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62"/>
  </p:notesMasterIdLst>
  <p:sldIdLst>
    <p:sldId id="270" r:id="rId3"/>
    <p:sldId id="271" r:id="rId4"/>
    <p:sldId id="272" r:id="rId5"/>
    <p:sldId id="273" r:id="rId6"/>
    <p:sldId id="274" r:id="rId7"/>
    <p:sldId id="275" r:id="rId8"/>
    <p:sldId id="276"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3" r:id="rId44"/>
    <p:sldId id="314" r:id="rId45"/>
    <p:sldId id="315" r:id="rId46"/>
    <p:sldId id="316" r:id="rId47"/>
    <p:sldId id="318" r:id="rId48"/>
    <p:sldId id="343" r:id="rId49"/>
    <p:sldId id="320" r:id="rId50"/>
    <p:sldId id="321" r:id="rId51"/>
    <p:sldId id="322" r:id="rId52"/>
    <p:sldId id="323" r:id="rId53"/>
    <p:sldId id="324" r:id="rId54"/>
    <p:sldId id="325" r:id="rId55"/>
    <p:sldId id="326" r:id="rId56"/>
    <p:sldId id="328" r:id="rId57"/>
    <p:sldId id="329" r:id="rId58"/>
    <p:sldId id="330" r:id="rId59"/>
    <p:sldId id="331" r:id="rId60"/>
    <p:sldId id="342" r:id="rId61"/>
  </p:sldIdLst>
  <p:sldSz cx="9144000" cy="6858000" type="screen4x3"/>
  <p:notesSz cx="7086600" cy="1021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21" autoAdjust="0"/>
  </p:normalViewPr>
  <p:slideViewPr>
    <p:cSldViewPr>
      <p:cViewPr varScale="1">
        <p:scale>
          <a:sx n="69" d="100"/>
          <a:sy n="69" d="100"/>
        </p:scale>
        <p:origin x="-11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2" Type="http://schemas.openxmlformats.org/officeDocument/2006/relationships/oleObject" Target="file:///F:\GLOBAL%20MOBILE%20INFOR\&#12304;Informa&#12305;Mobile%20user,%20revenues%20and%20ARPU%20forecasts%20201001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4775240594925634"/>
          <c:y val="0.11714135153966172"/>
          <c:w val="0.6065451472810387"/>
          <c:h val="0.73248423689162645"/>
        </c:manualLayout>
      </c:layout>
      <c:lineChart>
        <c:grouping val="standard"/>
        <c:ser>
          <c:idx val="2"/>
          <c:order val="0"/>
          <c:tx>
            <c:strRef>
              <c:f>Sheet1!$A$4</c:f>
              <c:strCache>
                <c:ptCount val="1"/>
                <c:pt idx="0">
                  <c:v>Data revenue</c:v>
                </c:pt>
              </c:strCache>
            </c:strRef>
          </c:tx>
          <c:spPr>
            <a:ln>
              <a:solidFill>
                <a:schemeClr val="accent5">
                  <a:lumMod val="60000"/>
                  <a:lumOff val="40000"/>
                </a:schemeClr>
              </a:solidFill>
            </a:ln>
          </c:spPr>
          <c:marker>
            <c:symbol val="none"/>
          </c:marker>
          <c:cat>
            <c:numRef>
              <c:f>Sheet1!$B$3:$H$3</c:f>
              <c:numCache>
                <c:formatCode>General</c:formatCode>
                <c:ptCount val="7"/>
                <c:pt idx="0">
                  <c:v>2008</c:v>
                </c:pt>
                <c:pt idx="1">
                  <c:v>2009</c:v>
                </c:pt>
                <c:pt idx="2">
                  <c:v>2010</c:v>
                </c:pt>
                <c:pt idx="3">
                  <c:v>2011</c:v>
                </c:pt>
                <c:pt idx="4">
                  <c:v>2012</c:v>
                </c:pt>
                <c:pt idx="5">
                  <c:v>2013</c:v>
                </c:pt>
                <c:pt idx="6">
                  <c:v>2014</c:v>
                </c:pt>
              </c:numCache>
            </c:numRef>
          </c:cat>
          <c:val>
            <c:numRef>
              <c:f>Sheet1!$B$4:$H$4</c:f>
              <c:numCache>
                <c:formatCode>#,##0</c:formatCode>
                <c:ptCount val="7"/>
                <c:pt idx="0">
                  <c:v>179586.67903844398</c:v>
                </c:pt>
                <c:pt idx="1">
                  <c:v>207932.12413555832</c:v>
                </c:pt>
                <c:pt idx="2">
                  <c:v>235272.17539926679</c:v>
                </c:pt>
                <c:pt idx="3">
                  <c:v>264770.72414630622</c:v>
                </c:pt>
                <c:pt idx="4">
                  <c:v>296033.17670311965</c:v>
                </c:pt>
                <c:pt idx="5">
                  <c:v>330798.45600101462</c:v>
                </c:pt>
                <c:pt idx="6">
                  <c:v>366157.08176996629</c:v>
                </c:pt>
              </c:numCache>
            </c:numRef>
          </c:val>
        </c:ser>
        <c:ser>
          <c:idx val="0"/>
          <c:order val="1"/>
          <c:tx>
            <c:strRef>
              <c:f>Sheet1!$A$5</c:f>
              <c:strCache>
                <c:ptCount val="1"/>
                <c:pt idx="0">
                  <c:v>Voice revenue</c:v>
                </c:pt>
              </c:strCache>
            </c:strRef>
          </c:tx>
          <c:spPr>
            <a:ln>
              <a:solidFill>
                <a:srgbClr val="00B0F0"/>
              </a:solidFill>
            </a:ln>
          </c:spPr>
          <c:marker>
            <c:symbol val="none"/>
          </c:marker>
          <c:cat>
            <c:numRef>
              <c:f>Sheet1!$B$3:$H$3</c:f>
              <c:numCache>
                <c:formatCode>General</c:formatCode>
                <c:ptCount val="7"/>
                <c:pt idx="0">
                  <c:v>2008</c:v>
                </c:pt>
                <c:pt idx="1">
                  <c:v>2009</c:v>
                </c:pt>
                <c:pt idx="2">
                  <c:v>2010</c:v>
                </c:pt>
                <c:pt idx="3">
                  <c:v>2011</c:v>
                </c:pt>
                <c:pt idx="4">
                  <c:v>2012</c:v>
                </c:pt>
                <c:pt idx="5">
                  <c:v>2013</c:v>
                </c:pt>
                <c:pt idx="6">
                  <c:v>2014</c:v>
                </c:pt>
              </c:numCache>
            </c:numRef>
          </c:cat>
          <c:val>
            <c:numRef>
              <c:f>Sheet1!$B$5:$H$5</c:f>
              <c:numCache>
                <c:formatCode>#,##0</c:formatCode>
                <c:ptCount val="7"/>
                <c:pt idx="0">
                  <c:v>686558.66767942149</c:v>
                </c:pt>
                <c:pt idx="1">
                  <c:v>685811.86362565274</c:v>
                </c:pt>
                <c:pt idx="2">
                  <c:v>694274.48518549534</c:v>
                </c:pt>
                <c:pt idx="3">
                  <c:v>695165.46490803221</c:v>
                </c:pt>
                <c:pt idx="4">
                  <c:v>690180.74422897131</c:v>
                </c:pt>
                <c:pt idx="5">
                  <c:v>679374.41022711445</c:v>
                </c:pt>
                <c:pt idx="6">
                  <c:v>666265.55738043843</c:v>
                </c:pt>
              </c:numCache>
            </c:numRef>
          </c:val>
        </c:ser>
        <c:ser>
          <c:idx val="1"/>
          <c:order val="2"/>
          <c:tx>
            <c:v>Total revenue</c:v>
          </c:tx>
          <c:spPr>
            <a:ln>
              <a:solidFill>
                <a:srgbClr val="C00000"/>
              </a:solidFill>
            </a:ln>
          </c:spPr>
          <c:marker>
            <c:symbol val="none"/>
          </c:marker>
          <c:cat>
            <c:numRef>
              <c:f>Sheet1!$B$3:$H$3</c:f>
              <c:numCache>
                <c:formatCode>General</c:formatCode>
                <c:ptCount val="7"/>
                <c:pt idx="0">
                  <c:v>2008</c:v>
                </c:pt>
                <c:pt idx="1">
                  <c:v>2009</c:v>
                </c:pt>
                <c:pt idx="2">
                  <c:v>2010</c:v>
                </c:pt>
                <c:pt idx="3">
                  <c:v>2011</c:v>
                </c:pt>
                <c:pt idx="4">
                  <c:v>2012</c:v>
                </c:pt>
                <c:pt idx="5">
                  <c:v>2013</c:v>
                </c:pt>
                <c:pt idx="6">
                  <c:v>2014</c:v>
                </c:pt>
              </c:numCache>
            </c:numRef>
          </c:cat>
          <c:val>
            <c:numRef>
              <c:f>Sheet1!$B$6:$H$6</c:f>
              <c:numCache>
                <c:formatCode>#,##0</c:formatCode>
                <c:ptCount val="7"/>
                <c:pt idx="0">
                  <c:v>866145.34671786742</c:v>
                </c:pt>
                <c:pt idx="1">
                  <c:v>893743.98776120332</c:v>
                </c:pt>
                <c:pt idx="2">
                  <c:v>929546.66058476141</c:v>
                </c:pt>
                <c:pt idx="3">
                  <c:v>959936.1890543371</c:v>
                </c:pt>
                <c:pt idx="4">
                  <c:v>986213.92093209142</c:v>
                </c:pt>
                <c:pt idx="5">
                  <c:v>1010172.8662281319</c:v>
                </c:pt>
                <c:pt idx="6">
                  <c:v>1032422.6391504043</c:v>
                </c:pt>
              </c:numCache>
            </c:numRef>
          </c:val>
        </c:ser>
        <c:marker val="1"/>
        <c:axId val="70793472"/>
        <c:axId val="70799360"/>
      </c:lineChart>
      <c:catAx>
        <c:axId val="70793472"/>
        <c:scaling>
          <c:orientation val="minMax"/>
        </c:scaling>
        <c:axPos val="b"/>
        <c:numFmt formatCode="General" sourceLinked="1"/>
        <c:tickLblPos val="nextTo"/>
        <c:crossAx val="70799360"/>
        <c:crosses val="autoZero"/>
        <c:auto val="1"/>
        <c:lblAlgn val="ctr"/>
        <c:lblOffset val="100"/>
      </c:catAx>
      <c:valAx>
        <c:axId val="70799360"/>
        <c:scaling>
          <c:orientation val="minMax"/>
        </c:scaling>
        <c:axPos val="l"/>
        <c:majorGridlines/>
        <c:numFmt formatCode="#,##0" sourceLinked="1"/>
        <c:tickLblPos val="nextTo"/>
        <c:crossAx val="70793472"/>
        <c:crosses val="autoZero"/>
        <c:crossBetween val="between"/>
      </c:valAx>
    </c:plotArea>
    <c:legend>
      <c:legendPos val="r"/>
      <c:layout/>
    </c:legend>
    <c:plotVisOnly val="1"/>
  </c:chart>
  <c:txPr>
    <a:bodyPr/>
    <a:lstStyle/>
    <a:p>
      <a:pPr>
        <a:defRPr>
          <a:latin typeface="Arial" pitchFamily="34" charset="0"/>
          <a:cs typeface="Arial" pitchFamily="34" charset="0"/>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C9BCC-C37B-4D22-926C-463C07E5F7B0}" type="doc">
      <dgm:prSet loTypeId="urn:microsoft.com/office/officeart/2005/8/layout/cycle8" loCatId="cycle" qsTypeId="urn:microsoft.com/office/officeart/2005/8/quickstyle/3d9" qsCatId="3D" csTypeId="urn:microsoft.com/office/officeart/2005/8/colors/colorful2" csCatId="colorful" phldr="1"/>
      <dgm:spPr/>
    </dgm:pt>
    <dgm:pt modelId="{4A8357A3-2F46-4291-8B3F-A6FE43B851A6}">
      <dgm:prSet phldrT="[文本]" custT="1"/>
      <dgm:spPr/>
      <dgm:t>
        <a:bodyPr/>
        <a:lstStyle/>
        <a:p>
          <a:r>
            <a:rPr lang="en-US" altLang="zh-CN" sz="1200" b="1" dirty="0" smtClean="0">
              <a:solidFill>
                <a:schemeClr val="accent5">
                  <a:lumMod val="50000"/>
                </a:schemeClr>
              </a:solidFill>
            </a:rPr>
            <a:t>Deployment</a:t>
          </a:r>
          <a:endParaRPr lang="zh-CN" altLang="en-US" sz="1200" b="1" dirty="0">
            <a:solidFill>
              <a:schemeClr val="accent5">
                <a:lumMod val="50000"/>
              </a:schemeClr>
            </a:solidFill>
          </a:endParaRPr>
        </a:p>
      </dgm:t>
    </dgm:pt>
    <dgm:pt modelId="{C67852F4-A5D8-4676-B930-00E05A50A160}" type="parTrans" cxnId="{EE61D702-535B-4B30-9755-60D72EBF51F3}">
      <dgm:prSet/>
      <dgm:spPr/>
      <dgm:t>
        <a:bodyPr/>
        <a:lstStyle/>
        <a:p>
          <a:endParaRPr lang="zh-CN" altLang="en-US" sz="1400" b="1">
            <a:solidFill>
              <a:schemeClr val="accent5">
                <a:lumMod val="50000"/>
              </a:schemeClr>
            </a:solidFill>
          </a:endParaRPr>
        </a:p>
      </dgm:t>
    </dgm:pt>
    <dgm:pt modelId="{9DD6E04A-DC15-4AD8-9BF5-9131F663DCAC}" type="sibTrans" cxnId="{EE61D702-535B-4B30-9755-60D72EBF51F3}">
      <dgm:prSet/>
      <dgm:spPr/>
      <dgm:t>
        <a:bodyPr/>
        <a:lstStyle/>
        <a:p>
          <a:endParaRPr lang="zh-CN" altLang="en-US" sz="1400" b="1">
            <a:solidFill>
              <a:schemeClr val="accent5">
                <a:lumMod val="50000"/>
              </a:schemeClr>
            </a:solidFill>
          </a:endParaRPr>
        </a:p>
      </dgm:t>
    </dgm:pt>
    <dgm:pt modelId="{3A15C204-D0E3-421B-BF0F-E59727C33D18}">
      <dgm:prSet phldrT="[文本]" custT="1"/>
      <dgm:spPr/>
      <dgm:t>
        <a:bodyPr/>
        <a:lstStyle/>
        <a:p>
          <a:r>
            <a:rPr lang="en-US" altLang="zh-CN" sz="1200" b="1" dirty="0" smtClean="0">
              <a:solidFill>
                <a:schemeClr val="accent5">
                  <a:lumMod val="50000"/>
                </a:schemeClr>
              </a:solidFill>
            </a:rPr>
            <a:t>Operation</a:t>
          </a:r>
          <a:endParaRPr lang="zh-CN" altLang="en-US" sz="1200" b="1" dirty="0">
            <a:solidFill>
              <a:schemeClr val="accent5">
                <a:lumMod val="50000"/>
              </a:schemeClr>
            </a:solidFill>
          </a:endParaRPr>
        </a:p>
      </dgm:t>
    </dgm:pt>
    <dgm:pt modelId="{AE8184AB-D2F7-475F-808F-F5422C12A947}" type="parTrans" cxnId="{3CDFC78D-648F-467D-88D3-33E1367BF749}">
      <dgm:prSet/>
      <dgm:spPr/>
      <dgm:t>
        <a:bodyPr/>
        <a:lstStyle/>
        <a:p>
          <a:endParaRPr lang="zh-CN" altLang="en-US" sz="1400" b="1">
            <a:solidFill>
              <a:schemeClr val="accent5">
                <a:lumMod val="50000"/>
              </a:schemeClr>
            </a:solidFill>
          </a:endParaRPr>
        </a:p>
      </dgm:t>
    </dgm:pt>
    <dgm:pt modelId="{84E6418F-0C55-4659-9694-DC40F3263035}" type="sibTrans" cxnId="{3CDFC78D-648F-467D-88D3-33E1367BF749}">
      <dgm:prSet/>
      <dgm:spPr/>
      <dgm:t>
        <a:bodyPr/>
        <a:lstStyle/>
        <a:p>
          <a:endParaRPr lang="zh-CN" altLang="en-US" sz="1400" b="1">
            <a:solidFill>
              <a:schemeClr val="accent5">
                <a:lumMod val="50000"/>
              </a:schemeClr>
            </a:solidFill>
          </a:endParaRPr>
        </a:p>
      </dgm:t>
    </dgm:pt>
    <dgm:pt modelId="{54E10EDB-D7FF-4BC4-99A7-05FB80F209DD}">
      <dgm:prSet phldrT="[文本]" custT="1"/>
      <dgm:spPr/>
      <dgm:t>
        <a:bodyPr/>
        <a:lstStyle/>
        <a:p>
          <a:r>
            <a:rPr lang="en-US" altLang="zh-CN" sz="1200" b="1" dirty="0" smtClean="0">
              <a:solidFill>
                <a:schemeClr val="accent5">
                  <a:lumMod val="50000"/>
                </a:schemeClr>
              </a:solidFill>
            </a:rPr>
            <a:t>Maintenance</a:t>
          </a:r>
          <a:endParaRPr lang="zh-CN" altLang="en-US" sz="1200" b="1" dirty="0">
            <a:solidFill>
              <a:schemeClr val="accent5">
                <a:lumMod val="50000"/>
              </a:schemeClr>
            </a:solidFill>
          </a:endParaRPr>
        </a:p>
      </dgm:t>
    </dgm:pt>
    <dgm:pt modelId="{326CB16E-5F98-49DB-B171-3D7BD585EB5A}" type="parTrans" cxnId="{416E3EDB-E11F-4604-BF3B-52A28E4D2FBF}">
      <dgm:prSet/>
      <dgm:spPr/>
      <dgm:t>
        <a:bodyPr/>
        <a:lstStyle/>
        <a:p>
          <a:endParaRPr lang="zh-CN" altLang="en-US" sz="1400" b="1">
            <a:solidFill>
              <a:schemeClr val="accent5">
                <a:lumMod val="50000"/>
              </a:schemeClr>
            </a:solidFill>
          </a:endParaRPr>
        </a:p>
      </dgm:t>
    </dgm:pt>
    <dgm:pt modelId="{1017AF0A-447D-4522-AAF3-26D4B8644143}" type="sibTrans" cxnId="{416E3EDB-E11F-4604-BF3B-52A28E4D2FBF}">
      <dgm:prSet/>
      <dgm:spPr/>
      <dgm:t>
        <a:bodyPr/>
        <a:lstStyle/>
        <a:p>
          <a:endParaRPr lang="zh-CN" altLang="en-US" sz="1400" b="1">
            <a:solidFill>
              <a:schemeClr val="accent5">
                <a:lumMod val="50000"/>
              </a:schemeClr>
            </a:solidFill>
          </a:endParaRPr>
        </a:p>
      </dgm:t>
    </dgm:pt>
    <dgm:pt modelId="{BBB0D181-3DC7-4370-ADD7-CA7E309B3558}">
      <dgm:prSet phldrT="[文本]" custT="1"/>
      <dgm:spPr/>
      <dgm:t>
        <a:bodyPr/>
        <a:lstStyle/>
        <a:p>
          <a:r>
            <a:rPr lang="en-US" altLang="zh-CN" sz="1200" b="1" dirty="0" smtClean="0">
              <a:solidFill>
                <a:schemeClr val="accent5">
                  <a:lumMod val="50000"/>
                </a:schemeClr>
              </a:solidFill>
            </a:rPr>
            <a:t>Planning</a:t>
          </a:r>
          <a:endParaRPr lang="zh-CN" altLang="en-US" sz="1200" b="1" dirty="0">
            <a:solidFill>
              <a:schemeClr val="accent5">
                <a:lumMod val="50000"/>
              </a:schemeClr>
            </a:solidFill>
          </a:endParaRPr>
        </a:p>
      </dgm:t>
    </dgm:pt>
    <dgm:pt modelId="{A3956D28-8AB3-4B4F-973E-F7E44F6FBFD9}" type="parTrans" cxnId="{301B5DAE-76C7-44D2-8A6E-F57FDCB11B23}">
      <dgm:prSet/>
      <dgm:spPr/>
      <dgm:t>
        <a:bodyPr/>
        <a:lstStyle/>
        <a:p>
          <a:endParaRPr lang="zh-CN" altLang="en-US" sz="1400" b="1">
            <a:solidFill>
              <a:schemeClr val="accent5">
                <a:lumMod val="50000"/>
              </a:schemeClr>
            </a:solidFill>
          </a:endParaRPr>
        </a:p>
      </dgm:t>
    </dgm:pt>
    <dgm:pt modelId="{22352077-CE4E-482B-9DDD-1BDF116D63F9}" type="sibTrans" cxnId="{301B5DAE-76C7-44D2-8A6E-F57FDCB11B23}">
      <dgm:prSet/>
      <dgm:spPr/>
      <dgm:t>
        <a:bodyPr/>
        <a:lstStyle/>
        <a:p>
          <a:endParaRPr lang="zh-CN" altLang="en-US" sz="1400" b="1">
            <a:solidFill>
              <a:schemeClr val="accent5">
                <a:lumMod val="50000"/>
              </a:schemeClr>
            </a:solidFill>
          </a:endParaRPr>
        </a:p>
      </dgm:t>
    </dgm:pt>
    <dgm:pt modelId="{CD3A928E-D7BA-4400-AD18-C8CA13F5D89C}" type="pres">
      <dgm:prSet presAssocID="{755C9BCC-C37B-4D22-926C-463C07E5F7B0}" presName="compositeShape" presStyleCnt="0">
        <dgm:presLayoutVars>
          <dgm:chMax val="7"/>
          <dgm:dir/>
          <dgm:resizeHandles val="exact"/>
        </dgm:presLayoutVars>
      </dgm:prSet>
      <dgm:spPr/>
    </dgm:pt>
    <dgm:pt modelId="{C6DDB8C6-3899-4FF2-86EB-D3961FD0D63B}" type="pres">
      <dgm:prSet presAssocID="{755C9BCC-C37B-4D22-926C-463C07E5F7B0}" presName="wedge1" presStyleLbl="node1" presStyleIdx="0" presStyleCnt="4"/>
      <dgm:spPr/>
      <dgm:t>
        <a:bodyPr/>
        <a:lstStyle/>
        <a:p>
          <a:endParaRPr lang="zh-CN" altLang="en-US"/>
        </a:p>
      </dgm:t>
    </dgm:pt>
    <dgm:pt modelId="{ADA7D2EB-69B2-4626-89D0-9893F282B347}" type="pres">
      <dgm:prSet presAssocID="{755C9BCC-C37B-4D22-926C-463C07E5F7B0}" presName="dummy1a" presStyleCnt="0"/>
      <dgm:spPr/>
    </dgm:pt>
    <dgm:pt modelId="{040E0FA9-71EE-4C97-B563-99EEA5245A05}" type="pres">
      <dgm:prSet presAssocID="{755C9BCC-C37B-4D22-926C-463C07E5F7B0}" presName="dummy1b" presStyleCnt="0"/>
      <dgm:spPr/>
    </dgm:pt>
    <dgm:pt modelId="{64C1486B-5017-4E5E-9F08-7552DF7C1BE9}" type="pres">
      <dgm:prSet presAssocID="{755C9BCC-C37B-4D22-926C-463C07E5F7B0}" presName="wedge1Tx" presStyleLbl="node1" presStyleIdx="0" presStyleCnt="4">
        <dgm:presLayoutVars>
          <dgm:chMax val="0"/>
          <dgm:chPref val="0"/>
          <dgm:bulletEnabled val="1"/>
        </dgm:presLayoutVars>
      </dgm:prSet>
      <dgm:spPr/>
      <dgm:t>
        <a:bodyPr/>
        <a:lstStyle/>
        <a:p>
          <a:endParaRPr lang="zh-CN" altLang="en-US"/>
        </a:p>
      </dgm:t>
    </dgm:pt>
    <dgm:pt modelId="{230BC323-44C1-4102-8F59-68EEA3B99A6F}" type="pres">
      <dgm:prSet presAssocID="{755C9BCC-C37B-4D22-926C-463C07E5F7B0}" presName="wedge2" presStyleLbl="node1" presStyleIdx="1" presStyleCnt="4"/>
      <dgm:spPr/>
      <dgm:t>
        <a:bodyPr/>
        <a:lstStyle/>
        <a:p>
          <a:endParaRPr lang="zh-CN" altLang="en-US"/>
        </a:p>
      </dgm:t>
    </dgm:pt>
    <dgm:pt modelId="{F4CDBBED-D971-4E8F-94C0-798E8C204A97}" type="pres">
      <dgm:prSet presAssocID="{755C9BCC-C37B-4D22-926C-463C07E5F7B0}" presName="dummy2a" presStyleCnt="0"/>
      <dgm:spPr/>
    </dgm:pt>
    <dgm:pt modelId="{D254B5EF-1709-47C1-9EA4-F7984B36EAAE}" type="pres">
      <dgm:prSet presAssocID="{755C9BCC-C37B-4D22-926C-463C07E5F7B0}" presName="dummy2b" presStyleCnt="0"/>
      <dgm:spPr/>
    </dgm:pt>
    <dgm:pt modelId="{C58BE089-759F-4C6B-9500-376659D91BA4}" type="pres">
      <dgm:prSet presAssocID="{755C9BCC-C37B-4D22-926C-463C07E5F7B0}" presName="wedge2Tx" presStyleLbl="node1" presStyleIdx="1" presStyleCnt="4">
        <dgm:presLayoutVars>
          <dgm:chMax val="0"/>
          <dgm:chPref val="0"/>
          <dgm:bulletEnabled val="1"/>
        </dgm:presLayoutVars>
      </dgm:prSet>
      <dgm:spPr/>
      <dgm:t>
        <a:bodyPr/>
        <a:lstStyle/>
        <a:p>
          <a:endParaRPr lang="zh-CN" altLang="en-US"/>
        </a:p>
      </dgm:t>
    </dgm:pt>
    <dgm:pt modelId="{60FCBF25-AC8A-4AFE-8738-954F145F37C6}" type="pres">
      <dgm:prSet presAssocID="{755C9BCC-C37B-4D22-926C-463C07E5F7B0}" presName="wedge3" presStyleLbl="node1" presStyleIdx="2" presStyleCnt="4"/>
      <dgm:spPr/>
      <dgm:t>
        <a:bodyPr/>
        <a:lstStyle/>
        <a:p>
          <a:endParaRPr lang="zh-CN" altLang="en-US"/>
        </a:p>
      </dgm:t>
    </dgm:pt>
    <dgm:pt modelId="{40F00ABC-BD73-4CED-AB13-6EFBC175B311}" type="pres">
      <dgm:prSet presAssocID="{755C9BCC-C37B-4D22-926C-463C07E5F7B0}" presName="dummy3a" presStyleCnt="0"/>
      <dgm:spPr/>
    </dgm:pt>
    <dgm:pt modelId="{104D973F-D7D2-49E0-AAB9-B06CBD9EBDF7}" type="pres">
      <dgm:prSet presAssocID="{755C9BCC-C37B-4D22-926C-463C07E5F7B0}" presName="dummy3b" presStyleCnt="0"/>
      <dgm:spPr/>
    </dgm:pt>
    <dgm:pt modelId="{D458A947-2B31-4265-814A-A1F7641FDA93}" type="pres">
      <dgm:prSet presAssocID="{755C9BCC-C37B-4D22-926C-463C07E5F7B0}" presName="wedge3Tx" presStyleLbl="node1" presStyleIdx="2" presStyleCnt="4">
        <dgm:presLayoutVars>
          <dgm:chMax val="0"/>
          <dgm:chPref val="0"/>
          <dgm:bulletEnabled val="1"/>
        </dgm:presLayoutVars>
      </dgm:prSet>
      <dgm:spPr/>
      <dgm:t>
        <a:bodyPr/>
        <a:lstStyle/>
        <a:p>
          <a:endParaRPr lang="zh-CN" altLang="en-US"/>
        </a:p>
      </dgm:t>
    </dgm:pt>
    <dgm:pt modelId="{50F28A16-0E79-465A-9A53-305252ACBB4B}" type="pres">
      <dgm:prSet presAssocID="{755C9BCC-C37B-4D22-926C-463C07E5F7B0}" presName="wedge4" presStyleLbl="node1" presStyleIdx="3" presStyleCnt="4"/>
      <dgm:spPr/>
      <dgm:t>
        <a:bodyPr/>
        <a:lstStyle/>
        <a:p>
          <a:endParaRPr lang="zh-CN" altLang="en-US"/>
        </a:p>
      </dgm:t>
    </dgm:pt>
    <dgm:pt modelId="{F1B689C2-51DD-4BAF-BBFA-BF2B3478B1AD}" type="pres">
      <dgm:prSet presAssocID="{755C9BCC-C37B-4D22-926C-463C07E5F7B0}" presName="dummy4a" presStyleCnt="0"/>
      <dgm:spPr/>
    </dgm:pt>
    <dgm:pt modelId="{BF2775D9-3813-48A1-8D99-65F5D0EE9388}" type="pres">
      <dgm:prSet presAssocID="{755C9BCC-C37B-4D22-926C-463C07E5F7B0}" presName="dummy4b" presStyleCnt="0"/>
      <dgm:spPr/>
    </dgm:pt>
    <dgm:pt modelId="{36C3B35E-E0BF-4BAE-A616-3E028872FB50}" type="pres">
      <dgm:prSet presAssocID="{755C9BCC-C37B-4D22-926C-463C07E5F7B0}" presName="wedge4Tx" presStyleLbl="node1" presStyleIdx="3" presStyleCnt="4">
        <dgm:presLayoutVars>
          <dgm:chMax val="0"/>
          <dgm:chPref val="0"/>
          <dgm:bulletEnabled val="1"/>
        </dgm:presLayoutVars>
      </dgm:prSet>
      <dgm:spPr/>
      <dgm:t>
        <a:bodyPr/>
        <a:lstStyle/>
        <a:p>
          <a:endParaRPr lang="zh-CN" altLang="en-US"/>
        </a:p>
      </dgm:t>
    </dgm:pt>
    <dgm:pt modelId="{2CB02BAF-AB88-498C-A0B3-953AE4440582}" type="pres">
      <dgm:prSet presAssocID="{9DD6E04A-DC15-4AD8-9BF5-9131F663DCAC}" presName="arrowWedge1" presStyleLbl="fgSibTrans2D1" presStyleIdx="0" presStyleCnt="4"/>
      <dgm:spPr/>
    </dgm:pt>
    <dgm:pt modelId="{DF9F22B2-D5F9-4C54-BB13-39D53541A874}" type="pres">
      <dgm:prSet presAssocID="{84E6418F-0C55-4659-9694-DC40F3263035}" presName="arrowWedge2" presStyleLbl="fgSibTrans2D1" presStyleIdx="1" presStyleCnt="4"/>
      <dgm:spPr/>
    </dgm:pt>
    <dgm:pt modelId="{281DE5F6-78BA-4B03-A19D-D6E17D6B31DE}" type="pres">
      <dgm:prSet presAssocID="{1017AF0A-447D-4522-AAF3-26D4B8644143}" presName="arrowWedge3" presStyleLbl="fgSibTrans2D1" presStyleIdx="2" presStyleCnt="4"/>
      <dgm:spPr/>
    </dgm:pt>
    <dgm:pt modelId="{F2E2EE72-1ACC-4965-A56F-F030D060D7C9}" type="pres">
      <dgm:prSet presAssocID="{22352077-CE4E-482B-9DDD-1BDF116D63F9}" presName="arrowWedge4" presStyleLbl="fgSibTrans2D1" presStyleIdx="3" presStyleCnt="4"/>
      <dgm:spPr/>
    </dgm:pt>
  </dgm:ptLst>
  <dgm:cxnLst>
    <dgm:cxn modelId="{54FE77EA-B63C-4E75-BFDF-A8AD6A134714}" type="presOf" srcId="{3A15C204-D0E3-421B-BF0F-E59727C33D18}" destId="{C58BE089-759F-4C6B-9500-376659D91BA4}" srcOrd="1" destOrd="0" presId="urn:microsoft.com/office/officeart/2005/8/layout/cycle8"/>
    <dgm:cxn modelId="{5F5B14D5-EF6F-4BD6-AC86-E93F52D41359}" type="presOf" srcId="{3A15C204-D0E3-421B-BF0F-E59727C33D18}" destId="{230BC323-44C1-4102-8F59-68EEA3B99A6F}" srcOrd="0" destOrd="0" presId="urn:microsoft.com/office/officeart/2005/8/layout/cycle8"/>
    <dgm:cxn modelId="{416E3EDB-E11F-4604-BF3B-52A28E4D2FBF}" srcId="{755C9BCC-C37B-4D22-926C-463C07E5F7B0}" destId="{54E10EDB-D7FF-4BC4-99A7-05FB80F209DD}" srcOrd="2" destOrd="0" parTransId="{326CB16E-5F98-49DB-B171-3D7BD585EB5A}" sibTransId="{1017AF0A-447D-4522-AAF3-26D4B8644143}"/>
    <dgm:cxn modelId="{87D63D6D-91C8-4E55-B62F-AC9DB229A570}" type="presOf" srcId="{BBB0D181-3DC7-4370-ADD7-CA7E309B3558}" destId="{36C3B35E-E0BF-4BAE-A616-3E028872FB50}" srcOrd="1" destOrd="0" presId="urn:microsoft.com/office/officeart/2005/8/layout/cycle8"/>
    <dgm:cxn modelId="{9BAF6891-0C9B-4A69-96A0-E446F643041B}" type="presOf" srcId="{755C9BCC-C37B-4D22-926C-463C07E5F7B0}" destId="{CD3A928E-D7BA-4400-AD18-C8CA13F5D89C}" srcOrd="0" destOrd="0" presId="urn:microsoft.com/office/officeart/2005/8/layout/cycle8"/>
    <dgm:cxn modelId="{3CDFC78D-648F-467D-88D3-33E1367BF749}" srcId="{755C9BCC-C37B-4D22-926C-463C07E5F7B0}" destId="{3A15C204-D0E3-421B-BF0F-E59727C33D18}" srcOrd="1" destOrd="0" parTransId="{AE8184AB-D2F7-475F-808F-F5422C12A947}" sibTransId="{84E6418F-0C55-4659-9694-DC40F3263035}"/>
    <dgm:cxn modelId="{1331179F-2DD8-4A19-B857-AE87DF8AB640}" type="presOf" srcId="{4A8357A3-2F46-4291-8B3F-A6FE43B851A6}" destId="{C6DDB8C6-3899-4FF2-86EB-D3961FD0D63B}" srcOrd="0" destOrd="0" presId="urn:microsoft.com/office/officeart/2005/8/layout/cycle8"/>
    <dgm:cxn modelId="{0F26FD5A-CF10-4F48-A693-9BDC24472EAC}" type="presOf" srcId="{54E10EDB-D7FF-4BC4-99A7-05FB80F209DD}" destId="{D458A947-2B31-4265-814A-A1F7641FDA93}" srcOrd="1" destOrd="0" presId="urn:microsoft.com/office/officeart/2005/8/layout/cycle8"/>
    <dgm:cxn modelId="{3E1D4AE2-BBF8-4D18-B4C3-A5D499A3EB43}" type="presOf" srcId="{54E10EDB-D7FF-4BC4-99A7-05FB80F209DD}" destId="{60FCBF25-AC8A-4AFE-8738-954F145F37C6}" srcOrd="0" destOrd="0" presId="urn:microsoft.com/office/officeart/2005/8/layout/cycle8"/>
    <dgm:cxn modelId="{5CFB353C-2F8C-4A8C-9EED-3BAFC3B13AC4}" type="presOf" srcId="{4A8357A3-2F46-4291-8B3F-A6FE43B851A6}" destId="{64C1486B-5017-4E5E-9F08-7552DF7C1BE9}" srcOrd="1" destOrd="0" presId="urn:microsoft.com/office/officeart/2005/8/layout/cycle8"/>
    <dgm:cxn modelId="{301B5DAE-76C7-44D2-8A6E-F57FDCB11B23}" srcId="{755C9BCC-C37B-4D22-926C-463C07E5F7B0}" destId="{BBB0D181-3DC7-4370-ADD7-CA7E309B3558}" srcOrd="3" destOrd="0" parTransId="{A3956D28-8AB3-4B4F-973E-F7E44F6FBFD9}" sibTransId="{22352077-CE4E-482B-9DDD-1BDF116D63F9}"/>
    <dgm:cxn modelId="{B629FE93-AF36-4B30-B143-7B36D1514192}" type="presOf" srcId="{BBB0D181-3DC7-4370-ADD7-CA7E309B3558}" destId="{50F28A16-0E79-465A-9A53-305252ACBB4B}" srcOrd="0" destOrd="0" presId="urn:microsoft.com/office/officeart/2005/8/layout/cycle8"/>
    <dgm:cxn modelId="{EE61D702-535B-4B30-9755-60D72EBF51F3}" srcId="{755C9BCC-C37B-4D22-926C-463C07E5F7B0}" destId="{4A8357A3-2F46-4291-8B3F-A6FE43B851A6}" srcOrd="0" destOrd="0" parTransId="{C67852F4-A5D8-4676-B930-00E05A50A160}" sibTransId="{9DD6E04A-DC15-4AD8-9BF5-9131F663DCAC}"/>
    <dgm:cxn modelId="{885312CC-6B75-41D1-AD51-187CC3B3874B}" type="presParOf" srcId="{CD3A928E-D7BA-4400-AD18-C8CA13F5D89C}" destId="{C6DDB8C6-3899-4FF2-86EB-D3961FD0D63B}" srcOrd="0" destOrd="0" presId="urn:microsoft.com/office/officeart/2005/8/layout/cycle8"/>
    <dgm:cxn modelId="{AC00D4A1-3220-4A77-AC9C-6A97C23D0028}" type="presParOf" srcId="{CD3A928E-D7BA-4400-AD18-C8CA13F5D89C}" destId="{ADA7D2EB-69B2-4626-89D0-9893F282B347}" srcOrd="1" destOrd="0" presId="urn:microsoft.com/office/officeart/2005/8/layout/cycle8"/>
    <dgm:cxn modelId="{72100069-9ED1-4623-9F59-6A252E081B4E}" type="presParOf" srcId="{CD3A928E-D7BA-4400-AD18-C8CA13F5D89C}" destId="{040E0FA9-71EE-4C97-B563-99EEA5245A05}" srcOrd="2" destOrd="0" presId="urn:microsoft.com/office/officeart/2005/8/layout/cycle8"/>
    <dgm:cxn modelId="{93739BEA-5730-48F0-AFC2-85F818191B9F}" type="presParOf" srcId="{CD3A928E-D7BA-4400-AD18-C8CA13F5D89C}" destId="{64C1486B-5017-4E5E-9F08-7552DF7C1BE9}" srcOrd="3" destOrd="0" presId="urn:microsoft.com/office/officeart/2005/8/layout/cycle8"/>
    <dgm:cxn modelId="{3EDFD66D-7C54-432F-B7DF-0800CF789CBE}" type="presParOf" srcId="{CD3A928E-D7BA-4400-AD18-C8CA13F5D89C}" destId="{230BC323-44C1-4102-8F59-68EEA3B99A6F}" srcOrd="4" destOrd="0" presId="urn:microsoft.com/office/officeart/2005/8/layout/cycle8"/>
    <dgm:cxn modelId="{81065E5E-9575-4F4D-81CB-DD5A895E16E1}" type="presParOf" srcId="{CD3A928E-D7BA-4400-AD18-C8CA13F5D89C}" destId="{F4CDBBED-D971-4E8F-94C0-798E8C204A97}" srcOrd="5" destOrd="0" presId="urn:microsoft.com/office/officeart/2005/8/layout/cycle8"/>
    <dgm:cxn modelId="{EB60DE0F-11E0-4E2F-9BDD-D318E86A67ED}" type="presParOf" srcId="{CD3A928E-D7BA-4400-AD18-C8CA13F5D89C}" destId="{D254B5EF-1709-47C1-9EA4-F7984B36EAAE}" srcOrd="6" destOrd="0" presId="urn:microsoft.com/office/officeart/2005/8/layout/cycle8"/>
    <dgm:cxn modelId="{F5F11710-7595-4951-9BCD-4668A226F9AD}" type="presParOf" srcId="{CD3A928E-D7BA-4400-AD18-C8CA13F5D89C}" destId="{C58BE089-759F-4C6B-9500-376659D91BA4}" srcOrd="7" destOrd="0" presId="urn:microsoft.com/office/officeart/2005/8/layout/cycle8"/>
    <dgm:cxn modelId="{1D51F6B2-2469-46C0-9C9B-73E148A342AA}" type="presParOf" srcId="{CD3A928E-D7BA-4400-AD18-C8CA13F5D89C}" destId="{60FCBF25-AC8A-4AFE-8738-954F145F37C6}" srcOrd="8" destOrd="0" presId="urn:microsoft.com/office/officeart/2005/8/layout/cycle8"/>
    <dgm:cxn modelId="{6EA50415-D40D-4D57-958B-594382F0837E}" type="presParOf" srcId="{CD3A928E-D7BA-4400-AD18-C8CA13F5D89C}" destId="{40F00ABC-BD73-4CED-AB13-6EFBC175B311}" srcOrd="9" destOrd="0" presId="urn:microsoft.com/office/officeart/2005/8/layout/cycle8"/>
    <dgm:cxn modelId="{1CA9AAF9-6944-4A4A-A226-F535F015ECFA}" type="presParOf" srcId="{CD3A928E-D7BA-4400-AD18-C8CA13F5D89C}" destId="{104D973F-D7D2-49E0-AAB9-B06CBD9EBDF7}" srcOrd="10" destOrd="0" presId="urn:microsoft.com/office/officeart/2005/8/layout/cycle8"/>
    <dgm:cxn modelId="{8924CFE0-A477-45E3-B5E8-134E58205C37}" type="presParOf" srcId="{CD3A928E-D7BA-4400-AD18-C8CA13F5D89C}" destId="{D458A947-2B31-4265-814A-A1F7641FDA93}" srcOrd="11" destOrd="0" presId="urn:microsoft.com/office/officeart/2005/8/layout/cycle8"/>
    <dgm:cxn modelId="{BD0AAB29-F8E5-470F-AB1D-68B4C01C0CF6}" type="presParOf" srcId="{CD3A928E-D7BA-4400-AD18-C8CA13F5D89C}" destId="{50F28A16-0E79-465A-9A53-305252ACBB4B}" srcOrd="12" destOrd="0" presId="urn:microsoft.com/office/officeart/2005/8/layout/cycle8"/>
    <dgm:cxn modelId="{3E8246C0-48E8-496B-A6C2-346DE5424C65}" type="presParOf" srcId="{CD3A928E-D7BA-4400-AD18-C8CA13F5D89C}" destId="{F1B689C2-51DD-4BAF-BBFA-BF2B3478B1AD}" srcOrd="13" destOrd="0" presId="urn:microsoft.com/office/officeart/2005/8/layout/cycle8"/>
    <dgm:cxn modelId="{FD1807BA-FAA7-4EA2-A101-67F8D76E4BFE}" type="presParOf" srcId="{CD3A928E-D7BA-4400-AD18-C8CA13F5D89C}" destId="{BF2775D9-3813-48A1-8D99-65F5D0EE9388}" srcOrd="14" destOrd="0" presId="urn:microsoft.com/office/officeart/2005/8/layout/cycle8"/>
    <dgm:cxn modelId="{5EF3B229-30F9-4BFD-AB1C-BCF83A95486F}" type="presParOf" srcId="{CD3A928E-D7BA-4400-AD18-C8CA13F5D89C}" destId="{36C3B35E-E0BF-4BAE-A616-3E028872FB50}" srcOrd="15" destOrd="0" presId="urn:microsoft.com/office/officeart/2005/8/layout/cycle8"/>
    <dgm:cxn modelId="{89E1092E-D18D-4D19-A8C2-600540023085}" type="presParOf" srcId="{CD3A928E-D7BA-4400-AD18-C8CA13F5D89C}" destId="{2CB02BAF-AB88-498C-A0B3-953AE4440582}" srcOrd="16" destOrd="0" presId="urn:microsoft.com/office/officeart/2005/8/layout/cycle8"/>
    <dgm:cxn modelId="{B4931FED-A45C-4253-9901-B42D9E7A115D}" type="presParOf" srcId="{CD3A928E-D7BA-4400-AD18-C8CA13F5D89C}" destId="{DF9F22B2-D5F9-4C54-BB13-39D53541A874}" srcOrd="17" destOrd="0" presId="urn:microsoft.com/office/officeart/2005/8/layout/cycle8"/>
    <dgm:cxn modelId="{9B3FC37D-8542-425B-B739-E117B8812F76}" type="presParOf" srcId="{CD3A928E-D7BA-4400-AD18-C8CA13F5D89C}" destId="{281DE5F6-78BA-4B03-A19D-D6E17D6B31DE}" srcOrd="18" destOrd="0" presId="urn:microsoft.com/office/officeart/2005/8/layout/cycle8"/>
    <dgm:cxn modelId="{9C432599-8CDB-4D96-BE7D-C7B18BFBC957}" type="presParOf" srcId="{CD3A928E-D7BA-4400-AD18-C8CA13F5D89C}" destId="{F2E2EE72-1ACC-4965-A56F-F030D060D7C9}"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DDB8C6-3899-4FF2-86EB-D3961FD0D63B}">
      <dsp:nvSpPr>
        <dsp:cNvPr id="0" name=""/>
        <dsp:cNvSpPr/>
      </dsp:nvSpPr>
      <dsp:spPr>
        <a:xfrm>
          <a:off x="314667" y="304731"/>
          <a:ext cx="2969618" cy="2969618"/>
        </a:xfrm>
        <a:prstGeom prst="pie">
          <a:avLst>
            <a:gd name="adj1" fmla="val 16200000"/>
            <a:gd name="adj2" fmla="val 0"/>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b="1" kern="1200" dirty="0" smtClean="0">
              <a:solidFill>
                <a:schemeClr val="accent5">
                  <a:lumMod val="50000"/>
                </a:schemeClr>
              </a:solidFill>
            </a:rPr>
            <a:t>Deployment</a:t>
          </a:r>
          <a:endParaRPr lang="zh-CN" altLang="en-US" sz="1200" b="1" kern="1200" dirty="0">
            <a:solidFill>
              <a:schemeClr val="accent5">
                <a:lumMod val="50000"/>
              </a:schemeClr>
            </a:solidFill>
          </a:endParaRPr>
        </a:p>
      </dsp:txBody>
      <dsp:txXfrm>
        <a:off x="1891040" y="920220"/>
        <a:ext cx="1095930" cy="813109"/>
      </dsp:txXfrm>
    </dsp:sp>
    <dsp:sp modelId="{230BC323-44C1-4102-8F59-68EEA3B99A6F}">
      <dsp:nvSpPr>
        <dsp:cNvPr id="0" name=""/>
        <dsp:cNvSpPr/>
      </dsp:nvSpPr>
      <dsp:spPr>
        <a:xfrm>
          <a:off x="314667" y="404425"/>
          <a:ext cx="2969618" cy="2969618"/>
        </a:xfrm>
        <a:prstGeom prst="pie">
          <a:avLst>
            <a:gd name="adj1" fmla="val 0"/>
            <a:gd name="adj2" fmla="val 5400000"/>
          </a:avLst>
        </a:prstGeom>
        <a:solidFill>
          <a:schemeClr val="accent2">
            <a:hueOff val="6336281"/>
            <a:satOff val="-12229"/>
            <a:lumOff val="-157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b="1" kern="1200" dirty="0" smtClean="0">
              <a:solidFill>
                <a:schemeClr val="accent5">
                  <a:lumMod val="50000"/>
                </a:schemeClr>
              </a:solidFill>
            </a:rPr>
            <a:t>Operation</a:t>
          </a:r>
          <a:endParaRPr lang="zh-CN" altLang="en-US" sz="1200" b="1" kern="1200" dirty="0">
            <a:solidFill>
              <a:schemeClr val="accent5">
                <a:lumMod val="50000"/>
              </a:schemeClr>
            </a:solidFill>
          </a:endParaRPr>
        </a:p>
      </dsp:txBody>
      <dsp:txXfrm>
        <a:off x="1891040" y="1945445"/>
        <a:ext cx="1095930" cy="813109"/>
      </dsp:txXfrm>
    </dsp:sp>
    <dsp:sp modelId="{60FCBF25-AC8A-4AFE-8738-954F145F37C6}">
      <dsp:nvSpPr>
        <dsp:cNvPr id="0" name=""/>
        <dsp:cNvSpPr/>
      </dsp:nvSpPr>
      <dsp:spPr>
        <a:xfrm>
          <a:off x="214973" y="404425"/>
          <a:ext cx="2969618" cy="2969618"/>
        </a:xfrm>
        <a:prstGeom prst="pie">
          <a:avLst>
            <a:gd name="adj1" fmla="val 5400000"/>
            <a:gd name="adj2" fmla="val 10800000"/>
          </a:avLst>
        </a:prstGeom>
        <a:solidFill>
          <a:schemeClr val="accent2">
            <a:hueOff val="12672561"/>
            <a:satOff val="-24457"/>
            <a:lumOff val="-314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b="1" kern="1200" dirty="0" smtClean="0">
              <a:solidFill>
                <a:schemeClr val="accent5">
                  <a:lumMod val="50000"/>
                </a:schemeClr>
              </a:solidFill>
            </a:rPr>
            <a:t>Maintenance</a:t>
          </a:r>
          <a:endParaRPr lang="zh-CN" altLang="en-US" sz="1200" b="1" kern="1200" dirty="0">
            <a:solidFill>
              <a:schemeClr val="accent5">
                <a:lumMod val="50000"/>
              </a:schemeClr>
            </a:solidFill>
          </a:endParaRPr>
        </a:p>
      </dsp:txBody>
      <dsp:txXfrm>
        <a:off x="512288" y="1945445"/>
        <a:ext cx="1095930" cy="813109"/>
      </dsp:txXfrm>
    </dsp:sp>
    <dsp:sp modelId="{50F28A16-0E79-465A-9A53-305252ACBB4B}">
      <dsp:nvSpPr>
        <dsp:cNvPr id="0" name=""/>
        <dsp:cNvSpPr/>
      </dsp:nvSpPr>
      <dsp:spPr>
        <a:xfrm>
          <a:off x="214973" y="304731"/>
          <a:ext cx="2969618" cy="2969618"/>
        </a:xfrm>
        <a:prstGeom prst="pie">
          <a:avLst>
            <a:gd name="adj1" fmla="val 10800000"/>
            <a:gd name="adj2" fmla="val 16200000"/>
          </a:avLst>
        </a:prstGeom>
        <a:solidFill>
          <a:schemeClr val="accent2">
            <a:hueOff val="19008842"/>
            <a:satOff val="-36686"/>
            <a:lumOff val="-471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b="1" kern="1200" dirty="0" smtClean="0">
              <a:solidFill>
                <a:schemeClr val="accent5">
                  <a:lumMod val="50000"/>
                </a:schemeClr>
              </a:solidFill>
            </a:rPr>
            <a:t>Planning</a:t>
          </a:r>
          <a:endParaRPr lang="zh-CN" altLang="en-US" sz="1200" b="1" kern="1200" dirty="0">
            <a:solidFill>
              <a:schemeClr val="accent5">
                <a:lumMod val="50000"/>
              </a:schemeClr>
            </a:solidFill>
          </a:endParaRPr>
        </a:p>
      </dsp:txBody>
      <dsp:txXfrm>
        <a:off x="512288" y="920220"/>
        <a:ext cx="1095930" cy="813109"/>
      </dsp:txXfrm>
    </dsp:sp>
    <dsp:sp modelId="{2CB02BAF-AB88-498C-A0B3-953AE4440582}">
      <dsp:nvSpPr>
        <dsp:cNvPr id="0" name=""/>
        <dsp:cNvSpPr/>
      </dsp:nvSpPr>
      <dsp:spPr>
        <a:xfrm>
          <a:off x="130834" y="120898"/>
          <a:ext cx="3337285" cy="3337285"/>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matte"/>
      </dsp:spPr>
      <dsp:style>
        <a:lnRef idx="0">
          <a:scrgbClr r="0" g="0" b="0"/>
        </a:lnRef>
        <a:fillRef idx="1">
          <a:scrgbClr r="0" g="0" b="0"/>
        </a:fillRef>
        <a:effectRef idx="2">
          <a:scrgbClr r="0" g="0" b="0"/>
        </a:effectRef>
        <a:fontRef idx="minor">
          <a:schemeClr val="lt1"/>
        </a:fontRef>
      </dsp:style>
    </dsp:sp>
    <dsp:sp modelId="{DF9F22B2-D5F9-4C54-BB13-39D53541A874}">
      <dsp:nvSpPr>
        <dsp:cNvPr id="0" name=""/>
        <dsp:cNvSpPr/>
      </dsp:nvSpPr>
      <dsp:spPr>
        <a:xfrm>
          <a:off x="130834" y="220592"/>
          <a:ext cx="3337285" cy="3337285"/>
        </a:xfrm>
        <a:prstGeom prst="circularArrow">
          <a:avLst>
            <a:gd name="adj1" fmla="val 5085"/>
            <a:gd name="adj2" fmla="val 327528"/>
            <a:gd name="adj3" fmla="val 5072472"/>
            <a:gd name="adj4" fmla="val 0"/>
            <a:gd name="adj5" fmla="val 5932"/>
          </a:avLst>
        </a:prstGeom>
        <a:solidFill>
          <a:schemeClr val="accent2">
            <a:hueOff val="6336281"/>
            <a:satOff val="-12229"/>
            <a:lumOff val="-157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matte"/>
      </dsp:spPr>
      <dsp:style>
        <a:lnRef idx="0">
          <a:scrgbClr r="0" g="0" b="0"/>
        </a:lnRef>
        <a:fillRef idx="1">
          <a:scrgbClr r="0" g="0" b="0"/>
        </a:fillRef>
        <a:effectRef idx="2">
          <a:scrgbClr r="0" g="0" b="0"/>
        </a:effectRef>
        <a:fontRef idx="minor">
          <a:schemeClr val="lt1"/>
        </a:fontRef>
      </dsp:style>
    </dsp:sp>
    <dsp:sp modelId="{281DE5F6-78BA-4B03-A19D-D6E17D6B31DE}">
      <dsp:nvSpPr>
        <dsp:cNvPr id="0" name=""/>
        <dsp:cNvSpPr/>
      </dsp:nvSpPr>
      <dsp:spPr>
        <a:xfrm>
          <a:off x="31140" y="220592"/>
          <a:ext cx="3337285" cy="3337285"/>
        </a:xfrm>
        <a:prstGeom prst="circularArrow">
          <a:avLst>
            <a:gd name="adj1" fmla="val 5085"/>
            <a:gd name="adj2" fmla="val 327528"/>
            <a:gd name="adj3" fmla="val 10472472"/>
            <a:gd name="adj4" fmla="val 5400000"/>
            <a:gd name="adj5" fmla="val 5932"/>
          </a:avLst>
        </a:prstGeom>
        <a:solidFill>
          <a:schemeClr val="accent2">
            <a:hueOff val="12672561"/>
            <a:satOff val="-24457"/>
            <a:lumOff val="-314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matte"/>
      </dsp:spPr>
      <dsp:style>
        <a:lnRef idx="0">
          <a:scrgbClr r="0" g="0" b="0"/>
        </a:lnRef>
        <a:fillRef idx="1">
          <a:scrgbClr r="0" g="0" b="0"/>
        </a:fillRef>
        <a:effectRef idx="2">
          <a:scrgbClr r="0" g="0" b="0"/>
        </a:effectRef>
        <a:fontRef idx="minor">
          <a:schemeClr val="lt1"/>
        </a:fontRef>
      </dsp:style>
    </dsp:sp>
    <dsp:sp modelId="{F2E2EE72-1ACC-4965-A56F-F030D060D7C9}">
      <dsp:nvSpPr>
        <dsp:cNvPr id="0" name=""/>
        <dsp:cNvSpPr/>
      </dsp:nvSpPr>
      <dsp:spPr>
        <a:xfrm>
          <a:off x="31140" y="120898"/>
          <a:ext cx="3337285" cy="3337285"/>
        </a:xfrm>
        <a:prstGeom prst="circularArrow">
          <a:avLst>
            <a:gd name="adj1" fmla="val 5085"/>
            <a:gd name="adj2" fmla="val 327528"/>
            <a:gd name="adj3" fmla="val 15872472"/>
            <a:gd name="adj4" fmla="val 10800000"/>
            <a:gd name="adj5" fmla="val 5932"/>
          </a:avLst>
        </a:prstGeom>
        <a:solidFill>
          <a:schemeClr val="accent2">
            <a:hueOff val="19008842"/>
            <a:satOff val="-36686"/>
            <a:lumOff val="-471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matte"/>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emf"/><Relationship Id="rId1" Type="http://schemas.openxmlformats.org/officeDocument/2006/relationships/image" Target="../media/image5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510540"/>
          </a:xfrm>
          <a:prstGeom prst="rect">
            <a:avLst/>
          </a:prstGeom>
        </p:spPr>
        <p:txBody>
          <a:bodyPr vert="horz" lIns="98837" tIns="49419" rIns="98837" bIns="49419" rtlCol="0"/>
          <a:lstStyle>
            <a:lvl1pPr algn="l">
              <a:defRPr sz="1300"/>
            </a:lvl1pPr>
          </a:lstStyle>
          <a:p>
            <a:endParaRPr lang="en-US" dirty="0"/>
          </a:p>
        </p:txBody>
      </p:sp>
      <p:sp>
        <p:nvSpPr>
          <p:cNvPr id="3" name="Date Placeholder 2"/>
          <p:cNvSpPr>
            <a:spLocks noGrp="1"/>
          </p:cNvSpPr>
          <p:nvPr>
            <p:ph type="dt" idx="1"/>
          </p:nvPr>
        </p:nvSpPr>
        <p:spPr>
          <a:xfrm>
            <a:off x="4014100" y="0"/>
            <a:ext cx="3070860" cy="510540"/>
          </a:xfrm>
          <a:prstGeom prst="rect">
            <a:avLst/>
          </a:prstGeom>
        </p:spPr>
        <p:txBody>
          <a:bodyPr vert="horz" lIns="98837" tIns="49419" rIns="98837" bIns="49419" rtlCol="0"/>
          <a:lstStyle>
            <a:lvl1pPr algn="r">
              <a:defRPr sz="1300"/>
            </a:lvl1pPr>
          </a:lstStyle>
          <a:p>
            <a:fld id="{5FA7A704-9F1C-4FD3-85D1-57AF2D7FD0E8}" type="datetimeFigureOut">
              <a:rPr lang="en-US" smtClean="0"/>
              <a:pPr/>
              <a:t>7/22/2011</a:t>
            </a:fld>
            <a:endParaRPr lang="en-US" dirty="0"/>
          </a:p>
        </p:txBody>
      </p:sp>
      <p:sp>
        <p:nvSpPr>
          <p:cNvPr id="4" name="Slide Image Placeholder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8837" tIns="49419" rIns="98837" bIns="49419" rtlCol="0" anchor="ctr"/>
          <a:lstStyle/>
          <a:p>
            <a:endParaRPr lang="en-US" dirty="0"/>
          </a:p>
        </p:txBody>
      </p:sp>
      <p:sp>
        <p:nvSpPr>
          <p:cNvPr id="5" name="Notes Placeholder 4"/>
          <p:cNvSpPr>
            <a:spLocks noGrp="1"/>
          </p:cNvSpPr>
          <p:nvPr>
            <p:ph type="body" sz="quarter" idx="3"/>
          </p:nvPr>
        </p:nvSpPr>
        <p:spPr>
          <a:xfrm>
            <a:off x="708660" y="4850130"/>
            <a:ext cx="5669280" cy="4594860"/>
          </a:xfrm>
          <a:prstGeom prst="rect">
            <a:avLst/>
          </a:prstGeom>
        </p:spPr>
        <p:txBody>
          <a:bodyPr vert="horz" lIns="98837" tIns="49419" rIns="98837" bIns="494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698488"/>
            <a:ext cx="3070860" cy="510540"/>
          </a:xfrm>
          <a:prstGeom prst="rect">
            <a:avLst/>
          </a:prstGeom>
        </p:spPr>
        <p:txBody>
          <a:bodyPr vert="horz" lIns="98837" tIns="49419" rIns="98837" bIns="494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0" y="9698488"/>
            <a:ext cx="3070860" cy="510540"/>
          </a:xfrm>
          <a:prstGeom prst="rect">
            <a:avLst/>
          </a:prstGeom>
        </p:spPr>
        <p:txBody>
          <a:bodyPr vert="horz" lIns="98837" tIns="49419" rIns="98837" bIns="49419" rtlCol="0" anchor="b"/>
          <a:lstStyle>
            <a:lvl1pPr algn="r">
              <a:defRPr sz="1300"/>
            </a:lvl1pPr>
          </a:lstStyle>
          <a:p>
            <a:fld id="{F7EBFB8C-BBFF-4397-A51C-1E92596422A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CBDE9E6-0D36-4AFA-B429-130844745394}" type="slidenum">
              <a:rPr lang="zh-CN" altLang="en-US"/>
              <a:pPr/>
              <a:t>1</a:t>
            </a:fld>
            <a:endParaRPr lang="en-US" altLang="zh-CN"/>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247080" indent="-247080"/>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7805257-FCC0-4278-9168-4CE2F8191E4D}" type="slidenum">
              <a:rPr lang="zh-CN" altLang="en-US"/>
              <a:pPr/>
              <a:t>12</a:t>
            </a:fld>
            <a:endParaRPr lang="en-US" altLang="zh-CN"/>
          </a:p>
        </p:txBody>
      </p:sp>
      <p:sp>
        <p:nvSpPr>
          <p:cNvPr id="106499" name="Rectangle 2"/>
          <p:cNvSpPr>
            <a:spLocks noGrp="1" noRot="1" noChangeAspect="1" noChangeArrowheads="1" noTextEdit="1"/>
          </p:cNvSpPr>
          <p:nvPr>
            <p:ph type="sldImg"/>
          </p:nvPr>
        </p:nvSpPr>
        <p:spPr>
          <a:xfrm>
            <a:off x="992188" y="765175"/>
            <a:ext cx="5105400" cy="3829050"/>
          </a:xfrm>
          <a:ln/>
        </p:spPr>
      </p:sp>
      <p:sp>
        <p:nvSpPr>
          <p:cNvPr id="106500"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03BC077-76BB-49F6-83FF-AB45E4738663}" type="slidenum">
              <a:rPr lang="zh-CN" altLang="en-US"/>
              <a:pPr/>
              <a:t>13</a:t>
            </a:fld>
            <a:endParaRPr lang="en-US" altLang="zh-CN"/>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0359811-8197-4A0A-8A6C-A0C9BB69F63F}" type="slidenum">
              <a:rPr lang="zh-CN" altLang="en-US"/>
              <a:pPr/>
              <a:t>14</a:t>
            </a:fld>
            <a:endParaRPr lang="en-US" altLang="zh-CN"/>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44880" y="4851903"/>
            <a:ext cx="5196840" cy="4593087"/>
          </a:xfrm>
          <a:noFill/>
          <a:ln/>
        </p:spPr>
        <p:txBody>
          <a:bodyPr/>
          <a:lstStyle/>
          <a:p>
            <a:pPr eaLnBrk="1" hangingPunct="1"/>
            <a:endParaRPr lang="en-US" altLang="zh-C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E6639-5CE0-42DC-AE2A-6E2321796348}" type="slidenum">
              <a:rPr lang="zh-CN" altLang="en-US"/>
              <a:pPr/>
              <a:t>15</a:t>
            </a:fld>
            <a:endParaRPr lang="en-US" altLang="zh-CN"/>
          </a:p>
        </p:txBody>
      </p:sp>
      <p:sp>
        <p:nvSpPr>
          <p:cNvPr id="197634" name="Rectangle 2"/>
          <p:cNvSpPr>
            <a:spLocks noGrp="1" noRot="1" noChangeAspect="1" noChangeArrowheads="1" noTextEdit="1"/>
          </p:cNvSpPr>
          <p:nvPr>
            <p:ph type="sldImg"/>
          </p:nvPr>
        </p:nvSpPr>
        <p:spPr>
          <a:xfrm>
            <a:off x="993775" y="768350"/>
            <a:ext cx="5100638" cy="3825875"/>
          </a:xfrm>
          <a:ln/>
        </p:spPr>
      </p:sp>
      <p:sp>
        <p:nvSpPr>
          <p:cNvPr id="19763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D2EE3-DC6A-4E3C-A204-E3F98ADAD231}" type="slidenum">
              <a:rPr lang="zh-CN" altLang="en-US"/>
              <a:pPr/>
              <a:t>16</a:t>
            </a:fld>
            <a:endParaRPr lang="en-US" altLang="zh-CN"/>
          </a:p>
        </p:txBody>
      </p:sp>
      <p:sp>
        <p:nvSpPr>
          <p:cNvPr id="319490" name="Rectangle 2"/>
          <p:cNvSpPr>
            <a:spLocks noGrp="1" noRot="1" noChangeAspect="1" noChangeArrowheads="1" noTextEdit="1"/>
          </p:cNvSpPr>
          <p:nvPr>
            <p:ph type="sldImg"/>
          </p:nvPr>
        </p:nvSpPr>
        <p:spPr>
          <a:xfrm>
            <a:off x="993775" y="768350"/>
            <a:ext cx="5100638" cy="3825875"/>
          </a:xfrm>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E70FF-7D82-4D0D-ACB2-102AE209E52F}" type="slidenum">
              <a:rPr lang="zh-CN" altLang="en-US"/>
              <a:pPr/>
              <a:t>17</a:t>
            </a:fld>
            <a:endParaRPr lang="en-US" altLang="zh-CN"/>
          </a:p>
        </p:txBody>
      </p:sp>
      <p:sp>
        <p:nvSpPr>
          <p:cNvPr id="230402" name="Rectangle 2"/>
          <p:cNvSpPr>
            <a:spLocks noGrp="1" noRot="1" noChangeAspect="1" noChangeArrowheads="1" noTextEdit="1"/>
          </p:cNvSpPr>
          <p:nvPr>
            <p:ph type="sldImg"/>
          </p:nvPr>
        </p:nvSpPr>
        <p:spPr>
          <a:xfrm>
            <a:off x="993775" y="768350"/>
            <a:ext cx="5100638" cy="3825875"/>
          </a:xfrm>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96D30-42FF-467B-9FC8-C1ACB83D4863}" type="slidenum">
              <a:rPr lang="zh-CN" altLang="en-US"/>
              <a:pPr/>
              <a:t>18</a:t>
            </a:fld>
            <a:endParaRPr lang="en-US" altLang="zh-CN"/>
          </a:p>
        </p:txBody>
      </p:sp>
      <p:sp>
        <p:nvSpPr>
          <p:cNvPr id="317442" name="Rectangle 2"/>
          <p:cNvSpPr>
            <a:spLocks noGrp="1" noRot="1" noChangeAspect="1" noChangeArrowheads="1" noTextEdit="1"/>
          </p:cNvSpPr>
          <p:nvPr>
            <p:ph type="sldImg"/>
          </p:nvPr>
        </p:nvSpPr>
        <p:spPr>
          <a:xfrm>
            <a:off x="993775" y="768350"/>
            <a:ext cx="5100638" cy="3825875"/>
          </a:xfrm>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201CF-3BB0-437D-AD75-BF9247876A3A}" type="slidenum">
              <a:rPr lang="zh-CN" altLang="en-US"/>
              <a:pPr/>
              <a:t>19</a:t>
            </a:fld>
            <a:endParaRPr lang="en-US" altLang="zh-CN"/>
          </a:p>
        </p:txBody>
      </p:sp>
      <p:sp>
        <p:nvSpPr>
          <p:cNvPr id="226306" name="Rectangle 2"/>
          <p:cNvSpPr>
            <a:spLocks noGrp="1" noRot="1" noChangeAspect="1" noChangeArrowheads="1" noTextEdit="1"/>
          </p:cNvSpPr>
          <p:nvPr>
            <p:ph type="sldImg"/>
          </p:nvPr>
        </p:nvSpPr>
        <p:spPr>
          <a:xfrm>
            <a:off x="993775" y="768350"/>
            <a:ext cx="5100638" cy="3825875"/>
          </a:xfrm>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E8637-9FC1-43B8-AA4F-B15E91806A3E}" type="slidenum">
              <a:rPr lang="zh-CN" altLang="en-US"/>
              <a:pPr/>
              <a:t>20</a:t>
            </a:fld>
            <a:endParaRPr lang="en-US" altLang="zh-CN"/>
          </a:p>
        </p:txBody>
      </p:sp>
      <p:sp>
        <p:nvSpPr>
          <p:cNvPr id="228354" name="Rectangle 2"/>
          <p:cNvSpPr>
            <a:spLocks noGrp="1" noRot="1" noChangeAspect="1" noChangeArrowheads="1" noTextEdit="1"/>
          </p:cNvSpPr>
          <p:nvPr>
            <p:ph type="sldImg"/>
          </p:nvPr>
        </p:nvSpPr>
        <p:spPr>
          <a:xfrm>
            <a:off x="993775" y="768350"/>
            <a:ext cx="5100638" cy="3825875"/>
          </a:xfrm>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98AD3-C319-4EA5-925A-5239367C6505}" type="slidenum">
              <a:rPr lang="zh-CN" altLang="en-US"/>
              <a:pPr/>
              <a:t>21</a:t>
            </a:fld>
            <a:endParaRPr lang="en-US" altLang="zh-CN"/>
          </a:p>
        </p:txBody>
      </p:sp>
      <p:sp>
        <p:nvSpPr>
          <p:cNvPr id="207874" name="Rectangle 2"/>
          <p:cNvSpPr>
            <a:spLocks noGrp="1" noRot="1" noChangeAspect="1" noChangeArrowheads="1" noTextEdit="1"/>
          </p:cNvSpPr>
          <p:nvPr>
            <p:ph type="sldImg"/>
          </p:nvPr>
        </p:nvSpPr>
        <p:spPr>
          <a:xfrm>
            <a:off x="993775" y="768350"/>
            <a:ext cx="5100638" cy="3825875"/>
          </a:xfrm>
          <a:ln/>
        </p:spPr>
      </p:sp>
      <p:sp>
        <p:nvSpPr>
          <p:cNvPr id="20787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487691A-E501-4A16-ABD7-A627BB89E1F9}" type="slidenum">
              <a:rPr lang="zh-CN" altLang="en-US"/>
              <a:pPr/>
              <a:t>2</a:t>
            </a:fld>
            <a:endParaRPr lang="en-US" altLang="zh-CN"/>
          </a:p>
        </p:txBody>
      </p:sp>
      <p:sp>
        <p:nvSpPr>
          <p:cNvPr id="99331"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31" tIns="49417" rIns="98831" bIns="49417" anchor="b"/>
          <a:lstStyle/>
          <a:p>
            <a:pPr algn="r"/>
            <a:fld id="{F2E05FAE-77C3-43B9-B11B-387CF4C38FE8}" type="slidenum">
              <a:rPr lang="en-US" altLang="zh-CN" sz="1300"/>
              <a:pPr algn="r"/>
              <a:t>2</a:t>
            </a:fld>
            <a:endParaRPr lang="en-US" altLang="zh-CN" sz="130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944880" y="4850130"/>
            <a:ext cx="5196840" cy="4594860"/>
          </a:xfrm>
          <a:noFill/>
          <a:ln/>
        </p:spPr>
        <p:txBody>
          <a:bodyPr/>
          <a:lstStyle/>
          <a:p>
            <a:pPr marL="247080" indent="-247080"/>
            <a:endParaRPr lang="zh-CN" altLang="zh-CN" b="1" dirty="0" smtClean="0">
              <a:solidFill>
                <a:schemeClr val="tx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38E49-600D-47F6-BC4F-22C93FED1C86}" type="slidenum">
              <a:rPr lang="zh-CN" altLang="en-US"/>
              <a:pPr/>
              <a:t>22</a:t>
            </a:fld>
            <a:endParaRPr lang="en-US" altLang="zh-CN"/>
          </a:p>
        </p:txBody>
      </p:sp>
      <p:sp>
        <p:nvSpPr>
          <p:cNvPr id="549890" name="Rectangle 2"/>
          <p:cNvSpPr>
            <a:spLocks noGrp="1" noRot="1" noChangeAspect="1" noChangeArrowheads="1" noTextEdit="1"/>
          </p:cNvSpPr>
          <p:nvPr>
            <p:ph type="sldImg"/>
          </p:nvPr>
        </p:nvSpPr>
        <p:spPr>
          <a:xfrm>
            <a:off x="993775" y="768350"/>
            <a:ext cx="5100638" cy="3825875"/>
          </a:xfrm>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AC293-0A70-4EB5-9519-959B39F559DD}" type="slidenum">
              <a:rPr lang="zh-CN" altLang="en-US"/>
              <a:pPr/>
              <a:t>23</a:t>
            </a:fld>
            <a:endParaRPr lang="en-US" altLang="zh-CN"/>
          </a:p>
        </p:txBody>
      </p:sp>
      <p:sp>
        <p:nvSpPr>
          <p:cNvPr id="209922" name="Rectangle 2"/>
          <p:cNvSpPr>
            <a:spLocks noGrp="1" noRot="1" noChangeAspect="1" noChangeArrowheads="1" noTextEdit="1"/>
          </p:cNvSpPr>
          <p:nvPr>
            <p:ph type="sldImg"/>
          </p:nvPr>
        </p:nvSpPr>
        <p:spPr>
          <a:xfrm>
            <a:off x="993775" y="768350"/>
            <a:ext cx="5100638" cy="3825875"/>
          </a:xfrm>
          <a:ln/>
        </p:spPr>
      </p:sp>
      <p:sp>
        <p:nvSpPr>
          <p:cNvPr id="20992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03B6E-A339-4A4F-9DAF-496051C178AB}" type="slidenum">
              <a:rPr lang="zh-CN" altLang="en-US"/>
              <a:pPr/>
              <a:t>24</a:t>
            </a:fld>
            <a:endParaRPr lang="en-US" altLang="zh-CN"/>
          </a:p>
        </p:txBody>
      </p:sp>
      <p:sp>
        <p:nvSpPr>
          <p:cNvPr id="429058" name="Rectangle 2"/>
          <p:cNvSpPr>
            <a:spLocks noGrp="1" noRot="1" noChangeAspect="1" noChangeArrowheads="1" noTextEdit="1"/>
          </p:cNvSpPr>
          <p:nvPr>
            <p:ph type="sldImg"/>
          </p:nvPr>
        </p:nvSpPr>
        <p:spPr>
          <a:xfrm>
            <a:off x="993775" y="768350"/>
            <a:ext cx="5100638" cy="3825875"/>
          </a:xfrm>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87CFD-D58B-40FB-91F4-58773F435DC0}" type="slidenum">
              <a:rPr lang="zh-CN" altLang="en-US"/>
              <a:pPr/>
              <a:t>25</a:t>
            </a:fld>
            <a:endParaRPr lang="en-US" altLang="zh-CN"/>
          </a:p>
        </p:txBody>
      </p:sp>
      <p:sp>
        <p:nvSpPr>
          <p:cNvPr id="260098" name="Rectangle 2"/>
          <p:cNvSpPr>
            <a:spLocks noGrp="1" noRot="1" noChangeAspect="1" noChangeArrowheads="1" noTextEdit="1"/>
          </p:cNvSpPr>
          <p:nvPr>
            <p:ph type="sldImg"/>
          </p:nvPr>
        </p:nvSpPr>
        <p:spPr>
          <a:xfrm>
            <a:off x="993775" y="768350"/>
            <a:ext cx="5100638" cy="3825875"/>
          </a:xfrm>
          <a:ln/>
        </p:spPr>
      </p:sp>
      <p:sp>
        <p:nvSpPr>
          <p:cNvPr id="260099" name="Rectangle 3"/>
          <p:cNvSpPr>
            <a:spLocks noGrp="1" noChangeArrowheads="1"/>
          </p:cNvSpPr>
          <p:nvPr>
            <p:ph type="body" idx="1"/>
          </p:nvPr>
        </p:nvSpPr>
        <p:spPr>
          <a:xfrm>
            <a:off x="944265" y="4848781"/>
            <a:ext cx="5198070" cy="4595534"/>
          </a:xfrm>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38DA8-5DE7-41CB-AB38-3D72494E5C77}" type="slidenum">
              <a:rPr lang="zh-CN" altLang="en-US"/>
              <a:pPr/>
              <a:t>26</a:t>
            </a:fld>
            <a:endParaRPr lang="en-US" altLang="zh-CN"/>
          </a:p>
        </p:txBody>
      </p:sp>
      <p:sp>
        <p:nvSpPr>
          <p:cNvPr id="594946" name="Rectangle 2"/>
          <p:cNvSpPr>
            <a:spLocks noGrp="1" noRot="1" noChangeAspect="1" noChangeArrowheads="1" noTextEdit="1"/>
          </p:cNvSpPr>
          <p:nvPr>
            <p:ph type="sldImg"/>
          </p:nvPr>
        </p:nvSpPr>
        <p:spPr>
          <a:xfrm>
            <a:off x="993775" y="768350"/>
            <a:ext cx="5100638" cy="3825875"/>
          </a:xfrm>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855BB-56A7-482F-BE9F-89AAB1CF2953}" type="slidenum">
              <a:rPr lang="zh-CN" altLang="en-US"/>
              <a:pPr/>
              <a:t>27</a:t>
            </a:fld>
            <a:endParaRPr lang="en-US" altLang="zh-CN"/>
          </a:p>
        </p:txBody>
      </p:sp>
      <p:sp>
        <p:nvSpPr>
          <p:cNvPr id="590850" name="Rectangle 2"/>
          <p:cNvSpPr>
            <a:spLocks noGrp="1" noRot="1" noChangeAspect="1" noChangeArrowheads="1" noTextEdit="1"/>
          </p:cNvSpPr>
          <p:nvPr>
            <p:ph type="sldImg"/>
          </p:nvPr>
        </p:nvSpPr>
        <p:spPr>
          <a:xfrm>
            <a:off x="993775" y="768350"/>
            <a:ext cx="5100638" cy="3825875"/>
          </a:xfrm>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2330A-E5F6-4946-AF17-79C7505C341C}" type="slidenum">
              <a:rPr lang="zh-CN" altLang="en-US"/>
              <a:pPr/>
              <a:t>28</a:t>
            </a:fld>
            <a:endParaRPr lang="en-US" altLang="zh-CN"/>
          </a:p>
        </p:txBody>
      </p:sp>
      <p:sp>
        <p:nvSpPr>
          <p:cNvPr id="592898" name="Rectangle 2"/>
          <p:cNvSpPr>
            <a:spLocks noGrp="1" noRot="1" noChangeAspect="1" noChangeArrowheads="1" noTextEdit="1"/>
          </p:cNvSpPr>
          <p:nvPr>
            <p:ph type="sldImg"/>
          </p:nvPr>
        </p:nvSpPr>
        <p:spPr>
          <a:xfrm>
            <a:off x="993775" y="768350"/>
            <a:ext cx="5100638" cy="3825875"/>
          </a:xfrm>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87F5E-3B38-4716-AF82-674C9C8FB2B0}" type="slidenum">
              <a:rPr lang="zh-CN" altLang="en-US"/>
              <a:pPr/>
              <a:t>29</a:t>
            </a:fld>
            <a:endParaRPr lang="en-US" altLang="zh-CN"/>
          </a:p>
        </p:txBody>
      </p:sp>
      <p:sp>
        <p:nvSpPr>
          <p:cNvPr id="408578" name="Rectangle 2"/>
          <p:cNvSpPr>
            <a:spLocks noGrp="1" noRot="1" noChangeAspect="1" noChangeArrowheads="1" noTextEdit="1"/>
          </p:cNvSpPr>
          <p:nvPr>
            <p:ph type="sldImg"/>
          </p:nvPr>
        </p:nvSpPr>
        <p:spPr>
          <a:xfrm>
            <a:off x="993775" y="768350"/>
            <a:ext cx="5100638" cy="3825875"/>
          </a:xfrm>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06F7-CBBF-4980-99B0-869EEC5F5250}" type="slidenum">
              <a:rPr lang="zh-CN" altLang="en-US"/>
              <a:pPr/>
              <a:t>30</a:t>
            </a:fld>
            <a:endParaRPr lang="en-US" altLang="zh-CN"/>
          </a:p>
        </p:txBody>
      </p:sp>
      <p:sp>
        <p:nvSpPr>
          <p:cNvPr id="410626" name="Rectangle 2"/>
          <p:cNvSpPr>
            <a:spLocks noGrp="1" noRot="1" noChangeAspect="1" noChangeArrowheads="1" noTextEdit="1"/>
          </p:cNvSpPr>
          <p:nvPr>
            <p:ph type="sldImg"/>
          </p:nvPr>
        </p:nvSpPr>
        <p:spPr>
          <a:xfrm>
            <a:off x="993775" y="768350"/>
            <a:ext cx="5100638" cy="3825875"/>
          </a:xfrm>
          <a:ln/>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28231-2839-4D7E-ABDC-346DE036E2FE}" type="slidenum">
              <a:rPr lang="zh-CN" altLang="en-US"/>
              <a:pPr/>
              <a:t>31</a:t>
            </a:fld>
            <a:endParaRPr lang="en-US" altLang="zh-CN"/>
          </a:p>
        </p:txBody>
      </p:sp>
      <p:sp>
        <p:nvSpPr>
          <p:cNvPr id="578562" name="Rectangle 2"/>
          <p:cNvSpPr>
            <a:spLocks noGrp="1" noRot="1" noChangeAspect="1" noChangeArrowheads="1" noTextEdit="1"/>
          </p:cNvSpPr>
          <p:nvPr>
            <p:ph type="sldImg"/>
          </p:nvPr>
        </p:nvSpPr>
        <p:spPr>
          <a:xfrm>
            <a:off x="993775" y="768350"/>
            <a:ext cx="5100638" cy="3825875"/>
          </a:xfrm>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1D989-A241-44AD-BC63-2DE73463B2FE}" type="slidenum">
              <a:rPr lang="zh-CN" altLang="en-US"/>
              <a:pPr/>
              <a:t>32</a:t>
            </a:fld>
            <a:endParaRPr lang="en-US" altLang="zh-CN"/>
          </a:p>
        </p:txBody>
      </p:sp>
      <p:sp>
        <p:nvSpPr>
          <p:cNvPr id="533506" name="Rectangle 2"/>
          <p:cNvSpPr>
            <a:spLocks noGrp="1" noRot="1" noChangeAspect="1" noChangeArrowheads="1" noTextEdit="1"/>
          </p:cNvSpPr>
          <p:nvPr>
            <p:ph type="sldImg"/>
          </p:nvPr>
        </p:nvSpPr>
        <p:spPr>
          <a:xfrm>
            <a:off x="993775" y="768350"/>
            <a:ext cx="5100638" cy="3825875"/>
          </a:xfrm>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A8BA8-765D-48A0-BB61-A0CEC90A0992}" type="slidenum">
              <a:rPr lang="zh-CN" altLang="en-US"/>
              <a:pPr/>
              <a:t>33</a:t>
            </a:fld>
            <a:endParaRPr lang="en-US" altLang="zh-CN"/>
          </a:p>
        </p:txBody>
      </p:sp>
      <p:sp>
        <p:nvSpPr>
          <p:cNvPr id="64514" name="Rectangle 2"/>
          <p:cNvSpPr>
            <a:spLocks noGrp="1" noRot="1" noChangeAspect="1" noChangeArrowheads="1" noTextEdit="1"/>
          </p:cNvSpPr>
          <p:nvPr>
            <p:ph type="sldImg"/>
          </p:nvPr>
        </p:nvSpPr>
        <p:spPr>
          <a:xfrm>
            <a:off x="993775" y="768350"/>
            <a:ext cx="5100638" cy="3825875"/>
          </a:xfrm>
          <a:ln/>
        </p:spPr>
      </p:sp>
      <p:sp>
        <p:nvSpPr>
          <p:cNvPr id="64515" name="Rectangle 3"/>
          <p:cNvSpPr>
            <a:spLocks noGrp="1" noChangeArrowheads="1"/>
          </p:cNvSpPr>
          <p:nvPr>
            <p:ph type="body" idx="1"/>
          </p:nvPr>
        </p:nvSpPr>
        <p:spPr/>
        <p:txBody>
          <a:bodyPr/>
          <a:lstStyle/>
          <a:p>
            <a:pPr marL="228587" indent="-228587"/>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7C237-F906-4CB3-95BB-B117795CE778}" type="slidenum">
              <a:rPr lang="zh-CN" altLang="en-US"/>
              <a:pPr/>
              <a:t>34</a:t>
            </a:fld>
            <a:endParaRPr lang="en-US" altLang="zh-CN"/>
          </a:p>
        </p:txBody>
      </p:sp>
      <p:sp>
        <p:nvSpPr>
          <p:cNvPr id="68610" name="Rectangle 2"/>
          <p:cNvSpPr>
            <a:spLocks noGrp="1" noRot="1" noChangeAspect="1" noChangeArrowheads="1" noTextEdit="1"/>
          </p:cNvSpPr>
          <p:nvPr>
            <p:ph type="sldImg"/>
          </p:nvPr>
        </p:nvSpPr>
        <p:spPr>
          <a:xfrm>
            <a:off x="993775" y="768350"/>
            <a:ext cx="5100638" cy="3825875"/>
          </a:xfrm>
          <a:ln/>
        </p:spPr>
      </p:sp>
      <p:sp>
        <p:nvSpPr>
          <p:cNvPr id="68611" name="Rectangle 3"/>
          <p:cNvSpPr>
            <a:spLocks noGrp="1" noChangeArrowheads="1"/>
          </p:cNvSpPr>
          <p:nvPr>
            <p:ph type="body" idx="1"/>
          </p:nvPr>
        </p:nvSpPr>
        <p:spPr/>
        <p:txBody>
          <a:bodyPr/>
          <a:lstStyle/>
          <a:p>
            <a:pPr marL="228587" indent="-228587"/>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ADCC6-CE71-4661-8196-805A0A4DCC59}" type="slidenum">
              <a:rPr lang="zh-CN" altLang="en-US"/>
              <a:pPr/>
              <a:t>35</a:t>
            </a:fld>
            <a:endParaRPr lang="en-US" altLang="zh-CN"/>
          </a:p>
        </p:txBody>
      </p:sp>
      <p:sp>
        <p:nvSpPr>
          <p:cNvPr id="551938" name="Rectangle 2"/>
          <p:cNvSpPr>
            <a:spLocks noGrp="1" noRot="1" noChangeAspect="1" noChangeArrowheads="1" noTextEdit="1"/>
          </p:cNvSpPr>
          <p:nvPr>
            <p:ph type="sldImg"/>
          </p:nvPr>
        </p:nvSpPr>
        <p:spPr>
          <a:xfrm>
            <a:off x="993775" y="768350"/>
            <a:ext cx="5100638" cy="3825875"/>
          </a:xfrm>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7CE36FA-1592-47D3-A00B-EC5839CD55EF}" type="slidenum">
              <a:rPr lang="zh-CN" altLang="en-US"/>
              <a:pPr/>
              <a:t>36</a:t>
            </a:fld>
            <a:endParaRPr lang="en-US" altLang="zh-CN"/>
          </a:p>
        </p:txBody>
      </p:sp>
      <p:sp>
        <p:nvSpPr>
          <p:cNvPr id="110595"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20" tIns="49409" rIns="98820" bIns="49409" anchor="b"/>
          <a:lstStyle/>
          <a:p>
            <a:pPr algn="r"/>
            <a:fld id="{262BABEF-3480-4474-ABE7-F881DEEA6A36}" type="slidenum">
              <a:rPr lang="zh-CN" altLang="en-US" sz="1300"/>
              <a:pPr algn="r"/>
              <a:t>36</a:t>
            </a:fld>
            <a:endParaRPr lang="en-US" altLang="zh-CN" sz="1300" dirty="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lIns="98820" tIns="49409" rIns="98820" bIns="49409"/>
          <a:lstStyle/>
          <a:p>
            <a:pPr eaLnBrk="1" hangingPunct="1"/>
            <a:endParaRPr lang="en-US"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11B107-8C50-4500-867A-7891B0DE3FB1}" type="slidenum">
              <a:rPr lang="zh-CN" altLang="en-US" smtClean="0"/>
              <a:pPr>
                <a:defRPr/>
              </a:pPr>
              <a:t>37</a:t>
            </a:fld>
            <a:endParaRPr lang="en-US" altLang="zh-CN"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xfrm>
            <a:off x="944880" y="4850130"/>
            <a:ext cx="5196840" cy="4594860"/>
          </a:xfrm>
          <a:noFill/>
        </p:spPr>
        <p:txBody>
          <a:bodyPr wrap="square" numCol="1" anchor="t" anchorCtr="0" compatLnSpc="1">
            <a:prstTxWarp prst="textNoShape">
              <a:avLst/>
            </a:prstTxWarp>
          </a:bodyPr>
          <a:lstStyle/>
          <a:p>
            <a:pPr eaLnBrk="1" hangingPunct="1"/>
            <a:endParaRPr lang="en-US" altLang="zh-CN"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69203466-494A-4C7C-93AC-5D1627A3B0BE}" type="slidenum">
              <a:rPr lang="zh-CN" altLang="en-US">
                <a:latin typeface="Arial" charset="0"/>
              </a:rPr>
              <a:pPr>
                <a:defRPr/>
              </a:pPr>
              <a:t>38</a:t>
            </a:fld>
            <a:endParaRPr lang="en-US" altLang="zh-CN">
              <a:latin typeface="Arial"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Ø"/>
            </a:pPr>
            <a:endParaRPr lang="en-US" altLang="zh-CN" dirty="0" smtClean="0">
              <a:latin typeface="Arial" pitchFamily="34" charset="0"/>
            </a:endParaRPr>
          </a:p>
          <a:p>
            <a:pPr eaLnBrk="1" hangingPunct="1"/>
            <a:endParaRPr lang="zh-CN" alt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F1E6D-6AE6-4FF3-9FCB-FB1C9D01F96D}" type="slidenum">
              <a:rPr lang="zh-CN" altLang="en-US"/>
              <a:pPr/>
              <a:t>39</a:t>
            </a:fld>
            <a:endParaRPr lang="en-US" altLang="zh-CN"/>
          </a:p>
        </p:txBody>
      </p:sp>
      <p:sp>
        <p:nvSpPr>
          <p:cNvPr id="354306" name="Rectangle 2"/>
          <p:cNvSpPr>
            <a:spLocks noGrp="1" noRot="1" noChangeAspect="1" noChangeArrowheads="1" noTextEdit="1"/>
          </p:cNvSpPr>
          <p:nvPr>
            <p:ph type="sldImg"/>
          </p:nvPr>
        </p:nvSpPr>
        <p:spPr>
          <a:xfrm>
            <a:off x="993775" y="768350"/>
            <a:ext cx="5103813" cy="3829050"/>
          </a:xfrm>
          <a:ln/>
        </p:spPr>
      </p:sp>
      <p:sp>
        <p:nvSpPr>
          <p:cNvPr id="354307" name="Rectangle 3"/>
          <p:cNvSpPr>
            <a:spLocks noGrp="1" noChangeArrowheads="1"/>
          </p:cNvSpPr>
          <p:nvPr>
            <p:ph type="body" idx="1"/>
          </p:nvPr>
        </p:nvSpPr>
        <p:spPr>
          <a:xfrm>
            <a:off x="709929" y="4848032"/>
            <a:ext cx="5666745" cy="4596206"/>
          </a:xfrm>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ABDC173-FEA4-4A0B-96E2-8E9DCA54EBF0}" type="slidenum">
              <a:rPr lang="en-US" altLang="zh-CN" smtClean="0"/>
              <a:pPr/>
              <a:t>40</a:t>
            </a:fld>
            <a:endParaRPr lang="en-US" altLang="zh-CN" smtClean="0"/>
          </a:p>
        </p:txBody>
      </p:sp>
      <p:sp>
        <p:nvSpPr>
          <p:cNvPr id="36867" name="Rectangle 2"/>
          <p:cNvSpPr>
            <a:spLocks noGrp="1" noRot="1" noChangeAspect="1" noChangeArrowheads="1" noTextEdit="1"/>
          </p:cNvSpPr>
          <p:nvPr>
            <p:ph type="sldImg"/>
          </p:nvPr>
        </p:nvSpPr>
        <p:spPr>
          <a:xfrm>
            <a:off x="990600" y="763588"/>
            <a:ext cx="5105400" cy="3829050"/>
          </a:xfrm>
          <a:ln/>
        </p:spPr>
      </p:sp>
      <p:sp>
        <p:nvSpPr>
          <p:cNvPr id="36868" name="Rectangle 3"/>
          <p:cNvSpPr>
            <a:spLocks noGrp="1" noChangeArrowheads="1"/>
          </p:cNvSpPr>
          <p:nvPr>
            <p:ph type="body" idx="1"/>
          </p:nvPr>
        </p:nvSpPr>
        <p:spPr>
          <a:xfrm>
            <a:off x="946523" y="4850130"/>
            <a:ext cx="5193559" cy="4596633"/>
          </a:xfrm>
          <a:noFill/>
          <a:ln/>
        </p:spPr>
        <p:txBody>
          <a:bodyPr/>
          <a:lstStyle/>
          <a:p>
            <a:pPr eaLnBrk="1" hangingPunct="1"/>
            <a:endParaRPr lang="zh-CN"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131EB13-AFC0-42C2-A988-D295C718C768}" type="slidenum">
              <a:rPr lang="zh-CN" altLang="en-US"/>
              <a:pPr/>
              <a:t>41</a:t>
            </a:fld>
            <a:endParaRPr lang="en-US" altLang="zh-CN"/>
          </a:p>
        </p:txBody>
      </p:sp>
      <p:sp>
        <p:nvSpPr>
          <p:cNvPr id="111619"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20" tIns="49409" rIns="98820" bIns="49409" anchor="b"/>
          <a:lstStyle/>
          <a:p>
            <a:pPr algn="r"/>
            <a:fld id="{19ECB685-8964-4705-B939-E6991F0432C8}" type="slidenum">
              <a:rPr lang="zh-CN" altLang="en-US" sz="1300"/>
              <a:pPr algn="r"/>
              <a:t>41</a:t>
            </a:fld>
            <a:endParaRPr lang="en-US" altLang="zh-CN" sz="1300" dirty="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lIns="98820" tIns="49409" rIns="98820" bIns="49409"/>
          <a:lstStyle/>
          <a:p>
            <a:pPr eaLnBrk="1" hangingPunct="1"/>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6168689-E889-4D76-89B3-4FF2308107B4}" type="slidenum">
              <a:rPr lang="zh-CN" altLang="en-US"/>
              <a:pPr/>
              <a:t>42</a:t>
            </a:fld>
            <a:endParaRPr lang="en-US" altLang="zh-CN"/>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p:txBody>
          <a:bodyPr/>
          <a:lstStyle/>
          <a:p>
            <a:pPr>
              <a:defRPr/>
            </a:pPr>
            <a:fld id="{F4EF69A1-353C-450F-831B-BB7B0E524870}" type="slidenum">
              <a:rPr lang="zh-CN" altLang="en-US" smtClean="0"/>
              <a:pPr>
                <a:defRPr/>
              </a:pPr>
              <a:t>43</a:t>
            </a:fld>
            <a:endParaRPr lang="en-US" altLang="zh-CN"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487691A-E501-4A16-ABD7-A627BB89E1F9}" type="slidenum">
              <a:rPr lang="zh-CN" altLang="en-US">
                <a:solidFill>
                  <a:prstClr val="black"/>
                </a:solidFill>
              </a:rPr>
              <a:pPr/>
              <a:t>46</a:t>
            </a:fld>
            <a:endParaRPr lang="en-US" altLang="zh-CN">
              <a:solidFill>
                <a:prstClr val="black"/>
              </a:solidFill>
            </a:endParaRPr>
          </a:p>
        </p:txBody>
      </p:sp>
      <p:sp>
        <p:nvSpPr>
          <p:cNvPr id="99331"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31" tIns="49417" rIns="98831" bIns="49417" anchor="b"/>
          <a:lstStyle/>
          <a:p>
            <a:pPr algn="r"/>
            <a:fld id="{F2E05FAE-77C3-43B9-B11B-387CF4C38FE8}" type="slidenum">
              <a:rPr lang="en-US" altLang="zh-CN" sz="1300">
                <a:solidFill>
                  <a:prstClr val="black"/>
                </a:solidFill>
              </a:rPr>
              <a:pPr algn="r"/>
              <a:t>46</a:t>
            </a:fld>
            <a:endParaRPr lang="en-US" altLang="zh-CN" sz="1300" dirty="0">
              <a:solidFill>
                <a:prstClr val="black"/>
              </a:solidFill>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944880" y="4850130"/>
            <a:ext cx="5196840" cy="4594860"/>
          </a:xfrm>
          <a:noFill/>
          <a:ln/>
        </p:spPr>
        <p:txBody>
          <a:bodyPr/>
          <a:lstStyle/>
          <a:p>
            <a:pPr marL="247080" indent="-247080"/>
            <a:endParaRPr lang="zh-CN" altLang="zh-CN" b="1" dirty="0" smtClean="0">
              <a:solidFill>
                <a:schemeClr val="tx2"/>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0600" y="765175"/>
            <a:ext cx="5105400" cy="3829050"/>
          </a:xfrm>
        </p:spPr>
      </p:sp>
      <p:sp>
        <p:nvSpPr>
          <p:cNvPr id="3" name="备注占位符 2"/>
          <p:cNvSpPr>
            <a:spLocks noGrp="1"/>
          </p:cNvSpPr>
          <p:nvPr>
            <p:ph type="body" idx="1"/>
          </p:nvPr>
        </p:nvSpPr>
        <p:spPr/>
        <p:txBody>
          <a:bodyPr>
            <a:normAutofit/>
          </a:bodyPr>
          <a:lstStyle/>
          <a:p>
            <a:pPr eaLnBrk="1" hangingPunct="1"/>
            <a:endParaRPr lang="zh-CN" altLang="en-US" dirty="0"/>
          </a:p>
        </p:txBody>
      </p:sp>
      <p:sp>
        <p:nvSpPr>
          <p:cNvPr id="4" name="灯片编号占位符 3"/>
          <p:cNvSpPr>
            <a:spLocks noGrp="1"/>
          </p:cNvSpPr>
          <p:nvPr>
            <p:ph type="sldNum" sz="quarter" idx="10"/>
          </p:nvPr>
        </p:nvSpPr>
        <p:spPr/>
        <p:txBody>
          <a:bodyPr/>
          <a:lstStyle/>
          <a:p>
            <a:fld id="{ADB3F7CE-6E49-49A3-873F-E2E23ADF843D}" type="slidenum">
              <a:rPr lang="zh-CN" altLang="en-US" smtClean="0">
                <a:solidFill>
                  <a:prstClr val="white"/>
                </a:solidFill>
              </a:rPr>
              <a:pPr/>
              <a:t>47</a:t>
            </a:fld>
            <a:endParaRPr lang="en-US" altLang="zh-CN">
              <a:solidFill>
                <a:prstClr val="white"/>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990600" y="765175"/>
            <a:ext cx="5105400" cy="3829050"/>
          </a:xfrm>
          <a:ln/>
        </p:spPr>
      </p:sp>
      <p:sp>
        <p:nvSpPr>
          <p:cNvPr id="3" name="备注占位符 2"/>
          <p:cNvSpPr>
            <a:spLocks noGrp="1"/>
          </p:cNvSpPr>
          <p:nvPr>
            <p:ph type="body" idx="1"/>
          </p:nvPr>
        </p:nvSpPr>
        <p:spPr/>
        <p:txBody>
          <a:bodyPr>
            <a:normAutofit/>
          </a:bodyPr>
          <a:lstStyle/>
          <a:p>
            <a:pPr>
              <a:defRPr/>
            </a:pPr>
            <a:endParaRPr lang="zh-CN" altLang="en-US" dirty="0"/>
          </a:p>
        </p:txBody>
      </p:sp>
      <p:sp>
        <p:nvSpPr>
          <p:cNvPr id="69636" name="灯片编号占位符 3"/>
          <p:cNvSpPr>
            <a:spLocks noGrp="1"/>
          </p:cNvSpPr>
          <p:nvPr>
            <p:ph type="sldNum" sz="quarter" idx="5"/>
          </p:nvPr>
        </p:nvSpPr>
        <p:spPr>
          <a:noFill/>
        </p:spPr>
        <p:txBody>
          <a:bodyPr/>
          <a:lstStyle/>
          <a:p>
            <a:fld id="{ED9D8D7F-8F64-4C5B-81E4-F37241A22E35}" type="slidenum">
              <a:rPr lang="en-US" altLang="zh-CN">
                <a:solidFill>
                  <a:prstClr val="black"/>
                </a:solidFill>
              </a:rPr>
              <a:pPr/>
              <a:t>48</a:t>
            </a:fld>
            <a:endParaRPr lang="en-US" altLang="zh-CN">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0600" y="765175"/>
            <a:ext cx="5105400" cy="38290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DB3F7CE-6E49-49A3-873F-E2E23ADF843D}" type="slidenum">
              <a:rPr lang="zh-CN" altLang="en-US" smtClean="0">
                <a:solidFill>
                  <a:prstClr val="white"/>
                </a:solidFill>
              </a:rPr>
              <a:pPr/>
              <a:t>49</a:t>
            </a:fld>
            <a:endParaRPr lang="en-US" altLang="zh-CN">
              <a:solidFill>
                <a:prstClr val="white"/>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E50C0FB-9477-4B68-8CBC-F92334CE2F25}" type="slidenum">
              <a:rPr lang="zh-CN" altLang="en-US">
                <a:solidFill>
                  <a:prstClr val="black"/>
                </a:solidFill>
              </a:rPr>
              <a:pPr/>
              <a:t>50</a:t>
            </a:fld>
            <a:endParaRPr lang="en-US" altLang="zh-CN">
              <a:solidFill>
                <a:prstClr val="black"/>
              </a:solidFill>
            </a:endParaRPr>
          </a:p>
        </p:txBody>
      </p:sp>
      <p:sp>
        <p:nvSpPr>
          <p:cNvPr id="71683" name="Rectangle 2"/>
          <p:cNvSpPr>
            <a:spLocks noGrp="1" noRot="1" noChangeAspect="1" noChangeArrowheads="1" noTextEdit="1"/>
          </p:cNvSpPr>
          <p:nvPr>
            <p:ph type="sldImg"/>
          </p:nvPr>
        </p:nvSpPr>
        <p:spPr>
          <a:xfrm>
            <a:off x="990600" y="765175"/>
            <a:ext cx="5105400" cy="3829050"/>
          </a:xfrm>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990600" y="765175"/>
            <a:ext cx="5105400" cy="3829050"/>
          </a:xfrm>
          <a:ln/>
        </p:spPr>
      </p:sp>
      <p:sp>
        <p:nvSpPr>
          <p:cNvPr id="72707" name="备注占位符 2"/>
          <p:cNvSpPr>
            <a:spLocks noGrp="1"/>
          </p:cNvSpPr>
          <p:nvPr>
            <p:ph type="body" idx="1"/>
          </p:nvPr>
        </p:nvSpPr>
        <p:spPr>
          <a:noFill/>
          <a:ln/>
        </p:spPr>
        <p:txBody>
          <a:bodyPr/>
          <a:lstStyle/>
          <a:p>
            <a:endParaRPr lang="en-US" altLang="zh-CN" dirty="0" smtClean="0"/>
          </a:p>
        </p:txBody>
      </p:sp>
      <p:sp>
        <p:nvSpPr>
          <p:cNvPr id="72708" name="灯片编号占位符 3"/>
          <p:cNvSpPr>
            <a:spLocks noGrp="1"/>
          </p:cNvSpPr>
          <p:nvPr>
            <p:ph type="sldNum" sz="quarter" idx="5"/>
          </p:nvPr>
        </p:nvSpPr>
        <p:spPr>
          <a:noFill/>
        </p:spPr>
        <p:txBody>
          <a:bodyPr/>
          <a:lstStyle/>
          <a:p>
            <a:fld id="{2FED068A-3877-48A4-AEC3-5359E09C3DED}" type="slidenum">
              <a:rPr lang="en-US" altLang="zh-CN">
                <a:solidFill>
                  <a:prstClr val="black"/>
                </a:solidFill>
              </a:rPr>
              <a:pPr/>
              <a:t>51</a:t>
            </a:fld>
            <a:endParaRPr lang="en-US" altLang="zh-CN">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fld id="{8EFBF9C4-7FCB-4AC9-BC64-D4CD9C42CBF2}" type="datetime1">
              <a:rPr lang="zh-CN" altLang="en-US">
                <a:solidFill>
                  <a:prstClr val="black"/>
                </a:solidFill>
              </a:rPr>
              <a:pPr/>
              <a:t>2011-7-22</a:t>
            </a:fld>
            <a:endParaRPr lang="en-US" altLang="zh-CN">
              <a:solidFill>
                <a:prstClr val="black"/>
              </a:solidFill>
            </a:endParaRPr>
          </a:p>
        </p:txBody>
      </p:sp>
      <p:sp>
        <p:nvSpPr>
          <p:cNvPr id="73731" name="Rectangle 7"/>
          <p:cNvSpPr>
            <a:spLocks noGrp="1" noChangeArrowheads="1"/>
          </p:cNvSpPr>
          <p:nvPr>
            <p:ph type="sldNum" sz="quarter" idx="5"/>
          </p:nvPr>
        </p:nvSpPr>
        <p:spPr>
          <a:noFill/>
        </p:spPr>
        <p:txBody>
          <a:bodyPr/>
          <a:lstStyle/>
          <a:p>
            <a:fld id="{789A1C7F-293C-44FB-A23A-8D41EBCA9C2B}" type="slidenum">
              <a:rPr lang="en-US" altLang="zh-CN">
                <a:solidFill>
                  <a:prstClr val="black"/>
                </a:solidFill>
              </a:rPr>
              <a:pPr/>
              <a:t>52</a:t>
            </a:fld>
            <a:endParaRPr lang="en-US" altLang="zh-CN">
              <a:solidFill>
                <a:prstClr val="black"/>
              </a:solidFill>
            </a:endParaRPr>
          </a:p>
        </p:txBody>
      </p:sp>
      <p:sp>
        <p:nvSpPr>
          <p:cNvPr id="73732" name="Rectangle 2"/>
          <p:cNvSpPr>
            <a:spLocks noGrp="1" noRot="1" noChangeAspect="1" noChangeArrowheads="1" noTextEdit="1"/>
          </p:cNvSpPr>
          <p:nvPr>
            <p:ph type="sldImg"/>
          </p:nvPr>
        </p:nvSpPr>
        <p:spPr>
          <a:xfrm>
            <a:off x="990600" y="765175"/>
            <a:ext cx="5105400" cy="3829050"/>
          </a:xfrm>
          <a:ln/>
        </p:spPr>
      </p:sp>
      <p:sp>
        <p:nvSpPr>
          <p:cNvPr id="73733" name="Rectangle 3"/>
          <p:cNvSpPr>
            <a:spLocks noGrp="1" noChangeArrowheads="1"/>
          </p:cNvSpPr>
          <p:nvPr>
            <p:ph type="body" idx="1"/>
          </p:nvPr>
        </p:nvSpPr>
        <p:spPr>
          <a:noFill/>
          <a:ln/>
        </p:spPr>
        <p:txBody>
          <a:bodyPr/>
          <a:lstStyle/>
          <a:p>
            <a:pPr eaLnBrk="1" hangingPunct="1"/>
            <a:endParaRPr lang="zh-CN" altLang="zh-CN"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09C71ED-43FF-40D2-B87E-953987F0CA82}" type="slidenum">
              <a:rPr lang="zh-CN" altLang="en-US">
                <a:solidFill>
                  <a:prstClr val="black"/>
                </a:solidFill>
              </a:rPr>
              <a:pPr/>
              <a:t>53</a:t>
            </a:fld>
            <a:endParaRPr lang="en-US" altLang="zh-CN">
              <a:solidFill>
                <a:prstClr val="black"/>
              </a:solidFill>
            </a:endParaRPr>
          </a:p>
        </p:txBody>
      </p:sp>
      <p:sp>
        <p:nvSpPr>
          <p:cNvPr id="74755" name="Rectangle 2"/>
          <p:cNvSpPr>
            <a:spLocks noGrp="1" noRot="1" noChangeAspect="1" noChangeArrowheads="1" noTextEdit="1"/>
          </p:cNvSpPr>
          <p:nvPr>
            <p:ph type="sldImg"/>
          </p:nvPr>
        </p:nvSpPr>
        <p:spPr>
          <a:xfrm>
            <a:off x="990600" y="765175"/>
            <a:ext cx="5105400" cy="3829050"/>
          </a:xfrm>
          <a:ln/>
        </p:spPr>
      </p:sp>
      <p:sp>
        <p:nvSpPr>
          <p:cNvPr id="74756"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fontScale="92500"/>
          </a:bodyPr>
          <a:lstStyle/>
          <a:p>
            <a:pPr eaLnBrk="1" hangingPunct="1">
              <a:lnSpc>
                <a:spcPct val="90000"/>
              </a:lnSpc>
            </a:pPr>
            <a:endParaRPr lang="en-US" altLang="zh-CN" sz="1500" dirty="0" smtClean="0"/>
          </a:p>
        </p:txBody>
      </p:sp>
      <p:sp>
        <p:nvSpPr>
          <p:cNvPr id="66564" name="Slide Number Placeholder 3"/>
          <p:cNvSpPr>
            <a:spLocks noGrp="1"/>
          </p:cNvSpPr>
          <p:nvPr>
            <p:ph type="sldNum" sz="quarter" idx="5"/>
          </p:nvPr>
        </p:nvSpPr>
        <p:spPr>
          <a:noFill/>
        </p:spPr>
        <p:txBody>
          <a:bodyPr/>
          <a:lstStyle/>
          <a:p>
            <a:fld id="{FA717867-3B1A-4502-9111-26D61F727CD4}" type="slidenum">
              <a:rPr lang="en-US" altLang="zh-CN" smtClean="0"/>
              <a:pPr/>
              <a:t>6</a:t>
            </a:fld>
            <a:endParaRPr lang="en-US" altLang="zh-CN"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17611ED-DC7B-4A4E-BD64-00A7D300E400}" type="slidenum">
              <a:rPr lang="zh-CN" altLang="en-US">
                <a:solidFill>
                  <a:prstClr val="black"/>
                </a:solidFill>
              </a:rPr>
              <a:pPr/>
              <a:t>54</a:t>
            </a:fld>
            <a:endParaRPr lang="en-US" altLang="zh-CN">
              <a:solidFill>
                <a:prstClr val="black"/>
              </a:solidFill>
            </a:endParaRPr>
          </a:p>
        </p:txBody>
      </p:sp>
      <p:sp>
        <p:nvSpPr>
          <p:cNvPr id="75779" name="Rectangle 2"/>
          <p:cNvSpPr>
            <a:spLocks noGrp="1" noRot="1" noChangeAspect="1" noChangeArrowheads="1" noTextEdit="1"/>
          </p:cNvSpPr>
          <p:nvPr>
            <p:ph type="sldImg"/>
          </p:nvPr>
        </p:nvSpPr>
        <p:spPr>
          <a:xfrm>
            <a:off x="990600" y="765175"/>
            <a:ext cx="5105400" cy="3829050"/>
          </a:xfrm>
          <a:ln/>
        </p:spPr>
      </p:sp>
      <p:sp>
        <p:nvSpPr>
          <p:cNvPr id="75780" name="Rectangle 3"/>
          <p:cNvSpPr>
            <a:spLocks noGrp="1" noChangeArrowheads="1"/>
          </p:cNvSpPr>
          <p:nvPr>
            <p:ph type="body" idx="1"/>
          </p:nvPr>
        </p:nvSpPr>
        <p:spPr>
          <a:noFill/>
          <a:ln/>
        </p:spPr>
        <p:txBody>
          <a:bodyPr/>
          <a:lstStyle/>
          <a:p>
            <a:pPr eaLnBrk="1" hangingPunct="1"/>
            <a:endParaRPr lang="zh-CN"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487691A-E501-4A16-ABD7-A627BB89E1F9}" type="slidenum">
              <a:rPr lang="zh-CN" altLang="en-US">
                <a:solidFill>
                  <a:prstClr val="black"/>
                </a:solidFill>
              </a:rPr>
              <a:pPr/>
              <a:t>55</a:t>
            </a:fld>
            <a:endParaRPr lang="en-US" altLang="zh-CN">
              <a:solidFill>
                <a:prstClr val="black"/>
              </a:solidFill>
            </a:endParaRPr>
          </a:p>
        </p:txBody>
      </p:sp>
      <p:sp>
        <p:nvSpPr>
          <p:cNvPr id="99331"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31" tIns="49417" rIns="98831" bIns="49417" anchor="b"/>
          <a:lstStyle/>
          <a:p>
            <a:pPr algn="r"/>
            <a:fld id="{F2E05FAE-77C3-43B9-B11B-387CF4C38FE8}" type="slidenum">
              <a:rPr lang="en-US" altLang="zh-CN" sz="1300">
                <a:solidFill>
                  <a:prstClr val="black"/>
                </a:solidFill>
              </a:rPr>
              <a:pPr algn="r"/>
              <a:t>55</a:t>
            </a:fld>
            <a:endParaRPr lang="en-US" altLang="zh-CN" sz="1300" dirty="0">
              <a:solidFill>
                <a:prstClr val="black"/>
              </a:solidFill>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944880" y="4850130"/>
            <a:ext cx="5196840" cy="4594860"/>
          </a:xfrm>
          <a:noFill/>
          <a:ln/>
        </p:spPr>
        <p:txBody>
          <a:bodyPr/>
          <a:lstStyle/>
          <a:p>
            <a:pPr marL="247080" indent="-247080"/>
            <a:endParaRPr lang="zh-CN" altLang="zh-CN" b="1" dirty="0" smtClean="0">
              <a:solidFill>
                <a:schemeClr val="tx2"/>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5E963ED-6BF6-4937-A92B-786DB208B942}" type="slidenum">
              <a:rPr lang="en-US" altLang="zh-CN" smtClean="0"/>
              <a:pPr/>
              <a:t>57</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70619" indent="-370619">
              <a:buSzPct val="80000"/>
              <a:buFont typeface="Wingdings" pitchFamily="2" charset="2"/>
              <a:buChar char="u"/>
            </a:pPr>
            <a:endParaRPr lang="zh-CN" altLang="en-US" b="0" dirty="0" smtClean="0">
              <a:solidFill>
                <a:srgbClr val="800000"/>
              </a:solidFill>
              <a:latin typeface="Arial"/>
            </a:endParaRPr>
          </a:p>
          <a:p>
            <a:endParaRPr lang="en-US" dirty="0"/>
          </a:p>
        </p:txBody>
      </p:sp>
      <p:sp>
        <p:nvSpPr>
          <p:cNvPr id="4" name="Slide Number Placeholder 3"/>
          <p:cNvSpPr>
            <a:spLocks noGrp="1"/>
          </p:cNvSpPr>
          <p:nvPr>
            <p:ph type="sldNum" sz="quarter" idx="10"/>
          </p:nvPr>
        </p:nvSpPr>
        <p:spPr/>
        <p:txBody>
          <a:bodyPr/>
          <a:lstStyle/>
          <a:p>
            <a:pPr>
              <a:defRPr/>
            </a:pPr>
            <a:fld id="{887D1143-D4D4-4D1E-9970-AA3FDE375886}" type="slidenum">
              <a:rPr lang="en-US" altLang="zh-CN" smtClean="0"/>
              <a:pPr>
                <a:defRPr/>
              </a:pPr>
              <a:t>58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8E3F815-E826-4AD0-92D8-C73EBFA8428A}" type="slidenum">
              <a:rPr lang="zh-CN" altLang="en-US"/>
              <a:pPr/>
              <a:t>10</a:t>
            </a:fld>
            <a:endParaRPr lang="en-US" altLang="zh-CN"/>
          </a:p>
        </p:txBody>
      </p:sp>
      <p:sp>
        <p:nvSpPr>
          <p:cNvPr id="102403"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20" tIns="49409" rIns="98820" bIns="49409" anchor="b"/>
          <a:lstStyle/>
          <a:p>
            <a:pPr algn="r"/>
            <a:fld id="{B9267665-6CD5-47EF-86FA-E45697F75480}" type="slidenum">
              <a:rPr lang="zh-CN" altLang="en-US" sz="1300"/>
              <a:pPr algn="r"/>
              <a:t>10</a:t>
            </a:fld>
            <a:endParaRPr lang="en-US" altLang="zh-CN" sz="1300" dirty="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lIns="98820" tIns="49409" rIns="98820" bIns="49409"/>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487691A-E501-4A16-ABD7-A627BB89E1F9}" type="slidenum">
              <a:rPr lang="zh-CN" altLang="en-US"/>
              <a:pPr/>
              <a:t>11</a:t>
            </a:fld>
            <a:endParaRPr lang="en-US" altLang="zh-CN"/>
          </a:p>
        </p:txBody>
      </p:sp>
      <p:sp>
        <p:nvSpPr>
          <p:cNvPr id="99331" name="Rectangle 7"/>
          <p:cNvSpPr txBox="1">
            <a:spLocks noGrp="1" noChangeArrowheads="1"/>
          </p:cNvSpPr>
          <p:nvPr/>
        </p:nvSpPr>
        <p:spPr bwMode="auto">
          <a:xfrm>
            <a:off x="4014100" y="9698488"/>
            <a:ext cx="3070860" cy="510540"/>
          </a:xfrm>
          <a:prstGeom prst="rect">
            <a:avLst/>
          </a:prstGeom>
          <a:noFill/>
          <a:ln w="9525">
            <a:noFill/>
            <a:miter lim="800000"/>
            <a:headEnd/>
            <a:tailEnd/>
          </a:ln>
        </p:spPr>
        <p:txBody>
          <a:bodyPr lIns="98831" tIns="49417" rIns="98831" bIns="49417" anchor="b"/>
          <a:lstStyle/>
          <a:p>
            <a:pPr algn="r"/>
            <a:fld id="{F2E05FAE-77C3-43B9-B11B-387CF4C38FE8}" type="slidenum">
              <a:rPr lang="en-US" altLang="zh-CN" sz="1300"/>
              <a:pPr algn="r"/>
              <a:t>11</a:t>
            </a:fld>
            <a:endParaRPr lang="en-US" altLang="zh-CN" sz="130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944880" y="4850130"/>
            <a:ext cx="5196840" cy="4594860"/>
          </a:xfrm>
          <a:noFill/>
          <a:ln/>
        </p:spPr>
        <p:txBody>
          <a:bodyPr/>
          <a:lstStyle/>
          <a:p>
            <a:pPr marL="247080" indent="-247080"/>
            <a:endParaRPr lang="zh-CN" altLang="zh-CN" b="1" dirty="0" smtClean="0">
              <a:solidFill>
                <a:schemeClr val="tx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a:lstStyle>
            <a:lvl1pPr marL="7315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90B41CA-569D-40E7-8E58-026C0338B2C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7543800" cy="5497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361113" y="6477000"/>
            <a:ext cx="2097087" cy="457200"/>
          </a:xfrm>
        </p:spPr>
        <p:txBody>
          <a:bodyPr/>
          <a:lstStyle>
            <a:lvl1pPr>
              <a:defRPr/>
            </a:lvl1pPr>
          </a:lstStyle>
          <a:p>
            <a:r>
              <a:rPr lang="de-DE">
                <a:solidFill>
                  <a:srgbClr val="2D2015"/>
                </a:solidFill>
              </a:rPr>
              <a:t>Page </a:t>
            </a:r>
            <a:fld id="{6F2CFBC0-12DE-43E5-B26A-CDEC2F56FD78}" type="slidenum">
              <a:rPr lang="de-DE">
                <a:solidFill>
                  <a:srgbClr val="2D2015"/>
                </a:solidFill>
              </a:rPr>
              <a:pPr/>
              <a:t>‹#›</a:t>
            </a:fld>
            <a:endParaRPr lang="en-GB">
              <a:solidFill>
                <a:srgbClr val="2D2015"/>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3" y="781584"/>
            <a:ext cx="7745412" cy="584737"/>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2463" y="1641482"/>
            <a:ext cx="3795712" cy="407035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00576" y="1641483"/>
            <a:ext cx="3797300" cy="195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00576" y="3752859"/>
            <a:ext cx="3797300" cy="195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54"/>
            <a:ext cx="914089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0B41CA-569D-40E7-8E58-026C0338B2C8}" type="slidenum">
              <a:rPr lang="en-US" smtClean="0"/>
              <a:pPr/>
              <a:t>‹#›</a:t>
            </a:fld>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0" y="-54"/>
            <a:ext cx="9165101"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D80A4771-C6EF-4B99-81F4-D30BE4E017A0}" type="datetimeFigureOut">
              <a:rPr lang="en-US" smtClean="0"/>
              <a:pPr/>
              <a:t>7/22/2011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0B41CA-569D-40E7-8E58-026C0338B2C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lang="en-US" noProof="1" smtClean="0"/>
              <a:t>Click to edit Master title style</a:t>
            </a:r>
            <a:endParaRPr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lgn="r"/>
            <a:fld id="{D80A4771-C6EF-4B99-81F4-D30BE4E017A0}" type="datetimeFigureOut">
              <a:rPr lang="en-US" smtClean="0"/>
              <a:pPr algn="r"/>
              <a:t>7/22/2011</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pPr algn="ctr"/>
            <a:fld id="{990B41CA-569D-40E7-8E58-026C0338B2C8}" type="slidenum">
              <a:rPr lang="en-US" smtClean="0"/>
              <a:pPr algn="ctr"/>
              <a:t>‹#›</a:t>
            </a:fld>
            <a:endParaRPr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1" latinLnBrk="0" hangingPunct="1">
        <a:spcBef>
          <a:spcPct val="0"/>
        </a:spcBef>
        <a:buNone/>
        <a:defRPr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8.png"/><Relationship Id="rId7" Type="http://schemas.openxmlformats.org/officeDocument/2006/relationships/image" Target="../media/image84.jpeg"/><Relationship Id="rId12" Type="http://schemas.openxmlformats.org/officeDocument/2006/relationships/image" Target="../media/image89.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3.jpe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100.png"/><Relationship Id="rId3" Type="http://schemas.openxmlformats.org/officeDocument/2006/relationships/image" Target="../media/image90.emf"/><Relationship Id="rId7" Type="http://schemas.openxmlformats.org/officeDocument/2006/relationships/image" Target="../media/image94.emf"/><Relationship Id="rId12" Type="http://schemas.openxmlformats.org/officeDocument/2006/relationships/image" Target="../media/image99.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3.emf"/><Relationship Id="rId11" Type="http://schemas.openxmlformats.org/officeDocument/2006/relationships/image" Target="../media/image98.emf"/><Relationship Id="rId5" Type="http://schemas.openxmlformats.org/officeDocument/2006/relationships/image" Target="../media/image92.emf"/><Relationship Id="rId10" Type="http://schemas.openxmlformats.org/officeDocument/2006/relationships/image" Target="../media/image97.emf"/><Relationship Id="rId4" Type="http://schemas.openxmlformats.org/officeDocument/2006/relationships/image" Target="../media/image91.emf"/><Relationship Id="rId9" Type="http://schemas.openxmlformats.org/officeDocument/2006/relationships/image" Target="../media/image96.emf"/><Relationship Id="rId14" Type="http://schemas.openxmlformats.org/officeDocument/2006/relationships/image" Target="../media/image10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43.png"/><Relationship Id="rId3" Type="http://schemas.openxmlformats.org/officeDocument/2006/relationships/notesSlide" Target="../notesSlides/notesSlide39.xml"/><Relationship Id="rId7" Type="http://schemas.openxmlformats.org/officeDocument/2006/relationships/image" Target="../media/image105.png"/><Relationship Id="rId12" Type="http://schemas.openxmlformats.org/officeDocument/2006/relationships/image" Target="../media/image42.jpeg"/><Relationship Id="rId17" Type="http://schemas.openxmlformats.org/officeDocument/2006/relationships/image" Target="../media/image112.png"/><Relationship Id="rId2" Type="http://schemas.openxmlformats.org/officeDocument/2006/relationships/slideLayout" Target="../slideLayouts/slideLayout7.xml"/><Relationship Id="rId16" Type="http://schemas.openxmlformats.org/officeDocument/2006/relationships/image" Target="../media/image111.png"/><Relationship Id="rId1" Type="http://schemas.openxmlformats.org/officeDocument/2006/relationships/vmlDrawing" Target="../drawings/vmlDrawing12.vml"/><Relationship Id="rId6" Type="http://schemas.openxmlformats.org/officeDocument/2006/relationships/image" Target="../media/image104.png"/><Relationship Id="rId11" Type="http://schemas.openxmlformats.org/officeDocument/2006/relationships/oleObject" Target="../embeddings/oleObject24.bin"/><Relationship Id="rId5" Type="http://schemas.openxmlformats.org/officeDocument/2006/relationships/image" Target="../media/image103.png"/><Relationship Id="rId15" Type="http://schemas.openxmlformats.org/officeDocument/2006/relationships/image" Target="../media/image110.png"/><Relationship Id="rId10" Type="http://schemas.openxmlformats.org/officeDocument/2006/relationships/image" Target="../media/image108.png"/><Relationship Id="rId4" Type="http://schemas.openxmlformats.org/officeDocument/2006/relationships/image" Target="../media/image48.png"/><Relationship Id="rId9" Type="http://schemas.openxmlformats.org/officeDocument/2006/relationships/image" Target="../media/image107.png"/><Relationship Id="rId1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15.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log.nielsen.com/nielsenwire/wp-content/uploads/2011/06/smartphone-cost-per-MB.png"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5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0.jpeg"/><Relationship Id="rId18" Type="http://schemas.openxmlformats.org/officeDocument/2006/relationships/image" Target="../media/image135.png"/><Relationship Id="rId26" Type="http://schemas.openxmlformats.org/officeDocument/2006/relationships/image" Target="../media/image143.png"/><Relationship Id="rId39" Type="http://schemas.openxmlformats.org/officeDocument/2006/relationships/image" Target="../media/image156.png"/><Relationship Id="rId3" Type="http://schemas.openxmlformats.org/officeDocument/2006/relationships/tags" Target="../tags/tag3.xml"/><Relationship Id="rId21" Type="http://schemas.openxmlformats.org/officeDocument/2006/relationships/image" Target="../media/image138.png"/><Relationship Id="rId34" Type="http://schemas.openxmlformats.org/officeDocument/2006/relationships/image" Target="../media/image151.png"/><Relationship Id="rId42" Type="http://schemas.openxmlformats.org/officeDocument/2006/relationships/image" Target="../media/image159.jpeg"/><Relationship Id="rId7" Type="http://schemas.openxmlformats.org/officeDocument/2006/relationships/image" Target="../media/image125.wmf"/><Relationship Id="rId12" Type="http://schemas.openxmlformats.org/officeDocument/2006/relationships/hyperlink" Target="http://images.google.cn/imgres?imgurl=http://folk.uio.no/h1730g17/nyprosjekt/bilder/telenor.jpg&amp;imgrefurl=http://folk.uio.no/h1730g17/nyprosjekt/sentraleaktorer.html&amp;usg=__NyeBltGmxugNYUuFHrERH-5pnd8=&amp;h=290&amp;w=650&amp;sz=88&amp;hl=zh-CN&amp;start=2&amp;tbnid=AqryR8ONxhr0eM:&amp;tbnh=61&amp;tbnw=137&amp;prev=/images?q=telenor&amp;gbv=2&amp;hl=zh-CN&amp;biw=1259&amp;newwindow=1" TargetMode="External"/><Relationship Id="rId17" Type="http://schemas.openxmlformats.org/officeDocument/2006/relationships/image" Target="../media/image134.jpeg"/><Relationship Id="rId25" Type="http://schemas.openxmlformats.org/officeDocument/2006/relationships/image" Target="../media/image142.png"/><Relationship Id="rId33" Type="http://schemas.openxmlformats.org/officeDocument/2006/relationships/image" Target="../media/image150.png"/><Relationship Id="rId38" Type="http://schemas.openxmlformats.org/officeDocument/2006/relationships/image" Target="../media/image155.png"/><Relationship Id="rId46" Type="http://schemas.openxmlformats.org/officeDocument/2006/relationships/image" Target="../media/image163.png"/><Relationship Id="rId2" Type="http://schemas.openxmlformats.org/officeDocument/2006/relationships/tags" Target="../tags/tag2.xml"/><Relationship Id="rId16" Type="http://schemas.openxmlformats.org/officeDocument/2006/relationships/image" Target="../media/image133.png"/><Relationship Id="rId20" Type="http://schemas.openxmlformats.org/officeDocument/2006/relationships/image" Target="../media/image137.jpeg"/><Relationship Id="rId29" Type="http://schemas.openxmlformats.org/officeDocument/2006/relationships/image" Target="../media/image146.jpeg"/><Relationship Id="rId41" Type="http://schemas.openxmlformats.org/officeDocument/2006/relationships/image" Target="../media/image158.jpeg"/><Relationship Id="rId1" Type="http://schemas.openxmlformats.org/officeDocument/2006/relationships/tags" Target="../tags/tag1.xml"/><Relationship Id="rId6" Type="http://schemas.openxmlformats.org/officeDocument/2006/relationships/notesSlide" Target="../notesSlides/notesSlide52.xml"/><Relationship Id="rId11" Type="http://schemas.openxmlformats.org/officeDocument/2006/relationships/image" Target="../media/image129.jpeg"/><Relationship Id="rId24" Type="http://schemas.openxmlformats.org/officeDocument/2006/relationships/image" Target="../media/image141.png"/><Relationship Id="rId32" Type="http://schemas.openxmlformats.org/officeDocument/2006/relationships/image" Target="../media/image149.png"/><Relationship Id="rId37" Type="http://schemas.openxmlformats.org/officeDocument/2006/relationships/image" Target="../media/image154.png"/><Relationship Id="rId40" Type="http://schemas.openxmlformats.org/officeDocument/2006/relationships/image" Target="../media/image157.png"/><Relationship Id="rId45" Type="http://schemas.openxmlformats.org/officeDocument/2006/relationships/image" Target="../media/image162.png"/><Relationship Id="rId5" Type="http://schemas.openxmlformats.org/officeDocument/2006/relationships/slideLayout" Target="../slideLayouts/slideLayout2.xml"/><Relationship Id="rId15" Type="http://schemas.openxmlformats.org/officeDocument/2006/relationships/image" Target="../media/image132.jpeg"/><Relationship Id="rId23" Type="http://schemas.openxmlformats.org/officeDocument/2006/relationships/image" Target="../media/image140.png"/><Relationship Id="rId28" Type="http://schemas.openxmlformats.org/officeDocument/2006/relationships/image" Target="../media/image145.png"/><Relationship Id="rId36" Type="http://schemas.openxmlformats.org/officeDocument/2006/relationships/image" Target="../media/image153.png"/><Relationship Id="rId10" Type="http://schemas.openxmlformats.org/officeDocument/2006/relationships/image" Target="../media/image128.png"/><Relationship Id="rId19" Type="http://schemas.openxmlformats.org/officeDocument/2006/relationships/image" Target="../media/image136.jpeg"/><Relationship Id="rId31" Type="http://schemas.openxmlformats.org/officeDocument/2006/relationships/image" Target="../media/image148.png"/><Relationship Id="rId44" Type="http://schemas.openxmlformats.org/officeDocument/2006/relationships/image" Target="../media/image161.png"/><Relationship Id="rId4" Type="http://schemas.openxmlformats.org/officeDocument/2006/relationships/tags" Target="../tags/tag4.xml"/><Relationship Id="rId9" Type="http://schemas.openxmlformats.org/officeDocument/2006/relationships/image" Target="../media/image127.png"/><Relationship Id="rId14" Type="http://schemas.openxmlformats.org/officeDocument/2006/relationships/image" Target="../media/image131.png"/><Relationship Id="rId22" Type="http://schemas.openxmlformats.org/officeDocument/2006/relationships/image" Target="../media/image139.png"/><Relationship Id="rId27" Type="http://schemas.openxmlformats.org/officeDocument/2006/relationships/image" Target="../media/image144.png"/><Relationship Id="rId30" Type="http://schemas.openxmlformats.org/officeDocument/2006/relationships/image" Target="../media/image147.jpeg"/><Relationship Id="rId35" Type="http://schemas.openxmlformats.org/officeDocument/2006/relationships/image" Target="../media/image152.jpeg"/><Relationship Id="rId43" Type="http://schemas.openxmlformats.org/officeDocument/2006/relationships/image" Target="../media/image160.jpeg"/></Relationships>
</file>

<file path=ppt/slides/_rels/slide58.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26" Type="http://schemas.openxmlformats.org/officeDocument/2006/relationships/image" Target="../media/image187.png"/><Relationship Id="rId3" Type="http://schemas.openxmlformats.org/officeDocument/2006/relationships/image" Target="../media/image164.png"/><Relationship Id="rId21" Type="http://schemas.openxmlformats.org/officeDocument/2006/relationships/image" Target="../media/image182.jpeg"/><Relationship Id="rId7" Type="http://schemas.openxmlformats.org/officeDocument/2006/relationships/image" Target="../media/image168.png"/><Relationship Id="rId12" Type="http://schemas.openxmlformats.org/officeDocument/2006/relationships/image" Target="../media/image173.jpeg"/><Relationship Id="rId17" Type="http://schemas.openxmlformats.org/officeDocument/2006/relationships/image" Target="../media/image178.jpeg"/><Relationship Id="rId25" Type="http://schemas.openxmlformats.org/officeDocument/2006/relationships/image" Target="../media/image186.jpeg"/><Relationship Id="rId33" Type="http://schemas.openxmlformats.org/officeDocument/2006/relationships/image" Target="../media/image193.png"/><Relationship Id="rId2" Type="http://schemas.openxmlformats.org/officeDocument/2006/relationships/notesSlide" Target="../notesSlides/notesSlide53.xml"/><Relationship Id="rId16" Type="http://schemas.openxmlformats.org/officeDocument/2006/relationships/image" Target="../media/image177.png"/><Relationship Id="rId20" Type="http://schemas.openxmlformats.org/officeDocument/2006/relationships/image" Target="../media/image181.png"/><Relationship Id="rId29"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image" Target="../media/image185.jpeg"/><Relationship Id="rId32" Type="http://schemas.openxmlformats.org/officeDocument/2006/relationships/image" Target="../media/image192.png"/><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28" Type="http://schemas.openxmlformats.org/officeDocument/2006/relationships/image" Target="../media/image189.jpeg"/><Relationship Id="rId10" Type="http://schemas.openxmlformats.org/officeDocument/2006/relationships/image" Target="../media/image171.png"/><Relationship Id="rId19" Type="http://schemas.openxmlformats.org/officeDocument/2006/relationships/image" Target="../media/image180.png"/><Relationship Id="rId31" Type="http://schemas.openxmlformats.org/officeDocument/2006/relationships/image" Target="../media/image191.gif"/><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 Id="rId27" Type="http://schemas.openxmlformats.org/officeDocument/2006/relationships/image" Target="../media/image188.png"/><Relationship Id="rId30" Type="http://schemas.openxmlformats.org/officeDocument/2006/relationships/hyperlink" Target="http://www.compaq.com/country/index.html?jumpid=re_r602_cpq_home_topnav_ic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1295400" y="838200"/>
            <a:ext cx="5943600" cy="3033995"/>
          </a:xfrm>
        </p:spPr>
        <p:txBody>
          <a:bodyPr/>
          <a:lstStyle/>
          <a:p>
            <a:pPr eaLnBrk="1" hangingPunct="1"/>
            <a:r>
              <a:rPr lang="en-US" altLang="zh-CN" sz="3400" dirty="0" smtClean="0"/>
              <a:t>LTE/EPC Solutions Overview</a:t>
            </a:r>
            <a:br>
              <a:rPr lang="en-US" altLang="zh-CN" sz="3400" dirty="0" smtClean="0"/>
            </a:br>
            <a:r>
              <a:rPr lang="en-US" altLang="zh-CN" sz="3400" dirty="0" smtClean="0"/>
              <a:t/>
            </a:r>
            <a:br>
              <a:rPr lang="en-US" altLang="zh-CN" sz="3400" dirty="0" smtClean="0"/>
            </a:br>
            <a:r>
              <a:rPr lang="en-US" altLang="zh-CN" sz="1800" dirty="0" smtClean="0"/>
              <a:t>For SCTE in Oklahoma City and Tulsa, OK</a:t>
            </a:r>
            <a:br>
              <a:rPr lang="en-US" altLang="zh-CN" sz="1800" dirty="0" smtClean="0"/>
            </a:br>
            <a:r>
              <a:rPr lang="en-US" altLang="zh-CN" sz="1800" dirty="0" smtClean="0">
                <a:latin typeface="FrutigerNext LT Medium" pitchFamily="34" charset="0"/>
              </a:rPr>
              <a:t>July 27</a:t>
            </a:r>
            <a:r>
              <a:rPr lang="en-US" altLang="zh-CN" sz="1800" baseline="30000" dirty="0" smtClean="0">
                <a:latin typeface="FrutigerNext LT Medium" pitchFamily="34" charset="0"/>
              </a:rPr>
              <a:t>th</a:t>
            </a:r>
            <a:r>
              <a:rPr lang="en-US" altLang="zh-CN" sz="1800" dirty="0" smtClean="0">
                <a:latin typeface="FrutigerNext LT Medium" pitchFamily="34" charset="0"/>
              </a:rPr>
              <a:t> &amp; 28th,  2011</a:t>
            </a:r>
            <a:br>
              <a:rPr lang="en-US" altLang="zh-CN" sz="1800" dirty="0" smtClean="0">
                <a:latin typeface="FrutigerNext LT Medium" pitchFamily="34" charset="0"/>
              </a:rPr>
            </a:br>
            <a:r>
              <a:rPr lang="en-US" altLang="zh-CN" sz="1800" dirty="0" smtClean="0"/>
              <a:t/>
            </a:r>
            <a:br>
              <a:rPr lang="en-US" altLang="zh-CN" sz="1800" dirty="0" smtClean="0"/>
            </a:br>
            <a:r>
              <a:rPr lang="en-US" altLang="zh-CN" sz="1600" dirty="0" smtClean="0"/>
              <a:t>By Si Nguyen</a:t>
            </a:r>
            <a:br>
              <a:rPr lang="en-US" altLang="zh-CN" sz="1600" dirty="0" smtClean="0"/>
            </a:br>
            <a:r>
              <a:rPr lang="en-US" altLang="zh-CN" sz="1600" dirty="0" smtClean="0"/>
              <a:t>Director, Wireless Marketing and Product Management</a:t>
            </a:r>
            <a:br>
              <a:rPr lang="en-US" altLang="zh-CN" sz="1600" dirty="0" smtClean="0"/>
            </a:br>
            <a:r>
              <a:rPr lang="en-US" altLang="zh-CN" sz="1600" dirty="0" smtClean="0"/>
              <a:t>snguyen@huawei.com</a:t>
            </a:r>
            <a:endParaRPr lang="en-US" altLang="zh-CN" sz="3400" dirty="0" smtClean="0"/>
          </a:p>
        </p:txBody>
      </p:sp>
      <p:sp>
        <p:nvSpPr>
          <p:cNvPr id="45060" name="DtsShapeName" descr="8@DE16C72771532E80773G7BE432B33C083;?L849@_E11052301!!!BIHO@]e11052301!@@0D169110B34BD1273It`vdh!R@D!L`ho!Rmhedr^W0/0^31181419/qqu!!!!!!!!!!!!!!!!!!!!!!!!83A1C83A32MDONWN,E3145BIHO@]e11008903!!!!!!!1110G2CB9128C110G2CB9128C!!!!!!!!!!!!!!!!!!!!!!!!!!!!!!!!!!!!!!!!!!!!!!!!!!!!83A8=83B9&lt;S11020620!!!BIHO@]s11020620!@@0D803110D81@14@57110D81@14@57!!!!!!!!!!!!!!!!!!!!!!!!!!!!!!!!!!!!!!!!!!!!!!!!!!!!823D]82I&gt;0KXRC20141552BIHO@]e11052301!@B294C811032GG7215E11032GG7215E!!!!!!!!!!!!!!!!!!!!!!!!!!!!!!!!!!!!!!!!!!!!!!!!!!!!82@?:82C::L28001!!!!!!BIHO@]l28001!!!!!!!!!!11109ED65@7851109ED65@785!!!!!!!!!!!!!!!!!!!!!!!!!!!!!!!!!!!!!!!!!!!!!!!!!!!!85G:_85L:[KXRE20170005BIHO@]e11052301!@6D91GG11099C@2513111099C@25131!!!!!!!!!!!!!!!!!!!!!!!!!!!!!!!!!!!!!!!!!!!!!!!!!!!!846?f846&gt;CY11125786!!!BIHO@]y25786!!!!@@0D8BB110D81@15@6C110D81@15@6C!!!!!!!!!!!!!!!!!!!!!!!!!!!!!!!!!!!!!!!!!!!!!!!!!!!!!!!!!!!!!!!!!!!!!!!!!!!!!!!!!!!!!!!!!!!!!!!!!!!!!!!!!!!!!!!!!!!!!!!!!!!!!!!!!!!!!!!!!!!!!!!!!!!!!!!!!!!!!!!!!!!!!!!!!!!!!!!!!!!!!!!!!!!!!!!!!!!!!!!!!!!!!!!!!!!!!!!!!!!!!!!!!!!!!!!!!!!!!!!!!!!!!!!!!!!!!!!!!!!!!!!!!!!!!!!!!!!!!!!!!!!!!!!!!!!!!!!!!!!!!!!!!!!!!!!!!!!!!!!!!!!!!!!!!!!!!!!!!!!!!!!!!!!!!!!!!!!!!!!!!!!!!!!!!!!!!!!!!!!!!!!!!!!!!!!!!!!!!!!!!!!!!!!!!!!!!!!!!!!!!!!!!!!!!!!!!!!!!!!!!!!!!!!!!!!!!!!!!!!!!!!!!!!!!!!!!!!!!!!!!!!!!!!!!!!!!!!!!!!!!!!!!!!!!!!!!!!!!!!!!!!!!!!!!!!!!!!!!!!!!!!!!!!!!!!!!!!!!!!!!!!!!!!!!!!!!!!!!!!!!!!!!!!!!!!!!!!!!!!!!!!!!!!!!!!!!!!!!!!!!!!!!!!!!!!!!!!!!!!!!!!!!!!!!!!!!!!!!!!!!!!!!!!!!!!!!!!!!!!!!!!!!!!!!!!!!!!!!!!!!!!!!!!!!!!!!!!!!!!!!!!!!!!!!!!!!!!!!!!!!!!!!!!!!!!!!!!!!!!!!!!!!!!!!!!!!!!!!!!!!!!!!!!!!!!!!!!!!!!!!!!!!!!!!!!!!!!!!!!!!!!!!!!!!!!!!!!!!!!!!!!!!!!!!!!!!!!!!!!!!!!!!!!!!!!!!!!!!!!!!!!!!!!!!!!!!!!!!!!!!!!!!!!!!!!!!!!!!!!!!!!!!!!!!!!!!!!!!!!!!!!!!!!!!!!!!!!!!!!!!!!!!!!!!!!!!!!!!!!!!!!!!!!!!!!!!!!!!!!!!!!!!!!!!!!!!!!!!!!!!!!!!!!!!!!!!!!!!!!!!!!!!!!!!!!!!!!!!!!!!!!!!!!!!!!!!!!!!!!!!!!!!!!!!!!!!!!!!!!!!!!!!!!!!!!!!!!!!!!!!!!!!!!!!!!!!!!!!!!!!!!!!!!!!!!!!!!!!!!!!!!!!!!!!!!!!!!!!!!!!!!!!!!!!!!!!!!!!!!!!!!!!!!!!!!!!!!!!!!!!!!!!!!!!!!!!!!!!!!!!!!!!!!!!!!!!!!!!!!!!!!!!!!!!!!!!!!!!!!!!!!!!!!!!!!!!!!!!!!!!!!!!!!!!!!!!!!!!!!!!!!!!!!!!!!!!!!!!!!!!!!!!!!!!!!!!!!!!!!!!!!!!!!!!!!!!!!!!!!!!!!!!!!!!!!!!!!!!!!!!!!!!!!!!!!!!!!!!!!!!!!!!!!!!!!!!!!!!!!!!!!!!!!!!!!!!!!!!!!!!!!!!!!!!!!!!!!!!!!!!!!!!!!!!!!!!!!!!!!!!!!!!!!!!!!!!!!!!!!!!!!!!!!!!!!!!!!!!!!!!!!!!!!!!!!!!!!!!!!!!!!!!!!!!!!!!!!!!!!!!!!!!!!!!!!!!!!!!!!!!!!!!!!!!!!!!!!!!!!!!!!!!1!1" hidden="1"/>
          <p:cNvSpPr>
            <a:spLocks noChangeArrowheads="1"/>
          </p:cNvSpPr>
          <p:nvPr/>
        </p:nvSpPr>
        <p:spPr bwMode="auto">
          <a:xfrm>
            <a:off x="0" y="0"/>
            <a:ext cx="1588" cy="1588"/>
          </a:xfrm>
          <a:custGeom>
            <a:avLst/>
            <a:gdLst>
              <a:gd name="T0" fmla="*/ 798 w 21600"/>
              <a:gd name="T1" fmla="*/ 161 h 21600"/>
              <a:gd name="T2" fmla="*/ 215 w 21600"/>
              <a:gd name="T3" fmla="*/ 794 h 21600"/>
              <a:gd name="T4" fmla="*/ 798 w 21600"/>
              <a:gd name="T5" fmla="*/ 1588 h 21600"/>
              <a:gd name="T6" fmla="*/ 1373 w 21600"/>
              <a:gd name="T7" fmla="*/ 794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9525">
            <a:solidFill>
              <a:schemeClr val="bg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a:xfrm>
            <a:off x="609600" y="114300"/>
            <a:ext cx="7399338" cy="952500"/>
          </a:xfrm>
          <a:noFill/>
        </p:spPr>
        <p:txBody>
          <a:bodyPr lIns="91440" tIns="45720" rIns="91440" bIns="45720"/>
          <a:lstStyle/>
          <a:p>
            <a:pPr eaLnBrk="1" hangingPunct="1"/>
            <a:r>
              <a:rPr lang="en-US" altLang="zh-CN" sz="2600" dirty="0" smtClean="0"/>
              <a:t>3GPP LTE Vision and Design Targets</a:t>
            </a:r>
          </a:p>
        </p:txBody>
      </p:sp>
      <p:sp>
        <p:nvSpPr>
          <p:cNvPr id="49157" name="Rectangle 3"/>
          <p:cNvSpPr>
            <a:spLocks noChangeArrowheads="1"/>
          </p:cNvSpPr>
          <p:nvPr/>
        </p:nvSpPr>
        <p:spPr bwMode="auto">
          <a:xfrm>
            <a:off x="4610100" y="3962400"/>
            <a:ext cx="4429125" cy="2590800"/>
          </a:xfrm>
          <a:prstGeom prst="rect">
            <a:avLst/>
          </a:prstGeom>
          <a:noFill/>
          <a:ln w="9525">
            <a:noFill/>
            <a:miter lim="800000"/>
            <a:headEnd/>
            <a:tailEnd/>
          </a:ln>
        </p:spPr>
        <p:txBody>
          <a:bodyPr>
            <a:spAutoFit/>
          </a:bodyPr>
          <a:lstStyle/>
          <a:p>
            <a:pPr marL="342900" indent="-342900">
              <a:spcBef>
                <a:spcPct val="40000"/>
              </a:spcBef>
              <a:spcAft>
                <a:spcPct val="40000"/>
              </a:spcAft>
              <a:buFont typeface="Wingdings" pitchFamily="2" charset="2"/>
              <a:buAutoNum type="circleNumDbPlain" startAt="5"/>
            </a:pPr>
            <a:r>
              <a:rPr lang="en-US" altLang="zh-CN" sz="1600" dirty="0"/>
              <a:t>Increase cell-edge </a:t>
            </a:r>
            <a:r>
              <a:rPr lang="en-US" altLang="zh-CN" sz="1600" dirty="0" err="1"/>
              <a:t>bitrate</a:t>
            </a:r>
            <a:r>
              <a:rPr lang="en-US" altLang="zh-CN" sz="1600" dirty="0"/>
              <a:t> </a:t>
            </a:r>
            <a:r>
              <a:rPr lang="en-GB" altLang="zh-CN" sz="1600" dirty="0"/>
              <a:t>(e.g. </a:t>
            </a:r>
            <a:r>
              <a:rPr lang="en-GB" altLang="zh-CN" sz="1600" b="1" dirty="0"/>
              <a:t>2-3x</a:t>
            </a:r>
            <a:r>
              <a:rPr lang="en-GB" altLang="zh-CN" sz="1600" dirty="0"/>
              <a:t> HSPA and EV-DO </a:t>
            </a:r>
            <a:r>
              <a:rPr lang="en-GB" altLang="zh-CN" sz="1600" dirty="0" err="1"/>
              <a:t>revA</a:t>
            </a:r>
            <a:r>
              <a:rPr lang="en-GB" altLang="zh-CN" sz="1600" dirty="0"/>
              <a:t>)</a:t>
            </a:r>
            <a:endParaRPr lang="en-US" altLang="zh-CN" sz="1600" dirty="0"/>
          </a:p>
          <a:p>
            <a:pPr marL="342900" indent="-342900">
              <a:spcBef>
                <a:spcPct val="40000"/>
              </a:spcBef>
              <a:spcAft>
                <a:spcPct val="40000"/>
              </a:spcAft>
              <a:buFont typeface="Wingdings" pitchFamily="2" charset="2"/>
              <a:buAutoNum type="circleNumDbPlain" startAt="5"/>
            </a:pPr>
            <a:r>
              <a:rPr lang="en-US" altLang="zh-CN" sz="1600" dirty="0"/>
              <a:t>Reduce the latency (eg.</a:t>
            </a:r>
            <a:r>
              <a:rPr lang="en-US" altLang="zh-CN" sz="1600" b="1" dirty="0"/>
              <a:t>100ms</a:t>
            </a:r>
            <a:r>
              <a:rPr lang="en-US" altLang="zh-CN" sz="1600" dirty="0"/>
              <a:t> from idle to active, </a:t>
            </a:r>
            <a:r>
              <a:rPr lang="en-US" altLang="zh-CN" sz="1600" b="1" dirty="0"/>
              <a:t>10ms</a:t>
            </a:r>
            <a:r>
              <a:rPr lang="en-US" altLang="zh-CN" sz="1600" dirty="0"/>
              <a:t> for </a:t>
            </a:r>
            <a:r>
              <a:rPr lang="en-US" altLang="zh-CN" sz="1600" dirty="0" err="1"/>
              <a:t>eRAN</a:t>
            </a:r>
            <a:r>
              <a:rPr lang="en-US" altLang="zh-CN" sz="1600" dirty="0"/>
              <a:t> RTT)</a:t>
            </a:r>
            <a:r>
              <a:rPr lang="en-GB" altLang="zh-CN" sz="1600" dirty="0"/>
              <a:t>  </a:t>
            </a:r>
          </a:p>
          <a:p>
            <a:pPr marL="342900" indent="-342900">
              <a:spcBef>
                <a:spcPct val="40000"/>
              </a:spcBef>
              <a:spcAft>
                <a:spcPct val="40000"/>
              </a:spcAft>
              <a:buFontTx/>
              <a:buAutoNum type="circleNumDbPlain" startAt="5"/>
            </a:pPr>
            <a:r>
              <a:rPr lang="en-GB" altLang="zh-CN" sz="1600" dirty="0"/>
              <a:t>Further enhanced MBMS  (</a:t>
            </a:r>
            <a:r>
              <a:rPr lang="en-GB" altLang="zh-CN" sz="1600" dirty="0" err="1"/>
              <a:t>eg</a:t>
            </a:r>
            <a:r>
              <a:rPr lang="en-GB" altLang="zh-CN" sz="1600" dirty="0"/>
              <a:t>. </a:t>
            </a:r>
            <a:r>
              <a:rPr lang="en-GB" altLang="zh-CN" sz="1600" b="1" dirty="0"/>
              <a:t>1~3Mbps</a:t>
            </a:r>
            <a:r>
              <a:rPr lang="en-GB" altLang="zh-CN" sz="1600" dirty="0"/>
              <a:t>)</a:t>
            </a:r>
          </a:p>
          <a:p>
            <a:pPr marL="342900" indent="-342900">
              <a:spcBef>
                <a:spcPct val="40000"/>
              </a:spcBef>
              <a:spcAft>
                <a:spcPct val="40000"/>
              </a:spcAft>
              <a:buFontTx/>
              <a:buAutoNum type="circleNumDbPlain" startAt="5"/>
            </a:pPr>
            <a:r>
              <a:rPr lang="en-GB" altLang="zh-CN" sz="1600" dirty="0"/>
              <a:t>Support high speed mobility (eg.</a:t>
            </a:r>
            <a:r>
              <a:rPr lang="en-GB" altLang="zh-CN" sz="1600" b="1" dirty="0"/>
              <a:t>350Km/h</a:t>
            </a:r>
            <a:r>
              <a:rPr lang="en-GB" altLang="zh-CN" sz="1600" dirty="0"/>
              <a:t>)</a:t>
            </a:r>
          </a:p>
          <a:p>
            <a:pPr marL="342900" indent="-342900">
              <a:spcBef>
                <a:spcPct val="40000"/>
              </a:spcBef>
              <a:spcAft>
                <a:spcPct val="40000"/>
              </a:spcAft>
              <a:buFontTx/>
              <a:buAutoNum type="circleNumDbPlain" startAt="5"/>
            </a:pPr>
            <a:r>
              <a:rPr lang="en-GB" altLang="zh-CN" sz="1600" dirty="0"/>
              <a:t>Simplify system and terminal design</a:t>
            </a:r>
          </a:p>
        </p:txBody>
      </p:sp>
      <p:grpSp>
        <p:nvGrpSpPr>
          <p:cNvPr id="2" name="Group 68"/>
          <p:cNvGrpSpPr>
            <a:grpSpLocks/>
          </p:cNvGrpSpPr>
          <p:nvPr/>
        </p:nvGrpSpPr>
        <p:grpSpPr bwMode="auto">
          <a:xfrm>
            <a:off x="2613025" y="1066800"/>
            <a:ext cx="4017963" cy="2654554"/>
            <a:chOff x="357158" y="1503374"/>
            <a:chExt cx="4017963" cy="2654554"/>
          </a:xfrm>
        </p:grpSpPr>
        <p:pic>
          <p:nvPicPr>
            <p:cNvPr id="49160" name="Picture 6" descr="VSBack"/>
            <p:cNvPicPr>
              <a:picLocks noChangeAspect="1" noChangeArrowheads="1"/>
            </p:cNvPicPr>
            <p:nvPr/>
          </p:nvPicPr>
          <p:blipFill>
            <a:blip r:embed="rId3" cstate="print"/>
            <a:srcRect/>
            <a:stretch>
              <a:fillRect/>
            </a:stretch>
          </p:blipFill>
          <p:spPr bwMode="auto">
            <a:xfrm>
              <a:off x="663546" y="1731974"/>
              <a:ext cx="3294062" cy="1860550"/>
            </a:xfrm>
            <a:prstGeom prst="rect">
              <a:avLst/>
            </a:prstGeom>
            <a:noFill/>
            <a:ln w="9525">
              <a:noFill/>
              <a:miter lim="800000"/>
              <a:headEnd/>
              <a:tailEnd/>
            </a:ln>
          </p:spPr>
        </p:pic>
        <p:pic>
          <p:nvPicPr>
            <p:cNvPr id="49161" name="Picture 9" descr="Office"/>
            <p:cNvPicPr>
              <a:picLocks noChangeAspect="1" noChangeArrowheads="1"/>
            </p:cNvPicPr>
            <p:nvPr/>
          </p:nvPicPr>
          <p:blipFill>
            <a:blip r:embed="rId4" cstate="print"/>
            <a:srcRect l="21642" t="27850" b="38968"/>
            <a:stretch>
              <a:fillRect/>
            </a:stretch>
          </p:blipFill>
          <p:spPr bwMode="auto">
            <a:xfrm>
              <a:off x="1382683" y="1503374"/>
              <a:ext cx="1879600" cy="919163"/>
            </a:xfrm>
            <a:prstGeom prst="rect">
              <a:avLst/>
            </a:prstGeom>
            <a:noFill/>
            <a:ln w="9525">
              <a:noFill/>
              <a:miter lim="800000"/>
              <a:headEnd/>
              <a:tailEnd/>
            </a:ln>
          </p:spPr>
        </p:pic>
        <p:pic>
          <p:nvPicPr>
            <p:cNvPr id="49162" name="Picture 10" descr="WM"/>
            <p:cNvPicPr>
              <a:picLocks noChangeAspect="1" noChangeArrowheads="1"/>
            </p:cNvPicPr>
            <p:nvPr/>
          </p:nvPicPr>
          <p:blipFill>
            <a:blip r:embed="rId5" cstate="print"/>
            <a:srcRect l="14763" t="27914" r="14903" b="38971"/>
            <a:stretch>
              <a:fillRect/>
            </a:stretch>
          </p:blipFill>
          <p:spPr bwMode="auto">
            <a:xfrm>
              <a:off x="357158" y="2170124"/>
              <a:ext cx="1603375" cy="960438"/>
            </a:xfrm>
            <a:prstGeom prst="rect">
              <a:avLst/>
            </a:prstGeom>
            <a:noFill/>
            <a:ln w="9525">
              <a:noFill/>
              <a:miter lim="800000"/>
              <a:headEnd/>
              <a:tailEnd/>
            </a:ln>
          </p:spPr>
        </p:pic>
        <p:pic>
          <p:nvPicPr>
            <p:cNvPr id="49163" name="Picture 11" descr="WSS"/>
            <p:cNvPicPr>
              <a:picLocks noChangeAspect="1" noChangeArrowheads="1"/>
            </p:cNvPicPr>
            <p:nvPr/>
          </p:nvPicPr>
          <p:blipFill>
            <a:blip r:embed="rId6" cstate="print"/>
            <a:srcRect l="32907" t="21803" r="26965" b="22398"/>
            <a:stretch>
              <a:fillRect/>
            </a:stretch>
          </p:blipFill>
          <p:spPr bwMode="auto">
            <a:xfrm>
              <a:off x="1382683" y="2933712"/>
              <a:ext cx="1790700" cy="893762"/>
            </a:xfrm>
            <a:prstGeom prst="rect">
              <a:avLst/>
            </a:prstGeom>
            <a:noFill/>
            <a:ln w="9525">
              <a:noFill/>
              <a:miter lim="800000"/>
              <a:headEnd/>
              <a:tailEnd/>
            </a:ln>
          </p:spPr>
        </p:pic>
        <p:pic>
          <p:nvPicPr>
            <p:cNvPr id="49164" name="Picture 12" descr="MBS"/>
            <p:cNvPicPr>
              <a:picLocks noChangeAspect="1" noChangeArrowheads="1"/>
            </p:cNvPicPr>
            <p:nvPr/>
          </p:nvPicPr>
          <p:blipFill>
            <a:blip r:embed="rId7" cstate="print"/>
            <a:srcRect l="36642" t="6934" r="22626" b="63763"/>
            <a:stretch>
              <a:fillRect/>
            </a:stretch>
          </p:blipFill>
          <p:spPr bwMode="auto">
            <a:xfrm>
              <a:off x="2557452" y="2238387"/>
              <a:ext cx="1817669" cy="892175"/>
            </a:xfrm>
            <a:prstGeom prst="rect">
              <a:avLst/>
            </a:prstGeom>
            <a:noFill/>
            <a:ln w="9525">
              <a:noFill/>
              <a:miter lim="800000"/>
              <a:headEnd/>
              <a:tailEnd/>
            </a:ln>
          </p:spPr>
        </p:pic>
        <p:pic>
          <p:nvPicPr>
            <p:cNvPr id="49166" name="Picture 7" descr="XMLBridges"/>
            <p:cNvPicPr>
              <a:picLocks noChangeAspect="1" noChangeArrowheads="1"/>
            </p:cNvPicPr>
            <p:nvPr/>
          </p:nvPicPr>
          <p:blipFill>
            <a:blip r:embed="rId8" cstate="print"/>
            <a:srcRect/>
            <a:stretch>
              <a:fillRect/>
            </a:stretch>
          </p:blipFill>
          <p:spPr bwMode="auto">
            <a:xfrm>
              <a:off x="1382683" y="2055824"/>
              <a:ext cx="1879600" cy="1222375"/>
            </a:xfrm>
            <a:prstGeom prst="rect">
              <a:avLst/>
            </a:prstGeom>
            <a:noFill/>
            <a:ln w="9525">
              <a:noFill/>
              <a:miter lim="800000"/>
              <a:headEnd/>
              <a:tailEnd/>
            </a:ln>
          </p:spPr>
        </p:pic>
        <p:pic>
          <p:nvPicPr>
            <p:cNvPr id="49167" name="Picture 8" descr="CenterCircle"/>
            <p:cNvPicPr>
              <a:picLocks noChangeAspect="1" noChangeArrowheads="1"/>
            </p:cNvPicPr>
            <p:nvPr/>
          </p:nvPicPr>
          <p:blipFill>
            <a:blip r:embed="rId9" cstate="print"/>
            <a:srcRect/>
            <a:stretch>
              <a:fillRect/>
            </a:stretch>
          </p:blipFill>
          <p:spPr bwMode="auto">
            <a:xfrm>
              <a:off x="1750983" y="2193937"/>
              <a:ext cx="1128713" cy="949325"/>
            </a:xfrm>
            <a:prstGeom prst="rect">
              <a:avLst/>
            </a:prstGeom>
            <a:noFill/>
            <a:ln w="9525">
              <a:noFill/>
              <a:miter lim="800000"/>
              <a:headEnd/>
              <a:tailEnd/>
            </a:ln>
          </p:spPr>
        </p:pic>
        <p:pic>
          <p:nvPicPr>
            <p:cNvPr id="49168" name="Picture 13" descr="XMLBridgesNoShadow"/>
            <p:cNvPicPr>
              <a:picLocks noChangeAspect="1" noChangeArrowheads="1"/>
            </p:cNvPicPr>
            <p:nvPr/>
          </p:nvPicPr>
          <p:blipFill>
            <a:blip r:embed="rId10" cstate="print"/>
            <a:srcRect/>
            <a:stretch>
              <a:fillRect/>
            </a:stretch>
          </p:blipFill>
          <p:spPr bwMode="auto">
            <a:xfrm>
              <a:off x="1516033" y="2170124"/>
              <a:ext cx="1590675" cy="960438"/>
            </a:xfrm>
            <a:prstGeom prst="rect">
              <a:avLst/>
            </a:prstGeom>
            <a:noFill/>
            <a:ln w="9525">
              <a:noFill/>
              <a:miter lim="800000"/>
              <a:headEnd/>
              <a:tailEnd/>
            </a:ln>
          </p:spPr>
        </p:pic>
        <p:pic>
          <p:nvPicPr>
            <p:cNvPr id="49169" name="Picture 14" descr="XMLicons"/>
            <p:cNvPicPr>
              <a:picLocks noChangeAspect="1" noChangeArrowheads="1"/>
            </p:cNvPicPr>
            <p:nvPr/>
          </p:nvPicPr>
          <p:blipFill>
            <a:blip r:embed="rId11" cstate="print"/>
            <a:srcRect/>
            <a:stretch>
              <a:fillRect/>
            </a:stretch>
          </p:blipFill>
          <p:spPr bwMode="auto">
            <a:xfrm>
              <a:off x="1666846" y="2238387"/>
              <a:ext cx="1263650" cy="823912"/>
            </a:xfrm>
            <a:prstGeom prst="rect">
              <a:avLst/>
            </a:prstGeom>
            <a:noFill/>
            <a:ln w="9525">
              <a:noFill/>
              <a:miter lim="800000"/>
              <a:headEnd/>
              <a:tailEnd/>
            </a:ln>
          </p:spPr>
        </p:pic>
        <p:sp>
          <p:nvSpPr>
            <p:cNvPr id="49170" name="Text Box 15"/>
            <p:cNvSpPr txBox="1">
              <a:spLocks noChangeArrowheads="1"/>
            </p:cNvSpPr>
            <p:nvPr/>
          </p:nvSpPr>
          <p:spPr bwMode="auto">
            <a:xfrm>
              <a:off x="1668433" y="1562111"/>
              <a:ext cx="1327987" cy="732549"/>
            </a:xfrm>
            <a:prstGeom prst="rect">
              <a:avLst/>
            </a:prstGeom>
            <a:noFill/>
            <a:ln w="15875" algn="ctr">
              <a:noFill/>
              <a:miter lim="800000"/>
              <a:headEnd/>
              <a:tailEnd/>
            </a:ln>
          </p:spPr>
          <p:txBody>
            <a:bodyPr wrap="none" lIns="82103" tIns="42692" rIns="82103" bIns="42692">
              <a:spAutoFit/>
            </a:bodyPr>
            <a:lstStyle/>
            <a:p>
              <a:pPr algn="ctr" defTabSz="835025" eaLnBrk="0" hangingPunct="0"/>
              <a:r>
                <a:rPr lang="en-US" altLang="zh-CN" sz="1400" b="1" dirty="0">
                  <a:solidFill>
                    <a:schemeClr val="bg1"/>
                  </a:solidFill>
                  <a:latin typeface="FrutigerNext LT Regular" pitchFamily="34" charset="0"/>
                </a:rPr>
                <a:t>Ultra-high </a:t>
              </a:r>
            </a:p>
            <a:p>
              <a:pPr algn="ctr" defTabSz="835025" eaLnBrk="0" hangingPunct="0"/>
              <a:r>
                <a:rPr lang="en-US" altLang="zh-CN" sz="1400" b="1" dirty="0">
                  <a:solidFill>
                    <a:schemeClr val="bg1"/>
                  </a:solidFill>
                  <a:latin typeface="FrutigerNext LT Regular" pitchFamily="34" charset="0"/>
                </a:rPr>
                <a:t>data rate and </a:t>
              </a:r>
            </a:p>
            <a:p>
              <a:pPr algn="ctr" defTabSz="835025" eaLnBrk="0" hangingPunct="0"/>
              <a:r>
                <a:rPr lang="en-US" altLang="zh-CN" sz="1400" b="1" dirty="0">
                  <a:solidFill>
                    <a:schemeClr val="bg1"/>
                  </a:solidFill>
                  <a:latin typeface="FrutigerNext LT Regular" pitchFamily="34" charset="0"/>
                </a:rPr>
                <a:t>low latency </a:t>
              </a:r>
            </a:p>
          </p:txBody>
        </p:sp>
        <p:sp>
          <p:nvSpPr>
            <p:cNvPr id="49171" name="Text Box 16"/>
            <p:cNvSpPr txBox="1">
              <a:spLocks noChangeArrowheads="1"/>
            </p:cNvSpPr>
            <p:nvPr/>
          </p:nvSpPr>
          <p:spPr bwMode="auto">
            <a:xfrm>
              <a:off x="357158" y="2393962"/>
              <a:ext cx="1563688" cy="511175"/>
            </a:xfrm>
            <a:prstGeom prst="rect">
              <a:avLst/>
            </a:prstGeom>
            <a:noFill/>
            <a:ln w="15875" algn="ctr">
              <a:noFill/>
              <a:miter lim="800000"/>
              <a:headEnd/>
              <a:tailEnd/>
            </a:ln>
          </p:spPr>
          <p:txBody>
            <a:bodyPr wrap="none" lIns="82103" tIns="42692" rIns="82103" bIns="42692">
              <a:spAutoFit/>
            </a:bodyPr>
            <a:lstStyle/>
            <a:p>
              <a:pPr algn="ctr" defTabSz="835025" eaLnBrk="0" hangingPunct="0"/>
              <a:r>
                <a:rPr lang="en-US" altLang="zh-CN" sz="1400" b="1" dirty="0">
                  <a:solidFill>
                    <a:schemeClr val="bg1"/>
                  </a:solidFill>
                  <a:latin typeface="FrutigerNext LT Regular" pitchFamily="34" charset="0"/>
                </a:rPr>
                <a:t>Enhancing User </a:t>
              </a:r>
            </a:p>
            <a:p>
              <a:pPr algn="ctr" defTabSz="835025" eaLnBrk="0" hangingPunct="0"/>
              <a:r>
                <a:rPr lang="en-US" altLang="zh-CN" sz="1400" b="1" dirty="0">
                  <a:solidFill>
                    <a:schemeClr val="bg1"/>
                  </a:solidFill>
                  <a:latin typeface="FrutigerNext LT Regular" pitchFamily="34" charset="0"/>
                </a:rPr>
                <a:t>Experience</a:t>
              </a:r>
            </a:p>
          </p:txBody>
        </p:sp>
        <p:sp>
          <p:nvSpPr>
            <p:cNvPr id="49172" name="Text Box 17"/>
            <p:cNvSpPr txBox="1">
              <a:spLocks noChangeArrowheads="1"/>
            </p:cNvSpPr>
            <p:nvPr/>
          </p:nvSpPr>
          <p:spPr bwMode="auto">
            <a:xfrm>
              <a:off x="2933671" y="2422537"/>
              <a:ext cx="1031875" cy="511175"/>
            </a:xfrm>
            <a:prstGeom prst="rect">
              <a:avLst/>
            </a:prstGeom>
            <a:noFill/>
            <a:ln w="15875" algn="ctr">
              <a:noFill/>
              <a:miter lim="800000"/>
              <a:headEnd/>
              <a:tailEnd/>
            </a:ln>
          </p:spPr>
          <p:txBody>
            <a:bodyPr wrap="none" lIns="82103" tIns="42692" rIns="82103" bIns="42692">
              <a:spAutoFit/>
            </a:bodyPr>
            <a:lstStyle/>
            <a:p>
              <a:pPr algn="ctr" defTabSz="835025" eaLnBrk="0" hangingPunct="0"/>
              <a:r>
                <a:rPr lang="en-US" altLang="zh-CN" sz="1400" b="1">
                  <a:solidFill>
                    <a:schemeClr val="bg1"/>
                  </a:solidFill>
                  <a:latin typeface="FrutigerNext LT Regular" pitchFamily="34" charset="0"/>
                </a:rPr>
                <a:t>Ubiquity:</a:t>
              </a:r>
            </a:p>
            <a:p>
              <a:pPr algn="ctr" defTabSz="835025" eaLnBrk="0" hangingPunct="0"/>
              <a:r>
                <a:rPr lang="en-US" altLang="zh-CN" sz="1400" b="1">
                  <a:solidFill>
                    <a:schemeClr val="bg1"/>
                  </a:solidFill>
                  <a:latin typeface="FrutigerNext LT Regular" pitchFamily="34" charset="0"/>
                </a:rPr>
                <a:t>Quad Play</a:t>
              </a:r>
            </a:p>
          </p:txBody>
        </p:sp>
        <p:sp>
          <p:nvSpPr>
            <p:cNvPr id="49173" name="Text Box 18"/>
            <p:cNvSpPr txBox="1">
              <a:spLocks noChangeArrowheads="1"/>
            </p:cNvSpPr>
            <p:nvPr/>
          </p:nvSpPr>
          <p:spPr bwMode="auto">
            <a:xfrm>
              <a:off x="1798608" y="3194062"/>
              <a:ext cx="1103313" cy="330200"/>
            </a:xfrm>
            <a:prstGeom prst="rect">
              <a:avLst/>
            </a:prstGeom>
            <a:noFill/>
            <a:ln w="15875" algn="ctr">
              <a:noFill/>
              <a:miter lim="800000"/>
              <a:headEnd/>
              <a:tailEnd/>
            </a:ln>
          </p:spPr>
          <p:txBody>
            <a:bodyPr wrap="none" lIns="82103" tIns="42692" rIns="82103" bIns="42692">
              <a:spAutoFit/>
            </a:bodyPr>
            <a:lstStyle/>
            <a:p>
              <a:pPr algn="ctr" defTabSz="835025" eaLnBrk="0" hangingPunct="0"/>
              <a:r>
                <a:rPr lang="en-US" altLang="zh-CN" sz="1600" b="1" dirty="0">
                  <a:solidFill>
                    <a:schemeClr val="bg1"/>
                  </a:solidFill>
                  <a:latin typeface="FrutigerNext LT Regular" pitchFamily="34" charset="0"/>
                </a:rPr>
                <a:t>Low cost </a:t>
              </a:r>
            </a:p>
          </p:txBody>
        </p:sp>
        <p:sp>
          <p:nvSpPr>
            <p:cNvPr id="49174" name="Text Box 19"/>
            <p:cNvSpPr txBox="1">
              <a:spLocks noChangeArrowheads="1"/>
            </p:cNvSpPr>
            <p:nvPr/>
          </p:nvSpPr>
          <p:spPr bwMode="auto">
            <a:xfrm>
              <a:off x="1988457" y="2463517"/>
              <a:ext cx="632476" cy="393994"/>
            </a:xfrm>
            <a:prstGeom prst="rect">
              <a:avLst/>
            </a:prstGeom>
            <a:noFill/>
            <a:ln w="15875" algn="ctr">
              <a:noFill/>
              <a:miter lim="800000"/>
              <a:headEnd/>
              <a:tailEnd/>
            </a:ln>
          </p:spPr>
          <p:txBody>
            <a:bodyPr wrap="none" lIns="82103" tIns="42692" rIns="82103" bIns="42692">
              <a:spAutoFit/>
            </a:bodyPr>
            <a:lstStyle/>
            <a:p>
              <a:pPr defTabSz="835025" eaLnBrk="0" hangingPunct="0"/>
              <a:r>
                <a:rPr lang="en-US" altLang="zh-CN" sz="2000" b="1" dirty="0" smtClean="0">
                  <a:solidFill>
                    <a:srgbClr val="FF3300"/>
                  </a:solidFill>
                  <a:latin typeface="FrutigerNext LT Regular" pitchFamily="34" charset="0"/>
                </a:rPr>
                <a:t>LTE</a:t>
              </a:r>
              <a:endParaRPr lang="en-US" altLang="zh-CN" sz="2000" b="1" dirty="0">
                <a:solidFill>
                  <a:srgbClr val="FF3300"/>
                </a:solidFill>
                <a:latin typeface="FrutigerNext LT Regular" pitchFamily="34" charset="0"/>
              </a:endParaRPr>
            </a:p>
          </p:txBody>
        </p:sp>
        <p:sp>
          <p:nvSpPr>
            <p:cNvPr id="49175" name="Text Box 25"/>
            <p:cNvSpPr txBox="1">
              <a:spLocks noChangeArrowheads="1"/>
            </p:cNvSpPr>
            <p:nvPr/>
          </p:nvSpPr>
          <p:spPr bwMode="auto">
            <a:xfrm>
              <a:off x="1613425" y="3827474"/>
              <a:ext cx="1407003" cy="330454"/>
            </a:xfrm>
            <a:prstGeom prst="rect">
              <a:avLst/>
            </a:prstGeom>
            <a:noFill/>
            <a:ln w="9525" algn="ctr">
              <a:noFill/>
              <a:miter lim="800000"/>
              <a:headEnd/>
              <a:tailEnd/>
            </a:ln>
          </p:spPr>
          <p:txBody>
            <a:bodyPr wrap="none" lIns="83415" tIns="41709" rIns="83415" bIns="41709">
              <a:spAutoFit/>
            </a:bodyPr>
            <a:lstStyle/>
            <a:p>
              <a:pPr algn="ctr" defTabSz="801688" eaLnBrk="0" hangingPunct="0"/>
              <a:r>
                <a:rPr lang="en-US" altLang="zh-CN" sz="1600" b="1" dirty="0">
                  <a:latin typeface="FrutigerNext LT Regular" pitchFamily="34" charset="0"/>
                  <a:ea typeface="华文细黑" pitchFamily="2" charset="-122"/>
                </a:rPr>
                <a:t>LTE Wish List</a:t>
              </a:r>
            </a:p>
          </p:txBody>
        </p:sp>
      </p:grpSp>
      <p:sp>
        <p:nvSpPr>
          <p:cNvPr id="49159" name="Rectangle 3"/>
          <p:cNvSpPr>
            <a:spLocks noChangeArrowheads="1"/>
          </p:cNvSpPr>
          <p:nvPr/>
        </p:nvSpPr>
        <p:spPr bwMode="auto">
          <a:xfrm>
            <a:off x="142875" y="4010025"/>
            <a:ext cx="4429125" cy="2197100"/>
          </a:xfrm>
          <a:prstGeom prst="rect">
            <a:avLst/>
          </a:prstGeom>
          <a:noFill/>
          <a:ln w="9525">
            <a:noFill/>
            <a:miter lim="800000"/>
            <a:headEnd/>
            <a:tailEnd/>
          </a:ln>
        </p:spPr>
        <p:txBody>
          <a:bodyPr>
            <a:spAutoFit/>
          </a:bodyPr>
          <a:lstStyle/>
          <a:p>
            <a:pPr marL="342900" indent="-342900">
              <a:spcBef>
                <a:spcPct val="40000"/>
              </a:spcBef>
              <a:spcAft>
                <a:spcPct val="40000"/>
              </a:spcAft>
              <a:buFontTx/>
              <a:buAutoNum type="circleNumDbPlain"/>
            </a:pPr>
            <a:r>
              <a:rPr lang="en-GB" altLang="zh-CN" sz="1600" dirty="0"/>
              <a:t>Scalable system bandwidth from </a:t>
            </a:r>
            <a:r>
              <a:rPr lang="en-GB" altLang="zh-CN" sz="1600" b="1" dirty="0"/>
              <a:t>1.4MHz to 20MHz</a:t>
            </a:r>
            <a:r>
              <a:rPr lang="en-GB" altLang="zh-CN" sz="1600" dirty="0"/>
              <a:t> (</a:t>
            </a:r>
            <a:r>
              <a:rPr lang="en-US" altLang="zh-CN" sz="1600" dirty="0"/>
              <a:t>paired or unpaired</a:t>
            </a:r>
            <a:r>
              <a:rPr lang="en-GB" altLang="zh-CN" sz="1600" dirty="0"/>
              <a:t>)</a:t>
            </a:r>
          </a:p>
          <a:p>
            <a:pPr marL="342900" indent="-342900">
              <a:spcBef>
                <a:spcPct val="40000"/>
              </a:spcBef>
              <a:spcAft>
                <a:spcPct val="40000"/>
              </a:spcAft>
              <a:buFontTx/>
              <a:buAutoNum type="circleNumDbPlain"/>
            </a:pPr>
            <a:r>
              <a:rPr lang="en-GB" altLang="zh-CN" sz="1600" dirty="0"/>
              <a:t>Significantly increased peak data rate (e.g. </a:t>
            </a:r>
            <a:r>
              <a:rPr lang="en-GB" altLang="zh-CN" sz="1600" b="1" dirty="0"/>
              <a:t>100/50Mbps</a:t>
            </a:r>
            <a:r>
              <a:rPr lang="en-GB" altLang="zh-CN" sz="1600" dirty="0"/>
              <a:t> for DL/UL)</a:t>
            </a:r>
            <a:endParaRPr lang="en-US" altLang="zh-CN" sz="1600" dirty="0"/>
          </a:p>
          <a:p>
            <a:pPr marL="342900" indent="-342900">
              <a:spcBef>
                <a:spcPct val="40000"/>
              </a:spcBef>
              <a:spcAft>
                <a:spcPct val="40000"/>
              </a:spcAft>
              <a:buFontTx/>
              <a:buAutoNum type="circleNumDbPlain"/>
            </a:pPr>
            <a:r>
              <a:rPr lang="en-GB" altLang="zh-CN" sz="1600" dirty="0"/>
              <a:t>Significantly improved spectrum efficiency (capacity) ~1.6 bits per sec per Hz (e.g. </a:t>
            </a:r>
            <a:r>
              <a:rPr lang="en-GB" altLang="zh-CN" sz="1600" b="1" dirty="0"/>
              <a:t>2-4x</a:t>
            </a:r>
            <a:r>
              <a:rPr lang="en-GB" altLang="zh-CN" sz="1600" dirty="0"/>
              <a:t> HSPA and EV-DO </a:t>
            </a:r>
            <a:r>
              <a:rPr lang="en-GB" altLang="zh-CN" sz="1600" dirty="0" err="1"/>
              <a:t>revA</a:t>
            </a:r>
            <a:r>
              <a:rPr lang="en-GB" altLang="zh-CN" sz="1600" dirty="0"/>
              <a:t>)</a:t>
            </a:r>
            <a:endParaRPr lang="en-US" altLang="zh-CN" sz="1600" dirty="0"/>
          </a:p>
        </p:txBody>
      </p:sp>
      <p:sp>
        <p:nvSpPr>
          <p:cNvPr id="23"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a:xfrm>
            <a:off x="609600" y="457200"/>
            <a:ext cx="7543800" cy="609600"/>
          </a:xfrm>
          <a:noFill/>
        </p:spPr>
        <p:txBody>
          <a:bodyPr/>
          <a:lstStyle/>
          <a:p>
            <a:pPr defTabSz="801688" eaLnBrk="1" hangingPunct="1"/>
            <a:r>
              <a:rPr lang="en-US" altLang="zh-CN" sz="2600" smtClean="0">
                <a:latin typeface="FrutigerNext LT Medium" pitchFamily="34" charset="0"/>
              </a:rPr>
              <a:t>Contents</a:t>
            </a:r>
          </a:p>
        </p:txBody>
      </p:sp>
      <p:grpSp>
        <p:nvGrpSpPr>
          <p:cNvPr id="2" name="Group 21"/>
          <p:cNvGrpSpPr>
            <a:grpSpLocks/>
          </p:cNvGrpSpPr>
          <p:nvPr/>
        </p:nvGrpSpPr>
        <p:grpSpPr bwMode="auto">
          <a:xfrm>
            <a:off x="917575" y="1752600"/>
            <a:ext cx="7512050" cy="474663"/>
            <a:chOff x="578" y="1104"/>
            <a:chExt cx="4732" cy="299"/>
          </a:xfrm>
        </p:grpSpPr>
        <p:sp>
          <p:nvSpPr>
            <p:cNvPr id="156694" name="Rectangle 22"/>
            <p:cNvSpPr>
              <a:spLocks noChangeArrowheads="1"/>
            </p:cNvSpPr>
            <p:nvPr/>
          </p:nvSpPr>
          <p:spPr bwMode="auto">
            <a:xfrm>
              <a:off x="1008" y="110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Market Drivers and Background (30 min)</a:t>
              </a:r>
              <a:endParaRPr lang="en-US" altLang="zh-CN" sz="1600" b="1" dirty="0">
                <a:solidFill>
                  <a:schemeClr val="bg1"/>
                </a:solidFill>
                <a:latin typeface="FrutigerNext LT Regular" pitchFamily="34" charset="0"/>
              </a:endParaRPr>
            </a:p>
          </p:txBody>
        </p:sp>
        <p:sp>
          <p:nvSpPr>
            <p:cNvPr id="156695" name="Rectangle 23"/>
            <p:cNvSpPr>
              <a:spLocks noChangeArrowheads="1"/>
            </p:cNvSpPr>
            <p:nvPr/>
          </p:nvSpPr>
          <p:spPr bwMode="auto">
            <a:xfrm>
              <a:off x="578" y="110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a:solidFill>
                    <a:schemeClr val="bg1"/>
                  </a:solidFill>
                  <a:latin typeface="FrutigerNext LT Regular" pitchFamily="34" charset="0"/>
                </a:rPr>
                <a:t>1</a:t>
              </a:r>
            </a:p>
          </p:txBody>
        </p:sp>
      </p:grpSp>
      <p:grpSp>
        <p:nvGrpSpPr>
          <p:cNvPr id="3" name="Group 24"/>
          <p:cNvGrpSpPr>
            <a:grpSpLocks/>
          </p:cNvGrpSpPr>
          <p:nvPr/>
        </p:nvGrpSpPr>
        <p:grpSpPr bwMode="auto">
          <a:xfrm>
            <a:off x="917575" y="2395538"/>
            <a:ext cx="7512050" cy="474662"/>
            <a:chOff x="578" y="1488"/>
            <a:chExt cx="4732" cy="299"/>
          </a:xfrm>
        </p:grpSpPr>
        <p:sp>
          <p:nvSpPr>
            <p:cNvPr id="156697" name="Rectangle 25"/>
            <p:cNvSpPr>
              <a:spLocks noChangeArrowheads="1"/>
            </p:cNvSpPr>
            <p:nvPr/>
          </p:nvSpPr>
          <p:spPr bwMode="auto">
            <a:xfrm>
              <a:off x="1008" y="1488"/>
              <a:ext cx="4302" cy="29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Technology Overview (75 min)</a:t>
              </a:r>
              <a:endParaRPr lang="en-US" altLang="zh-CN" sz="1600" b="1" dirty="0">
                <a:solidFill>
                  <a:schemeClr val="bg1"/>
                </a:solidFill>
                <a:latin typeface="FrutigerNext LT Regular" pitchFamily="34" charset="0"/>
              </a:endParaRPr>
            </a:p>
          </p:txBody>
        </p:sp>
        <p:sp>
          <p:nvSpPr>
            <p:cNvPr id="156698" name="Rectangle 26"/>
            <p:cNvSpPr>
              <a:spLocks noChangeArrowheads="1"/>
            </p:cNvSpPr>
            <p:nvPr/>
          </p:nvSpPr>
          <p:spPr bwMode="auto">
            <a:xfrm>
              <a:off x="578" y="1488"/>
              <a:ext cx="284" cy="28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a:solidFill>
                    <a:schemeClr val="bg1"/>
                  </a:solidFill>
                  <a:latin typeface="FrutigerNext LT Regular" pitchFamily="34" charset="0"/>
                </a:rPr>
                <a:t>2</a:t>
              </a:r>
            </a:p>
          </p:txBody>
        </p:sp>
      </p:grpSp>
      <p:grpSp>
        <p:nvGrpSpPr>
          <p:cNvPr id="4" name="Group 27"/>
          <p:cNvGrpSpPr>
            <a:grpSpLocks/>
          </p:cNvGrpSpPr>
          <p:nvPr/>
        </p:nvGrpSpPr>
        <p:grpSpPr bwMode="auto">
          <a:xfrm>
            <a:off x="917575" y="3038475"/>
            <a:ext cx="7512050" cy="474663"/>
            <a:chOff x="578" y="1914"/>
            <a:chExt cx="4732" cy="299"/>
          </a:xfrm>
        </p:grpSpPr>
        <p:sp>
          <p:nvSpPr>
            <p:cNvPr id="156700"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Advanced Overview (30 min)</a:t>
              </a:r>
              <a:endParaRPr lang="en-US" altLang="zh-CN" sz="1600" b="1" dirty="0">
                <a:solidFill>
                  <a:schemeClr val="bg1"/>
                </a:solidFill>
                <a:latin typeface="FrutigerNext LT Regular" pitchFamily="34" charset="0"/>
              </a:endParaRPr>
            </a:p>
          </p:txBody>
        </p:sp>
        <p:sp>
          <p:nvSpPr>
            <p:cNvPr id="156701"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dirty="0">
                  <a:solidFill>
                    <a:schemeClr val="bg1"/>
                  </a:solidFill>
                  <a:latin typeface="FrutigerNext LT Regular" pitchFamily="34" charset="0"/>
                </a:rPr>
                <a:t>3</a:t>
              </a:r>
            </a:p>
          </p:txBody>
        </p:sp>
      </p:grpSp>
      <p:grpSp>
        <p:nvGrpSpPr>
          <p:cNvPr id="5" name="Group 27"/>
          <p:cNvGrpSpPr>
            <a:grpSpLocks/>
          </p:cNvGrpSpPr>
          <p:nvPr/>
        </p:nvGrpSpPr>
        <p:grpSpPr bwMode="auto">
          <a:xfrm>
            <a:off x="938855" y="3645627"/>
            <a:ext cx="7512050" cy="474663"/>
            <a:chOff x="578" y="1914"/>
            <a:chExt cx="4732" cy="299"/>
          </a:xfrm>
        </p:grpSpPr>
        <p:sp>
          <p:nvSpPr>
            <p:cNvPr id="14"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Deployment Landscape (15 min)</a:t>
              </a:r>
              <a:endParaRPr lang="en-US" altLang="zh-CN" sz="1600" b="1" dirty="0">
                <a:solidFill>
                  <a:schemeClr val="bg1"/>
                </a:solidFill>
                <a:latin typeface="FrutigerNext LT Regular" pitchFamily="34" charset="0"/>
              </a:endParaRPr>
            </a:p>
          </p:txBody>
        </p:sp>
        <p:sp>
          <p:nvSpPr>
            <p:cNvPr id="15"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dirty="0" smtClean="0">
                  <a:solidFill>
                    <a:schemeClr val="bg1"/>
                  </a:solidFill>
                  <a:latin typeface="FrutigerNext LT Regular" pitchFamily="34" charset="0"/>
                </a:rPr>
                <a:t>4</a:t>
              </a:r>
              <a:endParaRPr lang="en-US" altLang="zh-CN" sz="1600" b="1" dirty="0">
                <a:solidFill>
                  <a:schemeClr val="bg1"/>
                </a:solidFill>
                <a:latin typeface="FrutigerNext LT Regular" pitchFamily="34" charset="0"/>
              </a:endParaRPr>
            </a:p>
          </p:txBody>
        </p:sp>
      </p:grpSp>
      <p:sp>
        <p:nvSpPr>
          <p:cNvPr id="19"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ChangeArrowheads="1"/>
          </p:cNvSpPr>
          <p:nvPr/>
        </p:nvSpPr>
        <p:spPr bwMode="auto">
          <a:xfrm>
            <a:off x="250825" y="138113"/>
            <a:ext cx="8667750" cy="754062"/>
          </a:xfrm>
          <a:prstGeom prst="rect">
            <a:avLst/>
          </a:prstGeom>
          <a:noFill/>
          <a:ln w="9525" algn="ctr">
            <a:noFill/>
            <a:miter lim="800000"/>
            <a:headEnd/>
            <a:tailEnd/>
          </a:ln>
        </p:spPr>
        <p:txBody>
          <a:bodyPr anchor="ctr"/>
          <a:lstStyle/>
          <a:p>
            <a:r>
              <a:rPr lang="en-US" altLang="zh-CN" sz="2600" b="1" dirty="0">
                <a:solidFill>
                  <a:srgbClr val="990000"/>
                </a:solidFill>
                <a:latin typeface="FrutigerNext LT Medium" pitchFamily="34" charset="0"/>
                <a:ea typeface="宋体" pitchFamily="2" charset="-122"/>
              </a:rPr>
              <a:t>General </a:t>
            </a:r>
            <a:r>
              <a:rPr lang="en-US" altLang="zh-CN" sz="2600" b="1" dirty="0" smtClean="0">
                <a:solidFill>
                  <a:srgbClr val="990000"/>
                </a:solidFill>
                <a:latin typeface="FrutigerNext LT Medium" pitchFamily="34" charset="0"/>
                <a:ea typeface="宋体" pitchFamily="2" charset="-122"/>
              </a:rPr>
              <a:t>3GPP Network </a:t>
            </a:r>
            <a:r>
              <a:rPr lang="en-US" altLang="zh-CN" sz="2600" b="1" dirty="0">
                <a:solidFill>
                  <a:srgbClr val="990000"/>
                </a:solidFill>
                <a:latin typeface="FrutigerNext LT Medium" pitchFamily="34" charset="0"/>
                <a:ea typeface="宋体" pitchFamily="2" charset="-122"/>
              </a:rPr>
              <a:t>A</a:t>
            </a:r>
            <a:r>
              <a:rPr lang="en-US" altLang="zh-CN" sz="2600" b="1" dirty="0" smtClean="0">
                <a:solidFill>
                  <a:srgbClr val="990000"/>
                </a:solidFill>
                <a:latin typeface="FrutigerNext LT Medium" pitchFamily="34" charset="0"/>
                <a:ea typeface="宋体" pitchFamily="2" charset="-122"/>
              </a:rPr>
              <a:t>rchitecture</a:t>
            </a:r>
            <a:r>
              <a:rPr lang="en-US" altLang="zh-CN" sz="2800" b="1" dirty="0">
                <a:solidFill>
                  <a:srgbClr val="990000"/>
                </a:solidFill>
                <a:ea typeface="宋体" pitchFamily="2" charset="-122"/>
              </a:rPr>
              <a:t/>
            </a:r>
            <a:br>
              <a:rPr lang="en-US" altLang="zh-CN" sz="2800" b="1" dirty="0">
                <a:solidFill>
                  <a:srgbClr val="990000"/>
                </a:solidFill>
                <a:ea typeface="宋体" pitchFamily="2" charset="-122"/>
              </a:rPr>
            </a:br>
            <a:r>
              <a:rPr lang="en-US" altLang="zh-CN" sz="2000" b="1" dirty="0">
                <a:solidFill>
                  <a:srgbClr val="990000"/>
                </a:solidFill>
                <a:ea typeface="宋体" pitchFamily="2" charset="-122"/>
              </a:rPr>
              <a:t>-- Evolve to flat network architecture</a:t>
            </a:r>
          </a:p>
        </p:txBody>
      </p:sp>
      <p:pic>
        <p:nvPicPr>
          <p:cNvPr id="299011" name="Picture 3" descr="4"/>
          <p:cNvPicPr>
            <a:picLocks noChangeAspect="1" noChangeArrowheads="1"/>
          </p:cNvPicPr>
          <p:nvPr/>
        </p:nvPicPr>
        <p:blipFill>
          <a:blip r:embed="rId3" cstate="print"/>
          <a:srcRect/>
          <a:stretch>
            <a:fillRect/>
          </a:stretch>
        </p:blipFill>
        <p:spPr bwMode="auto">
          <a:xfrm>
            <a:off x="4838700" y="3956050"/>
            <a:ext cx="2622550" cy="1828800"/>
          </a:xfrm>
          <a:prstGeom prst="rect">
            <a:avLst/>
          </a:prstGeom>
          <a:noFill/>
          <a:ln w="9525">
            <a:noFill/>
            <a:miter lim="800000"/>
            <a:headEnd/>
            <a:tailEnd/>
          </a:ln>
        </p:spPr>
      </p:pic>
      <p:sp>
        <p:nvSpPr>
          <p:cNvPr id="299012" name="Rectangle 4"/>
          <p:cNvSpPr>
            <a:spLocks noChangeArrowheads="1"/>
          </p:cNvSpPr>
          <p:nvPr/>
        </p:nvSpPr>
        <p:spPr bwMode="auto">
          <a:xfrm>
            <a:off x="4140200" y="2224088"/>
            <a:ext cx="155575" cy="152400"/>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Gb</a:t>
            </a:r>
            <a:endParaRPr kumimoji="1" lang="en-US" altLang="zh-CN" sz="1000">
              <a:latin typeface="Times New Roman" pitchFamily="18" charset="0"/>
              <a:ea typeface="宋体" pitchFamily="2" charset="-122"/>
            </a:endParaRPr>
          </a:p>
        </p:txBody>
      </p:sp>
      <p:sp>
        <p:nvSpPr>
          <p:cNvPr id="51206" name="Oval 5"/>
          <p:cNvSpPr>
            <a:spLocks noChangeArrowheads="1"/>
          </p:cNvSpPr>
          <p:nvPr/>
        </p:nvSpPr>
        <p:spPr bwMode="auto">
          <a:xfrm>
            <a:off x="2306638" y="1625600"/>
            <a:ext cx="1876425" cy="495300"/>
          </a:xfrm>
          <a:prstGeom prst="ellipse">
            <a:avLst/>
          </a:prstGeom>
          <a:solidFill>
            <a:srgbClr val="CEC9B4"/>
          </a:solidFill>
          <a:ln w="9525">
            <a:noFill/>
            <a:round/>
            <a:headEnd/>
            <a:tailEnd/>
          </a:ln>
        </p:spPr>
        <p:txBody>
          <a:bodyPr/>
          <a:lstStyle/>
          <a:p>
            <a:endParaRPr lang="en-US"/>
          </a:p>
        </p:txBody>
      </p:sp>
      <p:sp>
        <p:nvSpPr>
          <p:cNvPr id="51207" name="Oval 6"/>
          <p:cNvSpPr>
            <a:spLocks noChangeArrowheads="1"/>
          </p:cNvSpPr>
          <p:nvPr/>
        </p:nvSpPr>
        <p:spPr bwMode="auto">
          <a:xfrm>
            <a:off x="2324100" y="1628775"/>
            <a:ext cx="1838325" cy="485775"/>
          </a:xfrm>
          <a:prstGeom prst="ellipse">
            <a:avLst/>
          </a:prstGeom>
          <a:solidFill>
            <a:srgbClr val="CEC9B4"/>
          </a:solidFill>
          <a:ln w="9525">
            <a:noFill/>
            <a:round/>
            <a:headEnd/>
            <a:tailEnd/>
          </a:ln>
        </p:spPr>
        <p:txBody>
          <a:bodyPr/>
          <a:lstStyle/>
          <a:p>
            <a:endParaRPr lang="en-US"/>
          </a:p>
        </p:txBody>
      </p:sp>
      <p:sp>
        <p:nvSpPr>
          <p:cNvPr id="51208" name="Oval 7"/>
          <p:cNvSpPr>
            <a:spLocks noChangeArrowheads="1"/>
          </p:cNvSpPr>
          <p:nvPr/>
        </p:nvSpPr>
        <p:spPr bwMode="auto">
          <a:xfrm>
            <a:off x="2343150" y="1633538"/>
            <a:ext cx="1800225" cy="476250"/>
          </a:xfrm>
          <a:prstGeom prst="ellipse">
            <a:avLst/>
          </a:prstGeom>
          <a:solidFill>
            <a:srgbClr val="CEC9B4"/>
          </a:solidFill>
          <a:ln w="9525">
            <a:noFill/>
            <a:round/>
            <a:headEnd/>
            <a:tailEnd/>
          </a:ln>
        </p:spPr>
        <p:txBody>
          <a:bodyPr/>
          <a:lstStyle/>
          <a:p>
            <a:endParaRPr lang="en-US"/>
          </a:p>
        </p:txBody>
      </p:sp>
      <p:sp>
        <p:nvSpPr>
          <p:cNvPr id="51209" name="Oval 8"/>
          <p:cNvSpPr>
            <a:spLocks noChangeArrowheads="1"/>
          </p:cNvSpPr>
          <p:nvPr/>
        </p:nvSpPr>
        <p:spPr bwMode="auto">
          <a:xfrm>
            <a:off x="2362200" y="1638300"/>
            <a:ext cx="1762125" cy="466725"/>
          </a:xfrm>
          <a:prstGeom prst="ellipse">
            <a:avLst/>
          </a:prstGeom>
          <a:solidFill>
            <a:srgbClr val="CECAB5"/>
          </a:solidFill>
          <a:ln w="9525">
            <a:noFill/>
            <a:round/>
            <a:headEnd/>
            <a:tailEnd/>
          </a:ln>
        </p:spPr>
        <p:txBody>
          <a:bodyPr/>
          <a:lstStyle/>
          <a:p>
            <a:endParaRPr lang="en-US"/>
          </a:p>
        </p:txBody>
      </p:sp>
      <p:sp>
        <p:nvSpPr>
          <p:cNvPr id="51210" name="Oval 9"/>
          <p:cNvSpPr>
            <a:spLocks noChangeArrowheads="1"/>
          </p:cNvSpPr>
          <p:nvPr/>
        </p:nvSpPr>
        <p:spPr bwMode="auto">
          <a:xfrm>
            <a:off x="2382838" y="1643063"/>
            <a:ext cx="1720850" cy="455612"/>
          </a:xfrm>
          <a:prstGeom prst="ellipse">
            <a:avLst/>
          </a:prstGeom>
          <a:solidFill>
            <a:srgbClr val="CFCAB6"/>
          </a:solidFill>
          <a:ln w="9525">
            <a:noFill/>
            <a:round/>
            <a:headEnd/>
            <a:tailEnd/>
          </a:ln>
        </p:spPr>
        <p:txBody>
          <a:bodyPr/>
          <a:lstStyle/>
          <a:p>
            <a:endParaRPr lang="en-US"/>
          </a:p>
        </p:txBody>
      </p:sp>
      <p:sp>
        <p:nvSpPr>
          <p:cNvPr id="51211" name="Oval 10"/>
          <p:cNvSpPr>
            <a:spLocks noChangeArrowheads="1"/>
          </p:cNvSpPr>
          <p:nvPr/>
        </p:nvSpPr>
        <p:spPr bwMode="auto">
          <a:xfrm>
            <a:off x="2401888" y="1649413"/>
            <a:ext cx="1682750" cy="444500"/>
          </a:xfrm>
          <a:prstGeom prst="ellipse">
            <a:avLst/>
          </a:prstGeom>
          <a:solidFill>
            <a:srgbClr val="CFCBB7"/>
          </a:solidFill>
          <a:ln w="9525">
            <a:noFill/>
            <a:round/>
            <a:headEnd/>
            <a:tailEnd/>
          </a:ln>
        </p:spPr>
        <p:txBody>
          <a:bodyPr/>
          <a:lstStyle/>
          <a:p>
            <a:endParaRPr lang="en-US"/>
          </a:p>
        </p:txBody>
      </p:sp>
      <p:sp>
        <p:nvSpPr>
          <p:cNvPr id="51212" name="Oval 11"/>
          <p:cNvSpPr>
            <a:spLocks noChangeArrowheads="1"/>
          </p:cNvSpPr>
          <p:nvPr/>
        </p:nvSpPr>
        <p:spPr bwMode="auto">
          <a:xfrm>
            <a:off x="2420938" y="1654175"/>
            <a:ext cx="1644650" cy="434975"/>
          </a:xfrm>
          <a:prstGeom prst="ellipse">
            <a:avLst/>
          </a:prstGeom>
          <a:solidFill>
            <a:srgbClr val="D0CBB8"/>
          </a:solidFill>
          <a:ln w="9525">
            <a:noFill/>
            <a:round/>
            <a:headEnd/>
            <a:tailEnd/>
          </a:ln>
        </p:spPr>
        <p:txBody>
          <a:bodyPr/>
          <a:lstStyle/>
          <a:p>
            <a:endParaRPr lang="en-US"/>
          </a:p>
        </p:txBody>
      </p:sp>
      <p:sp>
        <p:nvSpPr>
          <p:cNvPr id="51213" name="Oval 12"/>
          <p:cNvSpPr>
            <a:spLocks noChangeArrowheads="1"/>
          </p:cNvSpPr>
          <p:nvPr/>
        </p:nvSpPr>
        <p:spPr bwMode="auto">
          <a:xfrm>
            <a:off x="2441575" y="1658938"/>
            <a:ext cx="1603375" cy="425450"/>
          </a:xfrm>
          <a:prstGeom prst="ellipse">
            <a:avLst/>
          </a:prstGeom>
          <a:solidFill>
            <a:srgbClr val="D1CCB9"/>
          </a:solidFill>
          <a:ln w="9525">
            <a:noFill/>
            <a:round/>
            <a:headEnd/>
            <a:tailEnd/>
          </a:ln>
        </p:spPr>
        <p:txBody>
          <a:bodyPr/>
          <a:lstStyle/>
          <a:p>
            <a:endParaRPr lang="en-US"/>
          </a:p>
        </p:txBody>
      </p:sp>
      <p:sp>
        <p:nvSpPr>
          <p:cNvPr id="51214" name="Oval 13"/>
          <p:cNvSpPr>
            <a:spLocks noChangeArrowheads="1"/>
          </p:cNvSpPr>
          <p:nvPr/>
        </p:nvSpPr>
        <p:spPr bwMode="auto">
          <a:xfrm>
            <a:off x="2460625" y="1663700"/>
            <a:ext cx="1565275" cy="414338"/>
          </a:xfrm>
          <a:prstGeom prst="ellipse">
            <a:avLst/>
          </a:prstGeom>
          <a:solidFill>
            <a:srgbClr val="D1CDBA"/>
          </a:solidFill>
          <a:ln w="9525">
            <a:noFill/>
            <a:round/>
            <a:headEnd/>
            <a:tailEnd/>
          </a:ln>
        </p:spPr>
        <p:txBody>
          <a:bodyPr/>
          <a:lstStyle/>
          <a:p>
            <a:endParaRPr lang="en-US"/>
          </a:p>
        </p:txBody>
      </p:sp>
      <p:sp>
        <p:nvSpPr>
          <p:cNvPr id="51215" name="Oval 14"/>
          <p:cNvSpPr>
            <a:spLocks noChangeArrowheads="1"/>
          </p:cNvSpPr>
          <p:nvPr/>
        </p:nvSpPr>
        <p:spPr bwMode="auto">
          <a:xfrm>
            <a:off x="2479675" y="1670050"/>
            <a:ext cx="1527175" cy="403225"/>
          </a:xfrm>
          <a:prstGeom prst="ellipse">
            <a:avLst/>
          </a:prstGeom>
          <a:solidFill>
            <a:srgbClr val="D2CEBB"/>
          </a:solidFill>
          <a:ln w="9525">
            <a:noFill/>
            <a:round/>
            <a:headEnd/>
            <a:tailEnd/>
          </a:ln>
        </p:spPr>
        <p:txBody>
          <a:bodyPr/>
          <a:lstStyle/>
          <a:p>
            <a:endParaRPr lang="en-US"/>
          </a:p>
        </p:txBody>
      </p:sp>
      <p:sp>
        <p:nvSpPr>
          <p:cNvPr id="51216" name="Oval 15"/>
          <p:cNvSpPr>
            <a:spLocks noChangeArrowheads="1"/>
          </p:cNvSpPr>
          <p:nvPr/>
        </p:nvSpPr>
        <p:spPr bwMode="auto">
          <a:xfrm>
            <a:off x="2500313" y="1674813"/>
            <a:ext cx="1485900" cy="393700"/>
          </a:xfrm>
          <a:prstGeom prst="ellipse">
            <a:avLst/>
          </a:prstGeom>
          <a:solidFill>
            <a:srgbClr val="D3CFBD"/>
          </a:solidFill>
          <a:ln w="9525">
            <a:noFill/>
            <a:round/>
            <a:headEnd/>
            <a:tailEnd/>
          </a:ln>
        </p:spPr>
        <p:txBody>
          <a:bodyPr/>
          <a:lstStyle/>
          <a:p>
            <a:endParaRPr lang="en-US"/>
          </a:p>
        </p:txBody>
      </p:sp>
      <p:sp>
        <p:nvSpPr>
          <p:cNvPr id="51217" name="Oval 16"/>
          <p:cNvSpPr>
            <a:spLocks noChangeArrowheads="1"/>
          </p:cNvSpPr>
          <p:nvPr/>
        </p:nvSpPr>
        <p:spPr bwMode="auto">
          <a:xfrm>
            <a:off x="2519363" y="1679575"/>
            <a:ext cx="1447800" cy="384175"/>
          </a:xfrm>
          <a:prstGeom prst="ellipse">
            <a:avLst/>
          </a:prstGeom>
          <a:solidFill>
            <a:srgbClr val="D4D0BE"/>
          </a:solidFill>
          <a:ln w="9525">
            <a:noFill/>
            <a:round/>
            <a:headEnd/>
            <a:tailEnd/>
          </a:ln>
        </p:spPr>
        <p:txBody>
          <a:bodyPr/>
          <a:lstStyle/>
          <a:p>
            <a:endParaRPr lang="en-US"/>
          </a:p>
        </p:txBody>
      </p:sp>
      <p:sp>
        <p:nvSpPr>
          <p:cNvPr id="51218" name="Oval 17"/>
          <p:cNvSpPr>
            <a:spLocks noChangeArrowheads="1"/>
          </p:cNvSpPr>
          <p:nvPr/>
        </p:nvSpPr>
        <p:spPr bwMode="auto">
          <a:xfrm>
            <a:off x="2538413" y="1685925"/>
            <a:ext cx="1409700" cy="371475"/>
          </a:xfrm>
          <a:prstGeom prst="ellipse">
            <a:avLst/>
          </a:prstGeom>
          <a:solidFill>
            <a:srgbClr val="D5D1C0"/>
          </a:solidFill>
          <a:ln w="9525">
            <a:noFill/>
            <a:round/>
            <a:headEnd/>
            <a:tailEnd/>
          </a:ln>
        </p:spPr>
        <p:txBody>
          <a:bodyPr/>
          <a:lstStyle/>
          <a:p>
            <a:endParaRPr lang="en-US"/>
          </a:p>
        </p:txBody>
      </p:sp>
      <p:sp>
        <p:nvSpPr>
          <p:cNvPr id="51219" name="Oval 18"/>
          <p:cNvSpPr>
            <a:spLocks noChangeArrowheads="1"/>
          </p:cNvSpPr>
          <p:nvPr/>
        </p:nvSpPr>
        <p:spPr bwMode="auto">
          <a:xfrm>
            <a:off x="2559050" y="1690688"/>
            <a:ext cx="1368425" cy="361950"/>
          </a:xfrm>
          <a:prstGeom prst="ellipse">
            <a:avLst/>
          </a:prstGeom>
          <a:solidFill>
            <a:srgbClr val="D6D2C2"/>
          </a:solidFill>
          <a:ln w="9525">
            <a:noFill/>
            <a:round/>
            <a:headEnd/>
            <a:tailEnd/>
          </a:ln>
        </p:spPr>
        <p:txBody>
          <a:bodyPr/>
          <a:lstStyle/>
          <a:p>
            <a:endParaRPr lang="en-US"/>
          </a:p>
        </p:txBody>
      </p:sp>
      <p:sp>
        <p:nvSpPr>
          <p:cNvPr id="51220" name="Oval 19"/>
          <p:cNvSpPr>
            <a:spLocks noChangeArrowheads="1"/>
          </p:cNvSpPr>
          <p:nvPr/>
        </p:nvSpPr>
        <p:spPr bwMode="auto">
          <a:xfrm>
            <a:off x="2578100" y="1695450"/>
            <a:ext cx="1330325" cy="352425"/>
          </a:xfrm>
          <a:prstGeom prst="ellipse">
            <a:avLst/>
          </a:prstGeom>
          <a:solidFill>
            <a:srgbClr val="D7D4C4"/>
          </a:solidFill>
          <a:ln w="9525">
            <a:noFill/>
            <a:round/>
            <a:headEnd/>
            <a:tailEnd/>
          </a:ln>
        </p:spPr>
        <p:txBody>
          <a:bodyPr/>
          <a:lstStyle/>
          <a:p>
            <a:endParaRPr lang="en-US"/>
          </a:p>
        </p:txBody>
      </p:sp>
      <p:sp>
        <p:nvSpPr>
          <p:cNvPr id="51221" name="Oval 20"/>
          <p:cNvSpPr>
            <a:spLocks noChangeArrowheads="1"/>
          </p:cNvSpPr>
          <p:nvPr/>
        </p:nvSpPr>
        <p:spPr bwMode="auto">
          <a:xfrm>
            <a:off x="2597150" y="1700213"/>
            <a:ext cx="1292225" cy="341312"/>
          </a:xfrm>
          <a:prstGeom prst="ellipse">
            <a:avLst/>
          </a:prstGeom>
          <a:solidFill>
            <a:srgbClr val="D9D5C6"/>
          </a:solidFill>
          <a:ln w="9525">
            <a:noFill/>
            <a:round/>
            <a:headEnd/>
            <a:tailEnd/>
          </a:ln>
        </p:spPr>
        <p:txBody>
          <a:bodyPr/>
          <a:lstStyle/>
          <a:p>
            <a:endParaRPr lang="en-US"/>
          </a:p>
        </p:txBody>
      </p:sp>
      <p:sp>
        <p:nvSpPr>
          <p:cNvPr id="51222" name="Oval 21"/>
          <p:cNvSpPr>
            <a:spLocks noChangeArrowheads="1"/>
          </p:cNvSpPr>
          <p:nvPr/>
        </p:nvSpPr>
        <p:spPr bwMode="auto">
          <a:xfrm>
            <a:off x="2616200" y="1704975"/>
            <a:ext cx="1252538" cy="331788"/>
          </a:xfrm>
          <a:prstGeom prst="ellipse">
            <a:avLst/>
          </a:prstGeom>
          <a:solidFill>
            <a:srgbClr val="DAD7C8"/>
          </a:solidFill>
          <a:ln w="9525">
            <a:noFill/>
            <a:round/>
            <a:headEnd/>
            <a:tailEnd/>
          </a:ln>
        </p:spPr>
        <p:txBody>
          <a:bodyPr/>
          <a:lstStyle/>
          <a:p>
            <a:endParaRPr lang="en-US"/>
          </a:p>
        </p:txBody>
      </p:sp>
      <p:sp>
        <p:nvSpPr>
          <p:cNvPr id="51223" name="Oval 22"/>
          <p:cNvSpPr>
            <a:spLocks noChangeArrowheads="1"/>
          </p:cNvSpPr>
          <p:nvPr/>
        </p:nvSpPr>
        <p:spPr bwMode="auto">
          <a:xfrm>
            <a:off x="2636838" y="1711325"/>
            <a:ext cx="1212850" cy="320675"/>
          </a:xfrm>
          <a:prstGeom prst="ellipse">
            <a:avLst/>
          </a:prstGeom>
          <a:solidFill>
            <a:srgbClr val="DCD8CA"/>
          </a:solidFill>
          <a:ln w="9525">
            <a:noFill/>
            <a:round/>
            <a:headEnd/>
            <a:tailEnd/>
          </a:ln>
        </p:spPr>
        <p:txBody>
          <a:bodyPr/>
          <a:lstStyle/>
          <a:p>
            <a:endParaRPr lang="en-US"/>
          </a:p>
        </p:txBody>
      </p:sp>
      <p:sp>
        <p:nvSpPr>
          <p:cNvPr id="51224" name="Oval 23"/>
          <p:cNvSpPr>
            <a:spLocks noChangeArrowheads="1"/>
          </p:cNvSpPr>
          <p:nvPr/>
        </p:nvSpPr>
        <p:spPr bwMode="auto">
          <a:xfrm>
            <a:off x="2655888" y="1716088"/>
            <a:ext cx="1174750" cy="311150"/>
          </a:xfrm>
          <a:prstGeom prst="ellipse">
            <a:avLst/>
          </a:prstGeom>
          <a:solidFill>
            <a:srgbClr val="DDDACD"/>
          </a:solidFill>
          <a:ln w="9525">
            <a:noFill/>
            <a:round/>
            <a:headEnd/>
            <a:tailEnd/>
          </a:ln>
        </p:spPr>
        <p:txBody>
          <a:bodyPr/>
          <a:lstStyle/>
          <a:p>
            <a:endParaRPr lang="en-US"/>
          </a:p>
        </p:txBody>
      </p:sp>
      <p:sp>
        <p:nvSpPr>
          <p:cNvPr id="51225" name="Oval 24"/>
          <p:cNvSpPr>
            <a:spLocks noChangeArrowheads="1"/>
          </p:cNvSpPr>
          <p:nvPr/>
        </p:nvSpPr>
        <p:spPr bwMode="auto">
          <a:xfrm>
            <a:off x="2674938" y="1720850"/>
            <a:ext cx="1135062" cy="300038"/>
          </a:xfrm>
          <a:prstGeom prst="ellipse">
            <a:avLst/>
          </a:prstGeom>
          <a:solidFill>
            <a:srgbClr val="DFDCCF"/>
          </a:solidFill>
          <a:ln w="9525">
            <a:noFill/>
            <a:round/>
            <a:headEnd/>
            <a:tailEnd/>
          </a:ln>
        </p:spPr>
        <p:txBody>
          <a:bodyPr/>
          <a:lstStyle/>
          <a:p>
            <a:endParaRPr lang="en-US"/>
          </a:p>
        </p:txBody>
      </p:sp>
      <p:sp>
        <p:nvSpPr>
          <p:cNvPr id="51226" name="Oval 25"/>
          <p:cNvSpPr>
            <a:spLocks noChangeArrowheads="1"/>
          </p:cNvSpPr>
          <p:nvPr/>
        </p:nvSpPr>
        <p:spPr bwMode="auto">
          <a:xfrm>
            <a:off x="2695575" y="1725613"/>
            <a:ext cx="1095375" cy="290512"/>
          </a:xfrm>
          <a:prstGeom prst="ellipse">
            <a:avLst/>
          </a:prstGeom>
          <a:solidFill>
            <a:srgbClr val="E0DED2"/>
          </a:solidFill>
          <a:ln w="9525">
            <a:noFill/>
            <a:round/>
            <a:headEnd/>
            <a:tailEnd/>
          </a:ln>
        </p:spPr>
        <p:txBody>
          <a:bodyPr/>
          <a:lstStyle/>
          <a:p>
            <a:endParaRPr lang="en-US"/>
          </a:p>
        </p:txBody>
      </p:sp>
      <p:sp>
        <p:nvSpPr>
          <p:cNvPr id="51227" name="Oval 26"/>
          <p:cNvSpPr>
            <a:spLocks noChangeArrowheads="1"/>
          </p:cNvSpPr>
          <p:nvPr/>
        </p:nvSpPr>
        <p:spPr bwMode="auto">
          <a:xfrm>
            <a:off x="2714625" y="1731963"/>
            <a:ext cx="1057275" cy="279400"/>
          </a:xfrm>
          <a:prstGeom prst="ellipse">
            <a:avLst/>
          </a:prstGeom>
          <a:solidFill>
            <a:srgbClr val="E2E0D5"/>
          </a:solidFill>
          <a:ln w="9525">
            <a:noFill/>
            <a:round/>
            <a:headEnd/>
            <a:tailEnd/>
          </a:ln>
        </p:spPr>
        <p:txBody>
          <a:bodyPr/>
          <a:lstStyle/>
          <a:p>
            <a:endParaRPr lang="en-US"/>
          </a:p>
        </p:txBody>
      </p:sp>
      <p:sp>
        <p:nvSpPr>
          <p:cNvPr id="51228" name="Oval 27"/>
          <p:cNvSpPr>
            <a:spLocks noChangeArrowheads="1"/>
          </p:cNvSpPr>
          <p:nvPr/>
        </p:nvSpPr>
        <p:spPr bwMode="auto">
          <a:xfrm>
            <a:off x="2733675" y="1736725"/>
            <a:ext cx="1017588" cy="269875"/>
          </a:xfrm>
          <a:prstGeom prst="ellipse">
            <a:avLst/>
          </a:prstGeom>
          <a:solidFill>
            <a:srgbClr val="E4E1D7"/>
          </a:solidFill>
          <a:ln w="9525">
            <a:noFill/>
            <a:round/>
            <a:headEnd/>
            <a:tailEnd/>
          </a:ln>
        </p:spPr>
        <p:txBody>
          <a:bodyPr/>
          <a:lstStyle/>
          <a:p>
            <a:endParaRPr lang="en-US"/>
          </a:p>
        </p:txBody>
      </p:sp>
      <p:sp>
        <p:nvSpPr>
          <p:cNvPr id="51229" name="Oval 28"/>
          <p:cNvSpPr>
            <a:spLocks noChangeArrowheads="1"/>
          </p:cNvSpPr>
          <p:nvPr/>
        </p:nvSpPr>
        <p:spPr bwMode="auto">
          <a:xfrm>
            <a:off x="2754313" y="1741488"/>
            <a:ext cx="977900" cy="258762"/>
          </a:xfrm>
          <a:prstGeom prst="ellipse">
            <a:avLst/>
          </a:prstGeom>
          <a:solidFill>
            <a:srgbClr val="E6E3DA"/>
          </a:solidFill>
          <a:ln w="9525">
            <a:noFill/>
            <a:round/>
            <a:headEnd/>
            <a:tailEnd/>
          </a:ln>
        </p:spPr>
        <p:txBody>
          <a:bodyPr/>
          <a:lstStyle/>
          <a:p>
            <a:endParaRPr lang="en-US"/>
          </a:p>
        </p:txBody>
      </p:sp>
      <p:sp>
        <p:nvSpPr>
          <p:cNvPr id="51230" name="Oval 29"/>
          <p:cNvSpPr>
            <a:spLocks noChangeArrowheads="1"/>
          </p:cNvSpPr>
          <p:nvPr/>
        </p:nvSpPr>
        <p:spPr bwMode="auto">
          <a:xfrm>
            <a:off x="2773363" y="1747838"/>
            <a:ext cx="939800" cy="249237"/>
          </a:xfrm>
          <a:prstGeom prst="ellipse">
            <a:avLst/>
          </a:prstGeom>
          <a:solidFill>
            <a:srgbClr val="E7E5DC"/>
          </a:solidFill>
          <a:ln w="9525">
            <a:noFill/>
            <a:round/>
            <a:headEnd/>
            <a:tailEnd/>
          </a:ln>
        </p:spPr>
        <p:txBody>
          <a:bodyPr/>
          <a:lstStyle/>
          <a:p>
            <a:endParaRPr lang="en-US"/>
          </a:p>
        </p:txBody>
      </p:sp>
      <p:sp>
        <p:nvSpPr>
          <p:cNvPr id="51231" name="Oval 30"/>
          <p:cNvSpPr>
            <a:spLocks noChangeArrowheads="1"/>
          </p:cNvSpPr>
          <p:nvPr/>
        </p:nvSpPr>
        <p:spPr bwMode="auto">
          <a:xfrm>
            <a:off x="2792413" y="1752600"/>
            <a:ext cx="901700" cy="239713"/>
          </a:xfrm>
          <a:prstGeom prst="ellipse">
            <a:avLst/>
          </a:prstGeom>
          <a:solidFill>
            <a:srgbClr val="E9E7DF"/>
          </a:solidFill>
          <a:ln w="9525">
            <a:noFill/>
            <a:round/>
            <a:headEnd/>
            <a:tailEnd/>
          </a:ln>
        </p:spPr>
        <p:txBody>
          <a:bodyPr/>
          <a:lstStyle/>
          <a:p>
            <a:endParaRPr lang="en-US"/>
          </a:p>
        </p:txBody>
      </p:sp>
      <p:sp>
        <p:nvSpPr>
          <p:cNvPr id="51232" name="Oval 31"/>
          <p:cNvSpPr>
            <a:spLocks noChangeArrowheads="1"/>
          </p:cNvSpPr>
          <p:nvPr/>
        </p:nvSpPr>
        <p:spPr bwMode="auto">
          <a:xfrm>
            <a:off x="2813050" y="1757363"/>
            <a:ext cx="862013" cy="228600"/>
          </a:xfrm>
          <a:prstGeom prst="ellipse">
            <a:avLst/>
          </a:prstGeom>
          <a:solidFill>
            <a:srgbClr val="EBE9E1"/>
          </a:solidFill>
          <a:ln w="9525">
            <a:noFill/>
            <a:round/>
            <a:headEnd/>
            <a:tailEnd/>
          </a:ln>
        </p:spPr>
        <p:txBody>
          <a:bodyPr/>
          <a:lstStyle/>
          <a:p>
            <a:endParaRPr lang="en-US"/>
          </a:p>
        </p:txBody>
      </p:sp>
      <p:sp>
        <p:nvSpPr>
          <p:cNvPr id="51233" name="Oval 32"/>
          <p:cNvSpPr>
            <a:spLocks noChangeArrowheads="1"/>
          </p:cNvSpPr>
          <p:nvPr/>
        </p:nvSpPr>
        <p:spPr bwMode="auto">
          <a:xfrm>
            <a:off x="2832100" y="1762125"/>
            <a:ext cx="823913" cy="219075"/>
          </a:xfrm>
          <a:prstGeom prst="ellipse">
            <a:avLst/>
          </a:prstGeom>
          <a:solidFill>
            <a:srgbClr val="ECEBE4"/>
          </a:solidFill>
          <a:ln w="9525">
            <a:noFill/>
            <a:round/>
            <a:headEnd/>
            <a:tailEnd/>
          </a:ln>
        </p:spPr>
        <p:txBody>
          <a:bodyPr/>
          <a:lstStyle/>
          <a:p>
            <a:endParaRPr lang="en-US"/>
          </a:p>
        </p:txBody>
      </p:sp>
      <p:sp>
        <p:nvSpPr>
          <p:cNvPr id="51234" name="Oval 33"/>
          <p:cNvSpPr>
            <a:spLocks noChangeArrowheads="1"/>
          </p:cNvSpPr>
          <p:nvPr/>
        </p:nvSpPr>
        <p:spPr bwMode="auto">
          <a:xfrm>
            <a:off x="2851150" y="1766888"/>
            <a:ext cx="784225" cy="209550"/>
          </a:xfrm>
          <a:prstGeom prst="ellipse">
            <a:avLst/>
          </a:prstGeom>
          <a:solidFill>
            <a:srgbClr val="EEECE6"/>
          </a:solidFill>
          <a:ln w="9525">
            <a:noFill/>
            <a:round/>
            <a:headEnd/>
            <a:tailEnd/>
          </a:ln>
        </p:spPr>
        <p:txBody>
          <a:bodyPr/>
          <a:lstStyle/>
          <a:p>
            <a:endParaRPr lang="en-US"/>
          </a:p>
        </p:txBody>
      </p:sp>
      <p:sp>
        <p:nvSpPr>
          <p:cNvPr id="51235" name="Oval 34"/>
          <p:cNvSpPr>
            <a:spLocks noChangeArrowheads="1"/>
          </p:cNvSpPr>
          <p:nvPr/>
        </p:nvSpPr>
        <p:spPr bwMode="auto">
          <a:xfrm>
            <a:off x="2871788" y="1773238"/>
            <a:ext cx="744537" cy="198437"/>
          </a:xfrm>
          <a:prstGeom prst="ellipse">
            <a:avLst/>
          </a:prstGeom>
          <a:solidFill>
            <a:srgbClr val="EFEEE8"/>
          </a:solidFill>
          <a:ln w="9525">
            <a:noFill/>
            <a:round/>
            <a:headEnd/>
            <a:tailEnd/>
          </a:ln>
        </p:spPr>
        <p:txBody>
          <a:bodyPr/>
          <a:lstStyle/>
          <a:p>
            <a:endParaRPr lang="en-US"/>
          </a:p>
        </p:txBody>
      </p:sp>
      <p:sp>
        <p:nvSpPr>
          <p:cNvPr id="51236" name="Oval 35"/>
          <p:cNvSpPr>
            <a:spLocks noChangeArrowheads="1"/>
          </p:cNvSpPr>
          <p:nvPr/>
        </p:nvSpPr>
        <p:spPr bwMode="auto">
          <a:xfrm>
            <a:off x="2890838" y="1778000"/>
            <a:ext cx="706437" cy="187325"/>
          </a:xfrm>
          <a:prstGeom prst="ellipse">
            <a:avLst/>
          </a:prstGeom>
          <a:solidFill>
            <a:srgbClr val="F1F0EB"/>
          </a:solidFill>
          <a:ln w="9525">
            <a:noFill/>
            <a:round/>
            <a:headEnd/>
            <a:tailEnd/>
          </a:ln>
        </p:spPr>
        <p:txBody>
          <a:bodyPr/>
          <a:lstStyle/>
          <a:p>
            <a:endParaRPr lang="en-US"/>
          </a:p>
        </p:txBody>
      </p:sp>
      <p:sp>
        <p:nvSpPr>
          <p:cNvPr id="51237" name="Oval 36"/>
          <p:cNvSpPr>
            <a:spLocks noChangeArrowheads="1"/>
          </p:cNvSpPr>
          <p:nvPr/>
        </p:nvSpPr>
        <p:spPr bwMode="auto">
          <a:xfrm>
            <a:off x="2909888" y="1782763"/>
            <a:ext cx="666750" cy="177800"/>
          </a:xfrm>
          <a:prstGeom prst="ellipse">
            <a:avLst/>
          </a:prstGeom>
          <a:solidFill>
            <a:srgbClr val="F2F1ED"/>
          </a:solidFill>
          <a:ln w="9525">
            <a:noFill/>
            <a:round/>
            <a:headEnd/>
            <a:tailEnd/>
          </a:ln>
        </p:spPr>
        <p:txBody>
          <a:bodyPr/>
          <a:lstStyle/>
          <a:p>
            <a:endParaRPr lang="en-US"/>
          </a:p>
        </p:txBody>
      </p:sp>
      <p:sp>
        <p:nvSpPr>
          <p:cNvPr id="51238" name="Oval 37"/>
          <p:cNvSpPr>
            <a:spLocks noChangeArrowheads="1"/>
          </p:cNvSpPr>
          <p:nvPr/>
        </p:nvSpPr>
        <p:spPr bwMode="auto">
          <a:xfrm>
            <a:off x="2928938" y="1787525"/>
            <a:ext cx="628650" cy="168275"/>
          </a:xfrm>
          <a:prstGeom prst="ellipse">
            <a:avLst/>
          </a:prstGeom>
          <a:solidFill>
            <a:srgbClr val="F4F3EF"/>
          </a:solidFill>
          <a:ln w="9525">
            <a:noFill/>
            <a:round/>
            <a:headEnd/>
            <a:tailEnd/>
          </a:ln>
        </p:spPr>
        <p:txBody>
          <a:bodyPr/>
          <a:lstStyle/>
          <a:p>
            <a:endParaRPr lang="en-US"/>
          </a:p>
        </p:txBody>
      </p:sp>
      <p:sp>
        <p:nvSpPr>
          <p:cNvPr id="51239" name="Oval 38"/>
          <p:cNvSpPr>
            <a:spLocks noChangeArrowheads="1"/>
          </p:cNvSpPr>
          <p:nvPr/>
        </p:nvSpPr>
        <p:spPr bwMode="auto">
          <a:xfrm>
            <a:off x="2949575" y="1793875"/>
            <a:ext cx="588963" cy="157163"/>
          </a:xfrm>
          <a:prstGeom prst="ellipse">
            <a:avLst/>
          </a:prstGeom>
          <a:solidFill>
            <a:srgbClr val="F5F4F1"/>
          </a:solidFill>
          <a:ln w="9525">
            <a:noFill/>
            <a:round/>
            <a:headEnd/>
            <a:tailEnd/>
          </a:ln>
        </p:spPr>
        <p:txBody>
          <a:bodyPr/>
          <a:lstStyle/>
          <a:p>
            <a:endParaRPr lang="en-US"/>
          </a:p>
        </p:txBody>
      </p:sp>
      <p:sp>
        <p:nvSpPr>
          <p:cNvPr id="51240" name="Oval 39"/>
          <p:cNvSpPr>
            <a:spLocks noChangeArrowheads="1"/>
          </p:cNvSpPr>
          <p:nvPr/>
        </p:nvSpPr>
        <p:spPr bwMode="auto">
          <a:xfrm>
            <a:off x="2968625" y="1798638"/>
            <a:ext cx="549275" cy="146050"/>
          </a:xfrm>
          <a:prstGeom prst="ellipse">
            <a:avLst/>
          </a:prstGeom>
          <a:solidFill>
            <a:srgbClr val="F6F5F2"/>
          </a:solidFill>
          <a:ln w="9525">
            <a:noFill/>
            <a:round/>
            <a:headEnd/>
            <a:tailEnd/>
          </a:ln>
        </p:spPr>
        <p:txBody>
          <a:bodyPr/>
          <a:lstStyle/>
          <a:p>
            <a:endParaRPr lang="en-US"/>
          </a:p>
        </p:txBody>
      </p:sp>
      <p:sp>
        <p:nvSpPr>
          <p:cNvPr id="51241" name="Oval 40"/>
          <p:cNvSpPr>
            <a:spLocks noChangeArrowheads="1"/>
          </p:cNvSpPr>
          <p:nvPr/>
        </p:nvSpPr>
        <p:spPr bwMode="auto">
          <a:xfrm>
            <a:off x="2987675" y="1803400"/>
            <a:ext cx="511175" cy="136525"/>
          </a:xfrm>
          <a:prstGeom prst="ellipse">
            <a:avLst/>
          </a:prstGeom>
          <a:solidFill>
            <a:srgbClr val="F7F6F4"/>
          </a:solidFill>
          <a:ln w="9525">
            <a:noFill/>
            <a:round/>
            <a:headEnd/>
            <a:tailEnd/>
          </a:ln>
        </p:spPr>
        <p:txBody>
          <a:bodyPr/>
          <a:lstStyle/>
          <a:p>
            <a:endParaRPr lang="en-US"/>
          </a:p>
        </p:txBody>
      </p:sp>
      <p:sp>
        <p:nvSpPr>
          <p:cNvPr id="51242" name="Oval 41"/>
          <p:cNvSpPr>
            <a:spLocks noChangeArrowheads="1"/>
          </p:cNvSpPr>
          <p:nvPr/>
        </p:nvSpPr>
        <p:spPr bwMode="auto">
          <a:xfrm>
            <a:off x="3008313" y="1809750"/>
            <a:ext cx="471487" cy="125413"/>
          </a:xfrm>
          <a:prstGeom prst="ellipse">
            <a:avLst/>
          </a:prstGeom>
          <a:solidFill>
            <a:srgbClr val="F8F8F5"/>
          </a:solidFill>
          <a:ln w="9525">
            <a:noFill/>
            <a:round/>
            <a:headEnd/>
            <a:tailEnd/>
          </a:ln>
        </p:spPr>
        <p:txBody>
          <a:bodyPr/>
          <a:lstStyle/>
          <a:p>
            <a:endParaRPr lang="en-US"/>
          </a:p>
        </p:txBody>
      </p:sp>
      <p:sp>
        <p:nvSpPr>
          <p:cNvPr id="51243" name="Oval 42"/>
          <p:cNvSpPr>
            <a:spLocks noChangeArrowheads="1"/>
          </p:cNvSpPr>
          <p:nvPr/>
        </p:nvSpPr>
        <p:spPr bwMode="auto">
          <a:xfrm>
            <a:off x="3027363" y="1814513"/>
            <a:ext cx="431800" cy="114300"/>
          </a:xfrm>
          <a:prstGeom prst="ellipse">
            <a:avLst/>
          </a:prstGeom>
          <a:solidFill>
            <a:srgbClr val="F9F9F7"/>
          </a:solidFill>
          <a:ln w="9525">
            <a:noFill/>
            <a:round/>
            <a:headEnd/>
            <a:tailEnd/>
          </a:ln>
        </p:spPr>
        <p:txBody>
          <a:bodyPr/>
          <a:lstStyle/>
          <a:p>
            <a:endParaRPr lang="en-US"/>
          </a:p>
        </p:txBody>
      </p:sp>
      <p:sp>
        <p:nvSpPr>
          <p:cNvPr id="51244" name="Oval 43"/>
          <p:cNvSpPr>
            <a:spLocks noChangeArrowheads="1"/>
          </p:cNvSpPr>
          <p:nvPr/>
        </p:nvSpPr>
        <p:spPr bwMode="auto">
          <a:xfrm>
            <a:off x="3046413" y="1819275"/>
            <a:ext cx="393700" cy="104775"/>
          </a:xfrm>
          <a:prstGeom prst="ellipse">
            <a:avLst/>
          </a:prstGeom>
          <a:solidFill>
            <a:srgbClr val="FAF9F8"/>
          </a:solidFill>
          <a:ln w="9525">
            <a:noFill/>
            <a:round/>
            <a:headEnd/>
            <a:tailEnd/>
          </a:ln>
        </p:spPr>
        <p:txBody>
          <a:bodyPr/>
          <a:lstStyle/>
          <a:p>
            <a:endParaRPr lang="en-US"/>
          </a:p>
        </p:txBody>
      </p:sp>
      <p:sp>
        <p:nvSpPr>
          <p:cNvPr id="51245" name="Oval 44"/>
          <p:cNvSpPr>
            <a:spLocks noChangeArrowheads="1"/>
          </p:cNvSpPr>
          <p:nvPr/>
        </p:nvSpPr>
        <p:spPr bwMode="auto">
          <a:xfrm>
            <a:off x="3067050" y="1824038"/>
            <a:ext cx="354013" cy="95250"/>
          </a:xfrm>
          <a:prstGeom prst="ellipse">
            <a:avLst/>
          </a:prstGeom>
          <a:solidFill>
            <a:srgbClr val="FBFAF9"/>
          </a:solidFill>
          <a:ln w="9525">
            <a:noFill/>
            <a:round/>
            <a:headEnd/>
            <a:tailEnd/>
          </a:ln>
        </p:spPr>
        <p:txBody>
          <a:bodyPr/>
          <a:lstStyle/>
          <a:p>
            <a:endParaRPr lang="en-US"/>
          </a:p>
        </p:txBody>
      </p:sp>
      <p:sp>
        <p:nvSpPr>
          <p:cNvPr id="51246" name="Oval 45"/>
          <p:cNvSpPr>
            <a:spLocks noChangeArrowheads="1"/>
          </p:cNvSpPr>
          <p:nvPr/>
        </p:nvSpPr>
        <p:spPr bwMode="auto">
          <a:xfrm>
            <a:off x="3086100" y="1828800"/>
            <a:ext cx="314325" cy="85725"/>
          </a:xfrm>
          <a:prstGeom prst="ellipse">
            <a:avLst/>
          </a:prstGeom>
          <a:solidFill>
            <a:srgbClr val="FBFBFA"/>
          </a:solidFill>
          <a:ln w="9525">
            <a:noFill/>
            <a:round/>
            <a:headEnd/>
            <a:tailEnd/>
          </a:ln>
        </p:spPr>
        <p:txBody>
          <a:bodyPr/>
          <a:lstStyle/>
          <a:p>
            <a:endParaRPr lang="en-US"/>
          </a:p>
        </p:txBody>
      </p:sp>
      <p:sp>
        <p:nvSpPr>
          <p:cNvPr id="51247" name="Oval 46"/>
          <p:cNvSpPr>
            <a:spLocks noChangeArrowheads="1"/>
          </p:cNvSpPr>
          <p:nvPr/>
        </p:nvSpPr>
        <p:spPr bwMode="auto">
          <a:xfrm>
            <a:off x="3105150" y="1835150"/>
            <a:ext cx="276225" cy="73025"/>
          </a:xfrm>
          <a:prstGeom prst="ellipse">
            <a:avLst/>
          </a:prstGeom>
          <a:solidFill>
            <a:srgbClr val="FCFCFB"/>
          </a:solidFill>
          <a:ln w="9525">
            <a:noFill/>
            <a:round/>
            <a:headEnd/>
            <a:tailEnd/>
          </a:ln>
        </p:spPr>
        <p:txBody>
          <a:bodyPr/>
          <a:lstStyle/>
          <a:p>
            <a:endParaRPr lang="en-US"/>
          </a:p>
        </p:txBody>
      </p:sp>
      <p:sp>
        <p:nvSpPr>
          <p:cNvPr id="51248" name="Oval 47"/>
          <p:cNvSpPr>
            <a:spLocks noChangeArrowheads="1"/>
          </p:cNvSpPr>
          <p:nvPr/>
        </p:nvSpPr>
        <p:spPr bwMode="auto">
          <a:xfrm>
            <a:off x="3125788" y="1839913"/>
            <a:ext cx="236537" cy="63500"/>
          </a:xfrm>
          <a:prstGeom prst="ellipse">
            <a:avLst/>
          </a:prstGeom>
          <a:solidFill>
            <a:srgbClr val="FDFCFC"/>
          </a:solidFill>
          <a:ln w="9525">
            <a:noFill/>
            <a:round/>
            <a:headEnd/>
            <a:tailEnd/>
          </a:ln>
        </p:spPr>
        <p:txBody>
          <a:bodyPr/>
          <a:lstStyle/>
          <a:p>
            <a:endParaRPr lang="en-US"/>
          </a:p>
        </p:txBody>
      </p:sp>
      <p:sp>
        <p:nvSpPr>
          <p:cNvPr id="51249" name="Oval 48"/>
          <p:cNvSpPr>
            <a:spLocks noChangeArrowheads="1"/>
          </p:cNvSpPr>
          <p:nvPr/>
        </p:nvSpPr>
        <p:spPr bwMode="auto">
          <a:xfrm>
            <a:off x="3144838" y="1844675"/>
            <a:ext cx="196850" cy="53975"/>
          </a:xfrm>
          <a:prstGeom prst="ellipse">
            <a:avLst/>
          </a:prstGeom>
          <a:solidFill>
            <a:srgbClr val="FDFDFC"/>
          </a:solidFill>
          <a:ln w="9525">
            <a:noFill/>
            <a:round/>
            <a:headEnd/>
            <a:tailEnd/>
          </a:ln>
        </p:spPr>
        <p:txBody>
          <a:bodyPr/>
          <a:lstStyle/>
          <a:p>
            <a:endParaRPr lang="en-US"/>
          </a:p>
        </p:txBody>
      </p:sp>
      <p:sp>
        <p:nvSpPr>
          <p:cNvPr id="51250" name="Oval 49"/>
          <p:cNvSpPr>
            <a:spLocks noChangeArrowheads="1"/>
          </p:cNvSpPr>
          <p:nvPr/>
        </p:nvSpPr>
        <p:spPr bwMode="auto">
          <a:xfrm>
            <a:off x="3163888" y="1849438"/>
            <a:ext cx="158750" cy="44450"/>
          </a:xfrm>
          <a:prstGeom prst="ellipse">
            <a:avLst/>
          </a:prstGeom>
          <a:solidFill>
            <a:srgbClr val="FDFDFD"/>
          </a:solidFill>
          <a:ln w="9525">
            <a:noFill/>
            <a:round/>
            <a:headEnd/>
            <a:tailEnd/>
          </a:ln>
        </p:spPr>
        <p:txBody>
          <a:bodyPr/>
          <a:lstStyle/>
          <a:p>
            <a:endParaRPr lang="en-US"/>
          </a:p>
        </p:txBody>
      </p:sp>
      <p:sp>
        <p:nvSpPr>
          <p:cNvPr id="51251" name="Oval 50"/>
          <p:cNvSpPr>
            <a:spLocks noChangeArrowheads="1"/>
          </p:cNvSpPr>
          <p:nvPr/>
        </p:nvSpPr>
        <p:spPr bwMode="auto">
          <a:xfrm>
            <a:off x="3184525" y="1855788"/>
            <a:ext cx="119063" cy="31750"/>
          </a:xfrm>
          <a:prstGeom prst="ellipse">
            <a:avLst/>
          </a:prstGeom>
          <a:solidFill>
            <a:srgbClr val="FEFEFD"/>
          </a:solidFill>
          <a:ln w="9525">
            <a:noFill/>
            <a:round/>
            <a:headEnd/>
            <a:tailEnd/>
          </a:ln>
        </p:spPr>
        <p:txBody>
          <a:bodyPr/>
          <a:lstStyle/>
          <a:p>
            <a:endParaRPr lang="en-US"/>
          </a:p>
        </p:txBody>
      </p:sp>
      <p:sp>
        <p:nvSpPr>
          <p:cNvPr id="51252" name="Oval 51"/>
          <p:cNvSpPr>
            <a:spLocks noChangeArrowheads="1"/>
          </p:cNvSpPr>
          <p:nvPr/>
        </p:nvSpPr>
        <p:spPr bwMode="auto">
          <a:xfrm>
            <a:off x="3203575" y="1860550"/>
            <a:ext cx="79375" cy="22225"/>
          </a:xfrm>
          <a:prstGeom prst="ellipse">
            <a:avLst/>
          </a:prstGeom>
          <a:solidFill>
            <a:srgbClr val="FEFEFE"/>
          </a:solidFill>
          <a:ln w="9525">
            <a:noFill/>
            <a:round/>
            <a:headEnd/>
            <a:tailEnd/>
          </a:ln>
        </p:spPr>
        <p:txBody>
          <a:bodyPr/>
          <a:lstStyle/>
          <a:p>
            <a:endParaRPr lang="en-US"/>
          </a:p>
        </p:txBody>
      </p:sp>
      <p:sp>
        <p:nvSpPr>
          <p:cNvPr id="51253" name="Oval 52"/>
          <p:cNvSpPr>
            <a:spLocks noChangeArrowheads="1"/>
          </p:cNvSpPr>
          <p:nvPr/>
        </p:nvSpPr>
        <p:spPr bwMode="auto">
          <a:xfrm>
            <a:off x="3222625" y="1865313"/>
            <a:ext cx="41275" cy="12700"/>
          </a:xfrm>
          <a:prstGeom prst="ellipse">
            <a:avLst/>
          </a:prstGeom>
          <a:solidFill>
            <a:srgbClr val="FEFEFE"/>
          </a:solidFill>
          <a:ln w="9525">
            <a:noFill/>
            <a:round/>
            <a:headEnd/>
            <a:tailEnd/>
          </a:ln>
        </p:spPr>
        <p:txBody>
          <a:bodyPr/>
          <a:lstStyle/>
          <a:p>
            <a:endParaRPr lang="en-US"/>
          </a:p>
        </p:txBody>
      </p:sp>
      <p:sp>
        <p:nvSpPr>
          <p:cNvPr id="51254" name="Rectangle 53"/>
          <p:cNvSpPr>
            <a:spLocks noChangeArrowheads="1"/>
          </p:cNvSpPr>
          <p:nvPr/>
        </p:nvSpPr>
        <p:spPr bwMode="auto">
          <a:xfrm>
            <a:off x="2689225" y="1930400"/>
            <a:ext cx="280988" cy="184150"/>
          </a:xfrm>
          <a:prstGeom prst="rect">
            <a:avLst/>
          </a:prstGeom>
          <a:noFill/>
          <a:ln w="9525">
            <a:noFill/>
            <a:miter lim="800000"/>
            <a:headEnd/>
            <a:tailEnd/>
          </a:ln>
        </p:spPr>
        <p:txBody>
          <a:bodyPr/>
          <a:lstStyle/>
          <a:p>
            <a:endParaRPr lang="en-US"/>
          </a:p>
        </p:txBody>
      </p:sp>
      <p:sp>
        <p:nvSpPr>
          <p:cNvPr id="51255" name="Rectangle 54"/>
          <p:cNvSpPr>
            <a:spLocks noChangeArrowheads="1"/>
          </p:cNvSpPr>
          <p:nvPr/>
        </p:nvSpPr>
        <p:spPr bwMode="auto">
          <a:xfrm>
            <a:off x="2689225" y="1939925"/>
            <a:ext cx="279400" cy="182563"/>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BTS</a:t>
            </a:r>
            <a:endParaRPr kumimoji="1" lang="en-US" altLang="zh-CN" sz="2400">
              <a:latin typeface="Times New Roman" pitchFamily="18" charset="0"/>
              <a:ea typeface="宋体" pitchFamily="2" charset="-122"/>
            </a:endParaRPr>
          </a:p>
        </p:txBody>
      </p:sp>
      <p:sp>
        <p:nvSpPr>
          <p:cNvPr id="51256" name="Rectangle 55"/>
          <p:cNvSpPr>
            <a:spLocks noChangeArrowheads="1"/>
          </p:cNvSpPr>
          <p:nvPr/>
        </p:nvSpPr>
        <p:spPr bwMode="auto">
          <a:xfrm>
            <a:off x="3573463" y="1376363"/>
            <a:ext cx="288925" cy="184150"/>
          </a:xfrm>
          <a:prstGeom prst="rect">
            <a:avLst/>
          </a:prstGeom>
          <a:noFill/>
          <a:ln w="9525">
            <a:noFill/>
            <a:miter lim="800000"/>
            <a:headEnd/>
            <a:tailEnd/>
          </a:ln>
        </p:spPr>
        <p:txBody>
          <a:bodyPr/>
          <a:lstStyle/>
          <a:p>
            <a:endParaRPr lang="en-US"/>
          </a:p>
        </p:txBody>
      </p:sp>
      <p:sp>
        <p:nvSpPr>
          <p:cNvPr id="51257" name="Rectangle 56"/>
          <p:cNvSpPr>
            <a:spLocks noChangeArrowheads="1"/>
          </p:cNvSpPr>
          <p:nvPr/>
        </p:nvSpPr>
        <p:spPr bwMode="auto">
          <a:xfrm>
            <a:off x="3573463" y="1385888"/>
            <a:ext cx="287337" cy="182562"/>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BSC</a:t>
            </a:r>
            <a:endParaRPr kumimoji="1" lang="en-US" altLang="zh-CN" sz="2400">
              <a:latin typeface="Times New Roman" pitchFamily="18" charset="0"/>
              <a:ea typeface="宋体" pitchFamily="2" charset="-122"/>
            </a:endParaRPr>
          </a:p>
        </p:txBody>
      </p:sp>
      <p:sp>
        <p:nvSpPr>
          <p:cNvPr id="51258" name="Rectangle 57"/>
          <p:cNvSpPr>
            <a:spLocks noChangeArrowheads="1"/>
          </p:cNvSpPr>
          <p:nvPr/>
        </p:nvSpPr>
        <p:spPr bwMode="auto">
          <a:xfrm>
            <a:off x="2903538" y="1781175"/>
            <a:ext cx="725487" cy="28575"/>
          </a:xfrm>
          <a:prstGeom prst="rect">
            <a:avLst/>
          </a:prstGeom>
          <a:solidFill>
            <a:srgbClr val="CD982F"/>
          </a:solidFill>
          <a:ln w="9525">
            <a:noFill/>
            <a:miter lim="800000"/>
            <a:headEnd/>
            <a:tailEnd/>
          </a:ln>
        </p:spPr>
        <p:txBody>
          <a:bodyPr/>
          <a:lstStyle/>
          <a:p>
            <a:endParaRPr lang="en-US"/>
          </a:p>
        </p:txBody>
      </p:sp>
      <p:sp>
        <p:nvSpPr>
          <p:cNvPr id="51259" name="Rectangle 58"/>
          <p:cNvSpPr>
            <a:spLocks noChangeArrowheads="1"/>
          </p:cNvSpPr>
          <p:nvPr/>
        </p:nvSpPr>
        <p:spPr bwMode="auto">
          <a:xfrm>
            <a:off x="2716213" y="1157288"/>
            <a:ext cx="992187" cy="550862"/>
          </a:xfrm>
          <a:prstGeom prst="rect">
            <a:avLst/>
          </a:prstGeom>
          <a:noFill/>
          <a:ln w="9525">
            <a:noFill/>
            <a:miter lim="800000"/>
            <a:headEnd/>
            <a:tailEnd/>
          </a:ln>
        </p:spPr>
        <p:txBody>
          <a:bodyPr/>
          <a:lstStyle/>
          <a:p>
            <a:endParaRPr lang="en-US"/>
          </a:p>
        </p:txBody>
      </p:sp>
      <p:sp>
        <p:nvSpPr>
          <p:cNvPr id="299067" name="Rectangle 59"/>
          <p:cNvSpPr>
            <a:spLocks noChangeArrowheads="1"/>
          </p:cNvSpPr>
          <p:nvPr/>
        </p:nvSpPr>
        <p:spPr bwMode="auto">
          <a:xfrm>
            <a:off x="1909763" y="2071688"/>
            <a:ext cx="881062" cy="182562"/>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b="1" dirty="0">
                <a:solidFill>
                  <a:srgbClr val="000000"/>
                </a:solidFill>
                <a:latin typeface="Times New Roman" pitchFamily="18" charset="0"/>
                <a:ea typeface="宋体" pitchFamily="2" charset="-122"/>
              </a:rPr>
              <a:t>GPRS/EDGE</a:t>
            </a:r>
            <a:endParaRPr kumimoji="1" lang="en-US" altLang="zh-CN" sz="2400" dirty="0">
              <a:latin typeface="Times New Roman" pitchFamily="18" charset="0"/>
              <a:ea typeface="宋体" pitchFamily="2" charset="-122"/>
            </a:endParaRPr>
          </a:p>
        </p:txBody>
      </p:sp>
      <p:sp>
        <p:nvSpPr>
          <p:cNvPr id="51261" name="Rectangle 60"/>
          <p:cNvSpPr>
            <a:spLocks noChangeArrowheads="1"/>
          </p:cNvSpPr>
          <p:nvPr/>
        </p:nvSpPr>
        <p:spPr bwMode="auto">
          <a:xfrm>
            <a:off x="2808288" y="1484313"/>
            <a:ext cx="190500" cy="182562"/>
          </a:xfrm>
          <a:prstGeom prst="rect">
            <a:avLst/>
          </a:prstGeom>
          <a:noFill/>
          <a:ln w="9525">
            <a:noFill/>
            <a:miter lim="800000"/>
            <a:headEnd/>
            <a:tailEnd/>
          </a:ln>
        </p:spPr>
        <p:txBody>
          <a:bodyPr wrap="none" lIns="0" tIns="0" rIns="0" bIns="0">
            <a:spAutoFit/>
          </a:bodyPr>
          <a:lstStyle/>
          <a:p>
            <a:pPr>
              <a:spcBef>
                <a:spcPct val="50000"/>
              </a:spcBef>
            </a:pPr>
            <a:r>
              <a:rPr kumimoji="1" lang="zh-CN" altLang="en-US" sz="1200" b="1">
                <a:solidFill>
                  <a:srgbClr val="000000"/>
                </a:solidFill>
                <a:latin typeface="Times New Roman" pitchFamily="18" charset="0"/>
                <a:ea typeface="宋体" pitchFamily="2" charset="-122"/>
              </a:rPr>
              <a:t>     </a:t>
            </a:r>
            <a:endParaRPr kumimoji="1" lang="zh-CN" altLang="en-US" sz="2400">
              <a:latin typeface="Times New Roman" pitchFamily="18" charset="0"/>
              <a:ea typeface="宋体" pitchFamily="2" charset="-122"/>
            </a:endParaRPr>
          </a:p>
        </p:txBody>
      </p:sp>
      <p:sp>
        <p:nvSpPr>
          <p:cNvPr id="51262" name="Rectangle 61"/>
          <p:cNvSpPr>
            <a:spLocks noChangeArrowheads="1"/>
          </p:cNvSpPr>
          <p:nvPr/>
        </p:nvSpPr>
        <p:spPr bwMode="auto">
          <a:xfrm>
            <a:off x="2998788" y="1484313"/>
            <a:ext cx="38100" cy="182562"/>
          </a:xfrm>
          <a:prstGeom prst="rect">
            <a:avLst/>
          </a:prstGeom>
          <a:noFill/>
          <a:ln w="9525">
            <a:noFill/>
            <a:miter lim="800000"/>
            <a:headEnd/>
            <a:tailEnd/>
          </a:ln>
        </p:spPr>
        <p:txBody>
          <a:bodyPr wrap="none" lIns="0" tIns="0" rIns="0" bIns="0">
            <a:spAutoFit/>
          </a:bodyPr>
          <a:lstStyle/>
          <a:p>
            <a:pPr>
              <a:spcBef>
                <a:spcPct val="50000"/>
              </a:spcBef>
            </a:pPr>
            <a:r>
              <a:rPr kumimoji="1" lang="zh-CN" altLang="en-US" sz="1200" b="1">
                <a:solidFill>
                  <a:srgbClr val="000000"/>
                </a:solidFill>
                <a:latin typeface="Times New Roman" pitchFamily="18" charset="0"/>
                <a:ea typeface="宋体" pitchFamily="2" charset="-122"/>
              </a:rPr>
              <a:t> </a:t>
            </a:r>
            <a:endParaRPr kumimoji="1" lang="zh-CN" altLang="en-US" sz="2400">
              <a:latin typeface="Times New Roman" pitchFamily="18" charset="0"/>
              <a:ea typeface="宋体" pitchFamily="2" charset="-122"/>
            </a:endParaRPr>
          </a:p>
        </p:txBody>
      </p:sp>
      <p:sp>
        <p:nvSpPr>
          <p:cNvPr id="51263" name="Rectangle 62"/>
          <p:cNvSpPr>
            <a:spLocks noChangeArrowheads="1"/>
          </p:cNvSpPr>
          <p:nvPr/>
        </p:nvSpPr>
        <p:spPr bwMode="auto">
          <a:xfrm>
            <a:off x="3036888" y="1484313"/>
            <a:ext cx="38100" cy="182562"/>
          </a:xfrm>
          <a:prstGeom prst="rect">
            <a:avLst/>
          </a:prstGeom>
          <a:noFill/>
          <a:ln w="9525">
            <a:noFill/>
            <a:miter lim="800000"/>
            <a:headEnd/>
            <a:tailEnd/>
          </a:ln>
        </p:spPr>
        <p:txBody>
          <a:bodyPr wrap="none" lIns="0" tIns="0" rIns="0" bIns="0">
            <a:spAutoFit/>
          </a:bodyPr>
          <a:lstStyle/>
          <a:p>
            <a:pPr>
              <a:spcBef>
                <a:spcPct val="50000"/>
              </a:spcBef>
            </a:pPr>
            <a:r>
              <a:rPr kumimoji="1" lang="zh-CN" altLang="en-US" sz="1200" b="1">
                <a:solidFill>
                  <a:srgbClr val="000000"/>
                </a:solidFill>
                <a:latin typeface="Times New Roman" pitchFamily="18" charset="0"/>
                <a:ea typeface="宋体" pitchFamily="2" charset="-122"/>
              </a:rPr>
              <a:t> </a:t>
            </a:r>
            <a:endParaRPr kumimoji="1" lang="zh-CN" altLang="en-US" sz="2400">
              <a:latin typeface="Times New Roman" pitchFamily="18" charset="0"/>
              <a:ea typeface="宋体" pitchFamily="2" charset="-122"/>
            </a:endParaRPr>
          </a:p>
        </p:txBody>
      </p:sp>
      <p:sp>
        <p:nvSpPr>
          <p:cNvPr id="51264" name="Rectangle 63"/>
          <p:cNvSpPr>
            <a:spLocks noChangeArrowheads="1"/>
          </p:cNvSpPr>
          <p:nvPr/>
        </p:nvSpPr>
        <p:spPr bwMode="auto">
          <a:xfrm>
            <a:off x="3088636" y="1432896"/>
            <a:ext cx="269875" cy="182562"/>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dirty="0">
                <a:solidFill>
                  <a:srgbClr val="000000"/>
                </a:solidFill>
                <a:latin typeface="Times New Roman" pitchFamily="18" charset="0"/>
                <a:ea typeface="宋体" pitchFamily="2" charset="-122"/>
              </a:rPr>
              <a:t>BSS</a:t>
            </a:r>
            <a:endParaRPr kumimoji="1" lang="en-US" altLang="zh-CN" sz="2400" dirty="0">
              <a:latin typeface="Times New Roman" pitchFamily="18" charset="0"/>
              <a:ea typeface="宋体" pitchFamily="2" charset="-122"/>
            </a:endParaRPr>
          </a:p>
        </p:txBody>
      </p:sp>
      <p:sp>
        <p:nvSpPr>
          <p:cNvPr id="51265" name="Rectangle 64"/>
          <p:cNvSpPr>
            <a:spLocks noChangeArrowheads="1"/>
          </p:cNvSpPr>
          <p:nvPr/>
        </p:nvSpPr>
        <p:spPr bwMode="auto">
          <a:xfrm>
            <a:off x="3021013" y="1751013"/>
            <a:ext cx="611187" cy="276225"/>
          </a:xfrm>
          <a:prstGeom prst="rect">
            <a:avLst/>
          </a:prstGeom>
          <a:noFill/>
          <a:ln w="9525">
            <a:noFill/>
            <a:miter lim="800000"/>
            <a:headEnd/>
            <a:tailEnd/>
          </a:ln>
        </p:spPr>
        <p:txBody>
          <a:bodyPr/>
          <a:lstStyle/>
          <a:p>
            <a:endParaRPr lang="en-US"/>
          </a:p>
        </p:txBody>
      </p:sp>
      <p:sp>
        <p:nvSpPr>
          <p:cNvPr id="51266" name="Rectangle 65"/>
          <p:cNvSpPr>
            <a:spLocks noChangeArrowheads="1"/>
          </p:cNvSpPr>
          <p:nvPr/>
        </p:nvSpPr>
        <p:spPr bwMode="auto">
          <a:xfrm>
            <a:off x="3113088" y="1806575"/>
            <a:ext cx="239712" cy="152400"/>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Abis</a:t>
            </a:r>
            <a:endParaRPr kumimoji="1" lang="en-US" altLang="zh-CN" sz="1000">
              <a:latin typeface="Times New Roman" pitchFamily="18" charset="0"/>
              <a:ea typeface="宋体" pitchFamily="2" charset="-122"/>
            </a:endParaRPr>
          </a:p>
        </p:txBody>
      </p:sp>
      <p:grpSp>
        <p:nvGrpSpPr>
          <p:cNvPr id="2" name="Group 66"/>
          <p:cNvGrpSpPr>
            <a:grpSpLocks/>
          </p:cNvGrpSpPr>
          <p:nvPr/>
        </p:nvGrpSpPr>
        <p:grpSpPr bwMode="auto">
          <a:xfrm>
            <a:off x="1985963" y="1676400"/>
            <a:ext cx="457200" cy="301625"/>
            <a:chOff x="1251" y="945"/>
            <a:chExt cx="288" cy="190"/>
          </a:xfrm>
        </p:grpSpPr>
        <p:sp>
          <p:nvSpPr>
            <p:cNvPr id="51586" name="Freeform 67"/>
            <p:cNvSpPr>
              <a:spLocks/>
            </p:cNvSpPr>
            <p:nvPr/>
          </p:nvSpPr>
          <p:spPr bwMode="auto">
            <a:xfrm>
              <a:off x="1392" y="967"/>
              <a:ext cx="127" cy="58"/>
            </a:xfrm>
            <a:custGeom>
              <a:avLst/>
              <a:gdLst>
                <a:gd name="T0" fmla="*/ 127 w 127"/>
                <a:gd name="T1" fmla="*/ 0 h 58"/>
                <a:gd name="T2" fmla="*/ 70 w 127"/>
                <a:gd name="T3" fmla="*/ 39 h 58"/>
                <a:gd name="T4" fmla="*/ 50 w 127"/>
                <a:gd name="T5" fmla="*/ 20 h 58"/>
                <a:gd name="T6" fmla="*/ 0 w 127"/>
                <a:gd name="T7" fmla="*/ 58 h 58"/>
                <a:gd name="T8" fmla="*/ 0 60000 65536"/>
                <a:gd name="T9" fmla="*/ 0 60000 65536"/>
                <a:gd name="T10" fmla="*/ 0 60000 65536"/>
                <a:gd name="T11" fmla="*/ 0 60000 65536"/>
                <a:gd name="T12" fmla="*/ 0 w 127"/>
                <a:gd name="T13" fmla="*/ 0 h 58"/>
                <a:gd name="T14" fmla="*/ 127 w 127"/>
                <a:gd name="T15" fmla="*/ 58 h 58"/>
              </a:gdLst>
              <a:ahLst/>
              <a:cxnLst>
                <a:cxn ang="T8">
                  <a:pos x="T0" y="T1"/>
                </a:cxn>
                <a:cxn ang="T9">
                  <a:pos x="T2" y="T3"/>
                </a:cxn>
                <a:cxn ang="T10">
                  <a:pos x="T4" y="T5"/>
                </a:cxn>
                <a:cxn ang="T11">
                  <a:pos x="T6" y="T7"/>
                </a:cxn>
              </a:cxnLst>
              <a:rect l="T12" t="T13" r="T14" b="T15"/>
              <a:pathLst>
                <a:path w="127" h="58">
                  <a:moveTo>
                    <a:pt x="127" y="0"/>
                  </a:moveTo>
                  <a:lnTo>
                    <a:pt x="70" y="39"/>
                  </a:lnTo>
                  <a:lnTo>
                    <a:pt x="50" y="20"/>
                  </a:lnTo>
                  <a:lnTo>
                    <a:pt x="0" y="58"/>
                  </a:lnTo>
                </a:path>
              </a:pathLst>
            </a:custGeom>
            <a:noFill/>
            <a:ln w="12700">
              <a:solidFill>
                <a:srgbClr val="000000"/>
              </a:solidFill>
              <a:prstDash val="solid"/>
              <a:round/>
              <a:headEnd/>
              <a:tailEnd/>
            </a:ln>
          </p:spPr>
          <p:txBody>
            <a:bodyPr/>
            <a:lstStyle/>
            <a:p>
              <a:endParaRPr lang="en-US"/>
            </a:p>
          </p:txBody>
        </p:sp>
        <p:sp>
          <p:nvSpPr>
            <p:cNvPr id="51587" name="Freeform 68"/>
            <p:cNvSpPr>
              <a:spLocks/>
            </p:cNvSpPr>
            <p:nvPr/>
          </p:nvSpPr>
          <p:spPr bwMode="auto">
            <a:xfrm>
              <a:off x="1485" y="954"/>
              <a:ext cx="54" cy="22"/>
            </a:xfrm>
            <a:custGeom>
              <a:avLst/>
              <a:gdLst>
                <a:gd name="T0" fmla="*/ 52 w 54"/>
                <a:gd name="T1" fmla="*/ 22 h 22"/>
                <a:gd name="T2" fmla="*/ 54 w 54"/>
                <a:gd name="T3" fmla="*/ 0 h 22"/>
                <a:gd name="T4" fmla="*/ 0 w 54"/>
                <a:gd name="T5" fmla="*/ 17 h 22"/>
                <a:gd name="T6" fmla="*/ 34 w 54"/>
                <a:gd name="T7" fmla="*/ 13 h 22"/>
                <a:gd name="T8" fmla="*/ 52 w 54"/>
                <a:gd name="T9" fmla="*/ 22 h 22"/>
                <a:gd name="T10" fmla="*/ 0 60000 65536"/>
                <a:gd name="T11" fmla="*/ 0 60000 65536"/>
                <a:gd name="T12" fmla="*/ 0 60000 65536"/>
                <a:gd name="T13" fmla="*/ 0 60000 65536"/>
                <a:gd name="T14" fmla="*/ 0 60000 65536"/>
                <a:gd name="T15" fmla="*/ 0 w 54"/>
                <a:gd name="T16" fmla="*/ 0 h 22"/>
                <a:gd name="T17" fmla="*/ 54 w 54"/>
                <a:gd name="T18" fmla="*/ 22 h 22"/>
              </a:gdLst>
              <a:ahLst/>
              <a:cxnLst>
                <a:cxn ang="T10">
                  <a:pos x="T0" y="T1"/>
                </a:cxn>
                <a:cxn ang="T11">
                  <a:pos x="T2" y="T3"/>
                </a:cxn>
                <a:cxn ang="T12">
                  <a:pos x="T4" y="T5"/>
                </a:cxn>
                <a:cxn ang="T13">
                  <a:pos x="T6" y="T7"/>
                </a:cxn>
                <a:cxn ang="T14">
                  <a:pos x="T8" y="T9"/>
                </a:cxn>
              </a:cxnLst>
              <a:rect l="T15" t="T16" r="T17" b="T18"/>
              <a:pathLst>
                <a:path w="54" h="22">
                  <a:moveTo>
                    <a:pt x="52" y="22"/>
                  </a:moveTo>
                  <a:lnTo>
                    <a:pt x="54" y="0"/>
                  </a:lnTo>
                  <a:lnTo>
                    <a:pt x="0" y="17"/>
                  </a:lnTo>
                  <a:lnTo>
                    <a:pt x="34" y="13"/>
                  </a:lnTo>
                  <a:lnTo>
                    <a:pt x="52" y="22"/>
                  </a:lnTo>
                  <a:close/>
                </a:path>
              </a:pathLst>
            </a:custGeom>
            <a:solidFill>
              <a:srgbClr val="000000"/>
            </a:solidFill>
            <a:ln w="9525">
              <a:noFill/>
              <a:round/>
              <a:headEnd/>
              <a:tailEnd/>
            </a:ln>
          </p:spPr>
          <p:txBody>
            <a:bodyPr/>
            <a:lstStyle/>
            <a:p>
              <a:endParaRPr lang="en-US"/>
            </a:p>
          </p:txBody>
        </p:sp>
        <p:sp>
          <p:nvSpPr>
            <p:cNvPr id="51588" name="Freeform 69"/>
            <p:cNvSpPr>
              <a:spLocks/>
            </p:cNvSpPr>
            <p:nvPr/>
          </p:nvSpPr>
          <p:spPr bwMode="auto">
            <a:xfrm>
              <a:off x="1374" y="1016"/>
              <a:ext cx="51" cy="22"/>
            </a:xfrm>
            <a:custGeom>
              <a:avLst/>
              <a:gdLst>
                <a:gd name="T0" fmla="*/ 0 w 51"/>
                <a:gd name="T1" fmla="*/ 0 h 22"/>
                <a:gd name="T2" fmla="*/ 0 w 51"/>
                <a:gd name="T3" fmla="*/ 22 h 22"/>
                <a:gd name="T4" fmla="*/ 51 w 51"/>
                <a:gd name="T5" fmla="*/ 5 h 22"/>
                <a:gd name="T6" fmla="*/ 18 w 51"/>
                <a:gd name="T7" fmla="*/ 9 h 22"/>
                <a:gd name="T8" fmla="*/ 0 w 51"/>
                <a:gd name="T9" fmla="*/ 0 h 22"/>
                <a:gd name="T10" fmla="*/ 0 60000 65536"/>
                <a:gd name="T11" fmla="*/ 0 60000 65536"/>
                <a:gd name="T12" fmla="*/ 0 60000 65536"/>
                <a:gd name="T13" fmla="*/ 0 60000 65536"/>
                <a:gd name="T14" fmla="*/ 0 60000 65536"/>
                <a:gd name="T15" fmla="*/ 0 w 51"/>
                <a:gd name="T16" fmla="*/ 0 h 22"/>
                <a:gd name="T17" fmla="*/ 51 w 51"/>
                <a:gd name="T18" fmla="*/ 22 h 22"/>
              </a:gdLst>
              <a:ahLst/>
              <a:cxnLst>
                <a:cxn ang="T10">
                  <a:pos x="T0" y="T1"/>
                </a:cxn>
                <a:cxn ang="T11">
                  <a:pos x="T2" y="T3"/>
                </a:cxn>
                <a:cxn ang="T12">
                  <a:pos x="T4" y="T5"/>
                </a:cxn>
                <a:cxn ang="T13">
                  <a:pos x="T6" y="T7"/>
                </a:cxn>
                <a:cxn ang="T14">
                  <a:pos x="T8" y="T9"/>
                </a:cxn>
              </a:cxnLst>
              <a:rect l="T15" t="T16" r="T17" b="T18"/>
              <a:pathLst>
                <a:path w="51" h="22">
                  <a:moveTo>
                    <a:pt x="0" y="0"/>
                  </a:moveTo>
                  <a:lnTo>
                    <a:pt x="0" y="22"/>
                  </a:lnTo>
                  <a:lnTo>
                    <a:pt x="51" y="5"/>
                  </a:lnTo>
                  <a:lnTo>
                    <a:pt x="18" y="9"/>
                  </a:lnTo>
                  <a:lnTo>
                    <a:pt x="0" y="0"/>
                  </a:lnTo>
                  <a:close/>
                </a:path>
              </a:pathLst>
            </a:custGeom>
            <a:solidFill>
              <a:srgbClr val="000000"/>
            </a:solidFill>
            <a:ln w="9525">
              <a:noFill/>
              <a:round/>
              <a:headEnd/>
              <a:tailEnd/>
            </a:ln>
          </p:spPr>
          <p:txBody>
            <a:bodyPr/>
            <a:lstStyle/>
            <a:p>
              <a:endParaRPr lang="en-US"/>
            </a:p>
          </p:txBody>
        </p:sp>
        <p:sp>
          <p:nvSpPr>
            <p:cNvPr id="51589" name="Freeform 70"/>
            <p:cNvSpPr>
              <a:spLocks/>
            </p:cNvSpPr>
            <p:nvPr/>
          </p:nvSpPr>
          <p:spPr bwMode="auto">
            <a:xfrm>
              <a:off x="1283" y="945"/>
              <a:ext cx="19" cy="38"/>
            </a:xfrm>
            <a:custGeom>
              <a:avLst/>
              <a:gdLst>
                <a:gd name="T0" fmla="*/ 0 w 38"/>
                <a:gd name="T1" fmla="*/ 2 h 75"/>
                <a:gd name="T2" fmla="*/ 13 w 38"/>
                <a:gd name="T3" fmla="*/ 67 h 75"/>
                <a:gd name="T4" fmla="*/ 38 w 38"/>
                <a:gd name="T5" fmla="*/ 75 h 75"/>
                <a:gd name="T6" fmla="*/ 14 w 38"/>
                <a:gd name="T7" fmla="*/ 0 h 75"/>
                <a:gd name="T8" fmla="*/ 0 w 38"/>
                <a:gd name="T9" fmla="*/ 2 h 75"/>
                <a:gd name="T10" fmla="*/ 0 60000 65536"/>
                <a:gd name="T11" fmla="*/ 0 60000 65536"/>
                <a:gd name="T12" fmla="*/ 0 60000 65536"/>
                <a:gd name="T13" fmla="*/ 0 60000 65536"/>
                <a:gd name="T14" fmla="*/ 0 60000 65536"/>
                <a:gd name="T15" fmla="*/ 0 w 38"/>
                <a:gd name="T16" fmla="*/ 0 h 75"/>
                <a:gd name="T17" fmla="*/ 38 w 38"/>
                <a:gd name="T18" fmla="*/ 75 h 75"/>
              </a:gdLst>
              <a:ahLst/>
              <a:cxnLst>
                <a:cxn ang="T10">
                  <a:pos x="T0" y="T1"/>
                </a:cxn>
                <a:cxn ang="T11">
                  <a:pos x="T2" y="T3"/>
                </a:cxn>
                <a:cxn ang="T12">
                  <a:pos x="T4" y="T5"/>
                </a:cxn>
                <a:cxn ang="T13">
                  <a:pos x="T6" y="T7"/>
                </a:cxn>
                <a:cxn ang="T14">
                  <a:pos x="T8" y="T9"/>
                </a:cxn>
              </a:cxnLst>
              <a:rect l="T15" t="T16" r="T17" b="T18"/>
              <a:pathLst>
                <a:path w="38" h="75">
                  <a:moveTo>
                    <a:pt x="0" y="2"/>
                  </a:moveTo>
                  <a:lnTo>
                    <a:pt x="13" y="67"/>
                  </a:lnTo>
                  <a:lnTo>
                    <a:pt x="38" y="75"/>
                  </a:lnTo>
                  <a:lnTo>
                    <a:pt x="14" y="0"/>
                  </a:lnTo>
                  <a:lnTo>
                    <a:pt x="0" y="2"/>
                  </a:lnTo>
                  <a:close/>
                </a:path>
              </a:pathLst>
            </a:custGeom>
            <a:solidFill>
              <a:srgbClr val="838A72"/>
            </a:solidFill>
            <a:ln w="0">
              <a:solidFill>
                <a:srgbClr val="515746"/>
              </a:solidFill>
              <a:prstDash val="solid"/>
              <a:round/>
              <a:headEnd/>
              <a:tailEnd/>
            </a:ln>
          </p:spPr>
          <p:txBody>
            <a:bodyPr/>
            <a:lstStyle/>
            <a:p>
              <a:endParaRPr lang="en-US"/>
            </a:p>
          </p:txBody>
        </p:sp>
        <p:sp>
          <p:nvSpPr>
            <p:cNvPr id="51590" name="Freeform 71"/>
            <p:cNvSpPr>
              <a:spLocks/>
            </p:cNvSpPr>
            <p:nvPr/>
          </p:nvSpPr>
          <p:spPr bwMode="auto">
            <a:xfrm>
              <a:off x="1251" y="979"/>
              <a:ext cx="54" cy="155"/>
            </a:xfrm>
            <a:custGeom>
              <a:avLst/>
              <a:gdLst>
                <a:gd name="T0" fmla="*/ 110 w 110"/>
                <a:gd name="T1" fmla="*/ 10 h 310"/>
                <a:gd name="T2" fmla="*/ 108 w 110"/>
                <a:gd name="T3" fmla="*/ 9 h 310"/>
                <a:gd name="T4" fmla="*/ 104 w 110"/>
                <a:gd name="T5" fmla="*/ 5 h 310"/>
                <a:gd name="T6" fmla="*/ 102 w 110"/>
                <a:gd name="T7" fmla="*/ 4 h 310"/>
                <a:gd name="T8" fmla="*/ 97 w 110"/>
                <a:gd name="T9" fmla="*/ 1 h 310"/>
                <a:gd name="T10" fmla="*/ 90 w 110"/>
                <a:gd name="T11" fmla="*/ 0 h 310"/>
                <a:gd name="T12" fmla="*/ 82 w 110"/>
                <a:gd name="T13" fmla="*/ 0 h 310"/>
                <a:gd name="T14" fmla="*/ 66 w 110"/>
                <a:gd name="T15" fmla="*/ 0 h 310"/>
                <a:gd name="T16" fmla="*/ 53 w 110"/>
                <a:gd name="T17" fmla="*/ 3 h 310"/>
                <a:gd name="T18" fmla="*/ 42 w 110"/>
                <a:gd name="T19" fmla="*/ 5 h 310"/>
                <a:gd name="T20" fmla="*/ 35 w 110"/>
                <a:gd name="T21" fmla="*/ 9 h 310"/>
                <a:gd name="T22" fmla="*/ 27 w 110"/>
                <a:gd name="T23" fmla="*/ 14 h 310"/>
                <a:gd name="T24" fmla="*/ 16 w 110"/>
                <a:gd name="T25" fmla="*/ 22 h 310"/>
                <a:gd name="T26" fmla="*/ 7 w 110"/>
                <a:gd name="T27" fmla="*/ 32 h 310"/>
                <a:gd name="T28" fmla="*/ 4 w 110"/>
                <a:gd name="T29" fmla="*/ 36 h 310"/>
                <a:gd name="T30" fmla="*/ 2 w 110"/>
                <a:gd name="T31" fmla="*/ 41 h 310"/>
                <a:gd name="T32" fmla="*/ 0 w 110"/>
                <a:gd name="T33" fmla="*/ 50 h 310"/>
                <a:gd name="T34" fmla="*/ 0 w 110"/>
                <a:gd name="T35" fmla="*/ 58 h 310"/>
                <a:gd name="T36" fmla="*/ 3 w 110"/>
                <a:gd name="T37" fmla="*/ 71 h 310"/>
                <a:gd name="T38" fmla="*/ 4 w 110"/>
                <a:gd name="T39" fmla="*/ 74 h 310"/>
                <a:gd name="T40" fmla="*/ 6 w 110"/>
                <a:gd name="T41" fmla="*/ 80 h 310"/>
                <a:gd name="T42" fmla="*/ 8 w 110"/>
                <a:gd name="T43" fmla="*/ 90 h 310"/>
                <a:gd name="T44" fmla="*/ 12 w 110"/>
                <a:gd name="T45" fmla="*/ 102 h 310"/>
                <a:gd name="T46" fmla="*/ 15 w 110"/>
                <a:gd name="T47" fmla="*/ 115 h 310"/>
                <a:gd name="T48" fmla="*/ 19 w 110"/>
                <a:gd name="T49" fmla="*/ 129 h 310"/>
                <a:gd name="T50" fmla="*/ 28 w 110"/>
                <a:gd name="T51" fmla="*/ 161 h 310"/>
                <a:gd name="T52" fmla="*/ 36 w 110"/>
                <a:gd name="T53" fmla="*/ 193 h 310"/>
                <a:gd name="T54" fmla="*/ 40 w 110"/>
                <a:gd name="T55" fmla="*/ 206 h 310"/>
                <a:gd name="T56" fmla="*/ 44 w 110"/>
                <a:gd name="T57" fmla="*/ 219 h 310"/>
                <a:gd name="T58" fmla="*/ 46 w 110"/>
                <a:gd name="T59" fmla="*/ 230 h 310"/>
                <a:gd name="T60" fmla="*/ 49 w 110"/>
                <a:gd name="T61" fmla="*/ 239 h 310"/>
                <a:gd name="T62" fmla="*/ 50 w 110"/>
                <a:gd name="T63" fmla="*/ 244 h 310"/>
                <a:gd name="T64" fmla="*/ 50 w 110"/>
                <a:gd name="T65" fmla="*/ 245 h 310"/>
                <a:gd name="T66" fmla="*/ 61 w 110"/>
                <a:gd name="T67" fmla="*/ 289 h 310"/>
                <a:gd name="T68" fmla="*/ 61 w 110"/>
                <a:gd name="T69" fmla="*/ 290 h 310"/>
                <a:gd name="T70" fmla="*/ 64 w 110"/>
                <a:gd name="T71" fmla="*/ 295 h 310"/>
                <a:gd name="T72" fmla="*/ 65 w 110"/>
                <a:gd name="T73" fmla="*/ 299 h 310"/>
                <a:gd name="T74" fmla="*/ 69 w 110"/>
                <a:gd name="T75" fmla="*/ 303 h 310"/>
                <a:gd name="T76" fmla="*/ 74 w 110"/>
                <a:gd name="T77" fmla="*/ 305 h 310"/>
                <a:gd name="T78" fmla="*/ 79 w 110"/>
                <a:gd name="T79" fmla="*/ 307 h 310"/>
                <a:gd name="T80" fmla="*/ 85 w 110"/>
                <a:gd name="T81" fmla="*/ 309 h 310"/>
                <a:gd name="T82" fmla="*/ 90 w 110"/>
                <a:gd name="T83" fmla="*/ 310 h 310"/>
                <a:gd name="T84" fmla="*/ 90 w 110"/>
                <a:gd name="T85" fmla="*/ 310 h 310"/>
                <a:gd name="T86" fmla="*/ 91 w 110"/>
                <a:gd name="T87" fmla="*/ 307 h 310"/>
                <a:gd name="T88" fmla="*/ 91 w 110"/>
                <a:gd name="T89" fmla="*/ 303 h 310"/>
                <a:gd name="T90" fmla="*/ 93 w 110"/>
                <a:gd name="T91" fmla="*/ 298 h 310"/>
                <a:gd name="T92" fmla="*/ 94 w 110"/>
                <a:gd name="T93" fmla="*/ 285 h 310"/>
                <a:gd name="T94" fmla="*/ 95 w 110"/>
                <a:gd name="T95" fmla="*/ 268 h 310"/>
                <a:gd name="T96" fmla="*/ 97 w 110"/>
                <a:gd name="T97" fmla="*/ 247 h 310"/>
                <a:gd name="T98" fmla="*/ 98 w 110"/>
                <a:gd name="T99" fmla="*/ 223 h 310"/>
                <a:gd name="T100" fmla="*/ 99 w 110"/>
                <a:gd name="T101" fmla="*/ 197 h 310"/>
                <a:gd name="T102" fmla="*/ 102 w 110"/>
                <a:gd name="T103" fmla="*/ 170 h 310"/>
                <a:gd name="T104" fmla="*/ 104 w 110"/>
                <a:gd name="T105" fmla="*/ 116 h 310"/>
                <a:gd name="T106" fmla="*/ 106 w 110"/>
                <a:gd name="T107" fmla="*/ 91 h 310"/>
                <a:gd name="T108" fmla="*/ 107 w 110"/>
                <a:gd name="T109" fmla="*/ 69 h 310"/>
                <a:gd name="T110" fmla="*/ 108 w 110"/>
                <a:gd name="T111" fmla="*/ 47 h 310"/>
                <a:gd name="T112" fmla="*/ 108 w 110"/>
                <a:gd name="T113" fmla="*/ 30 h 310"/>
                <a:gd name="T114" fmla="*/ 110 w 110"/>
                <a:gd name="T115" fmla="*/ 18 h 310"/>
                <a:gd name="T116" fmla="*/ 110 w 110"/>
                <a:gd name="T117" fmla="*/ 13 h 310"/>
                <a:gd name="T118" fmla="*/ 110 w 110"/>
                <a:gd name="T119" fmla="*/ 10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310"/>
                <a:gd name="T182" fmla="*/ 110 w 110"/>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310">
                  <a:moveTo>
                    <a:pt x="110" y="10"/>
                  </a:moveTo>
                  <a:lnTo>
                    <a:pt x="108" y="9"/>
                  </a:lnTo>
                  <a:lnTo>
                    <a:pt x="104" y="5"/>
                  </a:lnTo>
                  <a:lnTo>
                    <a:pt x="102" y="4"/>
                  </a:lnTo>
                  <a:lnTo>
                    <a:pt x="97" y="1"/>
                  </a:lnTo>
                  <a:lnTo>
                    <a:pt x="90" y="0"/>
                  </a:lnTo>
                  <a:lnTo>
                    <a:pt x="82" y="0"/>
                  </a:lnTo>
                  <a:lnTo>
                    <a:pt x="66" y="0"/>
                  </a:lnTo>
                  <a:lnTo>
                    <a:pt x="53" y="3"/>
                  </a:lnTo>
                  <a:lnTo>
                    <a:pt x="42" y="5"/>
                  </a:lnTo>
                  <a:lnTo>
                    <a:pt x="35" y="9"/>
                  </a:lnTo>
                  <a:lnTo>
                    <a:pt x="27" y="14"/>
                  </a:lnTo>
                  <a:lnTo>
                    <a:pt x="16" y="22"/>
                  </a:lnTo>
                  <a:lnTo>
                    <a:pt x="7" y="32"/>
                  </a:lnTo>
                  <a:lnTo>
                    <a:pt x="4" y="36"/>
                  </a:lnTo>
                  <a:lnTo>
                    <a:pt x="2" y="41"/>
                  </a:lnTo>
                  <a:lnTo>
                    <a:pt x="0" y="50"/>
                  </a:lnTo>
                  <a:lnTo>
                    <a:pt x="0" y="58"/>
                  </a:lnTo>
                  <a:lnTo>
                    <a:pt x="3" y="71"/>
                  </a:lnTo>
                  <a:lnTo>
                    <a:pt x="4" y="74"/>
                  </a:lnTo>
                  <a:lnTo>
                    <a:pt x="6" y="80"/>
                  </a:lnTo>
                  <a:lnTo>
                    <a:pt x="8" y="90"/>
                  </a:lnTo>
                  <a:lnTo>
                    <a:pt x="12" y="102"/>
                  </a:lnTo>
                  <a:lnTo>
                    <a:pt x="15" y="115"/>
                  </a:lnTo>
                  <a:lnTo>
                    <a:pt x="19" y="129"/>
                  </a:lnTo>
                  <a:lnTo>
                    <a:pt x="28" y="161"/>
                  </a:lnTo>
                  <a:lnTo>
                    <a:pt x="36" y="193"/>
                  </a:lnTo>
                  <a:lnTo>
                    <a:pt x="40" y="206"/>
                  </a:lnTo>
                  <a:lnTo>
                    <a:pt x="44" y="219"/>
                  </a:lnTo>
                  <a:lnTo>
                    <a:pt x="46" y="230"/>
                  </a:lnTo>
                  <a:lnTo>
                    <a:pt x="49" y="239"/>
                  </a:lnTo>
                  <a:lnTo>
                    <a:pt x="50" y="244"/>
                  </a:lnTo>
                  <a:lnTo>
                    <a:pt x="50" y="245"/>
                  </a:lnTo>
                  <a:lnTo>
                    <a:pt x="61" y="289"/>
                  </a:lnTo>
                  <a:lnTo>
                    <a:pt x="61" y="290"/>
                  </a:lnTo>
                  <a:lnTo>
                    <a:pt x="64" y="295"/>
                  </a:lnTo>
                  <a:lnTo>
                    <a:pt x="65" y="299"/>
                  </a:lnTo>
                  <a:lnTo>
                    <a:pt x="69" y="303"/>
                  </a:lnTo>
                  <a:lnTo>
                    <a:pt x="74" y="305"/>
                  </a:lnTo>
                  <a:lnTo>
                    <a:pt x="79" y="307"/>
                  </a:lnTo>
                  <a:lnTo>
                    <a:pt x="85" y="309"/>
                  </a:lnTo>
                  <a:lnTo>
                    <a:pt x="90" y="310"/>
                  </a:lnTo>
                  <a:lnTo>
                    <a:pt x="91" y="307"/>
                  </a:lnTo>
                  <a:lnTo>
                    <a:pt x="91" y="303"/>
                  </a:lnTo>
                  <a:lnTo>
                    <a:pt x="93" y="298"/>
                  </a:lnTo>
                  <a:lnTo>
                    <a:pt x="94" y="285"/>
                  </a:lnTo>
                  <a:lnTo>
                    <a:pt x="95" y="268"/>
                  </a:lnTo>
                  <a:lnTo>
                    <a:pt x="97" y="247"/>
                  </a:lnTo>
                  <a:lnTo>
                    <a:pt x="98" y="223"/>
                  </a:lnTo>
                  <a:lnTo>
                    <a:pt x="99" y="197"/>
                  </a:lnTo>
                  <a:lnTo>
                    <a:pt x="102" y="170"/>
                  </a:lnTo>
                  <a:lnTo>
                    <a:pt x="104" y="116"/>
                  </a:lnTo>
                  <a:lnTo>
                    <a:pt x="106" y="91"/>
                  </a:lnTo>
                  <a:lnTo>
                    <a:pt x="107" y="69"/>
                  </a:lnTo>
                  <a:lnTo>
                    <a:pt x="108" y="47"/>
                  </a:lnTo>
                  <a:lnTo>
                    <a:pt x="108" y="30"/>
                  </a:lnTo>
                  <a:lnTo>
                    <a:pt x="110" y="18"/>
                  </a:lnTo>
                  <a:lnTo>
                    <a:pt x="110" y="13"/>
                  </a:lnTo>
                  <a:lnTo>
                    <a:pt x="110" y="10"/>
                  </a:lnTo>
                  <a:close/>
                </a:path>
              </a:pathLst>
            </a:custGeom>
            <a:solidFill>
              <a:srgbClr val="838C7D"/>
            </a:solidFill>
            <a:ln w="0">
              <a:solidFill>
                <a:srgbClr val="515746"/>
              </a:solidFill>
              <a:prstDash val="solid"/>
              <a:round/>
              <a:headEnd/>
              <a:tailEnd/>
            </a:ln>
          </p:spPr>
          <p:txBody>
            <a:bodyPr/>
            <a:lstStyle/>
            <a:p>
              <a:endParaRPr lang="en-US"/>
            </a:p>
          </p:txBody>
        </p:sp>
        <p:sp>
          <p:nvSpPr>
            <p:cNvPr id="51591" name="Freeform 72"/>
            <p:cNvSpPr>
              <a:spLocks/>
            </p:cNvSpPr>
            <p:nvPr/>
          </p:nvSpPr>
          <p:spPr bwMode="auto">
            <a:xfrm>
              <a:off x="1261" y="982"/>
              <a:ext cx="75" cy="153"/>
            </a:xfrm>
            <a:custGeom>
              <a:avLst/>
              <a:gdLst>
                <a:gd name="T0" fmla="*/ 0 w 149"/>
                <a:gd name="T1" fmla="*/ 44 h 306"/>
                <a:gd name="T2" fmla="*/ 0 w 149"/>
                <a:gd name="T3" fmla="*/ 45 h 306"/>
                <a:gd name="T4" fmla="*/ 2 w 149"/>
                <a:gd name="T5" fmla="*/ 48 h 306"/>
                <a:gd name="T6" fmla="*/ 2 w 149"/>
                <a:gd name="T7" fmla="*/ 50 h 306"/>
                <a:gd name="T8" fmla="*/ 3 w 149"/>
                <a:gd name="T9" fmla="*/ 56 h 306"/>
                <a:gd name="T10" fmla="*/ 6 w 149"/>
                <a:gd name="T11" fmla="*/ 69 h 306"/>
                <a:gd name="T12" fmla="*/ 10 w 149"/>
                <a:gd name="T13" fmla="*/ 86 h 306"/>
                <a:gd name="T14" fmla="*/ 14 w 149"/>
                <a:gd name="T15" fmla="*/ 103 h 306"/>
                <a:gd name="T16" fmla="*/ 18 w 149"/>
                <a:gd name="T17" fmla="*/ 122 h 306"/>
                <a:gd name="T18" fmla="*/ 21 w 149"/>
                <a:gd name="T19" fmla="*/ 137 h 306"/>
                <a:gd name="T20" fmla="*/ 24 w 149"/>
                <a:gd name="T21" fmla="*/ 152 h 306"/>
                <a:gd name="T22" fmla="*/ 27 w 149"/>
                <a:gd name="T23" fmla="*/ 162 h 306"/>
                <a:gd name="T24" fmla="*/ 28 w 149"/>
                <a:gd name="T25" fmla="*/ 172 h 306"/>
                <a:gd name="T26" fmla="*/ 31 w 149"/>
                <a:gd name="T27" fmla="*/ 188 h 306"/>
                <a:gd name="T28" fmla="*/ 33 w 149"/>
                <a:gd name="T29" fmla="*/ 202 h 306"/>
                <a:gd name="T30" fmla="*/ 39 w 149"/>
                <a:gd name="T31" fmla="*/ 218 h 306"/>
                <a:gd name="T32" fmla="*/ 44 w 149"/>
                <a:gd name="T33" fmla="*/ 236 h 306"/>
                <a:gd name="T34" fmla="*/ 49 w 149"/>
                <a:gd name="T35" fmla="*/ 256 h 306"/>
                <a:gd name="T36" fmla="*/ 54 w 149"/>
                <a:gd name="T37" fmla="*/ 273 h 306"/>
                <a:gd name="T38" fmla="*/ 60 w 149"/>
                <a:gd name="T39" fmla="*/ 287 h 306"/>
                <a:gd name="T40" fmla="*/ 64 w 149"/>
                <a:gd name="T41" fmla="*/ 296 h 306"/>
                <a:gd name="T42" fmla="*/ 66 w 149"/>
                <a:gd name="T43" fmla="*/ 302 h 306"/>
                <a:gd name="T44" fmla="*/ 69 w 149"/>
                <a:gd name="T45" fmla="*/ 305 h 306"/>
                <a:gd name="T46" fmla="*/ 69 w 149"/>
                <a:gd name="T47" fmla="*/ 306 h 306"/>
                <a:gd name="T48" fmla="*/ 147 w 149"/>
                <a:gd name="T49" fmla="*/ 264 h 306"/>
                <a:gd name="T50" fmla="*/ 147 w 149"/>
                <a:gd name="T51" fmla="*/ 263 h 306"/>
                <a:gd name="T52" fmla="*/ 148 w 149"/>
                <a:gd name="T53" fmla="*/ 261 h 306"/>
                <a:gd name="T54" fmla="*/ 149 w 149"/>
                <a:gd name="T55" fmla="*/ 256 h 306"/>
                <a:gd name="T56" fmla="*/ 148 w 149"/>
                <a:gd name="T57" fmla="*/ 250 h 306"/>
                <a:gd name="T58" fmla="*/ 145 w 149"/>
                <a:gd name="T59" fmla="*/ 240 h 306"/>
                <a:gd name="T60" fmla="*/ 141 w 149"/>
                <a:gd name="T61" fmla="*/ 230 h 306"/>
                <a:gd name="T62" fmla="*/ 137 w 149"/>
                <a:gd name="T63" fmla="*/ 217 h 306"/>
                <a:gd name="T64" fmla="*/ 134 w 149"/>
                <a:gd name="T65" fmla="*/ 201 h 306"/>
                <a:gd name="T66" fmla="*/ 131 w 149"/>
                <a:gd name="T67" fmla="*/ 192 h 306"/>
                <a:gd name="T68" fmla="*/ 130 w 149"/>
                <a:gd name="T69" fmla="*/ 181 h 306"/>
                <a:gd name="T70" fmla="*/ 124 w 149"/>
                <a:gd name="T71" fmla="*/ 156 h 306"/>
                <a:gd name="T72" fmla="*/ 119 w 149"/>
                <a:gd name="T73" fmla="*/ 129 h 306"/>
                <a:gd name="T74" fmla="*/ 115 w 149"/>
                <a:gd name="T75" fmla="*/ 102 h 306"/>
                <a:gd name="T76" fmla="*/ 110 w 149"/>
                <a:gd name="T77" fmla="*/ 74 h 306"/>
                <a:gd name="T78" fmla="*/ 105 w 149"/>
                <a:gd name="T79" fmla="*/ 48 h 306"/>
                <a:gd name="T80" fmla="*/ 101 w 149"/>
                <a:gd name="T81" fmla="*/ 36 h 306"/>
                <a:gd name="T82" fmla="*/ 98 w 149"/>
                <a:gd name="T83" fmla="*/ 25 h 306"/>
                <a:gd name="T84" fmla="*/ 95 w 149"/>
                <a:gd name="T85" fmla="*/ 16 h 306"/>
                <a:gd name="T86" fmla="*/ 94 w 149"/>
                <a:gd name="T87" fmla="*/ 11 h 306"/>
                <a:gd name="T88" fmla="*/ 91 w 149"/>
                <a:gd name="T89" fmla="*/ 7 h 306"/>
                <a:gd name="T90" fmla="*/ 87 w 149"/>
                <a:gd name="T91" fmla="*/ 4 h 306"/>
                <a:gd name="T92" fmla="*/ 76 w 149"/>
                <a:gd name="T93" fmla="*/ 0 h 306"/>
                <a:gd name="T94" fmla="*/ 62 w 149"/>
                <a:gd name="T95" fmla="*/ 0 h 306"/>
                <a:gd name="T96" fmla="*/ 49 w 149"/>
                <a:gd name="T97" fmla="*/ 3 h 306"/>
                <a:gd name="T98" fmla="*/ 41 w 149"/>
                <a:gd name="T99" fmla="*/ 7 h 306"/>
                <a:gd name="T100" fmla="*/ 32 w 149"/>
                <a:gd name="T101" fmla="*/ 11 h 306"/>
                <a:gd name="T102" fmla="*/ 24 w 149"/>
                <a:gd name="T103" fmla="*/ 15 h 306"/>
                <a:gd name="T104" fmla="*/ 18 w 149"/>
                <a:gd name="T105" fmla="*/ 20 h 306"/>
                <a:gd name="T106" fmla="*/ 12 w 149"/>
                <a:gd name="T107" fmla="*/ 24 h 306"/>
                <a:gd name="T108" fmla="*/ 8 w 149"/>
                <a:gd name="T109" fmla="*/ 28 h 306"/>
                <a:gd name="T110" fmla="*/ 3 w 149"/>
                <a:gd name="T111" fmla="*/ 38 h 306"/>
                <a:gd name="T112" fmla="*/ 2 w 149"/>
                <a:gd name="T113" fmla="*/ 42 h 306"/>
                <a:gd name="T114" fmla="*/ 0 w 149"/>
                <a:gd name="T115" fmla="*/ 44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306"/>
                <a:gd name="T176" fmla="*/ 149 w 149"/>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306">
                  <a:moveTo>
                    <a:pt x="0" y="44"/>
                  </a:moveTo>
                  <a:lnTo>
                    <a:pt x="0" y="45"/>
                  </a:lnTo>
                  <a:lnTo>
                    <a:pt x="2" y="48"/>
                  </a:lnTo>
                  <a:lnTo>
                    <a:pt x="2" y="50"/>
                  </a:lnTo>
                  <a:lnTo>
                    <a:pt x="3" y="56"/>
                  </a:lnTo>
                  <a:lnTo>
                    <a:pt x="6" y="69"/>
                  </a:lnTo>
                  <a:lnTo>
                    <a:pt x="10" y="86"/>
                  </a:lnTo>
                  <a:lnTo>
                    <a:pt x="14" y="103"/>
                  </a:lnTo>
                  <a:lnTo>
                    <a:pt x="18" y="122"/>
                  </a:lnTo>
                  <a:lnTo>
                    <a:pt x="21" y="137"/>
                  </a:lnTo>
                  <a:lnTo>
                    <a:pt x="24" y="152"/>
                  </a:lnTo>
                  <a:lnTo>
                    <a:pt x="27" y="162"/>
                  </a:lnTo>
                  <a:lnTo>
                    <a:pt x="28" y="172"/>
                  </a:lnTo>
                  <a:lnTo>
                    <a:pt x="31" y="188"/>
                  </a:lnTo>
                  <a:lnTo>
                    <a:pt x="33" y="202"/>
                  </a:lnTo>
                  <a:lnTo>
                    <a:pt x="39" y="218"/>
                  </a:lnTo>
                  <a:lnTo>
                    <a:pt x="44" y="236"/>
                  </a:lnTo>
                  <a:lnTo>
                    <a:pt x="49" y="256"/>
                  </a:lnTo>
                  <a:lnTo>
                    <a:pt x="54" y="273"/>
                  </a:lnTo>
                  <a:lnTo>
                    <a:pt x="60" y="287"/>
                  </a:lnTo>
                  <a:lnTo>
                    <a:pt x="64" y="296"/>
                  </a:lnTo>
                  <a:lnTo>
                    <a:pt x="66" y="302"/>
                  </a:lnTo>
                  <a:lnTo>
                    <a:pt x="69" y="305"/>
                  </a:lnTo>
                  <a:lnTo>
                    <a:pt x="69" y="306"/>
                  </a:lnTo>
                  <a:lnTo>
                    <a:pt x="147" y="264"/>
                  </a:lnTo>
                  <a:lnTo>
                    <a:pt x="147" y="263"/>
                  </a:lnTo>
                  <a:lnTo>
                    <a:pt x="148" y="261"/>
                  </a:lnTo>
                  <a:lnTo>
                    <a:pt x="149" y="256"/>
                  </a:lnTo>
                  <a:lnTo>
                    <a:pt x="148" y="250"/>
                  </a:lnTo>
                  <a:lnTo>
                    <a:pt x="145" y="240"/>
                  </a:lnTo>
                  <a:lnTo>
                    <a:pt x="141" y="230"/>
                  </a:lnTo>
                  <a:lnTo>
                    <a:pt x="137" y="217"/>
                  </a:lnTo>
                  <a:lnTo>
                    <a:pt x="134" y="201"/>
                  </a:lnTo>
                  <a:lnTo>
                    <a:pt x="131" y="192"/>
                  </a:lnTo>
                  <a:lnTo>
                    <a:pt x="130" y="181"/>
                  </a:lnTo>
                  <a:lnTo>
                    <a:pt x="124" y="156"/>
                  </a:lnTo>
                  <a:lnTo>
                    <a:pt x="119" y="129"/>
                  </a:lnTo>
                  <a:lnTo>
                    <a:pt x="115" y="102"/>
                  </a:lnTo>
                  <a:lnTo>
                    <a:pt x="110" y="74"/>
                  </a:lnTo>
                  <a:lnTo>
                    <a:pt x="105" y="48"/>
                  </a:lnTo>
                  <a:lnTo>
                    <a:pt x="101" y="36"/>
                  </a:lnTo>
                  <a:lnTo>
                    <a:pt x="98" y="25"/>
                  </a:lnTo>
                  <a:lnTo>
                    <a:pt x="95" y="16"/>
                  </a:lnTo>
                  <a:lnTo>
                    <a:pt x="94" y="11"/>
                  </a:lnTo>
                  <a:lnTo>
                    <a:pt x="91" y="7"/>
                  </a:lnTo>
                  <a:lnTo>
                    <a:pt x="87" y="4"/>
                  </a:lnTo>
                  <a:lnTo>
                    <a:pt x="76" y="0"/>
                  </a:lnTo>
                  <a:lnTo>
                    <a:pt x="62" y="0"/>
                  </a:lnTo>
                  <a:lnTo>
                    <a:pt x="49" y="3"/>
                  </a:lnTo>
                  <a:lnTo>
                    <a:pt x="41" y="7"/>
                  </a:lnTo>
                  <a:lnTo>
                    <a:pt x="32" y="11"/>
                  </a:lnTo>
                  <a:lnTo>
                    <a:pt x="24" y="15"/>
                  </a:lnTo>
                  <a:lnTo>
                    <a:pt x="18" y="20"/>
                  </a:lnTo>
                  <a:lnTo>
                    <a:pt x="12" y="24"/>
                  </a:lnTo>
                  <a:lnTo>
                    <a:pt x="8" y="28"/>
                  </a:lnTo>
                  <a:lnTo>
                    <a:pt x="3" y="38"/>
                  </a:lnTo>
                  <a:lnTo>
                    <a:pt x="2" y="42"/>
                  </a:lnTo>
                  <a:lnTo>
                    <a:pt x="0" y="44"/>
                  </a:lnTo>
                  <a:close/>
                </a:path>
              </a:pathLst>
            </a:custGeom>
            <a:solidFill>
              <a:srgbClr val="BABEAA"/>
            </a:solidFill>
            <a:ln w="0">
              <a:solidFill>
                <a:srgbClr val="515746"/>
              </a:solidFill>
              <a:prstDash val="solid"/>
              <a:round/>
              <a:headEnd/>
              <a:tailEnd/>
            </a:ln>
          </p:spPr>
          <p:txBody>
            <a:bodyPr/>
            <a:lstStyle/>
            <a:p>
              <a:endParaRPr lang="en-US"/>
            </a:p>
          </p:txBody>
        </p:sp>
        <p:sp>
          <p:nvSpPr>
            <p:cNvPr id="51592" name="Freeform 73"/>
            <p:cNvSpPr>
              <a:spLocks/>
            </p:cNvSpPr>
            <p:nvPr/>
          </p:nvSpPr>
          <p:spPr bwMode="auto">
            <a:xfrm>
              <a:off x="1270" y="993"/>
              <a:ext cx="49" cy="76"/>
            </a:xfrm>
            <a:custGeom>
              <a:avLst/>
              <a:gdLst>
                <a:gd name="T0" fmla="*/ 32 w 98"/>
                <a:gd name="T1" fmla="*/ 2 h 151"/>
                <a:gd name="T2" fmla="*/ 34 w 98"/>
                <a:gd name="T3" fmla="*/ 2 h 151"/>
                <a:gd name="T4" fmla="*/ 35 w 98"/>
                <a:gd name="T5" fmla="*/ 1 h 151"/>
                <a:gd name="T6" fmla="*/ 42 w 98"/>
                <a:gd name="T7" fmla="*/ 0 h 151"/>
                <a:gd name="T8" fmla="*/ 50 w 98"/>
                <a:gd name="T9" fmla="*/ 0 h 151"/>
                <a:gd name="T10" fmla="*/ 56 w 98"/>
                <a:gd name="T11" fmla="*/ 0 h 151"/>
                <a:gd name="T12" fmla="*/ 63 w 98"/>
                <a:gd name="T13" fmla="*/ 2 h 151"/>
                <a:gd name="T14" fmla="*/ 68 w 98"/>
                <a:gd name="T15" fmla="*/ 5 h 151"/>
                <a:gd name="T16" fmla="*/ 72 w 98"/>
                <a:gd name="T17" fmla="*/ 9 h 151"/>
                <a:gd name="T18" fmla="*/ 76 w 98"/>
                <a:gd name="T19" fmla="*/ 13 h 151"/>
                <a:gd name="T20" fmla="*/ 79 w 98"/>
                <a:gd name="T21" fmla="*/ 15 h 151"/>
                <a:gd name="T22" fmla="*/ 80 w 98"/>
                <a:gd name="T23" fmla="*/ 21 h 151"/>
                <a:gd name="T24" fmla="*/ 85 w 98"/>
                <a:gd name="T25" fmla="*/ 33 h 151"/>
                <a:gd name="T26" fmla="*/ 90 w 98"/>
                <a:gd name="T27" fmla="*/ 48 h 151"/>
                <a:gd name="T28" fmla="*/ 94 w 98"/>
                <a:gd name="T29" fmla="*/ 64 h 151"/>
                <a:gd name="T30" fmla="*/ 97 w 98"/>
                <a:gd name="T31" fmla="*/ 80 h 151"/>
                <a:gd name="T32" fmla="*/ 98 w 98"/>
                <a:gd name="T33" fmla="*/ 96 h 151"/>
                <a:gd name="T34" fmla="*/ 98 w 98"/>
                <a:gd name="T35" fmla="*/ 103 h 151"/>
                <a:gd name="T36" fmla="*/ 98 w 98"/>
                <a:gd name="T37" fmla="*/ 108 h 151"/>
                <a:gd name="T38" fmla="*/ 98 w 98"/>
                <a:gd name="T39" fmla="*/ 110 h 151"/>
                <a:gd name="T40" fmla="*/ 98 w 98"/>
                <a:gd name="T41" fmla="*/ 112 h 151"/>
                <a:gd name="T42" fmla="*/ 98 w 98"/>
                <a:gd name="T43" fmla="*/ 113 h 151"/>
                <a:gd name="T44" fmla="*/ 96 w 98"/>
                <a:gd name="T45" fmla="*/ 114 h 151"/>
                <a:gd name="T46" fmla="*/ 90 w 98"/>
                <a:gd name="T47" fmla="*/ 122 h 151"/>
                <a:gd name="T48" fmla="*/ 84 w 98"/>
                <a:gd name="T49" fmla="*/ 130 h 151"/>
                <a:gd name="T50" fmla="*/ 79 w 98"/>
                <a:gd name="T51" fmla="*/ 134 h 151"/>
                <a:gd name="T52" fmla="*/ 75 w 98"/>
                <a:gd name="T53" fmla="*/ 137 h 151"/>
                <a:gd name="T54" fmla="*/ 56 w 98"/>
                <a:gd name="T55" fmla="*/ 146 h 151"/>
                <a:gd name="T56" fmla="*/ 47 w 98"/>
                <a:gd name="T57" fmla="*/ 150 h 151"/>
                <a:gd name="T58" fmla="*/ 39 w 98"/>
                <a:gd name="T59" fmla="*/ 151 h 151"/>
                <a:gd name="T60" fmla="*/ 31 w 98"/>
                <a:gd name="T61" fmla="*/ 151 h 151"/>
                <a:gd name="T62" fmla="*/ 26 w 98"/>
                <a:gd name="T63" fmla="*/ 151 h 151"/>
                <a:gd name="T64" fmla="*/ 21 w 98"/>
                <a:gd name="T65" fmla="*/ 150 h 151"/>
                <a:gd name="T66" fmla="*/ 19 w 98"/>
                <a:gd name="T67" fmla="*/ 150 h 151"/>
                <a:gd name="T68" fmla="*/ 19 w 98"/>
                <a:gd name="T69" fmla="*/ 149 h 151"/>
                <a:gd name="T70" fmla="*/ 18 w 98"/>
                <a:gd name="T71" fmla="*/ 143 h 151"/>
                <a:gd name="T72" fmla="*/ 15 w 98"/>
                <a:gd name="T73" fmla="*/ 137 h 151"/>
                <a:gd name="T74" fmla="*/ 14 w 98"/>
                <a:gd name="T75" fmla="*/ 128 h 151"/>
                <a:gd name="T76" fmla="*/ 9 w 98"/>
                <a:gd name="T77" fmla="*/ 110 h 151"/>
                <a:gd name="T78" fmla="*/ 7 w 98"/>
                <a:gd name="T79" fmla="*/ 103 h 151"/>
                <a:gd name="T80" fmla="*/ 6 w 98"/>
                <a:gd name="T81" fmla="*/ 97 h 151"/>
                <a:gd name="T82" fmla="*/ 5 w 98"/>
                <a:gd name="T83" fmla="*/ 93 h 151"/>
                <a:gd name="T84" fmla="*/ 5 w 98"/>
                <a:gd name="T85" fmla="*/ 87 h 151"/>
                <a:gd name="T86" fmla="*/ 2 w 98"/>
                <a:gd name="T87" fmla="*/ 74 h 151"/>
                <a:gd name="T88" fmla="*/ 0 w 98"/>
                <a:gd name="T89" fmla="*/ 59 h 151"/>
                <a:gd name="T90" fmla="*/ 0 w 98"/>
                <a:gd name="T91" fmla="*/ 54 h 151"/>
                <a:gd name="T92" fmla="*/ 0 w 98"/>
                <a:gd name="T93" fmla="*/ 48 h 151"/>
                <a:gd name="T94" fmla="*/ 1 w 98"/>
                <a:gd name="T95" fmla="*/ 39 h 151"/>
                <a:gd name="T96" fmla="*/ 3 w 98"/>
                <a:gd name="T97" fmla="*/ 31 h 151"/>
                <a:gd name="T98" fmla="*/ 9 w 98"/>
                <a:gd name="T99" fmla="*/ 23 h 151"/>
                <a:gd name="T100" fmla="*/ 14 w 98"/>
                <a:gd name="T101" fmla="*/ 17 h 151"/>
                <a:gd name="T102" fmla="*/ 18 w 98"/>
                <a:gd name="T103" fmla="*/ 13 h 151"/>
                <a:gd name="T104" fmla="*/ 22 w 98"/>
                <a:gd name="T105" fmla="*/ 8 h 151"/>
                <a:gd name="T106" fmla="*/ 30 w 98"/>
                <a:gd name="T107" fmla="*/ 4 h 151"/>
                <a:gd name="T108" fmla="*/ 31 w 98"/>
                <a:gd name="T109" fmla="*/ 2 h 151"/>
                <a:gd name="T110" fmla="*/ 32 w 98"/>
                <a:gd name="T111" fmla="*/ 2 h 1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
                <a:gd name="T169" fmla="*/ 0 h 151"/>
                <a:gd name="T170" fmla="*/ 98 w 98"/>
                <a:gd name="T171" fmla="*/ 151 h 1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 h="151">
                  <a:moveTo>
                    <a:pt x="32" y="2"/>
                  </a:moveTo>
                  <a:lnTo>
                    <a:pt x="34" y="2"/>
                  </a:lnTo>
                  <a:lnTo>
                    <a:pt x="35" y="1"/>
                  </a:lnTo>
                  <a:lnTo>
                    <a:pt x="42" y="0"/>
                  </a:lnTo>
                  <a:lnTo>
                    <a:pt x="50" y="0"/>
                  </a:lnTo>
                  <a:lnTo>
                    <a:pt x="56" y="0"/>
                  </a:lnTo>
                  <a:lnTo>
                    <a:pt x="63" y="2"/>
                  </a:lnTo>
                  <a:lnTo>
                    <a:pt x="68" y="5"/>
                  </a:lnTo>
                  <a:lnTo>
                    <a:pt x="72" y="9"/>
                  </a:lnTo>
                  <a:lnTo>
                    <a:pt x="76" y="13"/>
                  </a:lnTo>
                  <a:lnTo>
                    <a:pt x="79" y="15"/>
                  </a:lnTo>
                  <a:lnTo>
                    <a:pt x="80" y="21"/>
                  </a:lnTo>
                  <a:lnTo>
                    <a:pt x="85" y="33"/>
                  </a:lnTo>
                  <a:lnTo>
                    <a:pt x="90" y="48"/>
                  </a:lnTo>
                  <a:lnTo>
                    <a:pt x="94" y="64"/>
                  </a:lnTo>
                  <a:lnTo>
                    <a:pt x="97" y="80"/>
                  </a:lnTo>
                  <a:lnTo>
                    <a:pt x="98" y="96"/>
                  </a:lnTo>
                  <a:lnTo>
                    <a:pt x="98" y="103"/>
                  </a:lnTo>
                  <a:lnTo>
                    <a:pt x="98" y="108"/>
                  </a:lnTo>
                  <a:lnTo>
                    <a:pt x="98" y="110"/>
                  </a:lnTo>
                  <a:lnTo>
                    <a:pt x="98" y="112"/>
                  </a:lnTo>
                  <a:lnTo>
                    <a:pt x="98" y="113"/>
                  </a:lnTo>
                  <a:lnTo>
                    <a:pt x="96" y="114"/>
                  </a:lnTo>
                  <a:lnTo>
                    <a:pt x="90" y="122"/>
                  </a:lnTo>
                  <a:lnTo>
                    <a:pt x="84" y="130"/>
                  </a:lnTo>
                  <a:lnTo>
                    <a:pt x="79" y="134"/>
                  </a:lnTo>
                  <a:lnTo>
                    <a:pt x="75" y="137"/>
                  </a:lnTo>
                  <a:lnTo>
                    <a:pt x="56" y="146"/>
                  </a:lnTo>
                  <a:lnTo>
                    <a:pt x="47" y="150"/>
                  </a:lnTo>
                  <a:lnTo>
                    <a:pt x="39" y="151"/>
                  </a:lnTo>
                  <a:lnTo>
                    <a:pt x="31" y="151"/>
                  </a:lnTo>
                  <a:lnTo>
                    <a:pt x="26" y="151"/>
                  </a:lnTo>
                  <a:lnTo>
                    <a:pt x="21" y="150"/>
                  </a:lnTo>
                  <a:lnTo>
                    <a:pt x="19" y="150"/>
                  </a:lnTo>
                  <a:lnTo>
                    <a:pt x="19" y="149"/>
                  </a:lnTo>
                  <a:lnTo>
                    <a:pt x="18" y="143"/>
                  </a:lnTo>
                  <a:lnTo>
                    <a:pt x="15" y="137"/>
                  </a:lnTo>
                  <a:lnTo>
                    <a:pt x="14" y="128"/>
                  </a:lnTo>
                  <a:lnTo>
                    <a:pt x="9" y="110"/>
                  </a:lnTo>
                  <a:lnTo>
                    <a:pt x="7" y="103"/>
                  </a:lnTo>
                  <a:lnTo>
                    <a:pt x="6" y="97"/>
                  </a:lnTo>
                  <a:lnTo>
                    <a:pt x="5" y="93"/>
                  </a:lnTo>
                  <a:lnTo>
                    <a:pt x="5" y="87"/>
                  </a:lnTo>
                  <a:lnTo>
                    <a:pt x="2" y="74"/>
                  </a:lnTo>
                  <a:lnTo>
                    <a:pt x="0" y="59"/>
                  </a:lnTo>
                  <a:lnTo>
                    <a:pt x="0" y="54"/>
                  </a:lnTo>
                  <a:lnTo>
                    <a:pt x="0" y="48"/>
                  </a:lnTo>
                  <a:lnTo>
                    <a:pt x="1" y="39"/>
                  </a:lnTo>
                  <a:lnTo>
                    <a:pt x="3" y="31"/>
                  </a:lnTo>
                  <a:lnTo>
                    <a:pt x="9" y="23"/>
                  </a:lnTo>
                  <a:lnTo>
                    <a:pt x="14" y="17"/>
                  </a:lnTo>
                  <a:lnTo>
                    <a:pt x="18" y="13"/>
                  </a:lnTo>
                  <a:lnTo>
                    <a:pt x="22" y="8"/>
                  </a:lnTo>
                  <a:lnTo>
                    <a:pt x="30" y="4"/>
                  </a:lnTo>
                  <a:lnTo>
                    <a:pt x="31" y="2"/>
                  </a:lnTo>
                  <a:lnTo>
                    <a:pt x="32" y="2"/>
                  </a:lnTo>
                  <a:close/>
                </a:path>
              </a:pathLst>
            </a:custGeom>
            <a:solidFill>
              <a:srgbClr val="8D9483"/>
            </a:solidFill>
            <a:ln w="0">
              <a:solidFill>
                <a:srgbClr val="515746"/>
              </a:solidFill>
              <a:prstDash val="solid"/>
              <a:round/>
              <a:headEnd/>
              <a:tailEnd/>
            </a:ln>
          </p:spPr>
          <p:txBody>
            <a:bodyPr/>
            <a:lstStyle/>
            <a:p>
              <a:endParaRPr lang="en-US"/>
            </a:p>
          </p:txBody>
        </p:sp>
        <p:sp>
          <p:nvSpPr>
            <p:cNvPr id="51593" name="Freeform 74"/>
            <p:cNvSpPr>
              <a:spLocks/>
            </p:cNvSpPr>
            <p:nvPr/>
          </p:nvSpPr>
          <p:spPr bwMode="auto">
            <a:xfrm>
              <a:off x="1290" y="1085"/>
              <a:ext cx="8" cy="9"/>
            </a:xfrm>
            <a:custGeom>
              <a:avLst/>
              <a:gdLst>
                <a:gd name="T0" fmla="*/ 0 w 17"/>
                <a:gd name="T1" fmla="*/ 9 h 19"/>
                <a:gd name="T2" fmla="*/ 15 w 17"/>
                <a:gd name="T3" fmla="*/ 0 h 19"/>
                <a:gd name="T4" fmla="*/ 17 w 17"/>
                <a:gd name="T5" fmla="*/ 11 h 19"/>
                <a:gd name="T6" fmla="*/ 1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5" y="0"/>
                  </a:lnTo>
                  <a:lnTo>
                    <a:pt x="17" y="11"/>
                  </a:lnTo>
                  <a:lnTo>
                    <a:pt x="1" y="19"/>
                  </a:lnTo>
                  <a:lnTo>
                    <a:pt x="0" y="9"/>
                  </a:lnTo>
                  <a:close/>
                </a:path>
              </a:pathLst>
            </a:custGeom>
            <a:solidFill>
              <a:srgbClr val="96988A"/>
            </a:solidFill>
            <a:ln w="9525">
              <a:noFill/>
              <a:round/>
              <a:headEnd/>
              <a:tailEnd/>
            </a:ln>
          </p:spPr>
          <p:txBody>
            <a:bodyPr/>
            <a:lstStyle/>
            <a:p>
              <a:endParaRPr lang="en-US"/>
            </a:p>
          </p:txBody>
        </p:sp>
        <p:sp>
          <p:nvSpPr>
            <p:cNvPr id="51594" name="Freeform 75"/>
            <p:cNvSpPr>
              <a:spLocks/>
            </p:cNvSpPr>
            <p:nvPr/>
          </p:nvSpPr>
          <p:spPr bwMode="auto">
            <a:xfrm>
              <a:off x="1287" y="1084"/>
              <a:ext cx="10" cy="10"/>
            </a:xfrm>
            <a:custGeom>
              <a:avLst/>
              <a:gdLst>
                <a:gd name="T0" fmla="*/ 20 w 20"/>
                <a:gd name="T1" fmla="*/ 1 h 20"/>
                <a:gd name="T2" fmla="*/ 16 w 20"/>
                <a:gd name="T3" fmla="*/ 0 h 20"/>
                <a:gd name="T4" fmla="*/ 0 w 20"/>
                <a:gd name="T5" fmla="*/ 10 h 20"/>
                <a:gd name="T6" fmla="*/ 1 w 20"/>
                <a:gd name="T7" fmla="*/ 18 h 20"/>
                <a:gd name="T8" fmla="*/ 6 w 20"/>
                <a:gd name="T9" fmla="*/ 20 h 20"/>
                <a:gd name="T10" fmla="*/ 5 w 20"/>
                <a:gd name="T11" fmla="*/ 10 h 20"/>
                <a:gd name="T12" fmla="*/ 20 w 20"/>
                <a:gd name="T13" fmla="*/ 1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20" y="1"/>
                  </a:moveTo>
                  <a:lnTo>
                    <a:pt x="16" y="0"/>
                  </a:lnTo>
                  <a:lnTo>
                    <a:pt x="0" y="10"/>
                  </a:lnTo>
                  <a:lnTo>
                    <a:pt x="1" y="18"/>
                  </a:lnTo>
                  <a:lnTo>
                    <a:pt x="6" y="20"/>
                  </a:lnTo>
                  <a:lnTo>
                    <a:pt x="5" y="10"/>
                  </a:lnTo>
                  <a:lnTo>
                    <a:pt x="20" y="1"/>
                  </a:lnTo>
                  <a:close/>
                </a:path>
              </a:pathLst>
            </a:custGeom>
            <a:solidFill>
              <a:srgbClr val="676F5C"/>
            </a:solidFill>
            <a:ln w="9525">
              <a:noFill/>
              <a:round/>
              <a:headEnd/>
              <a:tailEnd/>
            </a:ln>
          </p:spPr>
          <p:txBody>
            <a:bodyPr/>
            <a:lstStyle/>
            <a:p>
              <a:endParaRPr lang="en-US"/>
            </a:p>
          </p:txBody>
        </p:sp>
        <p:sp>
          <p:nvSpPr>
            <p:cNvPr id="51595" name="Freeform 76"/>
            <p:cNvSpPr>
              <a:spLocks/>
            </p:cNvSpPr>
            <p:nvPr/>
          </p:nvSpPr>
          <p:spPr bwMode="auto">
            <a:xfrm>
              <a:off x="1302" y="1079"/>
              <a:ext cx="9" cy="9"/>
            </a:xfrm>
            <a:custGeom>
              <a:avLst/>
              <a:gdLst>
                <a:gd name="T0" fmla="*/ 0 w 17"/>
                <a:gd name="T1" fmla="*/ 8 h 18"/>
                <a:gd name="T2" fmla="*/ 16 w 17"/>
                <a:gd name="T3" fmla="*/ 0 h 18"/>
                <a:gd name="T4" fmla="*/ 17 w 17"/>
                <a:gd name="T5" fmla="*/ 10 h 18"/>
                <a:gd name="T6" fmla="*/ 1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6" y="0"/>
                  </a:lnTo>
                  <a:lnTo>
                    <a:pt x="17" y="10"/>
                  </a:lnTo>
                  <a:lnTo>
                    <a:pt x="1" y="18"/>
                  </a:lnTo>
                  <a:lnTo>
                    <a:pt x="0" y="8"/>
                  </a:lnTo>
                  <a:close/>
                </a:path>
              </a:pathLst>
            </a:custGeom>
            <a:solidFill>
              <a:srgbClr val="96988A"/>
            </a:solidFill>
            <a:ln w="9525">
              <a:noFill/>
              <a:round/>
              <a:headEnd/>
              <a:tailEnd/>
            </a:ln>
          </p:spPr>
          <p:txBody>
            <a:bodyPr/>
            <a:lstStyle/>
            <a:p>
              <a:endParaRPr lang="en-US"/>
            </a:p>
          </p:txBody>
        </p:sp>
        <p:sp>
          <p:nvSpPr>
            <p:cNvPr id="51596" name="Freeform 77"/>
            <p:cNvSpPr>
              <a:spLocks/>
            </p:cNvSpPr>
            <p:nvPr/>
          </p:nvSpPr>
          <p:spPr bwMode="auto">
            <a:xfrm>
              <a:off x="1299" y="1079"/>
              <a:ext cx="11" cy="9"/>
            </a:xfrm>
            <a:custGeom>
              <a:avLst/>
              <a:gdLst>
                <a:gd name="T0" fmla="*/ 21 w 21"/>
                <a:gd name="T1" fmla="*/ 0 h 19"/>
                <a:gd name="T2" fmla="*/ 16 w 21"/>
                <a:gd name="T3" fmla="*/ 0 h 19"/>
                <a:gd name="T4" fmla="*/ 0 w 21"/>
                <a:gd name="T5" fmla="*/ 9 h 19"/>
                <a:gd name="T6" fmla="*/ 2 w 21"/>
                <a:gd name="T7" fmla="*/ 19 h 19"/>
                <a:gd name="T8" fmla="*/ 6 w 21"/>
                <a:gd name="T9" fmla="*/ 19 h 19"/>
                <a:gd name="T10" fmla="*/ 5 w 21"/>
                <a:gd name="T11" fmla="*/ 9 h 19"/>
                <a:gd name="T12" fmla="*/ 21 w 21"/>
                <a:gd name="T13" fmla="*/ 0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21" y="0"/>
                  </a:moveTo>
                  <a:lnTo>
                    <a:pt x="16" y="0"/>
                  </a:lnTo>
                  <a:lnTo>
                    <a:pt x="0" y="9"/>
                  </a:lnTo>
                  <a:lnTo>
                    <a:pt x="2" y="19"/>
                  </a:lnTo>
                  <a:lnTo>
                    <a:pt x="6" y="19"/>
                  </a:lnTo>
                  <a:lnTo>
                    <a:pt x="5" y="9"/>
                  </a:lnTo>
                  <a:lnTo>
                    <a:pt x="21" y="0"/>
                  </a:lnTo>
                  <a:close/>
                </a:path>
              </a:pathLst>
            </a:custGeom>
            <a:solidFill>
              <a:srgbClr val="676F5C"/>
            </a:solidFill>
            <a:ln w="9525">
              <a:noFill/>
              <a:round/>
              <a:headEnd/>
              <a:tailEnd/>
            </a:ln>
          </p:spPr>
          <p:txBody>
            <a:bodyPr/>
            <a:lstStyle/>
            <a:p>
              <a:endParaRPr lang="en-US"/>
            </a:p>
          </p:txBody>
        </p:sp>
        <p:sp>
          <p:nvSpPr>
            <p:cNvPr id="51597" name="Freeform 78"/>
            <p:cNvSpPr>
              <a:spLocks/>
            </p:cNvSpPr>
            <p:nvPr/>
          </p:nvSpPr>
          <p:spPr bwMode="auto">
            <a:xfrm>
              <a:off x="1315" y="1073"/>
              <a:ext cx="8" cy="8"/>
            </a:xfrm>
            <a:custGeom>
              <a:avLst/>
              <a:gdLst>
                <a:gd name="T0" fmla="*/ 0 w 17"/>
                <a:gd name="T1" fmla="*/ 8 h 17"/>
                <a:gd name="T2" fmla="*/ 16 w 17"/>
                <a:gd name="T3" fmla="*/ 0 h 17"/>
                <a:gd name="T4" fmla="*/ 17 w 17"/>
                <a:gd name="T5" fmla="*/ 10 h 17"/>
                <a:gd name="T6" fmla="*/ 1 w 17"/>
                <a:gd name="T7" fmla="*/ 17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7" y="10"/>
                  </a:lnTo>
                  <a:lnTo>
                    <a:pt x="1" y="17"/>
                  </a:lnTo>
                  <a:lnTo>
                    <a:pt x="0" y="8"/>
                  </a:lnTo>
                  <a:close/>
                </a:path>
              </a:pathLst>
            </a:custGeom>
            <a:solidFill>
              <a:srgbClr val="96988A"/>
            </a:solidFill>
            <a:ln w="9525">
              <a:noFill/>
              <a:round/>
              <a:headEnd/>
              <a:tailEnd/>
            </a:ln>
          </p:spPr>
          <p:txBody>
            <a:bodyPr/>
            <a:lstStyle/>
            <a:p>
              <a:endParaRPr lang="en-US"/>
            </a:p>
          </p:txBody>
        </p:sp>
        <p:sp>
          <p:nvSpPr>
            <p:cNvPr id="51598" name="Freeform 79"/>
            <p:cNvSpPr>
              <a:spLocks/>
            </p:cNvSpPr>
            <p:nvPr/>
          </p:nvSpPr>
          <p:spPr bwMode="auto">
            <a:xfrm>
              <a:off x="1313" y="1072"/>
              <a:ext cx="9" cy="9"/>
            </a:xfrm>
            <a:custGeom>
              <a:avLst/>
              <a:gdLst>
                <a:gd name="T0" fmla="*/ 20 w 20"/>
                <a:gd name="T1" fmla="*/ 1 h 18"/>
                <a:gd name="T2" fmla="*/ 15 w 20"/>
                <a:gd name="T3" fmla="*/ 0 h 18"/>
                <a:gd name="T4" fmla="*/ 0 w 20"/>
                <a:gd name="T5" fmla="*/ 9 h 18"/>
                <a:gd name="T6" fmla="*/ 2 w 20"/>
                <a:gd name="T7" fmla="*/ 18 h 18"/>
                <a:gd name="T8" fmla="*/ 5 w 20"/>
                <a:gd name="T9" fmla="*/ 18 h 18"/>
                <a:gd name="T10" fmla="*/ 4 w 20"/>
                <a:gd name="T11" fmla="*/ 9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5" y="0"/>
                  </a:lnTo>
                  <a:lnTo>
                    <a:pt x="0" y="9"/>
                  </a:lnTo>
                  <a:lnTo>
                    <a:pt x="2" y="18"/>
                  </a:lnTo>
                  <a:lnTo>
                    <a:pt x="5" y="18"/>
                  </a:lnTo>
                  <a:lnTo>
                    <a:pt x="4" y="9"/>
                  </a:lnTo>
                  <a:lnTo>
                    <a:pt x="20" y="1"/>
                  </a:lnTo>
                  <a:close/>
                </a:path>
              </a:pathLst>
            </a:custGeom>
            <a:solidFill>
              <a:srgbClr val="676F5C"/>
            </a:solidFill>
            <a:ln w="9525">
              <a:noFill/>
              <a:round/>
              <a:headEnd/>
              <a:tailEnd/>
            </a:ln>
          </p:spPr>
          <p:txBody>
            <a:bodyPr/>
            <a:lstStyle/>
            <a:p>
              <a:endParaRPr lang="en-US"/>
            </a:p>
          </p:txBody>
        </p:sp>
        <p:sp>
          <p:nvSpPr>
            <p:cNvPr id="51599" name="Freeform 80"/>
            <p:cNvSpPr>
              <a:spLocks/>
            </p:cNvSpPr>
            <p:nvPr/>
          </p:nvSpPr>
          <p:spPr bwMode="auto">
            <a:xfrm>
              <a:off x="1292" y="1094"/>
              <a:ext cx="8" cy="9"/>
            </a:xfrm>
            <a:custGeom>
              <a:avLst/>
              <a:gdLst>
                <a:gd name="T0" fmla="*/ 0 w 17"/>
                <a:gd name="T1" fmla="*/ 8 h 17"/>
                <a:gd name="T2" fmla="*/ 16 w 17"/>
                <a:gd name="T3" fmla="*/ 0 h 17"/>
                <a:gd name="T4" fmla="*/ 17 w 17"/>
                <a:gd name="T5" fmla="*/ 9 h 17"/>
                <a:gd name="T6" fmla="*/ 1 w 17"/>
                <a:gd name="T7" fmla="*/ 17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7" y="9"/>
                  </a:lnTo>
                  <a:lnTo>
                    <a:pt x="1" y="17"/>
                  </a:lnTo>
                  <a:lnTo>
                    <a:pt x="0" y="8"/>
                  </a:lnTo>
                  <a:close/>
                </a:path>
              </a:pathLst>
            </a:custGeom>
            <a:solidFill>
              <a:srgbClr val="96988A"/>
            </a:solidFill>
            <a:ln w="9525">
              <a:noFill/>
              <a:round/>
              <a:headEnd/>
              <a:tailEnd/>
            </a:ln>
          </p:spPr>
          <p:txBody>
            <a:bodyPr/>
            <a:lstStyle/>
            <a:p>
              <a:endParaRPr lang="en-US"/>
            </a:p>
          </p:txBody>
        </p:sp>
        <p:sp>
          <p:nvSpPr>
            <p:cNvPr id="51600" name="Freeform 81"/>
            <p:cNvSpPr>
              <a:spLocks/>
            </p:cNvSpPr>
            <p:nvPr/>
          </p:nvSpPr>
          <p:spPr bwMode="auto">
            <a:xfrm>
              <a:off x="1289" y="1094"/>
              <a:ext cx="10" cy="9"/>
            </a:xfrm>
            <a:custGeom>
              <a:avLst/>
              <a:gdLst>
                <a:gd name="T0" fmla="*/ 21 w 21"/>
                <a:gd name="T1" fmla="*/ 1 h 18"/>
                <a:gd name="T2" fmla="*/ 16 w 21"/>
                <a:gd name="T3" fmla="*/ 0 h 18"/>
                <a:gd name="T4" fmla="*/ 0 w 21"/>
                <a:gd name="T5" fmla="*/ 9 h 18"/>
                <a:gd name="T6" fmla="*/ 2 w 21"/>
                <a:gd name="T7" fmla="*/ 18 h 18"/>
                <a:gd name="T8" fmla="*/ 6 w 21"/>
                <a:gd name="T9" fmla="*/ 18 h 18"/>
                <a:gd name="T10" fmla="*/ 5 w 21"/>
                <a:gd name="T11" fmla="*/ 9 h 18"/>
                <a:gd name="T12" fmla="*/ 21 w 21"/>
                <a:gd name="T13" fmla="*/ 1 h 18"/>
                <a:gd name="T14" fmla="*/ 0 60000 65536"/>
                <a:gd name="T15" fmla="*/ 0 60000 65536"/>
                <a:gd name="T16" fmla="*/ 0 60000 65536"/>
                <a:gd name="T17" fmla="*/ 0 60000 65536"/>
                <a:gd name="T18" fmla="*/ 0 60000 65536"/>
                <a:gd name="T19" fmla="*/ 0 60000 65536"/>
                <a:gd name="T20" fmla="*/ 0 60000 65536"/>
                <a:gd name="T21" fmla="*/ 0 w 21"/>
                <a:gd name="T22" fmla="*/ 0 h 18"/>
                <a:gd name="T23" fmla="*/ 21 w 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
                  <a:moveTo>
                    <a:pt x="21" y="1"/>
                  </a:moveTo>
                  <a:lnTo>
                    <a:pt x="16" y="0"/>
                  </a:lnTo>
                  <a:lnTo>
                    <a:pt x="0" y="9"/>
                  </a:lnTo>
                  <a:lnTo>
                    <a:pt x="2" y="18"/>
                  </a:lnTo>
                  <a:lnTo>
                    <a:pt x="6" y="18"/>
                  </a:lnTo>
                  <a:lnTo>
                    <a:pt x="5" y="9"/>
                  </a:lnTo>
                  <a:lnTo>
                    <a:pt x="21" y="1"/>
                  </a:lnTo>
                  <a:close/>
                </a:path>
              </a:pathLst>
            </a:custGeom>
            <a:solidFill>
              <a:srgbClr val="676F5C"/>
            </a:solidFill>
            <a:ln w="9525">
              <a:noFill/>
              <a:round/>
              <a:headEnd/>
              <a:tailEnd/>
            </a:ln>
          </p:spPr>
          <p:txBody>
            <a:bodyPr/>
            <a:lstStyle/>
            <a:p>
              <a:endParaRPr lang="en-US"/>
            </a:p>
          </p:txBody>
        </p:sp>
        <p:sp>
          <p:nvSpPr>
            <p:cNvPr id="51601" name="Freeform 82"/>
            <p:cNvSpPr>
              <a:spLocks/>
            </p:cNvSpPr>
            <p:nvPr/>
          </p:nvSpPr>
          <p:spPr bwMode="auto">
            <a:xfrm>
              <a:off x="1305" y="1087"/>
              <a:ext cx="8" cy="9"/>
            </a:xfrm>
            <a:custGeom>
              <a:avLst/>
              <a:gdLst>
                <a:gd name="T0" fmla="*/ 0 w 18"/>
                <a:gd name="T1" fmla="*/ 10 h 19"/>
                <a:gd name="T2" fmla="*/ 16 w 18"/>
                <a:gd name="T3" fmla="*/ 0 h 19"/>
                <a:gd name="T4" fmla="*/ 18 w 18"/>
                <a:gd name="T5" fmla="*/ 11 h 19"/>
                <a:gd name="T6" fmla="*/ 2 w 18"/>
                <a:gd name="T7" fmla="*/ 19 h 19"/>
                <a:gd name="T8" fmla="*/ 0 w 18"/>
                <a:gd name="T9" fmla="*/ 1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10"/>
                  </a:moveTo>
                  <a:lnTo>
                    <a:pt x="16" y="0"/>
                  </a:lnTo>
                  <a:lnTo>
                    <a:pt x="18" y="11"/>
                  </a:lnTo>
                  <a:lnTo>
                    <a:pt x="2" y="19"/>
                  </a:lnTo>
                  <a:lnTo>
                    <a:pt x="0" y="10"/>
                  </a:lnTo>
                  <a:close/>
                </a:path>
              </a:pathLst>
            </a:custGeom>
            <a:solidFill>
              <a:srgbClr val="96988A"/>
            </a:solidFill>
            <a:ln w="9525">
              <a:noFill/>
              <a:round/>
              <a:headEnd/>
              <a:tailEnd/>
            </a:ln>
          </p:spPr>
          <p:txBody>
            <a:bodyPr/>
            <a:lstStyle/>
            <a:p>
              <a:endParaRPr lang="en-US"/>
            </a:p>
          </p:txBody>
        </p:sp>
        <p:sp>
          <p:nvSpPr>
            <p:cNvPr id="51602" name="Freeform 83"/>
            <p:cNvSpPr>
              <a:spLocks/>
            </p:cNvSpPr>
            <p:nvPr/>
          </p:nvSpPr>
          <p:spPr bwMode="auto">
            <a:xfrm>
              <a:off x="1302" y="1086"/>
              <a:ext cx="11" cy="10"/>
            </a:xfrm>
            <a:custGeom>
              <a:avLst/>
              <a:gdLst>
                <a:gd name="T0" fmla="*/ 21 w 21"/>
                <a:gd name="T1" fmla="*/ 1 h 20"/>
                <a:gd name="T2" fmla="*/ 16 w 21"/>
                <a:gd name="T3" fmla="*/ 0 h 20"/>
                <a:gd name="T4" fmla="*/ 0 w 21"/>
                <a:gd name="T5" fmla="*/ 11 h 20"/>
                <a:gd name="T6" fmla="*/ 3 w 21"/>
                <a:gd name="T7" fmla="*/ 18 h 20"/>
                <a:gd name="T8" fmla="*/ 7 w 21"/>
                <a:gd name="T9" fmla="*/ 20 h 20"/>
                <a:gd name="T10" fmla="*/ 5 w 21"/>
                <a:gd name="T11" fmla="*/ 11 h 20"/>
                <a:gd name="T12" fmla="*/ 21 w 21"/>
                <a:gd name="T13" fmla="*/ 1 h 20"/>
                <a:gd name="T14" fmla="*/ 0 60000 65536"/>
                <a:gd name="T15" fmla="*/ 0 60000 65536"/>
                <a:gd name="T16" fmla="*/ 0 60000 65536"/>
                <a:gd name="T17" fmla="*/ 0 60000 65536"/>
                <a:gd name="T18" fmla="*/ 0 60000 65536"/>
                <a:gd name="T19" fmla="*/ 0 60000 65536"/>
                <a:gd name="T20" fmla="*/ 0 60000 65536"/>
                <a:gd name="T21" fmla="*/ 0 w 21"/>
                <a:gd name="T22" fmla="*/ 0 h 20"/>
                <a:gd name="T23" fmla="*/ 21 w 2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0">
                  <a:moveTo>
                    <a:pt x="21" y="1"/>
                  </a:moveTo>
                  <a:lnTo>
                    <a:pt x="16" y="0"/>
                  </a:lnTo>
                  <a:lnTo>
                    <a:pt x="0" y="11"/>
                  </a:lnTo>
                  <a:lnTo>
                    <a:pt x="3" y="18"/>
                  </a:lnTo>
                  <a:lnTo>
                    <a:pt x="7" y="20"/>
                  </a:lnTo>
                  <a:lnTo>
                    <a:pt x="5" y="11"/>
                  </a:lnTo>
                  <a:lnTo>
                    <a:pt x="21" y="1"/>
                  </a:lnTo>
                  <a:close/>
                </a:path>
              </a:pathLst>
            </a:custGeom>
            <a:solidFill>
              <a:srgbClr val="676F5C"/>
            </a:solidFill>
            <a:ln w="9525">
              <a:noFill/>
              <a:round/>
              <a:headEnd/>
              <a:tailEnd/>
            </a:ln>
          </p:spPr>
          <p:txBody>
            <a:bodyPr/>
            <a:lstStyle/>
            <a:p>
              <a:endParaRPr lang="en-US"/>
            </a:p>
          </p:txBody>
        </p:sp>
        <p:sp>
          <p:nvSpPr>
            <p:cNvPr id="51603" name="Freeform 84"/>
            <p:cNvSpPr>
              <a:spLocks/>
            </p:cNvSpPr>
            <p:nvPr/>
          </p:nvSpPr>
          <p:spPr bwMode="auto">
            <a:xfrm>
              <a:off x="1317" y="1081"/>
              <a:ext cx="8" cy="9"/>
            </a:xfrm>
            <a:custGeom>
              <a:avLst/>
              <a:gdLst>
                <a:gd name="T0" fmla="*/ 0 w 17"/>
                <a:gd name="T1" fmla="*/ 8 h 19"/>
                <a:gd name="T2" fmla="*/ 15 w 17"/>
                <a:gd name="T3" fmla="*/ 0 h 19"/>
                <a:gd name="T4" fmla="*/ 17 w 17"/>
                <a:gd name="T5" fmla="*/ 10 h 19"/>
                <a:gd name="T6" fmla="*/ 1 w 17"/>
                <a:gd name="T7" fmla="*/ 19 h 19"/>
                <a:gd name="T8" fmla="*/ 0 w 17"/>
                <a:gd name="T9" fmla="*/ 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8"/>
                  </a:moveTo>
                  <a:lnTo>
                    <a:pt x="15" y="0"/>
                  </a:lnTo>
                  <a:lnTo>
                    <a:pt x="17" y="10"/>
                  </a:lnTo>
                  <a:lnTo>
                    <a:pt x="1" y="19"/>
                  </a:lnTo>
                  <a:lnTo>
                    <a:pt x="0" y="8"/>
                  </a:lnTo>
                  <a:close/>
                </a:path>
              </a:pathLst>
            </a:custGeom>
            <a:solidFill>
              <a:srgbClr val="96988A"/>
            </a:solidFill>
            <a:ln w="9525">
              <a:noFill/>
              <a:round/>
              <a:headEnd/>
              <a:tailEnd/>
            </a:ln>
          </p:spPr>
          <p:txBody>
            <a:bodyPr/>
            <a:lstStyle/>
            <a:p>
              <a:endParaRPr lang="en-US"/>
            </a:p>
          </p:txBody>
        </p:sp>
        <p:sp>
          <p:nvSpPr>
            <p:cNvPr id="51604" name="Freeform 85"/>
            <p:cNvSpPr>
              <a:spLocks/>
            </p:cNvSpPr>
            <p:nvPr/>
          </p:nvSpPr>
          <p:spPr bwMode="auto">
            <a:xfrm>
              <a:off x="1314" y="1081"/>
              <a:ext cx="10" cy="9"/>
            </a:xfrm>
            <a:custGeom>
              <a:avLst/>
              <a:gdLst>
                <a:gd name="T0" fmla="*/ 20 w 20"/>
                <a:gd name="T1" fmla="*/ 1 h 19"/>
                <a:gd name="T2" fmla="*/ 16 w 20"/>
                <a:gd name="T3" fmla="*/ 0 h 19"/>
                <a:gd name="T4" fmla="*/ 0 w 20"/>
                <a:gd name="T5" fmla="*/ 9 h 19"/>
                <a:gd name="T6" fmla="*/ 2 w 20"/>
                <a:gd name="T7" fmla="*/ 19 h 19"/>
                <a:gd name="T8" fmla="*/ 6 w 20"/>
                <a:gd name="T9" fmla="*/ 19 h 19"/>
                <a:gd name="T10" fmla="*/ 5 w 20"/>
                <a:gd name="T11" fmla="*/ 11 h 19"/>
                <a:gd name="T12" fmla="*/ 20 w 20"/>
                <a:gd name="T13" fmla="*/ 1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20" y="1"/>
                  </a:moveTo>
                  <a:lnTo>
                    <a:pt x="16" y="0"/>
                  </a:lnTo>
                  <a:lnTo>
                    <a:pt x="0" y="9"/>
                  </a:lnTo>
                  <a:lnTo>
                    <a:pt x="2" y="19"/>
                  </a:lnTo>
                  <a:lnTo>
                    <a:pt x="6" y="19"/>
                  </a:lnTo>
                  <a:lnTo>
                    <a:pt x="5" y="11"/>
                  </a:lnTo>
                  <a:lnTo>
                    <a:pt x="20" y="1"/>
                  </a:lnTo>
                  <a:close/>
                </a:path>
              </a:pathLst>
            </a:custGeom>
            <a:solidFill>
              <a:srgbClr val="676F5C"/>
            </a:solidFill>
            <a:ln w="9525">
              <a:noFill/>
              <a:round/>
              <a:headEnd/>
              <a:tailEnd/>
            </a:ln>
          </p:spPr>
          <p:txBody>
            <a:bodyPr/>
            <a:lstStyle/>
            <a:p>
              <a:endParaRPr lang="en-US"/>
            </a:p>
          </p:txBody>
        </p:sp>
        <p:sp>
          <p:nvSpPr>
            <p:cNvPr id="51605" name="Freeform 86"/>
            <p:cNvSpPr>
              <a:spLocks/>
            </p:cNvSpPr>
            <p:nvPr/>
          </p:nvSpPr>
          <p:spPr bwMode="auto">
            <a:xfrm>
              <a:off x="1319" y="1090"/>
              <a:ext cx="9" cy="9"/>
            </a:xfrm>
            <a:custGeom>
              <a:avLst/>
              <a:gdLst>
                <a:gd name="T0" fmla="*/ 0 w 18"/>
                <a:gd name="T1" fmla="*/ 8 h 17"/>
                <a:gd name="T2" fmla="*/ 16 w 18"/>
                <a:gd name="T3" fmla="*/ 0 h 17"/>
                <a:gd name="T4" fmla="*/ 18 w 18"/>
                <a:gd name="T5" fmla="*/ 9 h 17"/>
                <a:gd name="T6" fmla="*/ 2 w 18"/>
                <a:gd name="T7" fmla="*/ 17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16" y="0"/>
                  </a:lnTo>
                  <a:lnTo>
                    <a:pt x="18" y="9"/>
                  </a:lnTo>
                  <a:lnTo>
                    <a:pt x="2" y="17"/>
                  </a:lnTo>
                  <a:lnTo>
                    <a:pt x="0" y="8"/>
                  </a:lnTo>
                  <a:close/>
                </a:path>
              </a:pathLst>
            </a:custGeom>
            <a:solidFill>
              <a:srgbClr val="96988A"/>
            </a:solidFill>
            <a:ln w="9525">
              <a:noFill/>
              <a:round/>
              <a:headEnd/>
              <a:tailEnd/>
            </a:ln>
          </p:spPr>
          <p:txBody>
            <a:bodyPr/>
            <a:lstStyle/>
            <a:p>
              <a:endParaRPr lang="en-US"/>
            </a:p>
          </p:txBody>
        </p:sp>
        <p:sp>
          <p:nvSpPr>
            <p:cNvPr id="51606" name="Freeform 87"/>
            <p:cNvSpPr>
              <a:spLocks/>
            </p:cNvSpPr>
            <p:nvPr/>
          </p:nvSpPr>
          <p:spPr bwMode="auto">
            <a:xfrm>
              <a:off x="1317" y="1090"/>
              <a:ext cx="10" cy="9"/>
            </a:xfrm>
            <a:custGeom>
              <a:avLst/>
              <a:gdLst>
                <a:gd name="T0" fmla="*/ 20 w 20"/>
                <a:gd name="T1" fmla="*/ 1 h 18"/>
                <a:gd name="T2" fmla="*/ 16 w 20"/>
                <a:gd name="T3" fmla="*/ 0 h 18"/>
                <a:gd name="T4" fmla="*/ 0 w 20"/>
                <a:gd name="T5" fmla="*/ 9 h 18"/>
                <a:gd name="T6" fmla="*/ 2 w 20"/>
                <a:gd name="T7" fmla="*/ 18 h 18"/>
                <a:gd name="T8" fmla="*/ 6 w 20"/>
                <a:gd name="T9" fmla="*/ 18 h 18"/>
                <a:gd name="T10" fmla="*/ 4 w 20"/>
                <a:gd name="T11" fmla="*/ 9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2" y="18"/>
                  </a:lnTo>
                  <a:lnTo>
                    <a:pt x="6" y="18"/>
                  </a:lnTo>
                  <a:lnTo>
                    <a:pt x="4" y="9"/>
                  </a:lnTo>
                  <a:lnTo>
                    <a:pt x="20" y="1"/>
                  </a:lnTo>
                  <a:close/>
                </a:path>
              </a:pathLst>
            </a:custGeom>
            <a:solidFill>
              <a:srgbClr val="676F5C"/>
            </a:solidFill>
            <a:ln w="9525">
              <a:noFill/>
              <a:round/>
              <a:headEnd/>
              <a:tailEnd/>
            </a:ln>
          </p:spPr>
          <p:txBody>
            <a:bodyPr/>
            <a:lstStyle/>
            <a:p>
              <a:endParaRPr lang="en-US"/>
            </a:p>
          </p:txBody>
        </p:sp>
        <p:sp>
          <p:nvSpPr>
            <p:cNvPr id="51607" name="Freeform 88"/>
            <p:cNvSpPr>
              <a:spLocks/>
            </p:cNvSpPr>
            <p:nvPr/>
          </p:nvSpPr>
          <p:spPr bwMode="auto">
            <a:xfrm>
              <a:off x="1322" y="1099"/>
              <a:ext cx="8" cy="9"/>
            </a:xfrm>
            <a:custGeom>
              <a:avLst/>
              <a:gdLst>
                <a:gd name="T0" fmla="*/ 0 w 17"/>
                <a:gd name="T1" fmla="*/ 8 h 19"/>
                <a:gd name="T2" fmla="*/ 14 w 17"/>
                <a:gd name="T3" fmla="*/ 0 h 19"/>
                <a:gd name="T4" fmla="*/ 17 w 17"/>
                <a:gd name="T5" fmla="*/ 9 h 19"/>
                <a:gd name="T6" fmla="*/ 1 w 17"/>
                <a:gd name="T7" fmla="*/ 19 h 19"/>
                <a:gd name="T8" fmla="*/ 0 w 17"/>
                <a:gd name="T9" fmla="*/ 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8"/>
                  </a:moveTo>
                  <a:lnTo>
                    <a:pt x="14" y="0"/>
                  </a:lnTo>
                  <a:lnTo>
                    <a:pt x="17" y="9"/>
                  </a:lnTo>
                  <a:lnTo>
                    <a:pt x="1" y="19"/>
                  </a:lnTo>
                  <a:lnTo>
                    <a:pt x="0" y="8"/>
                  </a:lnTo>
                  <a:close/>
                </a:path>
              </a:pathLst>
            </a:custGeom>
            <a:solidFill>
              <a:srgbClr val="96988A"/>
            </a:solidFill>
            <a:ln w="9525">
              <a:noFill/>
              <a:round/>
              <a:headEnd/>
              <a:tailEnd/>
            </a:ln>
          </p:spPr>
          <p:txBody>
            <a:bodyPr/>
            <a:lstStyle/>
            <a:p>
              <a:endParaRPr lang="en-US"/>
            </a:p>
          </p:txBody>
        </p:sp>
        <p:sp>
          <p:nvSpPr>
            <p:cNvPr id="51608" name="Freeform 89"/>
            <p:cNvSpPr>
              <a:spLocks/>
            </p:cNvSpPr>
            <p:nvPr/>
          </p:nvSpPr>
          <p:spPr bwMode="auto">
            <a:xfrm>
              <a:off x="1319" y="1098"/>
              <a:ext cx="10" cy="10"/>
            </a:xfrm>
            <a:custGeom>
              <a:avLst/>
              <a:gdLst>
                <a:gd name="T0" fmla="*/ 20 w 20"/>
                <a:gd name="T1" fmla="*/ 1 h 18"/>
                <a:gd name="T2" fmla="*/ 16 w 20"/>
                <a:gd name="T3" fmla="*/ 0 h 18"/>
                <a:gd name="T4" fmla="*/ 0 w 20"/>
                <a:gd name="T5" fmla="*/ 9 h 18"/>
                <a:gd name="T6" fmla="*/ 2 w 20"/>
                <a:gd name="T7" fmla="*/ 18 h 18"/>
                <a:gd name="T8" fmla="*/ 7 w 20"/>
                <a:gd name="T9" fmla="*/ 18 h 18"/>
                <a:gd name="T10" fmla="*/ 6 w 20"/>
                <a:gd name="T11" fmla="*/ 10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2" y="18"/>
                  </a:lnTo>
                  <a:lnTo>
                    <a:pt x="7" y="18"/>
                  </a:lnTo>
                  <a:lnTo>
                    <a:pt x="6" y="10"/>
                  </a:lnTo>
                  <a:lnTo>
                    <a:pt x="20" y="1"/>
                  </a:lnTo>
                  <a:close/>
                </a:path>
              </a:pathLst>
            </a:custGeom>
            <a:solidFill>
              <a:srgbClr val="676F5C"/>
            </a:solidFill>
            <a:ln w="9525">
              <a:noFill/>
              <a:round/>
              <a:headEnd/>
              <a:tailEnd/>
            </a:ln>
          </p:spPr>
          <p:txBody>
            <a:bodyPr/>
            <a:lstStyle/>
            <a:p>
              <a:endParaRPr lang="en-US"/>
            </a:p>
          </p:txBody>
        </p:sp>
        <p:sp>
          <p:nvSpPr>
            <p:cNvPr id="51609" name="Freeform 90"/>
            <p:cNvSpPr>
              <a:spLocks/>
            </p:cNvSpPr>
            <p:nvPr/>
          </p:nvSpPr>
          <p:spPr bwMode="auto">
            <a:xfrm>
              <a:off x="1307" y="1097"/>
              <a:ext cx="8" cy="9"/>
            </a:xfrm>
            <a:custGeom>
              <a:avLst/>
              <a:gdLst>
                <a:gd name="T0" fmla="*/ 0 w 17"/>
                <a:gd name="T1" fmla="*/ 8 h 17"/>
                <a:gd name="T2" fmla="*/ 16 w 17"/>
                <a:gd name="T3" fmla="*/ 0 h 17"/>
                <a:gd name="T4" fmla="*/ 17 w 17"/>
                <a:gd name="T5" fmla="*/ 9 h 17"/>
                <a:gd name="T6" fmla="*/ 2 w 17"/>
                <a:gd name="T7" fmla="*/ 17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6" y="0"/>
                  </a:lnTo>
                  <a:lnTo>
                    <a:pt x="17" y="9"/>
                  </a:lnTo>
                  <a:lnTo>
                    <a:pt x="2" y="17"/>
                  </a:lnTo>
                  <a:lnTo>
                    <a:pt x="0" y="8"/>
                  </a:lnTo>
                  <a:close/>
                </a:path>
              </a:pathLst>
            </a:custGeom>
            <a:solidFill>
              <a:srgbClr val="96988A"/>
            </a:solidFill>
            <a:ln w="9525">
              <a:noFill/>
              <a:round/>
              <a:headEnd/>
              <a:tailEnd/>
            </a:ln>
          </p:spPr>
          <p:txBody>
            <a:bodyPr/>
            <a:lstStyle/>
            <a:p>
              <a:endParaRPr lang="en-US"/>
            </a:p>
          </p:txBody>
        </p:sp>
        <p:sp>
          <p:nvSpPr>
            <p:cNvPr id="51610" name="Freeform 91"/>
            <p:cNvSpPr>
              <a:spLocks/>
            </p:cNvSpPr>
            <p:nvPr/>
          </p:nvSpPr>
          <p:spPr bwMode="auto">
            <a:xfrm>
              <a:off x="1305" y="1096"/>
              <a:ext cx="10" cy="10"/>
            </a:xfrm>
            <a:custGeom>
              <a:avLst/>
              <a:gdLst>
                <a:gd name="T0" fmla="*/ 20 w 20"/>
                <a:gd name="T1" fmla="*/ 1 h 18"/>
                <a:gd name="T2" fmla="*/ 16 w 20"/>
                <a:gd name="T3" fmla="*/ 0 h 18"/>
                <a:gd name="T4" fmla="*/ 0 w 20"/>
                <a:gd name="T5" fmla="*/ 9 h 18"/>
                <a:gd name="T6" fmla="*/ 2 w 20"/>
                <a:gd name="T7" fmla="*/ 18 h 18"/>
                <a:gd name="T8" fmla="*/ 6 w 20"/>
                <a:gd name="T9" fmla="*/ 18 h 18"/>
                <a:gd name="T10" fmla="*/ 4 w 20"/>
                <a:gd name="T11" fmla="*/ 9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2" y="18"/>
                  </a:lnTo>
                  <a:lnTo>
                    <a:pt x="6" y="18"/>
                  </a:lnTo>
                  <a:lnTo>
                    <a:pt x="4" y="9"/>
                  </a:lnTo>
                  <a:lnTo>
                    <a:pt x="20" y="1"/>
                  </a:lnTo>
                  <a:close/>
                </a:path>
              </a:pathLst>
            </a:custGeom>
            <a:solidFill>
              <a:srgbClr val="676F5C"/>
            </a:solidFill>
            <a:ln w="9525">
              <a:noFill/>
              <a:round/>
              <a:headEnd/>
              <a:tailEnd/>
            </a:ln>
          </p:spPr>
          <p:txBody>
            <a:bodyPr/>
            <a:lstStyle/>
            <a:p>
              <a:endParaRPr lang="en-US"/>
            </a:p>
          </p:txBody>
        </p:sp>
        <p:sp>
          <p:nvSpPr>
            <p:cNvPr id="51611" name="Freeform 92"/>
            <p:cNvSpPr>
              <a:spLocks/>
            </p:cNvSpPr>
            <p:nvPr/>
          </p:nvSpPr>
          <p:spPr bwMode="auto">
            <a:xfrm>
              <a:off x="1309" y="1106"/>
              <a:ext cx="8" cy="9"/>
            </a:xfrm>
            <a:custGeom>
              <a:avLst/>
              <a:gdLst>
                <a:gd name="T0" fmla="*/ 0 w 15"/>
                <a:gd name="T1" fmla="*/ 8 h 19"/>
                <a:gd name="T2" fmla="*/ 14 w 15"/>
                <a:gd name="T3" fmla="*/ 0 h 19"/>
                <a:gd name="T4" fmla="*/ 15 w 15"/>
                <a:gd name="T5" fmla="*/ 9 h 19"/>
                <a:gd name="T6" fmla="*/ 1 w 15"/>
                <a:gd name="T7" fmla="*/ 19 h 19"/>
                <a:gd name="T8" fmla="*/ 0 w 15"/>
                <a:gd name="T9" fmla="*/ 8 h 19"/>
                <a:gd name="T10" fmla="*/ 0 60000 65536"/>
                <a:gd name="T11" fmla="*/ 0 60000 65536"/>
                <a:gd name="T12" fmla="*/ 0 60000 65536"/>
                <a:gd name="T13" fmla="*/ 0 60000 65536"/>
                <a:gd name="T14" fmla="*/ 0 60000 65536"/>
                <a:gd name="T15" fmla="*/ 0 w 15"/>
                <a:gd name="T16" fmla="*/ 0 h 19"/>
                <a:gd name="T17" fmla="*/ 15 w 15"/>
                <a:gd name="T18" fmla="*/ 19 h 19"/>
              </a:gdLst>
              <a:ahLst/>
              <a:cxnLst>
                <a:cxn ang="T10">
                  <a:pos x="T0" y="T1"/>
                </a:cxn>
                <a:cxn ang="T11">
                  <a:pos x="T2" y="T3"/>
                </a:cxn>
                <a:cxn ang="T12">
                  <a:pos x="T4" y="T5"/>
                </a:cxn>
                <a:cxn ang="T13">
                  <a:pos x="T6" y="T7"/>
                </a:cxn>
                <a:cxn ang="T14">
                  <a:pos x="T8" y="T9"/>
                </a:cxn>
              </a:cxnLst>
              <a:rect l="T15" t="T16" r="T17" b="T18"/>
              <a:pathLst>
                <a:path w="15" h="19">
                  <a:moveTo>
                    <a:pt x="0" y="8"/>
                  </a:moveTo>
                  <a:lnTo>
                    <a:pt x="14" y="0"/>
                  </a:lnTo>
                  <a:lnTo>
                    <a:pt x="15" y="9"/>
                  </a:lnTo>
                  <a:lnTo>
                    <a:pt x="1" y="19"/>
                  </a:lnTo>
                  <a:lnTo>
                    <a:pt x="0" y="8"/>
                  </a:lnTo>
                  <a:close/>
                </a:path>
              </a:pathLst>
            </a:custGeom>
            <a:solidFill>
              <a:srgbClr val="96988A"/>
            </a:solidFill>
            <a:ln w="9525">
              <a:noFill/>
              <a:round/>
              <a:headEnd/>
              <a:tailEnd/>
            </a:ln>
          </p:spPr>
          <p:txBody>
            <a:bodyPr/>
            <a:lstStyle/>
            <a:p>
              <a:endParaRPr lang="en-US"/>
            </a:p>
          </p:txBody>
        </p:sp>
        <p:sp>
          <p:nvSpPr>
            <p:cNvPr id="51612" name="Freeform 93"/>
            <p:cNvSpPr>
              <a:spLocks/>
            </p:cNvSpPr>
            <p:nvPr/>
          </p:nvSpPr>
          <p:spPr bwMode="auto">
            <a:xfrm>
              <a:off x="1307" y="1105"/>
              <a:ext cx="10" cy="9"/>
            </a:xfrm>
            <a:custGeom>
              <a:avLst/>
              <a:gdLst>
                <a:gd name="T0" fmla="*/ 20 w 20"/>
                <a:gd name="T1" fmla="*/ 1 h 18"/>
                <a:gd name="T2" fmla="*/ 16 w 20"/>
                <a:gd name="T3" fmla="*/ 0 h 18"/>
                <a:gd name="T4" fmla="*/ 0 w 20"/>
                <a:gd name="T5" fmla="*/ 9 h 18"/>
                <a:gd name="T6" fmla="*/ 2 w 20"/>
                <a:gd name="T7" fmla="*/ 18 h 18"/>
                <a:gd name="T8" fmla="*/ 7 w 20"/>
                <a:gd name="T9" fmla="*/ 18 h 18"/>
                <a:gd name="T10" fmla="*/ 4 w 20"/>
                <a:gd name="T11" fmla="*/ 10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2" y="18"/>
                  </a:lnTo>
                  <a:lnTo>
                    <a:pt x="7" y="18"/>
                  </a:lnTo>
                  <a:lnTo>
                    <a:pt x="4" y="10"/>
                  </a:lnTo>
                  <a:lnTo>
                    <a:pt x="20" y="1"/>
                  </a:lnTo>
                  <a:close/>
                </a:path>
              </a:pathLst>
            </a:custGeom>
            <a:solidFill>
              <a:srgbClr val="676F5C"/>
            </a:solidFill>
            <a:ln w="9525">
              <a:noFill/>
              <a:round/>
              <a:headEnd/>
              <a:tailEnd/>
            </a:ln>
          </p:spPr>
          <p:txBody>
            <a:bodyPr/>
            <a:lstStyle/>
            <a:p>
              <a:endParaRPr lang="en-US"/>
            </a:p>
          </p:txBody>
        </p:sp>
        <p:sp>
          <p:nvSpPr>
            <p:cNvPr id="51613" name="Freeform 94"/>
            <p:cNvSpPr>
              <a:spLocks/>
            </p:cNvSpPr>
            <p:nvPr/>
          </p:nvSpPr>
          <p:spPr bwMode="auto">
            <a:xfrm>
              <a:off x="1295" y="1104"/>
              <a:ext cx="8" cy="9"/>
            </a:xfrm>
            <a:custGeom>
              <a:avLst/>
              <a:gdLst>
                <a:gd name="T0" fmla="*/ 0 w 17"/>
                <a:gd name="T1" fmla="*/ 8 h 19"/>
                <a:gd name="T2" fmla="*/ 14 w 17"/>
                <a:gd name="T3" fmla="*/ 0 h 19"/>
                <a:gd name="T4" fmla="*/ 17 w 17"/>
                <a:gd name="T5" fmla="*/ 10 h 19"/>
                <a:gd name="T6" fmla="*/ 1 w 17"/>
                <a:gd name="T7" fmla="*/ 19 h 19"/>
                <a:gd name="T8" fmla="*/ 0 w 17"/>
                <a:gd name="T9" fmla="*/ 8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8"/>
                  </a:moveTo>
                  <a:lnTo>
                    <a:pt x="14" y="0"/>
                  </a:lnTo>
                  <a:lnTo>
                    <a:pt x="17" y="10"/>
                  </a:lnTo>
                  <a:lnTo>
                    <a:pt x="1" y="19"/>
                  </a:lnTo>
                  <a:lnTo>
                    <a:pt x="0" y="8"/>
                  </a:lnTo>
                  <a:close/>
                </a:path>
              </a:pathLst>
            </a:custGeom>
            <a:solidFill>
              <a:srgbClr val="96988A"/>
            </a:solidFill>
            <a:ln w="9525">
              <a:noFill/>
              <a:round/>
              <a:headEnd/>
              <a:tailEnd/>
            </a:ln>
          </p:spPr>
          <p:txBody>
            <a:bodyPr/>
            <a:lstStyle/>
            <a:p>
              <a:endParaRPr lang="en-US"/>
            </a:p>
          </p:txBody>
        </p:sp>
        <p:sp>
          <p:nvSpPr>
            <p:cNvPr id="51614" name="Freeform 95"/>
            <p:cNvSpPr>
              <a:spLocks/>
            </p:cNvSpPr>
            <p:nvPr/>
          </p:nvSpPr>
          <p:spPr bwMode="auto">
            <a:xfrm>
              <a:off x="1292" y="1103"/>
              <a:ext cx="10" cy="9"/>
            </a:xfrm>
            <a:custGeom>
              <a:avLst/>
              <a:gdLst>
                <a:gd name="T0" fmla="*/ 20 w 20"/>
                <a:gd name="T1" fmla="*/ 1 h 18"/>
                <a:gd name="T2" fmla="*/ 16 w 20"/>
                <a:gd name="T3" fmla="*/ 0 h 18"/>
                <a:gd name="T4" fmla="*/ 0 w 20"/>
                <a:gd name="T5" fmla="*/ 9 h 18"/>
                <a:gd name="T6" fmla="*/ 3 w 20"/>
                <a:gd name="T7" fmla="*/ 18 h 18"/>
                <a:gd name="T8" fmla="*/ 7 w 20"/>
                <a:gd name="T9" fmla="*/ 18 h 18"/>
                <a:gd name="T10" fmla="*/ 6 w 20"/>
                <a:gd name="T11" fmla="*/ 11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3" y="18"/>
                  </a:lnTo>
                  <a:lnTo>
                    <a:pt x="7" y="18"/>
                  </a:lnTo>
                  <a:lnTo>
                    <a:pt x="6" y="11"/>
                  </a:lnTo>
                  <a:lnTo>
                    <a:pt x="20" y="1"/>
                  </a:lnTo>
                  <a:close/>
                </a:path>
              </a:pathLst>
            </a:custGeom>
            <a:solidFill>
              <a:srgbClr val="676F5C"/>
            </a:solidFill>
            <a:ln w="9525">
              <a:noFill/>
              <a:round/>
              <a:headEnd/>
              <a:tailEnd/>
            </a:ln>
          </p:spPr>
          <p:txBody>
            <a:bodyPr/>
            <a:lstStyle/>
            <a:p>
              <a:endParaRPr lang="en-US"/>
            </a:p>
          </p:txBody>
        </p:sp>
        <p:sp>
          <p:nvSpPr>
            <p:cNvPr id="51615" name="Freeform 96"/>
            <p:cNvSpPr>
              <a:spLocks/>
            </p:cNvSpPr>
            <p:nvPr/>
          </p:nvSpPr>
          <p:spPr bwMode="auto">
            <a:xfrm>
              <a:off x="1297" y="1112"/>
              <a:ext cx="8" cy="9"/>
            </a:xfrm>
            <a:custGeom>
              <a:avLst/>
              <a:gdLst>
                <a:gd name="T0" fmla="*/ 0 w 17"/>
                <a:gd name="T1" fmla="*/ 10 h 19"/>
                <a:gd name="T2" fmla="*/ 15 w 17"/>
                <a:gd name="T3" fmla="*/ 0 h 19"/>
                <a:gd name="T4" fmla="*/ 17 w 17"/>
                <a:gd name="T5" fmla="*/ 11 h 19"/>
                <a:gd name="T6" fmla="*/ 1 w 17"/>
                <a:gd name="T7" fmla="*/ 19 h 19"/>
                <a:gd name="T8" fmla="*/ 0 w 17"/>
                <a:gd name="T9" fmla="*/ 1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0"/>
                  </a:moveTo>
                  <a:lnTo>
                    <a:pt x="15" y="0"/>
                  </a:lnTo>
                  <a:lnTo>
                    <a:pt x="17" y="11"/>
                  </a:lnTo>
                  <a:lnTo>
                    <a:pt x="1" y="19"/>
                  </a:lnTo>
                  <a:lnTo>
                    <a:pt x="0" y="10"/>
                  </a:lnTo>
                  <a:close/>
                </a:path>
              </a:pathLst>
            </a:custGeom>
            <a:solidFill>
              <a:srgbClr val="96988A"/>
            </a:solidFill>
            <a:ln w="9525">
              <a:noFill/>
              <a:round/>
              <a:headEnd/>
              <a:tailEnd/>
            </a:ln>
          </p:spPr>
          <p:txBody>
            <a:bodyPr/>
            <a:lstStyle/>
            <a:p>
              <a:endParaRPr lang="en-US"/>
            </a:p>
          </p:txBody>
        </p:sp>
        <p:sp>
          <p:nvSpPr>
            <p:cNvPr id="51616" name="Freeform 97"/>
            <p:cNvSpPr>
              <a:spLocks/>
            </p:cNvSpPr>
            <p:nvPr/>
          </p:nvSpPr>
          <p:spPr bwMode="auto">
            <a:xfrm>
              <a:off x="1295" y="1112"/>
              <a:ext cx="10" cy="9"/>
            </a:xfrm>
            <a:custGeom>
              <a:avLst/>
              <a:gdLst>
                <a:gd name="T0" fmla="*/ 19 w 19"/>
                <a:gd name="T1" fmla="*/ 1 h 20"/>
                <a:gd name="T2" fmla="*/ 15 w 19"/>
                <a:gd name="T3" fmla="*/ 0 h 20"/>
                <a:gd name="T4" fmla="*/ 0 w 19"/>
                <a:gd name="T5" fmla="*/ 9 h 20"/>
                <a:gd name="T6" fmla="*/ 1 w 19"/>
                <a:gd name="T7" fmla="*/ 19 h 20"/>
                <a:gd name="T8" fmla="*/ 5 w 19"/>
                <a:gd name="T9" fmla="*/ 20 h 20"/>
                <a:gd name="T10" fmla="*/ 4 w 19"/>
                <a:gd name="T11" fmla="*/ 11 h 20"/>
                <a:gd name="T12" fmla="*/ 19 w 19"/>
                <a:gd name="T13" fmla="*/ 1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19" y="1"/>
                  </a:moveTo>
                  <a:lnTo>
                    <a:pt x="15" y="0"/>
                  </a:lnTo>
                  <a:lnTo>
                    <a:pt x="0" y="9"/>
                  </a:lnTo>
                  <a:lnTo>
                    <a:pt x="1" y="19"/>
                  </a:lnTo>
                  <a:lnTo>
                    <a:pt x="5" y="20"/>
                  </a:lnTo>
                  <a:lnTo>
                    <a:pt x="4" y="11"/>
                  </a:lnTo>
                  <a:lnTo>
                    <a:pt x="19" y="1"/>
                  </a:lnTo>
                  <a:close/>
                </a:path>
              </a:pathLst>
            </a:custGeom>
            <a:solidFill>
              <a:srgbClr val="676F5C"/>
            </a:solidFill>
            <a:ln w="9525">
              <a:noFill/>
              <a:round/>
              <a:headEnd/>
              <a:tailEnd/>
            </a:ln>
          </p:spPr>
          <p:txBody>
            <a:bodyPr/>
            <a:lstStyle/>
            <a:p>
              <a:endParaRPr lang="en-US"/>
            </a:p>
          </p:txBody>
        </p:sp>
        <p:sp>
          <p:nvSpPr>
            <p:cNvPr id="51617" name="Freeform 98"/>
            <p:cNvSpPr>
              <a:spLocks/>
            </p:cNvSpPr>
            <p:nvPr/>
          </p:nvSpPr>
          <p:spPr bwMode="auto">
            <a:xfrm>
              <a:off x="1272" y="1011"/>
              <a:ext cx="43" cy="41"/>
            </a:xfrm>
            <a:custGeom>
              <a:avLst/>
              <a:gdLst>
                <a:gd name="T0" fmla="*/ 0 w 85"/>
                <a:gd name="T1" fmla="*/ 30 h 81"/>
                <a:gd name="T2" fmla="*/ 75 w 85"/>
                <a:gd name="T3" fmla="*/ 0 h 81"/>
                <a:gd name="T4" fmla="*/ 85 w 85"/>
                <a:gd name="T5" fmla="*/ 48 h 81"/>
                <a:gd name="T6" fmla="*/ 10 w 85"/>
                <a:gd name="T7" fmla="*/ 81 h 81"/>
                <a:gd name="T8" fmla="*/ 0 w 85"/>
                <a:gd name="T9" fmla="*/ 30 h 81"/>
                <a:gd name="T10" fmla="*/ 0 60000 65536"/>
                <a:gd name="T11" fmla="*/ 0 60000 65536"/>
                <a:gd name="T12" fmla="*/ 0 60000 65536"/>
                <a:gd name="T13" fmla="*/ 0 60000 65536"/>
                <a:gd name="T14" fmla="*/ 0 60000 65536"/>
                <a:gd name="T15" fmla="*/ 0 w 85"/>
                <a:gd name="T16" fmla="*/ 0 h 81"/>
                <a:gd name="T17" fmla="*/ 85 w 85"/>
                <a:gd name="T18" fmla="*/ 81 h 81"/>
              </a:gdLst>
              <a:ahLst/>
              <a:cxnLst>
                <a:cxn ang="T10">
                  <a:pos x="T0" y="T1"/>
                </a:cxn>
                <a:cxn ang="T11">
                  <a:pos x="T2" y="T3"/>
                </a:cxn>
                <a:cxn ang="T12">
                  <a:pos x="T4" y="T5"/>
                </a:cxn>
                <a:cxn ang="T13">
                  <a:pos x="T6" y="T7"/>
                </a:cxn>
                <a:cxn ang="T14">
                  <a:pos x="T8" y="T9"/>
                </a:cxn>
              </a:cxnLst>
              <a:rect l="T15" t="T16" r="T17" b="T18"/>
              <a:pathLst>
                <a:path w="85" h="81">
                  <a:moveTo>
                    <a:pt x="0" y="30"/>
                  </a:moveTo>
                  <a:lnTo>
                    <a:pt x="75" y="0"/>
                  </a:lnTo>
                  <a:lnTo>
                    <a:pt x="85" y="48"/>
                  </a:lnTo>
                  <a:lnTo>
                    <a:pt x="10" y="81"/>
                  </a:lnTo>
                  <a:lnTo>
                    <a:pt x="0" y="30"/>
                  </a:lnTo>
                  <a:close/>
                </a:path>
              </a:pathLst>
            </a:custGeom>
            <a:solidFill>
              <a:srgbClr val="A9BEC3"/>
            </a:solidFill>
            <a:ln w="9525">
              <a:noFill/>
              <a:round/>
              <a:headEnd/>
              <a:tailEnd/>
            </a:ln>
          </p:spPr>
          <p:txBody>
            <a:bodyPr/>
            <a:lstStyle/>
            <a:p>
              <a:endParaRPr lang="en-US"/>
            </a:p>
          </p:txBody>
        </p:sp>
        <p:sp>
          <p:nvSpPr>
            <p:cNvPr id="51618" name="Freeform 99"/>
            <p:cNvSpPr>
              <a:spLocks/>
            </p:cNvSpPr>
            <p:nvPr/>
          </p:nvSpPr>
          <p:spPr bwMode="auto">
            <a:xfrm>
              <a:off x="1278" y="1011"/>
              <a:ext cx="38" cy="43"/>
            </a:xfrm>
            <a:custGeom>
              <a:avLst/>
              <a:gdLst>
                <a:gd name="T0" fmla="*/ 61 w 77"/>
                <a:gd name="T1" fmla="*/ 3 h 86"/>
                <a:gd name="T2" fmla="*/ 66 w 77"/>
                <a:gd name="T3" fmla="*/ 0 h 86"/>
                <a:gd name="T4" fmla="*/ 77 w 77"/>
                <a:gd name="T5" fmla="*/ 49 h 86"/>
                <a:gd name="T6" fmla="*/ 0 w 77"/>
                <a:gd name="T7" fmla="*/ 86 h 86"/>
                <a:gd name="T8" fmla="*/ 0 w 77"/>
                <a:gd name="T9" fmla="*/ 82 h 86"/>
                <a:gd name="T10" fmla="*/ 70 w 77"/>
                <a:gd name="T11" fmla="*/ 49 h 86"/>
                <a:gd name="T12" fmla="*/ 61 w 77"/>
                <a:gd name="T13" fmla="*/ 3 h 86"/>
                <a:gd name="T14" fmla="*/ 0 60000 65536"/>
                <a:gd name="T15" fmla="*/ 0 60000 65536"/>
                <a:gd name="T16" fmla="*/ 0 60000 65536"/>
                <a:gd name="T17" fmla="*/ 0 60000 65536"/>
                <a:gd name="T18" fmla="*/ 0 60000 65536"/>
                <a:gd name="T19" fmla="*/ 0 60000 65536"/>
                <a:gd name="T20" fmla="*/ 0 60000 65536"/>
                <a:gd name="T21" fmla="*/ 0 w 77"/>
                <a:gd name="T22" fmla="*/ 0 h 86"/>
                <a:gd name="T23" fmla="*/ 77 w 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86">
                  <a:moveTo>
                    <a:pt x="61" y="3"/>
                  </a:moveTo>
                  <a:lnTo>
                    <a:pt x="66" y="0"/>
                  </a:lnTo>
                  <a:lnTo>
                    <a:pt x="77" y="49"/>
                  </a:lnTo>
                  <a:lnTo>
                    <a:pt x="0" y="86"/>
                  </a:lnTo>
                  <a:lnTo>
                    <a:pt x="0" y="82"/>
                  </a:lnTo>
                  <a:lnTo>
                    <a:pt x="70" y="49"/>
                  </a:lnTo>
                  <a:lnTo>
                    <a:pt x="61" y="3"/>
                  </a:lnTo>
                  <a:close/>
                </a:path>
              </a:pathLst>
            </a:custGeom>
            <a:solidFill>
              <a:srgbClr val="5F6655"/>
            </a:solidFill>
            <a:ln w="9525">
              <a:noFill/>
              <a:round/>
              <a:headEnd/>
              <a:tailEnd/>
            </a:ln>
          </p:spPr>
          <p:txBody>
            <a:bodyPr/>
            <a:lstStyle/>
            <a:p>
              <a:endParaRPr lang="en-US"/>
            </a:p>
          </p:txBody>
        </p:sp>
      </p:grpSp>
      <p:sp>
        <p:nvSpPr>
          <p:cNvPr id="51268" name="Rectangle 100"/>
          <p:cNvSpPr>
            <a:spLocks noChangeArrowheads="1"/>
          </p:cNvSpPr>
          <p:nvPr/>
        </p:nvSpPr>
        <p:spPr bwMode="auto">
          <a:xfrm>
            <a:off x="6961188" y="4733925"/>
            <a:ext cx="382587" cy="276225"/>
          </a:xfrm>
          <a:prstGeom prst="rect">
            <a:avLst/>
          </a:prstGeom>
          <a:noFill/>
          <a:ln w="9525">
            <a:noFill/>
            <a:miter lim="800000"/>
            <a:headEnd/>
            <a:tailEnd/>
          </a:ln>
        </p:spPr>
        <p:txBody>
          <a:bodyPr/>
          <a:lstStyle/>
          <a:p>
            <a:endParaRPr lang="en-US"/>
          </a:p>
        </p:txBody>
      </p:sp>
      <p:sp>
        <p:nvSpPr>
          <p:cNvPr id="299109" name="Line 101"/>
          <p:cNvSpPr>
            <a:spLocks noChangeShapeType="1"/>
          </p:cNvSpPr>
          <p:nvPr/>
        </p:nvSpPr>
        <p:spPr bwMode="auto">
          <a:xfrm flipH="1" flipV="1">
            <a:off x="5818188" y="4581525"/>
            <a:ext cx="804862" cy="365125"/>
          </a:xfrm>
          <a:prstGeom prst="line">
            <a:avLst/>
          </a:prstGeom>
          <a:noFill/>
          <a:ln w="15875">
            <a:solidFill>
              <a:srgbClr val="006699"/>
            </a:solidFill>
            <a:round/>
            <a:headEnd/>
            <a:tailEnd/>
          </a:ln>
        </p:spPr>
        <p:txBody>
          <a:bodyPr anchor="ctr">
            <a:spAutoFit/>
          </a:bodyPr>
          <a:lstStyle/>
          <a:p>
            <a:endParaRPr lang="en-US"/>
          </a:p>
        </p:txBody>
      </p:sp>
      <p:sp>
        <p:nvSpPr>
          <p:cNvPr id="299110" name="Line 102"/>
          <p:cNvSpPr>
            <a:spLocks noChangeShapeType="1"/>
          </p:cNvSpPr>
          <p:nvPr/>
        </p:nvSpPr>
        <p:spPr bwMode="auto">
          <a:xfrm flipH="1" flipV="1">
            <a:off x="3889375" y="2032000"/>
            <a:ext cx="1438275" cy="2228850"/>
          </a:xfrm>
          <a:prstGeom prst="line">
            <a:avLst/>
          </a:prstGeom>
          <a:noFill/>
          <a:ln w="15875">
            <a:solidFill>
              <a:srgbClr val="008000"/>
            </a:solidFill>
            <a:round/>
            <a:headEnd/>
            <a:tailEnd/>
          </a:ln>
        </p:spPr>
        <p:txBody>
          <a:bodyPr anchor="ctr">
            <a:spAutoFit/>
          </a:bodyPr>
          <a:lstStyle/>
          <a:p>
            <a:endParaRPr lang="en-US"/>
          </a:p>
        </p:txBody>
      </p:sp>
      <p:sp>
        <p:nvSpPr>
          <p:cNvPr id="299111" name="Line 103"/>
          <p:cNvSpPr>
            <a:spLocks noChangeShapeType="1"/>
          </p:cNvSpPr>
          <p:nvPr/>
        </p:nvSpPr>
        <p:spPr bwMode="auto">
          <a:xfrm>
            <a:off x="3956050" y="3041650"/>
            <a:ext cx="1447800" cy="1371600"/>
          </a:xfrm>
          <a:prstGeom prst="line">
            <a:avLst/>
          </a:prstGeom>
          <a:noFill/>
          <a:ln w="15875">
            <a:solidFill>
              <a:srgbClr val="008000"/>
            </a:solidFill>
            <a:prstDash val="dash"/>
            <a:round/>
            <a:headEnd/>
            <a:tailEnd/>
          </a:ln>
        </p:spPr>
        <p:txBody>
          <a:bodyPr anchor="ctr">
            <a:spAutoFit/>
          </a:bodyPr>
          <a:lstStyle/>
          <a:p>
            <a:endParaRPr lang="en-US"/>
          </a:p>
        </p:txBody>
      </p:sp>
      <p:grpSp>
        <p:nvGrpSpPr>
          <p:cNvPr id="3" name="Group 104"/>
          <p:cNvGrpSpPr>
            <a:grpSpLocks/>
          </p:cNvGrpSpPr>
          <p:nvPr/>
        </p:nvGrpSpPr>
        <p:grpSpPr bwMode="auto">
          <a:xfrm>
            <a:off x="2651125" y="1538288"/>
            <a:ext cx="296863" cy="449262"/>
            <a:chOff x="1519" y="1810"/>
            <a:chExt cx="245" cy="414"/>
          </a:xfrm>
        </p:grpSpPr>
        <p:grpSp>
          <p:nvGrpSpPr>
            <p:cNvPr id="4" name="Group 105"/>
            <p:cNvGrpSpPr>
              <a:grpSpLocks/>
            </p:cNvGrpSpPr>
            <p:nvPr/>
          </p:nvGrpSpPr>
          <p:grpSpPr bwMode="auto">
            <a:xfrm>
              <a:off x="1657" y="1810"/>
              <a:ext cx="107" cy="78"/>
              <a:chOff x="1371" y="685"/>
              <a:chExt cx="57" cy="67"/>
            </a:xfrm>
          </p:grpSpPr>
          <p:sp>
            <p:nvSpPr>
              <p:cNvPr id="51583" name="Freeform 106"/>
              <p:cNvSpPr>
                <a:spLocks/>
              </p:cNvSpPr>
              <p:nvPr/>
            </p:nvSpPr>
            <p:spPr bwMode="auto">
              <a:xfrm>
                <a:off x="1401" y="685"/>
                <a:ext cx="27" cy="67"/>
              </a:xfrm>
              <a:custGeom>
                <a:avLst/>
                <a:gdLst>
                  <a:gd name="T0" fmla="*/ 0 w 27"/>
                  <a:gd name="T1" fmla="*/ 0 h 67"/>
                  <a:gd name="T2" fmla="*/ 6 w 27"/>
                  <a:gd name="T3" fmla="*/ 2 h 67"/>
                  <a:gd name="T4" fmla="*/ 11 w 27"/>
                  <a:gd name="T5" fmla="*/ 4 h 67"/>
                  <a:gd name="T6" fmla="*/ 20 w 27"/>
                  <a:gd name="T7" fmla="*/ 12 h 67"/>
                  <a:gd name="T8" fmla="*/ 25 w 27"/>
                  <a:gd name="T9" fmla="*/ 22 h 67"/>
                  <a:gd name="T10" fmla="*/ 27 w 27"/>
                  <a:gd name="T11" fmla="*/ 28 h 67"/>
                  <a:gd name="T12" fmla="*/ 27 w 27"/>
                  <a:gd name="T13" fmla="*/ 34 h 67"/>
                  <a:gd name="T14" fmla="*/ 25 w 27"/>
                  <a:gd name="T15" fmla="*/ 45 h 67"/>
                  <a:gd name="T16" fmla="*/ 20 w 27"/>
                  <a:gd name="T17" fmla="*/ 55 h 67"/>
                  <a:gd name="T18" fmla="*/ 12 w 27"/>
                  <a:gd name="T19" fmla="*/ 62 h 67"/>
                  <a:gd name="T20" fmla="*/ 2 w 27"/>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67"/>
                  <a:gd name="T35" fmla="*/ 27 w 27"/>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67">
                    <a:moveTo>
                      <a:pt x="0" y="0"/>
                    </a:moveTo>
                    <a:lnTo>
                      <a:pt x="6" y="2"/>
                    </a:lnTo>
                    <a:lnTo>
                      <a:pt x="11" y="4"/>
                    </a:lnTo>
                    <a:lnTo>
                      <a:pt x="20" y="12"/>
                    </a:lnTo>
                    <a:lnTo>
                      <a:pt x="25" y="22"/>
                    </a:lnTo>
                    <a:lnTo>
                      <a:pt x="27" y="28"/>
                    </a:lnTo>
                    <a:lnTo>
                      <a:pt x="27" y="34"/>
                    </a:lnTo>
                    <a:lnTo>
                      <a:pt x="25" y="45"/>
                    </a:lnTo>
                    <a:lnTo>
                      <a:pt x="20" y="55"/>
                    </a:lnTo>
                    <a:lnTo>
                      <a:pt x="12" y="62"/>
                    </a:lnTo>
                    <a:lnTo>
                      <a:pt x="2" y="67"/>
                    </a:lnTo>
                  </a:path>
                </a:pathLst>
              </a:custGeom>
              <a:noFill/>
              <a:ln w="12700">
                <a:solidFill>
                  <a:schemeClr val="tx1"/>
                </a:solidFill>
                <a:prstDash val="solid"/>
                <a:round/>
                <a:headEnd/>
                <a:tailEnd/>
              </a:ln>
            </p:spPr>
            <p:txBody>
              <a:bodyPr/>
              <a:lstStyle/>
              <a:p>
                <a:endParaRPr lang="en-US"/>
              </a:p>
            </p:txBody>
          </p:sp>
          <p:sp>
            <p:nvSpPr>
              <p:cNvPr id="51584" name="Freeform 107"/>
              <p:cNvSpPr>
                <a:spLocks/>
              </p:cNvSpPr>
              <p:nvPr/>
            </p:nvSpPr>
            <p:spPr bwMode="auto">
              <a:xfrm>
                <a:off x="1371" y="695"/>
                <a:ext cx="23" cy="51"/>
              </a:xfrm>
              <a:custGeom>
                <a:avLst/>
                <a:gdLst>
                  <a:gd name="T0" fmla="*/ 0 w 23"/>
                  <a:gd name="T1" fmla="*/ 0 h 51"/>
                  <a:gd name="T2" fmla="*/ 9 w 23"/>
                  <a:gd name="T3" fmla="*/ 3 h 51"/>
                  <a:gd name="T4" fmla="*/ 16 w 23"/>
                  <a:gd name="T5" fmla="*/ 9 h 51"/>
                  <a:gd name="T6" fmla="*/ 21 w 23"/>
                  <a:gd name="T7" fmla="*/ 17 h 51"/>
                  <a:gd name="T8" fmla="*/ 23 w 23"/>
                  <a:gd name="T9" fmla="*/ 26 h 51"/>
                  <a:gd name="T10" fmla="*/ 21 w 23"/>
                  <a:gd name="T11" fmla="*/ 35 h 51"/>
                  <a:gd name="T12" fmla="*/ 17 w 23"/>
                  <a:gd name="T13" fmla="*/ 42 h 51"/>
                  <a:gd name="T14" fmla="*/ 10 w 23"/>
                  <a:gd name="T15" fmla="*/ 48 h 51"/>
                  <a:gd name="T16" fmla="*/ 2 w 23"/>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1"/>
                  <a:gd name="T29" fmla="*/ 23 w 2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1">
                    <a:moveTo>
                      <a:pt x="0" y="0"/>
                    </a:moveTo>
                    <a:lnTo>
                      <a:pt x="9" y="3"/>
                    </a:lnTo>
                    <a:lnTo>
                      <a:pt x="16" y="9"/>
                    </a:lnTo>
                    <a:lnTo>
                      <a:pt x="21" y="17"/>
                    </a:lnTo>
                    <a:lnTo>
                      <a:pt x="23" y="26"/>
                    </a:lnTo>
                    <a:lnTo>
                      <a:pt x="21" y="35"/>
                    </a:lnTo>
                    <a:lnTo>
                      <a:pt x="17" y="42"/>
                    </a:lnTo>
                    <a:lnTo>
                      <a:pt x="10" y="48"/>
                    </a:lnTo>
                    <a:lnTo>
                      <a:pt x="2" y="51"/>
                    </a:lnTo>
                  </a:path>
                </a:pathLst>
              </a:custGeom>
              <a:noFill/>
              <a:ln w="12700">
                <a:solidFill>
                  <a:schemeClr val="tx1"/>
                </a:solidFill>
                <a:prstDash val="solid"/>
                <a:round/>
                <a:headEnd/>
                <a:tailEnd/>
              </a:ln>
            </p:spPr>
            <p:txBody>
              <a:bodyPr/>
              <a:lstStyle/>
              <a:p>
                <a:endParaRPr lang="en-US"/>
              </a:p>
            </p:txBody>
          </p:sp>
          <p:sp>
            <p:nvSpPr>
              <p:cNvPr id="51585" name="Freeform 108"/>
              <p:cNvSpPr>
                <a:spLocks/>
              </p:cNvSpPr>
              <p:nvPr/>
            </p:nvSpPr>
            <p:spPr bwMode="auto">
              <a:xfrm>
                <a:off x="1395" y="702"/>
                <a:ext cx="14" cy="39"/>
              </a:xfrm>
              <a:custGeom>
                <a:avLst/>
                <a:gdLst>
                  <a:gd name="T0" fmla="*/ 0 w 14"/>
                  <a:gd name="T1" fmla="*/ 0 h 39"/>
                  <a:gd name="T2" fmla="*/ 6 w 14"/>
                  <a:gd name="T3" fmla="*/ 3 h 39"/>
                  <a:gd name="T4" fmla="*/ 10 w 14"/>
                  <a:gd name="T5" fmla="*/ 7 h 39"/>
                  <a:gd name="T6" fmla="*/ 13 w 14"/>
                  <a:gd name="T7" fmla="*/ 13 h 39"/>
                  <a:gd name="T8" fmla="*/ 14 w 14"/>
                  <a:gd name="T9" fmla="*/ 20 h 39"/>
                  <a:gd name="T10" fmla="*/ 13 w 14"/>
                  <a:gd name="T11" fmla="*/ 27 h 39"/>
                  <a:gd name="T12" fmla="*/ 11 w 14"/>
                  <a:gd name="T13" fmla="*/ 32 h 39"/>
                  <a:gd name="T14" fmla="*/ 6 w 14"/>
                  <a:gd name="T15" fmla="*/ 36 h 39"/>
                  <a:gd name="T16" fmla="*/ 1 w 14"/>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9"/>
                  <a:gd name="T29" fmla="*/ 14 w 1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9">
                    <a:moveTo>
                      <a:pt x="0" y="0"/>
                    </a:moveTo>
                    <a:lnTo>
                      <a:pt x="6" y="3"/>
                    </a:lnTo>
                    <a:lnTo>
                      <a:pt x="10" y="7"/>
                    </a:lnTo>
                    <a:lnTo>
                      <a:pt x="13" y="13"/>
                    </a:lnTo>
                    <a:lnTo>
                      <a:pt x="14" y="20"/>
                    </a:lnTo>
                    <a:lnTo>
                      <a:pt x="13" y="27"/>
                    </a:lnTo>
                    <a:lnTo>
                      <a:pt x="11" y="32"/>
                    </a:lnTo>
                    <a:lnTo>
                      <a:pt x="6" y="36"/>
                    </a:lnTo>
                    <a:lnTo>
                      <a:pt x="1" y="39"/>
                    </a:lnTo>
                  </a:path>
                </a:pathLst>
              </a:custGeom>
              <a:noFill/>
              <a:ln w="12700">
                <a:solidFill>
                  <a:schemeClr val="tx1"/>
                </a:solidFill>
                <a:prstDash val="solid"/>
                <a:round/>
                <a:headEnd/>
                <a:tailEnd/>
              </a:ln>
            </p:spPr>
            <p:txBody>
              <a:bodyPr/>
              <a:lstStyle/>
              <a:p>
                <a:endParaRPr lang="en-US"/>
              </a:p>
            </p:txBody>
          </p:sp>
        </p:grpSp>
        <p:grpSp>
          <p:nvGrpSpPr>
            <p:cNvPr id="5" name="Group 109"/>
            <p:cNvGrpSpPr>
              <a:grpSpLocks/>
            </p:cNvGrpSpPr>
            <p:nvPr/>
          </p:nvGrpSpPr>
          <p:grpSpPr bwMode="auto">
            <a:xfrm>
              <a:off x="1565" y="1888"/>
              <a:ext cx="168" cy="336"/>
              <a:chOff x="1320" y="743"/>
              <a:chExt cx="89" cy="289"/>
            </a:xfrm>
          </p:grpSpPr>
          <p:grpSp>
            <p:nvGrpSpPr>
              <p:cNvPr id="6" name="Group 110"/>
              <p:cNvGrpSpPr>
                <a:grpSpLocks/>
              </p:cNvGrpSpPr>
              <p:nvPr/>
            </p:nvGrpSpPr>
            <p:grpSpPr bwMode="auto">
              <a:xfrm>
                <a:off x="1320" y="743"/>
                <a:ext cx="89" cy="289"/>
                <a:chOff x="1320" y="743"/>
                <a:chExt cx="89" cy="289"/>
              </a:xfrm>
            </p:grpSpPr>
            <p:sp>
              <p:nvSpPr>
                <p:cNvPr id="51581" name="Line 111"/>
                <p:cNvSpPr>
                  <a:spLocks noChangeShapeType="1"/>
                </p:cNvSpPr>
                <p:nvPr/>
              </p:nvSpPr>
              <p:spPr bwMode="auto">
                <a:xfrm flipH="1">
                  <a:off x="1320" y="743"/>
                  <a:ext cx="45" cy="289"/>
                </a:xfrm>
                <a:prstGeom prst="line">
                  <a:avLst/>
                </a:prstGeom>
                <a:noFill/>
                <a:ln w="12700">
                  <a:solidFill>
                    <a:schemeClr val="tx1"/>
                  </a:solidFill>
                  <a:round/>
                  <a:headEnd/>
                  <a:tailEnd/>
                </a:ln>
              </p:spPr>
              <p:txBody>
                <a:bodyPr/>
                <a:lstStyle/>
                <a:p>
                  <a:endParaRPr lang="en-US"/>
                </a:p>
              </p:txBody>
            </p:sp>
            <p:sp>
              <p:nvSpPr>
                <p:cNvPr id="51582" name="Line 112"/>
                <p:cNvSpPr>
                  <a:spLocks noChangeShapeType="1"/>
                </p:cNvSpPr>
                <p:nvPr/>
              </p:nvSpPr>
              <p:spPr bwMode="auto">
                <a:xfrm>
                  <a:off x="1365" y="743"/>
                  <a:ext cx="44" cy="289"/>
                </a:xfrm>
                <a:prstGeom prst="line">
                  <a:avLst/>
                </a:prstGeom>
                <a:noFill/>
                <a:ln w="12700">
                  <a:solidFill>
                    <a:schemeClr val="tx1"/>
                  </a:solidFill>
                  <a:round/>
                  <a:headEnd/>
                  <a:tailEnd/>
                </a:ln>
              </p:spPr>
              <p:txBody>
                <a:bodyPr/>
                <a:lstStyle/>
                <a:p>
                  <a:endParaRPr lang="en-US"/>
                </a:p>
              </p:txBody>
            </p:sp>
          </p:grpSp>
          <p:sp>
            <p:nvSpPr>
              <p:cNvPr id="51579" name="Freeform 113"/>
              <p:cNvSpPr>
                <a:spLocks/>
              </p:cNvSpPr>
              <p:nvPr/>
            </p:nvSpPr>
            <p:spPr bwMode="auto">
              <a:xfrm>
                <a:off x="1335" y="776"/>
                <a:ext cx="59" cy="160"/>
              </a:xfrm>
              <a:custGeom>
                <a:avLst/>
                <a:gdLst>
                  <a:gd name="T0" fmla="*/ 30 w 59"/>
                  <a:gd name="T1" fmla="*/ 0 h 160"/>
                  <a:gd name="T2" fmla="*/ 15 w 59"/>
                  <a:gd name="T3" fmla="*/ 53 h 160"/>
                  <a:gd name="T4" fmla="*/ 45 w 59"/>
                  <a:gd name="T5" fmla="*/ 53 h 160"/>
                  <a:gd name="T6" fmla="*/ 15 w 59"/>
                  <a:gd name="T7" fmla="*/ 107 h 160"/>
                  <a:gd name="T8" fmla="*/ 59 w 59"/>
                  <a:gd name="T9" fmla="*/ 160 h 160"/>
                  <a:gd name="T10" fmla="*/ 0 w 59"/>
                  <a:gd name="T11" fmla="*/ 160 h 160"/>
                  <a:gd name="T12" fmla="*/ 0 60000 65536"/>
                  <a:gd name="T13" fmla="*/ 0 60000 65536"/>
                  <a:gd name="T14" fmla="*/ 0 60000 65536"/>
                  <a:gd name="T15" fmla="*/ 0 60000 65536"/>
                  <a:gd name="T16" fmla="*/ 0 60000 65536"/>
                  <a:gd name="T17" fmla="*/ 0 60000 65536"/>
                  <a:gd name="T18" fmla="*/ 0 w 59"/>
                  <a:gd name="T19" fmla="*/ 0 h 160"/>
                  <a:gd name="T20" fmla="*/ 59 w 5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59" h="160">
                    <a:moveTo>
                      <a:pt x="30" y="0"/>
                    </a:moveTo>
                    <a:lnTo>
                      <a:pt x="15" y="53"/>
                    </a:lnTo>
                    <a:lnTo>
                      <a:pt x="45" y="53"/>
                    </a:lnTo>
                    <a:lnTo>
                      <a:pt x="15" y="107"/>
                    </a:lnTo>
                    <a:lnTo>
                      <a:pt x="59" y="160"/>
                    </a:lnTo>
                    <a:lnTo>
                      <a:pt x="0" y="160"/>
                    </a:lnTo>
                  </a:path>
                </a:pathLst>
              </a:custGeom>
              <a:noFill/>
              <a:ln w="12700">
                <a:solidFill>
                  <a:schemeClr val="tx1"/>
                </a:solidFill>
                <a:prstDash val="solid"/>
                <a:round/>
                <a:headEnd/>
                <a:tailEnd/>
              </a:ln>
            </p:spPr>
            <p:txBody>
              <a:bodyPr/>
              <a:lstStyle/>
              <a:p>
                <a:endParaRPr lang="en-US"/>
              </a:p>
            </p:txBody>
          </p:sp>
          <p:sp>
            <p:nvSpPr>
              <p:cNvPr id="51580" name="Freeform 114"/>
              <p:cNvSpPr>
                <a:spLocks/>
              </p:cNvSpPr>
              <p:nvPr/>
            </p:nvSpPr>
            <p:spPr bwMode="auto">
              <a:xfrm>
                <a:off x="1335" y="776"/>
                <a:ext cx="59" cy="160"/>
              </a:xfrm>
              <a:custGeom>
                <a:avLst/>
                <a:gdLst>
                  <a:gd name="T0" fmla="*/ 30 w 59"/>
                  <a:gd name="T1" fmla="*/ 0 h 160"/>
                  <a:gd name="T2" fmla="*/ 45 w 59"/>
                  <a:gd name="T3" fmla="*/ 53 h 160"/>
                  <a:gd name="T4" fmla="*/ 15 w 59"/>
                  <a:gd name="T5" fmla="*/ 53 h 160"/>
                  <a:gd name="T6" fmla="*/ 45 w 59"/>
                  <a:gd name="T7" fmla="*/ 107 h 160"/>
                  <a:gd name="T8" fmla="*/ 0 w 59"/>
                  <a:gd name="T9" fmla="*/ 160 h 160"/>
                  <a:gd name="T10" fmla="*/ 59 w 59"/>
                  <a:gd name="T11" fmla="*/ 160 h 160"/>
                  <a:gd name="T12" fmla="*/ 0 60000 65536"/>
                  <a:gd name="T13" fmla="*/ 0 60000 65536"/>
                  <a:gd name="T14" fmla="*/ 0 60000 65536"/>
                  <a:gd name="T15" fmla="*/ 0 60000 65536"/>
                  <a:gd name="T16" fmla="*/ 0 60000 65536"/>
                  <a:gd name="T17" fmla="*/ 0 60000 65536"/>
                  <a:gd name="T18" fmla="*/ 0 w 59"/>
                  <a:gd name="T19" fmla="*/ 0 h 160"/>
                  <a:gd name="T20" fmla="*/ 59 w 59"/>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59" h="160">
                    <a:moveTo>
                      <a:pt x="30" y="0"/>
                    </a:moveTo>
                    <a:lnTo>
                      <a:pt x="45" y="53"/>
                    </a:lnTo>
                    <a:lnTo>
                      <a:pt x="15" y="53"/>
                    </a:lnTo>
                    <a:lnTo>
                      <a:pt x="45" y="107"/>
                    </a:lnTo>
                    <a:lnTo>
                      <a:pt x="0" y="160"/>
                    </a:lnTo>
                    <a:lnTo>
                      <a:pt x="59" y="160"/>
                    </a:lnTo>
                  </a:path>
                </a:pathLst>
              </a:custGeom>
              <a:noFill/>
              <a:ln w="12700">
                <a:solidFill>
                  <a:schemeClr val="tx1"/>
                </a:solidFill>
                <a:prstDash val="solid"/>
                <a:round/>
                <a:headEnd/>
                <a:tailEnd/>
              </a:ln>
            </p:spPr>
            <p:txBody>
              <a:bodyPr/>
              <a:lstStyle/>
              <a:p>
                <a:endParaRPr lang="en-US"/>
              </a:p>
            </p:txBody>
          </p:sp>
        </p:grpSp>
        <p:grpSp>
          <p:nvGrpSpPr>
            <p:cNvPr id="7" name="Group 115"/>
            <p:cNvGrpSpPr>
              <a:grpSpLocks/>
            </p:cNvGrpSpPr>
            <p:nvPr/>
          </p:nvGrpSpPr>
          <p:grpSpPr bwMode="auto">
            <a:xfrm>
              <a:off x="1519" y="1810"/>
              <a:ext cx="107" cy="78"/>
              <a:chOff x="1298" y="685"/>
              <a:chExt cx="57" cy="67"/>
            </a:xfrm>
          </p:grpSpPr>
          <p:sp>
            <p:nvSpPr>
              <p:cNvPr id="51575" name="Freeform 116"/>
              <p:cNvSpPr>
                <a:spLocks/>
              </p:cNvSpPr>
              <p:nvPr/>
            </p:nvSpPr>
            <p:spPr bwMode="auto">
              <a:xfrm>
                <a:off x="1298" y="685"/>
                <a:ext cx="26" cy="67"/>
              </a:xfrm>
              <a:custGeom>
                <a:avLst/>
                <a:gdLst>
                  <a:gd name="T0" fmla="*/ 24 w 26"/>
                  <a:gd name="T1" fmla="*/ 67 h 67"/>
                  <a:gd name="T2" fmla="*/ 14 w 26"/>
                  <a:gd name="T3" fmla="*/ 62 h 67"/>
                  <a:gd name="T4" fmla="*/ 7 w 26"/>
                  <a:gd name="T5" fmla="*/ 55 h 67"/>
                  <a:gd name="T6" fmla="*/ 2 w 26"/>
                  <a:gd name="T7" fmla="*/ 45 h 67"/>
                  <a:gd name="T8" fmla="*/ 0 w 26"/>
                  <a:gd name="T9" fmla="*/ 34 h 67"/>
                  <a:gd name="T10" fmla="*/ 1 w 26"/>
                  <a:gd name="T11" fmla="*/ 28 h 67"/>
                  <a:gd name="T12" fmla="*/ 2 w 26"/>
                  <a:gd name="T13" fmla="*/ 23 h 67"/>
                  <a:gd name="T14" fmla="*/ 7 w 26"/>
                  <a:gd name="T15" fmla="*/ 13 h 67"/>
                  <a:gd name="T16" fmla="*/ 16 w 26"/>
                  <a:gd name="T17" fmla="*/ 5 h 67"/>
                  <a:gd name="T18" fmla="*/ 26 w 2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67"/>
                  <a:gd name="T32" fmla="*/ 26 w 2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67">
                    <a:moveTo>
                      <a:pt x="24" y="67"/>
                    </a:moveTo>
                    <a:lnTo>
                      <a:pt x="14" y="62"/>
                    </a:lnTo>
                    <a:lnTo>
                      <a:pt x="7" y="55"/>
                    </a:lnTo>
                    <a:lnTo>
                      <a:pt x="2" y="45"/>
                    </a:lnTo>
                    <a:lnTo>
                      <a:pt x="0" y="34"/>
                    </a:lnTo>
                    <a:lnTo>
                      <a:pt x="1" y="28"/>
                    </a:lnTo>
                    <a:lnTo>
                      <a:pt x="2" y="23"/>
                    </a:lnTo>
                    <a:lnTo>
                      <a:pt x="7" y="13"/>
                    </a:lnTo>
                    <a:lnTo>
                      <a:pt x="16" y="5"/>
                    </a:lnTo>
                    <a:lnTo>
                      <a:pt x="26" y="0"/>
                    </a:lnTo>
                  </a:path>
                </a:pathLst>
              </a:custGeom>
              <a:noFill/>
              <a:ln w="12700">
                <a:solidFill>
                  <a:schemeClr val="tx1"/>
                </a:solidFill>
                <a:prstDash val="solid"/>
                <a:round/>
                <a:headEnd/>
                <a:tailEnd/>
              </a:ln>
            </p:spPr>
            <p:txBody>
              <a:bodyPr/>
              <a:lstStyle/>
              <a:p>
                <a:endParaRPr lang="en-US"/>
              </a:p>
            </p:txBody>
          </p:sp>
          <p:sp>
            <p:nvSpPr>
              <p:cNvPr id="51576" name="Freeform 117"/>
              <p:cNvSpPr>
                <a:spLocks/>
              </p:cNvSpPr>
              <p:nvPr/>
            </p:nvSpPr>
            <p:spPr bwMode="auto">
              <a:xfrm>
                <a:off x="1332" y="695"/>
                <a:ext cx="23" cy="51"/>
              </a:xfrm>
              <a:custGeom>
                <a:avLst/>
                <a:gdLst>
                  <a:gd name="T0" fmla="*/ 20 w 23"/>
                  <a:gd name="T1" fmla="*/ 51 h 51"/>
                  <a:gd name="T2" fmla="*/ 12 w 23"/>
                  <a:gd name="T3" fmla="*/ 47 h 51"/>
                  <a:gd name="T4" fmla="*/ 6 w 23"/>
                  <a:gd name="T5" fmla="*/ 42 h 51"/>
                  <a:gd name="T6" fmla="*/ 1 w 23"/>
                  <a:gd name="T7" fmla="*/ 34 h 51"/>
                  <a:gd name="T8" fmla="*/ 0 w 23"/>
                  <a:gd name="T9" fmla="*/ 26 h 51"/>
                  <a:gd name="T10" fmla="*/ 2 w 23"/>
                  <a:gd name="T11" fmla="*/ 17 h 51"/>
                  <a:gd name="T12" fmla="*/ 6 w 23"/>
                  <a:gd name="T13" fmla="*/ 9 h 51"/>
                  <a:gd name="T14" fmla="*/ 14 w 23"/>
                  <a:gd name="T15" fmla="*/ 4 h 51"/>
                  <a:gd name="T16" fmla="*/ 23 w 23"/>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1"/>
                  <a:gd name="T29" fmla="*/ 23 w 2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1">
                    <a:moveTo>
                      <a:pt x="20" y="51"/>
                    </a:moveTo>
                    <a:lnTo>
                      <a:pt x="12" y="47"/>
                    </a:lnTo>
                    <a:lnTo>
                      <a:pt x="6" y="42"/>
                    </a:lnTo>
                    <a:lnTo>
                      <a:pt x="1" y="34"/>
                    </a:lnTo>
                    <a:lnTo>
                      <a:pt x="0" y="26"/>
                    </a:lnTo>
                    <a:lnTo>
                      <a:pt x="2" y="17"/>
                    </a:lnTo>
                    <a:lnTo>
                      <a:pt x="6" y="9"/>
                    </a:lnTo>
                    <a:lnTo>
                      <a:pt x="14" y="4"/>
                    </a:lnTo>
                    <a:lnTo>
                      <a:pt x="23" y="0"/>
                    </a:lnTo>
                  </a:path>
                </a:pathLst>
              </a:custGeom>
              <a:noFill/>
              <a:ln w="12700">
                <a:solidFill>
                  <a:schemeClr val="tx1"/>
                </a:solidFill>
                <a:prstDash val="solid"/>
                <a:round/>
                <a:headEnd/>
                <a:tailEnd/>
              </a:ln>
            </p:spPr>
            <p:txBody>
              <a:bodyPr/>
              <a:lstStyle/>
              <a:p>
                <a:endParaRPr lang="en-US"/>
              </a:p>
            </p:txBody>
          </p:sp>
          <p:sp>
            <p:nvSpPr>
              <p:cNvPr id="51577" name="Freeform 118"/>
              <p:cNvSpPr>
                <a:spLocks/>
              </p:cNvSpPr>
              <p:nvPr/>
            </p:nvSpPr>
            <p:spPr bwMode="auto">
              <a:xfrm>
                <a:off x="1317" y="701"/>
                <a:ext cx="13" cy="39"/>
              </a:xfrm>
              <a:custGeom>
                <a:avLst/>
                <a:gdLst>
                  <a:gd name="T0" fmla="*/ 12 w 13"/>
                  <a:gd name="T1" fmla="*/ 39 h 39"/>
                  <a:gd name="T2" fmla="*/ 7 w 13"/>
                  <a:gd name="T3" fmla="*/ 36 h 39"/>
                  <a:gd name="T4" fmla="*/ 3 w 13"/>
                  <a:gd name="T5" fmla="*/ 32 h 39"/>
                  <a:gd name="T6" fmla="*/ 1 w 13"/>
                  <a:gd name="T7" fmla="*/ 26 h 39"/>
                  <a:gd name="T8" fmla="*/ 0 w 13"/>
                  <a:gd name="T9" fmla="*/ 20 h 39"/>
                  <a:gd name="T10" fmla="*/ 1 w 13"/>
                  <a:gd name="T11" fmla="*/ 13 h 39"/>
                  <a:gd name="T12" fmla="*/ 4 w 13"/>
                  <a:gd name="T13" fmla="*/ 7 h 39"/>
                  <a:gd name="T14" fmla="*/ 8 w 13"/>
                  <a:gd name="T15" fmla="*/ 3 h 39"/>
                  <a:gd name="T16" fmla="*/ 13 w 13"/>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9"/>
                  <a:gd name="T29" fmla="*/ 13 w 13"/>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9">
                    <a:moveTo>
                      <a:pt x="12" y="39"/>
                    </a:moveTo>
                    <a:lnTo>
                      <a:pt x="7" y="36"/>
                    </a:lnTo>
                    <a:lnTo>
                      <a:pt x="3" y="32"/>
                    </a:lnTo>
                    <a:lnTo>
                      <a:pt x="1" y="26"/>
                    </a:lnTo>
                    <a:lnTo>
                      <a:pt x="0" y="20"/>
                    </a:lnTo>
                    <a:lnTo>
                      <a:pt x="1" y="13"/>
                    </a:lnTo>
                    <a:lnTo>
                      <a:pt x="4" y="7"/>
                    </a:lnTo>
                    <a:lnTo>
                      <a:pt x="8" y="3"/>
                    </a:lnTo>
                    <a:lnTo>
                      <a:pt x="13" y="0"/>
                    </a:lnTo>
                  </a:path>
                </a:pathLst>
              </a:custGeom>
              <a:noFill/>
              <a:ln w="12700">
                <a:solidFill>
                  <a:schemeClr val="tx1"/>
                </a:solidFill>
                <a:prstDash val="solid"/>
                <a:round/>
                <a:headEnd/>
                <a:tailEnd/>
              </a:ln>
            </p:spPr>
            <p:txBody>
              <a:bodyPr/>
              <a:lstStyle/>
              <a:p>
                <a:endParaRPr lang="en-US"/>
              </a:p>
            </p:txBody>
          </p:sp>
        </p:grpSp>
      </p:grpSp>
      <p:pic>
        <p:nvPicPr>
          <p:cNvPr id="51273" name="Picture 119"/>
          <p:cNvPicPr>
            <a:picLocks noChangeAspect="1" noChangeArrowheads="1"/>
          </p:cNvPicPr>
          <p:nvPr/>
        </p:nvPicPr>
        <p:blipFill>
          <a:blip r:embed="rId4" cstate="print"/>
          <a:srcRect/>
          <a:stretch>
            <a:fillRect/>
          </a:stretch>
        </p:blipFill>
        <p:spPr bwMode="auto">
          <a:xfrm>
            <a:off x="2566988" y="1763713"/>
            <a:ext cx="127000" cy="231775"/>
          </a:xfrm>
          <a:prstGeom prst="rect">
            <a:avLst/>
          </a:prstGeom>
          <a:noFill/>
          <a:ln w="9525">
            <a:noFill/>
            <a:miter lim="800000"/>
            <a:headEnd/>
            <a:tailEnd/>
          </a:ln>
        </p:spPr>
      </p:pic>
      <p:sp>
        <p:nvSpPr>
          <p:cNvPr id="51274" name="Rectangle 120"/>
          <p:cNvSpPr>
            <a:spLocks noChangeArrowheads="1"/>
          </p:cNvSpPr>
          <p:nvPr/>
        </p:nvSpPr>
        <p:spPr bwMode="auto">
          <a:xfrm>
            <a:off x="3481388" y="1614488"/>
            <a:ext cx="304800" cy="431800"/>
          </a:xfrm>
          <a:prstGeom prst="rect">
            <a:avLst/>
          </a:prstGeom>
          <a:solidFill>
            <a:schemeClr val="folHlink"/>
          </a:solidFill>
          <a:ln w="9525">
            <a:miter lim="800000"/>
            <a:headEnd/>
            <a:tailEnd/>
          </a:ln>
          <a:scene3d>
            <a:camera prst="legacyObliqueTopRight"/>
            <a:lightRig rig="legacyFlat4" dir="b"/>
          </a:scene3d>
          <a:sp3d extrusionH="125400" prstMaterial="legacyMatte">
            <a:bevelT w="13500" h="13500" prst="angle"/>
            <a:bevelB w="13500" h="13500" prst="angle"/>
            <a:extrusionClr>
              <a:schemeClr val="folHlink"/>
            </a:extrusionClr>
          </a:sp3d>
        </p:spPr>
        <p:txBody>
          <a:bodyPr wrap="none" anchor="ctr">
            <a:flatTx/>
          </a:bodyPr>
          <a:lstStyle/>
          <a:p>
            <a:endParaRPr lang="en-US"/>
          </a:p>
        </p:txBody>
      </p:sp>
      <p:grpSp>
        <p:nvGrpSpPr>
          <p:cNvPr id="8" name="Group 121"/>
          <p:cNvGrpSpPr>
            <a:grpSpLocks/>
          </p:cNvGrpSpPr>
          <p:nvPr/>
        </p:nvGrpSpPr>
        <p:grpSpPr bwMode="auto">
          <a:xfrm>
            <a:off x="3516313" y="1693863"/>
            <a:ext cx="250825" cy="287337"/>
            <a:chOff x="3842" y="3195"/>
            <a:chExt cx="707" cy="362"/>
          </a:xfrm>
        </p:grpSpPr>
        <p:sp>
          <p:nvSpPr>
            <p:cNvPr id="299130" name="AutoShape 122"/>
            <p:cNvSpPr>
              <a:spLocks noChangeArrowheads="1"/>
            </p:cNvSpPr>
            <p:nvPr/>
          </p:nvSpPr>
          <p:spPr bwMode="auto">
            <a:xfrm>
              <a:off x="3842" y="3195"/>
              <a:ext cx="228" cy="90"/>
            </a:xfrm>
            <a:prstGeom prst="rightArrow">
              <a:avLst>
                <a:gd name="adj1" fmla="val 50000"/>
                <a:gd name="adj2" fmla="val 63056"/>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131" name="AutoShape 123"/>
            <p:cNvSpPr>
              <a:spLocks noChangeArrowheads="1"/>
            </p:cNvSpPr>
            <p:nvPr/>
          </p:nvSpPr>
          <p:spPr bwMode="auto">
            <a:xfrm>
              <a:off x="3842" y="3285"/>
              <a:ext cx="228" cy="90"/>
            </a:xfrm>
            <a:prstGeom prst="rightArrow">
              <a:avLst>
                <a:gd name="adj1" fmla="val 50000"/>
                <a:gd name="adj2" fmla="val 63056"/>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132" name="AutoShape 124"/>
            <p:cNvSpPr>
              <a:spLocks noChangeArrowheads="1"/>
            </p:cNvSpPr>
            <p:nvPr/>
          </p:nvSpPr>
          <p:spPr bwMode="auto">
            <a:xfrm>
              <a:off x="3842" y="3377"/>
              <a:ext cx="228" cy="90"/>
            </a:xfrm>
            <a:prstGeom prst="rightArrow">
              <a:avLst>
                <a:gd name="adj1" fmla="val 50000"/>
                <a:gd name="adj2" fmla="val 63056"/>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133" name="AutoShape 125"/>
            <p:cNvSpPr>
              <a:spLocks noChangeArrowheads="1"/>
            </p:cNvSpPr>
            <p:nvPr/>
          </p:nvSpPr>
          <p:spPr bwMode="auto">
            <a:xfrm>
              <a:off x="3842" y="3467"/>
              <a:ext cx="228" cy="90"/>
            </a:xfrm>
            <a:prstGeom prst="rightArrow">
              <a:avLst>
                <a:gd name="adj1" fmla="val 50000"/>
                <a:gd name="adj2" fmla="val 63056"/>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134" name="AutoShape 126"/>
            <p:cNvSpPr>
              <a:spLocks noChangeArrowheads="1"/>
            </p:cNvSpPr>
            <p:nvPr/>
          </p:nvSpPr>
          <p:spPr bwMode="auto">
            <a:xfrm>
              <a:off x="4088" y="3213"/>
              <a:ext cx="179" cy="318"/>
            </a:xfrm>
            <a:prstGeom prst="moon">
              <a:avLst>
                <a:gd name="adj" fmla="val 68509"/>
              </a:avLst>
            </a:pr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sp>
          <p:nvSpPr>
            <p:cNvPr id="299135" name="AutoShape 127"/>
            <p:cNvSpPr>
              <a:spLocks noChangeArrowheads="1"/>
            </p:cNvSpPr>
            <p:nvPr/>
          </p:nvSpPr>
          <p:spPr bwMode="auto">
            <a:xfrm>
              <a:off x="4276" y="3295"/>
              <a:ext cx="273" cy="136"/>
            </a:xfrm>
            <a:prstGeom prst="chevron">
              <a:avLst>
                <a:gd name="adj" fmla="val 50000"/>
              </a:avLst>
            </a:pr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grpSp>
      <p:pic>
        <p:nvPicPr>
          <p:cNvPr id="612462" name="Picture 110" descr="05"/>
          <p:cNvPicPr>
            <a:picLocks noChangeAspect="1" noChangeArrowheads="1"/>
          </p:cNvPicPr>
          <p:nvPr/>
        </p:nvPicPr>
        <p:blipFill>
          <a:blip r:embed="rId5" cstate="print"/>
          <a:srcRect/>
          <a:stretch>
            <a:fillRect/>
          </a:stretch>
        </p:blipFill>
        <p:spPr bwMode="auto">
          <a:xfrm>
            <a:off x="5295900" y="4184650"/>
            <a:ext cx="582613" cy="685800"/>
          </a:xfrm>
          <a:prstGeom prst="rect">
            <a:avLst/>
          </a:prstGeom>
          <a:noFill/>
          <a:ln w="9525">
            <a:noFill/>
            <a:miter lim="800000"/>
            <a:headEnd/>
            <a:tailEnd/>
          </a:ln>
        </p:spPr>
      </p:pic>
      <p:sp>
        <p:nvSpPr>
          <p:cNvPr id="299138" name="Line 130"/>
          <p:cNvSpPr>
            <a:spLocks noChangeShapeType="1"/>
          </p:cNvSpPr>
          <p:nvPr/>
        </p:nvSpPr>
        <p:spPr bwMode="auto">
          <a:xfrm flipH="1" flipV="1">
            <a:off x="7156450" y="5099050"/>
            <a:ext cx="1447800" cy="0"/>
          </a:xfrm>
          <a:prstGeom prst="line">
            <a:avLst/>
          </a:prstGeom>
          <a:noFill/>
          <a:ln w="15875">
            <a:solidFill>
              <a:srgbClr val="006699"/>
            </a:solidFill>
            <a:round/>
            <a:headEnd/>
            <a:tailEnd/>
          </a:ln>
        </p:spPr>
        <p:txBody>
          <a:bodyPr anchor="ctr">
            <a:spAutoFit/>
          </a:bodyPr>
          <a:lstStyle/>
          <a:p>
            <a:endParaRPr lang="en-US"/>
          </a:p>
        </p:txBody>
      </p:sp>
      <p:sp>
        <p:nvSpPr>
          <p:cNvPr id="299139" name="Rectangle 131"/>
          <p:cNvSpPr>
            <a:spLocks noChangeArrowheads="1"/>
          </p:cNvSpPr>
          <p:nvPr/>
        </p:nvSpPr>
        <p:spPr bwMode="auto">
          <a:xfrm>
            <a:off x="7842250" y="4916488"/>
            <a:ext cx="422275" cy="152400"/>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Gi / SGi</a:t>
            </a:r>
            <a:endParaRPr kumimoji="1" lang="en-US" altLang="zh-CN" sz="2000">
              <a:latin typeface="Times New Roman" pitchFamily="18" charset="0"/>
              <a:ea typeface="宋体" pitchFamily="2" charset="-122"/>
            </a:endParaRPr>
          </a:p>
        </p:txBody>
      </p:sp>
      <p:pic>
        <p:nvPicPr>
          <p:cNvPr id="612388" name="Picture 36" descr="73"/>
          <p:cNvPicPr>
            <a:picLocks noChangeAspect="1" noChangeArrowheads="1"/>
          </p:cNvPicPr>
          <p:nvPr/>
        </p:nvPicPr>
        <p:blipFill>
          <a:blip r:embed="rId6" cstate="print"/>
          <a:srcRect/>
          <a:stretch>
            <a:fillRect/>
          </a:stretch>
        </p:blipFill>
        <p:spPr bwMode="auto">
          <a:xfrm>
            <a:off x="6515100" y="4718050"/>
            <a:ext cx="685800" cy="661988"/>
          </a:xfrm>
          <a:prstGeom prst="rect">
            <a:avLst/>
          </a:prstGeom>
          <a:noFill/>
          <a:ln w="9525">
            <a:noFill/>
            <a:miter lim="800000"/>
            <a:headEnd/>
            <a:tailEnd/>
          </a:ln>
        </p:spPr>
      </p:pic>
      <p:grpSp>
        <p:nvGrpSpPr>
          <p:cNvPr id="9" name="Group 133"/>
          <p:cNvGrpSpPr>
            <a:grpSpLocks/>
          </p:cNvGrpSpPr>
          <p:nvPr/>
        </p:nvGrpSpPr>
        <p:grpSpPr bwMode="auto">
          <a:xfrm>
            <a:off x="6902450" y="3727450"/>
            <a:ext cx="304800" cy="457200"/>
            <a:chOff x="4896" y="240"/>
            <a:chExt cx="672" cy="511"/>
          </a:xfrm>
        </p:grpSpPr>
        <p:sp>
          <p:nvSpPr>
            <p:cNvPr id="51563" name="Rectangle 134"/>
            <p:cNvSpPr>
              <a:spLocks noChangeArrowheads="1"/>
            </p:cNvSpPr>
            <p:nvPr/>
          </p:nvSpPr>
          <p:spPr bwMode="auto">
            <a:xfrm>
              <a:off x="4896" y="316"/>
              <a:ext cx="607" cy="435"/>
            </a:xfrm>
            <a:prstGeom prst="rect">
              <a:avLst/>
            </a:prstGeom>
            <a:solidFill>
              <a:srgbClr val="9182B6"/>
            </a:solidFill>
            <a:ln w="0">
              <a:solidFill>
                <a:srgbClr val="61BFF3"/>
              </a:solidFill>
              <a:miter lim="800000"/>
              <a:headEnd/>
              <a:tailEnd/>
            </a:ln>
          </p:spPr>
          <p:txBody>
            <a:bodyPr/>
            <a:lstStyle/>
            <a:p>
              <a:endParaRPr lang="en-US"/>
            </a:p>
          </p:txBody>
        </p:sp>
        <p:sp>
          <p:nvSpPr>
            <p:cNvPr id="51564" name="Freeform 135"/>
            <p:cNvSpPr>
              <a:spLocks/>
            </p:cNvSpPr>
            <p:nvPr/>
          </p:nvSpPr>
          <p:spPr bwMode="auto">
            <a:xfrm>
              <a:off x="5503" y="240"/>
              <a:ext cx="65" cy="511"/>
            </a:xfrm>
            <a:custGeom>
              <a:avLst/>
              <a:gdLst>
                <a:gd name="T0" fmla="*/ 0 w 14"/>
                <a:gd name="T1" fmla="*/ 94 h 94"/>
                <a:gd name="T2" fmla="*/ 14 w 14"/>
                <a:gd name="T3" fmla="*/ 81 h 94"/>
                <a:gd name="T4" fmla="*/ 14 w 14"/>
                <a:gd name="T5" fmla="*/ 0 h 94"/>
                <a:gd name="T6" fmla="*/ 0 w 14"/>
                <a:gd name="T7" fmla="*/ 14 h 94"/>
                <a:gd name="T8" fmla="*/ 0 w 14"/>
                <a:gd name="T9" fmla="*/ 94 h 94"/>
                <a:gd name="T10" fmla="*/ 0 60000 65536"/>
                <a:gd name="T11" fmla="*/ 0 60000 65536"/>
                <a:gd name="T12" fmla="*/ 0 60000 65536"/>
                <a:gd name="T13" fmla="*/ 0 60000 65536"/>
                <a:gd name="T14" fmla="*/ 0 60000 65536"/>
                <a:gd name="T15" fmla="*/ 0 w 14"/>
                <a:gd name="T16" fmla="*/ 0 h 94"/>
                <a:gd name="T17" fmla="*/ 14 w 14"/>
                <a:gd name="T18" fmla="*/ 94 h 94"/>
              </a:gdLst>
              <a:ahLst/>
              <a:cxnLst>
                <a:cxn ang="T10">
                  <a:pos x="T0" y="T1"/>
                </a:cxn>
                <a:cxn ang="T11">
                  <a:pos x="T2" y="T3"/>
                </a:cxn>
                <a:cxn ang="T12">
                  <a:pos x="T4" y="T5"/>
                </a:cxn>
                <a:cxn ang="T13">
                  <a:pos x="T6" y="T7"/>
                </a:cxn>
                <a:cxn ang="T14">
                  <a:pos x="T8" y="T9"/>
                </a:cxn>
              </a:cxnLst>
              <a:rect l="T15" t="T16" r="T17" b="T18"/>
              <a:pathLst>
                <a:path w="14" h="94">
                  <a:moveTo>
                    <a:pt x="0" y="94"/>
                  </a:moveTo>
                  <a:lnTo>
                    <a:pt x="14" y="81"/>
                  </a:lnTo>
                  <a:lnTo>
                    <a:pt x="14" y="0"/>
                  </a:lnTo>
                  <a:lnTo>
                    <a:pt x="0" y="14"/>
                  </a:lnTo>
                  <a:lnTo>
                    <a:pt x="0" y="94"/>
                  </a:lnTo>
                </a:path>
              </a:pathLst>
            </a:custGeom>
            <a:solidFill>
              <a:srgbClr val="715E9E"/>
            </a:solidFill>
            <a:ln w="0">
              <a:solidFill>
                <a:srgbClr val="61BFF3"/>
              </a:solidFill>
              <a:prstDash val="solid"/>
              <a:round/>
              <a:headEnd/>
              <a:tailEnd/>
            </a:ln>
          </p:spPr>
          <p:txBody>
            <a:bodyPr/>
            <a:lstStyle/>
            <a:p>
              <a:endParaRPr lang="en-US"/>
            </a:p>
          </p:txBody>
        </p:sp>
        <p:sp>
          <p:nvSpPr>
            <p:cNvPr id="51565" name="Freeform 136"/>
            <p:cNvSpPr>
              <a:spLocks/>
            </p:cNvSpPr>
            <p:nvPr/>
          </p:nvSpPr>
          <p:spPr bwMode="auto">
            <a:xfrm>
              <a:off x="4896" y="240"/>
              <a:ext cx="672" cy="76"/>
            </a:xfrm>
            <a:custGeom>
              <a:avLst/>
              <a:gdLst>
                <a:gd name="T0" fmla="*/ 130 w 144"/>
                <a:gd name="T1" fmla="*/ 14 h 14"/>
                <a:gd name="T2" fmla="*/ 144 w 144"/>
                <a:gd name="T3" fmla="*/ 0 h 14"/>
                <a:gd name="T4" fmla="*/ 14 w 144"/>
                <a:gd name="T5" fmla="*/ 0 h 14"/>
                <a:gd name="T6" fmla="*/ 0 w 144"/>
                <a:gd name="T7" fmla="*/ 14 h 14"/>
                <a:gd name="T8" fmla="*/ 130 w 144"/>
                <a:gd name="T9" fmla="*/ 14 h 14"/>
                <a:gd name="T10" fmla="*/ 0 60000 65536"/>
                <a:gd name="T11" fmla="*/ 0 60000 65536"/>
                <a:gd name="T12" fmla="*/ 0 60000 65536"/>
                <a:gd name="T13" fmla="*/ 0 60000 65536"/>
                <a:gd name="T14" fmla="*/ 0 60000 65536"/>
                <a:gd name="T15" fmla="*/ 0 w 144"/>
                <a:gd name="T16" fmla="*/ 0 h 14"/>
                <a:gd name="T17" fmla="*/ 144 w 144"/>
                <a:gd name="T18" fmla="*/ 14 h 14"/>
              </a:gdLst>
              <a:ahLst/>
              <a:cxnLst>
                <a:cxn ang="T10">
                  <a:pos x="T0" y="T1"/>
                </a:cxn>
                <a:cxn ang="T11">
                  <a:pos x="T2" y="T3"/>
                </a:cxn>
                <a:cxn ang="T12">
                  <a:pos x="T4" y="T5"/>
                </a:cxn>
                <a:cxn ang="T13">
                  <a:pos x="T6" y="T7"/>
                </a:cxn>
                <a:cxn ang="T14">
                  <a:pos x="T8" y="T9"/>
                </a:cxn>
              </a:cxnLst>
              <a:rect l="T15" t="T16" r="T17" b="T18"/>
              <a:pathLst>
                <a:path w="144" h="14">
                  <a:moveTo>
                    <a:pt x="130" y="14"/>
                  </a:moveTo>
                  <a:lnTo>
                    <a:pt x="144" y="0"/>
                  </a:lnTo>
                  <a:lnTo>
                    <a:pt x="14" y="0"/>
                  </a:lnTo>
                  <a:lnTo>
                    <a:pt x="0" y="14"/>
                  </a:lnTo>
                  <a:lnTo>
                    <a:pt x="130" y="14"/>
                  </a:lnTo>
                </a:path>
              </a:pathLst>
            </a:custGeom>
            <a:solidFill>
              <a:srgbClr val="BCB1D5"/>
            </a:solidFill>
            <a:ln w="0">
              <a:solidFill>
                <a:srgbClr val="61BFF3"/>
              </a:solidFill>
              <a:prstDash val="solid"/>
              <a:round/>
              <a:headEnd/>
              <a:tailEnd/>
            </a:ln>
          </p:spPr>
          <p:txBody>
            <a:bodyPr/>
            <a:lstStyle/>
            <a:p>
              <a:endParaRPr lang="en-US"/>
            </a:p>
          </p:txBody>
        </p:sp>
      </p:grpSp>
      <p:grpSp>
        <p:nvGrpSpPr>
          <p:cNvPr id="10" name="Group 137"/>
          <p:cNvGrpSpPr>
            <a:grpSpLocks/>
          </p:cNvGrpSpPr>
          <p:nvPr/>
        </p:nvGrpSpPr>
        <p:grpSpPr bwMode="auto">
          <a:xfrm>
            <a:off x="6935788" y="3840163"/>
            <a:ext cx="211137" cy="298450"/>
            <a:chOff x="1962" y="1117"/>
            <a:chExt cx="453" cy="372"/>
          </a:xfrm>
        </p:grpSpPr>
        <p:sp>
          <p:nvSpPr>
            <p:cNvPr id="299146" name="Freeform 138"/>
            <p:cNvSpPr>
              <a:spLocks/>
            </p:cNvSpPr>
            <p:nvPr/>
          </p:nvSpPr>
          <p:spPr bwMode="auto">
            <a:xfrm>
              <a:off x="1962" y="1206"/>
              <a:ext cx="453" cy="241"/>
            </a:xfrm>
            <a:custGeom>
              <a:avLst/>
              <a:gdLst/>
              <a:ahLst/>
              <a:cxnLst>
                <a:cxn ang="0">
                  <a:pos x="31" y="0"/>
                </a:cxn>
                <a:cxn ang="0">
                  <a:pos x="31" y="22"/>
                </a:cxn>
                <a:cxn ang="0">
                  <a:pos x="80" y="22"/>
                </a:cxn>
                <a:cxn ang="0">
                  <a:pos x="106" y="68"/>
                </a:cxn>
                <a:cxn ang="0">
                  <a:pos x="133" y="22"/>
                </a:cxn>
                <a:cxn ang="0">
                  <a:pos x="183" y="22"/>
                </a:cxn>
                <a:cxn ang="0">
                  <a:pos x="183" y="0"/>
                </a:cxn>
                <a:cxn ang="0">
                  <a:pos x="213" y="27"/>
                </a:cxn>
                <a:cxn ang="0">
                  <a:pos x="183" y="55"/>
                </a:cxn>
                <a:cxn ang="0">
                  <a:pos x="183" y="36"/>
                </a:cxn>
                <a:cxn ang="0">
                  <a:pos x="147" y="36"/>
                </a:cxn>
                <a:cxn ang="0">
                  <a:pos x="118" y="87"/>
                </a:cxn>
                <a:cxn ang="0">
                  <a:pos x="147" y="141"/>
                </a:cxn>
                <a:cxn ang="0">
                  <a:pos x="183" y="141"/>
                </a:cxn>
                <a:cxn ang="0">
                  <a:pos x="183" y="122"/>
                </a:cxn>
                <a:cxn ang="0">
                  <a:pos x="213" y="148"/>
                </a:cxn>
                <a:cxn ang="0">
                  <a:pos x="183" y="175"/>
                </a:cxn>
                <a:cxn ang="0">
                  <a:pos x="183" y="155"/>
                </a:cxn>
                <a:cxn ang="0">
                  <a:pos x="133" y="155"/>
                </a:cxn>
                <a:cxn ang="0">
                  <a:pos x="106" y="106"/>
                </a:cxn>
                <a:cxn ang="0">
                  <a:pos x="80" y="156"/>
                </a:cxn>
                <a:cxn ang="0">
                  <a:pos x="31" y="156"/>
                </a:cxn>
                <a:cxn ang="0">
                  <a:pos x="31" y="175"/>
                </a:cxn>
                <a:cxn ang="0">
                  <a:pos x="0" y="148"/>
                </a:cxn>
                <a:cxn ang="0">
                  <a:pos x="31" y="122"/>
                </a:cxn>
                <a:cxn ang="0">
                  <a:pos x="31" y="141"/>
                </a:cxn>
                <a:cxn ang="0">
                  <a:pos x="65" y="141"/>
                </a:cxn>
                <a:cxn ang="0">
                  <a:pos x="95" y="87"/>
                </a:cxn>
                <a:cxn ang="0">
                  <a:pos x="65" y="36"/>
                </a:cxn>
                <a:cxn ang="0">
                  <a:pos x="31" y="36"/>
                </a:cxn>
                <a:cxn ang="0">
                  <a:pos x="31" y="53"/>
                </a:cxn>
                <a:cxn ang="0">
                  <a:pos x="0" y="27"/>
                </a:cxn>
                <a:cxn ang="0">
                  <a:pos x="31" y="0"/>
                </a:cxn>
              </a:cxnLst>
              <a:rect l="0" t="0" r="r" b="b"/>
              <a:pathLst>
                <a:path w="213" h="175">
                  <a:moveTo>
                    <a:pt x="31" y="0"/>
                  </a:moveTo>
                  <a:lnTo>
                    <a:pt x="31" y="22"/>
                  </a:lnTo>
                  <a:lnTo>
                    <a:pt x="80" y="22"/>
                  </a:lnTo>
                  <a:lnTo>
                    <a:pt x="106" y="68"/>
                  </a:lnTo>
                  <a:lnTo>
                    <a:pt x="133" y="22"/>
                  </a:lnTo>
                  <a:lnTo>
                    <a:pt x="183" y="22"/>
                  </a:lnTo>
                  <a:lnTo>
                    <a:pt x="183" y="0"/>
                  </a:lnTo>
                  <a:lnTo>
                    <a:pt x="213" y="27"/>
                  </a:lnTo>
                  <a:lnTo>
                    <a:pt x="183" y="55"/>
                  </a:lnTo>
                  <a:lnTo>
                    <a:pt x="183" y="36"/>
                  </a:lnTo>
                  <a:lnTo>
                    <a:pt x="147" y="36"/>
                  </a:lnTo>
                  <a:lnTo>
                    <a:pt x="118" y="87"/>
                  </a:lnTo>
                  <a:lnTo>
                    <a:pt x="147" y="141"/>
                  </a:lnTo>
                  <a:lnTo>
                    <a:pt x="183" y="141"/>
                  </a:lnTo>
                  <a:lnTo>
                    <a:pt x="183" y="122"/>
                  </a:lnTo>
                  <a:lnTo>
                    <a:pt x="213" y="148"/>
                  </a:lnTo>
                  <a:lnTo>
                    <a:pt x="183" y="175"/>
                  </a:lnTo>
                  <a:lnTo>
                    <a:pt x="183" y="155"/>
                  </a:lnTo>
                  <a:lnTo>
                    <a:pt x="133" y="155"/>
                  </a:lnTo>
                  <a:lnTo>
                    <a:pt x="106" y="106"/>
                  </a:lnTo>
                  <a:lnTo>
                    <a:pt x="80" y="156"/>
                  </a:lnTo>
                  <a:lnTo>
                    <a:pt x="31" y="156"/>
                  </a:lnTo>
                  <a:lnTo>
                    <a:pt x="31" y="175"/>
                  </a:lnTo>
                  <a:lnTo>
                    <a:pt x="0" y="148"/>
                  </a:lnTo>
                  <a:lnTo>
                    <a:pt x="31" y="122"/>
                  </a:lnTo>
                  <a:lnTo>
                    <a:pt x="31" y="141"/>
                  </a:lnTo>
                  <a:lnTo>
                    <a:pt x="65" y="141"/>
                  </a:lnTo>
                  <a:lnTo>
                    <a:pt x="95" y="87"/>
                  </a:lnTo>
                  <a:lnTo>
                    <a:pt x="65" y="36"/>
                  </a:lnTo>
                  <a:lnTo>
                    <a:pt x="31" y="36"/>
                  </a:lnTo>
                  <a:lnTo>
                    <a:pt x="31" y="53"/>
                  </a:lnTo>
                  <a:lnTo>
                    <a:pt x="0" y="27"/>
                  </a:lnTo>
                  <a:lnTo>
                    <a:pt x="31" y="0"/>
                  </a:lnTo>
                  <a:close/>
                </a:path>
              </a:pathLst>
            </a:custGeom>
            <a:solidFill>
              <a:schemeClr val="bg1"/>
            </a:solidFill>
            <a:ln w="9525">
              <a:solidFill>
                <a:schemeClr val="bg2"/>
              </a:solidFill>
              <a:round/>
              <a:headEnd/>
              <a:tailEnd/>
            </a:ln>
            <a:effectLst>
              <a:prstShdw prst="shdw18" dist="17961" dir="13500000">
                <a:schemeClr val="bg2">
                  <a:gamma/>
                  <a:shade val="60000"/>
                  <a:invGamma/>
                </a:schemeClr>
              </a:prstShdw>
            </a:effectLst>
          </p:spPr>
          <p:txBody>
            <a:bodyPr/>
            <a:lstStyle/>
            <a:p>
              <a:pPr>
                <a:defRPr/>
              </a:pPr>
              <a:endParaRPr lang="en-US"/>
            </a:p>
          </p:txBody>
        </p:sp>
        <p:grpSp>
          <p:nvGrpSpPr>
            <p:cNvPr id="11" name="Group 139"/>
            <p:cNvGrpSpPr>
              <a:grpSpLocks noChangeAspect="1"/>
            </p:cNvGrpSpPr>
            <p:nvPr/>
          </p:nvGrpSpPr>
          <p:grpSpPr bwMode="auto">
            <a:xfrm>
              <a:off x="2064" y="1117"/>
              <a:ext cx="251" cy="372"/>
              <a:chOff x="4272" y="2736"/>
              <a:chExt cx="480" cy="336"/>
            </a:xfrm>
          </p:grpSpPr>
          <p:grpSp>
            <p:nvGrpSpPr>
              <p:cNvPr id="12" name="Group 140"/>
              <p:cNvGrpSpPr>
                <a:grpSpLocks noChangeAspect="1"/>
              </p:cNvGrpSpPr>
              <p:nvPr/>
            </p:nvGrpSpPr>
            <p:grpSpPr bwMode="auto">
              <a:xfrm>
                <a:off x="4272" y="2832"/>
                <a:ext cx="480" cy="240"/>
                <a:chOff x="4876" y="380"/>
                <a:chExt cx="244" cy="100"/>
              </a:xfrm>
            </p:grpSpPr>
            <p:sp>
              <p:nvSpPr>
                <p:cNvPr id="51553" name="Oval 141"/>
                <p:cNvSpPr>
                  <a:spLocks noChangeAspect="1" noChangeArrowheads="1"/>
                </p:cNvSpPr>
                <p:nvPr/>
              </p:nvSpPr>
              <p:spPr bwMode="auto">
                <a:xfrm>
                  <a:off x="4894" y="396"/>
                  <a:ext cx="218" cy="74"/>
                </a:xfrm>
                <a:prstGeom prst="ellipse">
                  <a:avLst/>
                </a:prstGeom>
                <a:solidFill>
                  <a:srgbClr val="242729"/>
                </a:solidFill>
                <a:ln w="9525">
                  <a:noFill/>
                  <a:round/>
                  <a:headEnd/>
                  <a:tailEnd/>
                </a:ln>
              </p:spPr>
              <p:txBody>
                <a:bodyPr/>
                <a:lstStyle/>
                <a:p>
                  <a:endParaRPr lang="en-US"/>
                </a:p>
              </p:txBody>
            </p:sp>
            <p:sp>
              <p:nvSpPr>
                <p:cNvPr id="51554" name="Freeform 142"/>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rgbClr val="242729"/>
                </a:solidFill>
                <a:ln w="9525">
                  <a:noFill/>
                  <a:round/>
                  <a:headEnd/>
                  <a:tailEnd/>
                </a:ln>
              </p:spPr>
              <p:txBody>
                <a:bodyPr/>
                <a:lstStyle/>
                <a:p>
                  <a:endParaRPr lang="en-US"/>
                </a:p>
              </p:txBody>
            </p:sp>
            <p:sp>
              <p:nvSpPr>
                <p:cNvPr id="51555" name="Freeform 143"/>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rgbClr val="242729"/>
                </a:solidFill>
                <a:ln w="9525">
                  <a:noFill/>
                  <a:round/>
                  <a:headEnd/>
                  <a:tailEnd/>
                </a:ln>
              </p:spPr>
              <p:txBody>
                <a:bodyPr/>
                <a:lstStyle/>
                <a:p>
                  <a:endParaRPr lang="en-US"/>
                </a:p>
              </p:txBody>
            </p:sp>
            <p:sp>
              <p:nvSpPr>
                <p:cNvPr id="51556" name="Freeform 144"/>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rgbClr val="242729"/>
                </a:solidFill>
                <a:ln w="9525">
                  <a:noFill/>
                  <a:round/>
                  <a:headEnd/>
                  <a:tailEnd/>
                </a:ln>
              </p:spPr>
              <p:txBody>
                <a:bodyPr/>
                <a:lstStyle/>
                <a:p>
                  <a:endParaRPr lang="en-US"/>
                </a:p>
              </p:txBody>
            </p:sp>
            <p:sp>
              <p:nvSpPr>
                <p:cNvPr id="51557" name="Freeform 145"/>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rgbClr val="242729"/>
                </a:solidFill>
                <a:ln w="9525">
                  <a:noFill/>
                  <a:round/>
                  <a:headEnd/>
                  <a:tailEnd/>
                </a:ln>
              </p:spPr>
              <p:txBody>
                <a:bodyPr/>
                <a:lstStyle/>
                <a:p>
                  <a:endParaRPr lang="en-US"/>
                </a:p>
              </p:txBody>
            </p:sp>
            <p:sp>
              <p:nvSpPr>
                <p:cNvPr id="51558" name="Oval 146"/>
                <p:cNvSpPr>
                  <a:spLocks noChangeAspect="1" noChangeArrowheads="1"/>
                </p:cNvSpPr>
                <p:nvPr/>
              </p:nvSpPr>
              <p:spPr bwMode="auto">
                <a:xfrm>
                  <a:off x="4884" y="388"/>
                  <a:ext cx="220" cy="74"/>
                </a:xfrm>
                <a:prstGeom prst="ellipse">
                  <a:avLst/>
                </a:prstGeom>
                <a:solidFill>
                  <a:srgbClr val="715E9E"/>
                </a:solidFill>
                <a:ln w="9525">
                  <a:noFill/>
                  <a:round/>
                  <a:headEnd/>
                  <a:tailEnd/>
                </a:ln>
              </p:spPr>
              <p:txBody>
                <a:bodyPr/>
                <a:lstStyle/>
                <a:p>
                  <a:endParaRPr lang="en-US"/>
                </a:p>
              </p:txBody>
            </p:sp>
            <p:sp>
              <p:nvSpPr>
                <p:cNvPr id="51559" name="Freeform 147"/>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rgbClr val="FFFFFF"/>
                </a:solidFill>
                <a:ln w="9525">
                  <a:noFill/>
                  <a:round/>
                  <a:headEnd/>
                  <a:tailEnd/>
                </a:ln>
              </p:spPr>
              <p:txBody>
                <a:bodyPr/>
                <a:lstStyle/>
                <a:p>
                  <a:endParaRPr lang="en-US"/>
                </a:p>
              </p:txBody>
            </p:sp>
            <p:sp>
              <p:nvSpPr>
                <p:cNvPr id="51560" name="Freeform 148"/>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rgbClr val="FFFFFF"/>
                </a:solidFill>
                <a:ln w="9525">
                  <a:noFill/>
                  <a:round/>
                  <a:headEnd/>
                  <a:tailEnd/>
                </a:ln>
              </p:spPr>
              <p:txBody>
                <a:bodyPr/>
                <a:lstStyle/>
                <a:p>
                  <a:endParaRPr lang="en-US"/>
                </a:p>
              </p:txBody>
            </p:sp>
            <p:sp>
              <p:nvSpPr>
                <p:cNvPr id="51561" name="Freeform 149"/>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rgbClr val="FFFFFF"/>
                </a:solidFill>
                <a:ln w="9525">
                  <a:noFill/>
                  <a:round/>
                  <a:headEnd/>
                  <a:tailEnd/>
                </a:ln>
              </p:spPr>
              <p:txBody>
                <a:bodyPr/>
                <a:lstStyle/>
                <a:p>
                  <a:endParaRPr lang="en-US"/>
                </a:p>
              </p:txBody>
            </p:sp>
            <p:sp>
              <p:nvSpPr>
                <p:cNvPr id="51562" name="Freeform 150"/>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rgbClr val="FFFFFF"/>
                </a:solidFill>
                <a:ln w="9525">
                  <a:noFill/>
                  <a:round/>
                  <a:headEnd/>
                  <a:tailEnd/>
                </a:ln>
              </p:spPr>
              <p:txBody>
                <a:bodyPr/>
                <a:lstStyle/>
                <a:p>
                  <a:endParaRPr lang="en-US"/>
                </a:p>
              </p:txBody>
            </p:sp>
          </p:grpSp>
          <p:grpSp>
            <p:nvGrpSpPr>
              <p:cNvPr id="13" name="Group 151"/>
              <p:cNvGrpSpPr>
                <a:grpSpLocks noChangeAspect="1"/>
              </p:cNvGrpSpPr>
              <p:nvPr/>
            </p:nvGrpSpPr>
            <p:grpSpPr bwMode="auto">
              <a:xfrm>
                <a:off x="4272" y="2784"/>
                <a:ext cx="480" cy="240"/>
                <a:chOff x="4876" y="380"/>
                <a:chExt cx="244" cy="100"/>
              </a:xfrm>
            </p:grpSpPr>
            <p:sp>
              <p:nvSpPr>
                <p:cNvPr id="51543" name="Oval 152"/>
                <p:cNvSpPr>
                  <a:spLocks noChangeAspect="1" noChangeArrowheads="1"/>
                </p:cNvSpPr>
                <p:nvPr/>
              </p:nvSpPr>
              <p:spPr bwMode="auto">
                <a:xfrm>
                  <a:off x="4894" y="396"/>
                  <a:ext cx="218" cy="74"/>
                </a:xfrm>
                <a:prstGeom prst="ellipse">
                  <a:avLst/>
                </a:prstGeom>
                <a:solidFill>
                  <a:srgbClr val="242729"/>
                </a:solidFill>
                <a:ln w="9525">
                  <a:noFill/>
                  <a:round/>
                  <a:headEnd/>
                  <a:tailEnd/>
                </a:ln>
              </p:spPr>
              <p:txBody>
                <a:bodyPr/>
                <a:lstStyle/>
                <a:p>
                  <a:endParaRPr lang="en-US"/>
                </a:p>
              </p:txBody>
            </p:sp>
            <p:sp>
              <p:nvSpPr>
                <p:cNvPr id="51544" name="Freeform 153"/>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rgbClr val="242729"/>
                </a:solidFill>
                <a:ln w="9525">
                  <a:noFill/>
                  <a:round/>
                  <a:headEnd/>
                  <a:tailEnd/>
                </a:ln>
              </p:spPr>
              <p:txBody>
                <a:bodyPr/>
                <a:lstStyle/>
                <a:p>
                  <a:endParaRPr lang="en-US"/>
                </a:p>
              </p:txBody>
            </p:sp>
            <p:sp>
              <p:nvSpPr>
                <p:cNvPr id="51545" name="Freeform 154"/>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rgbClr val="242729"/>
                </a:solidFill>
                <a:ln w="9525">
                  <a:noFill/>
                  <a:round/>
                  <a:headEnd/>
                  <a:tailEnd/>
                </a:ln>
              </p:spPr>
              <p:txBody>
                <a:bodyPr/>
                <a:lstStyle/>
                <a:p>
                  <a:endParaRPr lang="en-US"/>
                </a:p>
              </p:txBody>
            </p:sp>
            <p:sp>
              <p:nvSpPr>
                <p:cNvPr id="51546" name="Freeform 155"/>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rgbClr val="242729"/>
                </a:solidFill>
                <a:ln w="9525">
                  <a:noFill/>
                  <a:round/>
                  <a:headEnd/>
                  <a:tailEnd/>
                </a:ln>
              </p:spPr>
              <p:txBody>
                <a:bodyPr/>
                <a:lstStyle/>
                <a:p>
                  <a:endParaRPr lang="en-US"/>
                </a:p>
              </p:txBody>
            </p:sp>
            <p:sp>
              <p:nvSpPr>
                <p:cNvPr id="51547" name="Freeform 156"/>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rgbClr val="242729"/>
                </a:solidFill>
                <a:ln w="9525">
                  <a:noFill/>
                  <a:round/>
                  <a:headEnd/>
                  <a:tailEnd/>
                </a:ln>
              </p:spPr>
              <p:txBody>
                <a:bodyPr/>
                <a:lstStyle/>
                <a:p>
                  <a:endParaRPr lang="en-US"/>
                </a:p>
              </p:txBody>
            </p:sp>
            <p:sp>
              <p:nvSpPr>
                <p:cNvPr id="51548" name="Oval 157"/>
                <p:cNvSpPr>
                  <a:spLocks noChangeAspect="1" noChangeArrowheads="1"/>
                </p:cNvSpPr>
                <p:nvPr/>
              </p:nvSpPr>
              <p:spPr bwMode="auto">
                <a:xfrm>
                  <a:off x="4884" y="388"/>
                  <a:ext cx="220" cy="74"/>
                </a:xfrm>
                <a:prstGeom prst="ellipse">
                  <a:avLst/>
                </a:prstGeom>
                <a:solidFill>
                  <a:srgbClr val="715E9E"/>
                </a:solidFill>
                <a:ln w="9525">
                  <a:noFill/>
                  <a:round/>
                  <a:headEnd/>
                  <a:tailEnd/>
                </a:ln>
              </p:spPr>
              <p:txBody>
                <a:bodyPr/>
                <a:lstStyle/>
                <a:p>
                  <a:endParaRPr lang="en-US"/>
                </a:p>
              </p:txBody>
            </p:sp>
            <p:sp>
              <p:nvSpPr>
                <p:cNvPr id="51549" name="Freeform 158"/>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rgbClr val="FFFFFF"/>
                </a:solidFill>
                <a:ln w="9525">
                  <a:noFill/>
                  <a:round/>
                  <a:headEnd/>
                  <a:tailEnd/>
                </a:ln>
              </p:spPr>
              <p:txBody>
                <a:bodyPr/>
                <a:lstStyle/>
                <a:p>
                  <a:endParaRPr lang="en-US"/>
                </a:p>
              </p:txBody>
            </p:sp>
            <p:sp>
              <p:nvSpPr>
                <p:cNvPr id="51550" name="Freeform 159"/>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rgbClr val="FFFFFF"/>
                </a:solidFill>
                <a:ln w="9525">
                  <a:noFill/>
                  <a:round/>
                  <a:headEnd/>
                  <a:tailEnd/>
                </a:ln>
              </p:spPr>
              <p:txBody>
                <a:bodyPr/>
                <a:lstStyle/>
                <a:p>
                  <a:endParaRPr lang="en-US"/>
                </a:p>
              </p:txBody>
            </p:sp>
            <p:sp>
              <p:nvSpPr>
                <p:cNvPr id="51551" name="Freeform 160"/>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rgbClr val="FFFFFF"/>
                </a:solidFill>
                <a:ln w="9525">
                  <a:noFill/>
                  <a:round/>
                  <a:headEnd/>
                  <a:tailEnd/>
                </a:ln>
              </p:spPr>
              <p:txBody>
                <a:bodyPr/>
                <a:lstStyle/>
                <a:p>
                  <a:endParaRPr lang="en-US"/>
                </a:p>
              </p:txBody>
            </p:sp>
            <p:sp>
              <p:nvSpPr>
                <p:cNvPr id="51552" name="Freeform 161"/>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rgbClr val="FFFFFF"/>
                </a:solidFill>
                <a:ln w="9525">
                  <a:noFill/>
                  <a:round/>
                  <a:headEnd/>
                  <a:tailEnd/>
                </a:ln>
              </p:spPr>
              <p:txBody>
                <a:bodyPr/>
                <a:lstStyle/>
                <a:p>
                  <a:endParaRPr lang="en-US"/>
                </a:p>
              </p:txBody>
            </p:sp>
          </p:grpSp>
          <p:grpSp>
            <p:nvGrpSpPr>
              <p:cNvPr id="14" name="Group 162"/>
              <p:cNvGrpSpPr>
                <a:grpSpLocks noChangeAspect="1"/>
              </p:cNvGrpSpPr>
              <p:nvPr/>
            </p:nvGrpSpPr>
            <p:grpSpPr bwMode="auto">
              <a:xfrm>
                <a:off x="4272" y="2736"/>
                <a:ext cx="480" cy="240"/>
                <a:chOff x="4876" y="380"/>
                <a:chExt cx="244" cy="100"/>
              </a:xfrm>
            </p:grpSpPr>
            <p:sp>
              <p:nvSpPr>
                <p:cNvPr id="51533" name="Oval 163"/>
                <p:cNvSpPr>
                  <a:spLocks noChangeAspect="1" noChangeArrowheads="1"/>
                </p:cNvSpPr>
                <p:nvPr/>
              </p:nvSpPr>
              <p:spPr bwMode="auto">
                <a:xfrm>
                  <a:off x="4894" y="396"/>
                  <a:ext cx="218" cy="74"/>
                </a:xfrm>
                <a:prstGeom prst="ellipse">
                  <a:avLst/>
                </a:prstGeom>
                <a:solidFill>
                  <a:srgbClr val="242729"/>
                </a:solidFill>
                <a:ln w="9525">
                  <a:noFill/>
                  <a:round/>
                  <a:headEnd/>
                  <a:tailEnd/>
                </a:ln>
              </p:spPr>
              <p:txBody>
                <a:bodyPr/>
                <a:lstStyle/>
                <a:p>
                  <a:endParaRPr lang="en-US"/>
                </a:p>
              </p:txBody>
            </p:sp>
            <p:sp>
              <p:nvSpPr>
                <p:cNvPr id="51534" name="Freeform 164"/>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rgbClr val="242729"/>
                </a:solidFill>
                <a:ln w="9525">
                  <a:noFill/>
                  <a:round/>
                  <a:headEnd/>
                  <a:tailEnd/>
                </a:ln>
              </p:spPr>
              <p:txBody>
                <a:bodyPr/>
                <a:lstStyle/>
                <a:p>
                  <a:endParaRPr lang="en-US"/>
                </a:p>
              </p:txBody>
            </p:sp>
            <p:sp>
              <p:nvSpPr>
                <p:cNvPr id="51535" name="Freeform 165"/>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rgbClr val="242729"/>
                </a:solidFill>
                <a:ln w="9525">
                  <a:noFill/>
                  <a:round/>
                  <a:headEnd/>
                  <a:tailEnd/>
                </a:ln>
              </p:spPr>
              <p:txBody>
                <a:bodyPr/>
                <a:lstStyle/>
                <a:p>
                  <a:endParaRPr lang="en-US"/>
                </a:p>
              </p:txBody>
            </p:sp>
            <p:sp>
              <p:nvSpPr>
                <p:cNvPr id="51536" name="Freeform 166"/>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rgbClr val="242729"/>
                </a:solidFill>
                <a:ln w="9525">
                  <a:noFill/>
                  <a:round/>
                  <a:headEnd/>
                  <a:tailEnd/>
                </a:ln>
              </p:spPr>
              <p:txBody>
                <a:bodyPr/>
                <a:lstStyle/>
                <a:p>
                  <a:endParaRPr lang="en-US"/>
                </a:p>
              </p:txBody>
            </p:sp>
            <p:sp>
              <p:nvSpPr>
                <p:cNvPr id="51537" name="Freeform 167"/>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rgbClr val="242729"/>
                </a:solidFill>
                <a:ln w="9525">
                  <a:noFill/>
                  <a:round/>
                  <a:headEnd/>
                  <a:tailEnd/>
                </a:ln>
              </p:spPr>
              <p:txBody>
                <a:bodyPr/>
                <a:lstStyle/>
                <a:p>
                  <a:endParaRPr lang="en-US"/>
                </a:p>
              </p:txBody>
            </p:sp>
            <p:sp>
              <p:nvSpPr>
                <p:cNvPr id="51538" name="Oval 168"/>
                <p:cNvSpPr>
                  <a:spLocks noChangeAspect="1" noChangeArrowheads="1"/>
                </p:cNvSpPr>
                <p:nvPr/>
              </p:nvSpPr>
              <p:spPr bwMode="auto">
                <a:xfrm>
                  <a:off x="4884" y="388"/>
                  <a:ext cx="220" cy="74"/>
                </a:xfrm>
                <a:prstGeom prst="ellipse">
                  <a:avLst/>
                </a:prstGeom>
                <a:solidFill>
                  <a:srgbClr val="715E9E"/>
                </a:solidFill>
                <a:ln w="9525">
                  <a:noFill/>
                  <a:round/>
                  <a:headEnd/>
                  <a:tailEnd/>
                </a:ln>
              </p:spPr>
              <p:txBody>
                <a:bodyPr/>
                <a:lstStyle/>
                <a:p>
                  <a:endParaRPr lang="en-US"/>
                </a:p>
              </p:txBody>
            </p:sp>
            <p:sp>
              <p:nvSpPr>
                <p:cNvPr id="51539" name="Freeform 169"/>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rgbClr val="FFFFFF"/>
                </a:solidFill>
                <a:ln w="9525">
                  <a:noFill/>
                  <a:round/>
                  <a:headEnd/>
                  <a:tailEnd/>
                </a:ln>
              </p:spPr>
              <p:txBody>
                <a:bodyPr/>
                <a:lstStyle/>
                <a:p>
                  <a:endParaRPr lang="en-US"/>
                </a:p>
              </p:txBody>
            </p:sp>
            <p:sp>
              <p:nvSpPr>
                <p:cNvPr id="51540" name="Freeform 170"/>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rgbClr val="FFFFFF"/>
                </a:solidFill>
                <a:ln w="9525">
                  <a:noFill/>
                  <a:round/>
                  <a:headEnd/>
                  <a:tailEnd/>
                </a:ln>
              </p:spPr>
              <p:txBody>
                <a:bodyPr/>
                <a:lstStyle/>
                <a:p>
                  <a:endParaRPr lang="en-US"/>
                </a:p>
              </p:txBody>
            </p:sp>
            <p:sp>
              <p:nvSpPr>
                <p:cNvPr id="51541" name="Freeform 171"/>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rgbClr val="FFFFFF"/>
                </a:solidFill>
                <a:ln w="9525">
                  <a:noFill/>
                  <a:round/>
                  <a:headEnd/>
                  <a:tailEnd/>
                </a:ln>
              </p:spPr>
              <p:txBody>
                <a:bodyPr/>
                <a:lstStyle/>
                <a:p>
                  <a:endParaRPr lang="en-US"/>
                </a:p>
              </p:txBody>
            </p:sp>
            <p:sp>
              <p:nvSpPr>
                <p:cNvPr id="51542" name="Freeform 172"/>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rgbClr val="FFFFFF"/>
                </a:solidFill>
                <a:ln w="9525">
                  <a:noFill/>
                  <a:round/>
                  <a:headEnd/>
                  <a:tailEnd/>
                </a:ln>
              </p:spPr>
              <p:txBody>
                <a:bodyPr/>
                <a:lstStyle/>
                <a:p>
                  <a:endParaRPr lang="en-US"/>
                </a:p>
              </p:txBody>
            </p:sp>
          </p:grpSp>
        </p:grpSp>
      </p:grpSp>
      <p:sp>
        <p:nvSpPr>
          <p:cNvPr id="299181" name="Rectangle 173"/>
          <p:cNvSpPr>
            <a:spLocks noChangeArrowheads="1"/>
          </p:cNvSpPr>
          <p:nvPr/>
        </p:nvSpPr>
        <p:spPr bwMode="auto">
          <a:xfrm>
            <a:off x="7237413" y="3892550"/>
            <a:ext cx="287337" cy="182563"/>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b="1">
                <a:solidFill>
                  <a:srgbClr val="000000"/>
                </a:solidFill>
                <a:latin typeface="Times New Roman" pitchFamily="18" charset="0"/>
                <a:ea typeface="宋体" pitchFamily="2" charset="-122"/>
              </a:rPr>
              <a:t>HSS</a:t>
            </a:r>
            <a:endParaRPr kumimoji="1" lang="en-US" altLang="zh-CN" sz="2400">
              <a:latin typeface="Times New Roman" pitchFamily="18" charset="0"/>
              <a:ea typeface="宋体" pitchFamily="2" charset="-122"/>
            </a:endParaRPr>
          </a:p>
        </p:txBody>
      </p:sp>
      <p:sp>
        <p:nvSpPr>
          <p:cNvPr id="299182" name="Line 174"/>
          <p:cNvSpPr>
            <a:spLocks noChangeShapeType="1"/>
          </p:cNvSpPr>
          <p:nvPr/>
        </p:nvSpPr>
        <p:spPr bwMode="auto">
          <a:xfrm flipH="1">
            <a:off x="5861050" y="4032250"/>
            <a:ext cx="1066800" cy="381000"/>
          </a:xfrm>
          <a:prstGeom prst="line">
            <a:avLst/>
          </a:prstGeom>
          <a:noFill/>
          <a:ln w="15875">
            <a:solidFill>
              <a:srgbClr val="006699"/>
            </a:solidFill>
            <a:prstDash val="dash"/>
            <a:round/>
            <a:headEnd/>
            <a:tailEnd/>
          </a:ln>
        </p:spPr>
        <p:txBody>
          <a:bodyPr anchor="ctr">
            <a:spAutoFit/>
          </a:bodyPr>
          <a:lstStyle/>
          <a:p>
            <a:endParaRPr lang="en-US"/>
          </a:p>
        </p:txBody>
      </p:sp>
      <p:sp>
        <p:nvSpPr>
          <p:cNvPr id="51285" name="Oval 175"/>
          <p:cNvSpPr>
            <a:spLocks noChangeArrowheads="1"/>
          </p:cNvSpPr>
          <p:nvPr/>
        </p:nvSpPr>
        <p:spPr bwMode="auto">
          <a:xfrm>
            <a:off x="468313" y="1477963"/>
            <a:ext cx="990600" cy="4575175"/>
          </a:xfrm>
          <a:prstGeom prst="ellipse">
            <a:avLst/>
          </a:prstGeom>
          <a:solidFill>
            <a:srgbClr val="969696"/>
          </a:solidFill>
          <a:ln w="19050" algn="ctr">
            <a:solidFill>
              <a:srgbClr val="CC0000"/>
            </a:solidFill>
            <a:round/>
            <a:headEnd/>
            <a:tailEnd/>
          </a:ln>
        </p:spPr>
        <p:txBody>
          <a:bodyPr wrap="none" anchor="ctr"/>
          <a:lstStyle/>
          <a:p>
            <a:endParaRPr lang="en-US"/>
          </a:p>
        </p:txBody>
      </p:sp>
      <p:sp>
        <p:nvSpPr>
          <p:cNvPr id="51286" name="Text Box 176"/>
          <p:cNvSpPr txBox="1">
            <a:spLocks noChangeArrowheads="1"/>
          </p:cNvSpPr>
          <p:nvPr/>
        </p:nvSpPr>
        <p:spPr bwMode="auto">
          <a:xfrm>
            <a:off x="741363" y="2020888"/>
            <a:ext cx="488950" cy="366712"/>
          </a:xfrm>
          <a:prstGeom prst="rect">
            <a:avLst/>
          </a:prstGeom>
          <a:noFill/>
          <a:ln w="19050" algn="ctr">
            <a:noFill/>
            <a:prstDash val="lgDash"/>
            <a:miter lim="800000"/>
            <a:headEnd/>
            <a:tailEnd/>
          </a:ln>
        </p:spPr>
        <p:txBody>
          <a:bodyPr wrap="none" lIns="91434" tIns="45717" rIns="91434" bIns="45717">
            <a:spAutoFit/>
          </a:bodyPr>
          <a:lstStyle/>
          <a:p>
            <a:pPr algn="ctr">
              <a:spcBef>
                <a:spcPct val="20000"/>
              </a:spcBef>
              <a:tabLst>
                <a:tab pos="6400800" algn="l"/>
              </a:tabLst>
            </a:pPr>
            <a:r>
              <a:rPr lang="en-US" altLang="zh-CN">
                <a:solidFill>
                  <a:schemeClr val="bg1"/>
                </a:solidFill>
                <a:ea typeface="宋体" pitchFamily="2" charset="-122"/>
              </a:rPr>
              <a:t>2G</a:t>
            </a:r>
          </a:p>
        </p:txBody>
      </p:sp>
      <p:sp>
        <p:nvSpPr>
          <p:cNvPr id="299185" name="Rectangle 177"/>
          <p:cNvSpPr>
            <a:spLocks noChangeArrowheads="1"/>
          </p:cNvSpPr>
          <p:nvPr/>
        </p:nvSpPr>
        <p:spPr bwMode="auto">
          <a:xfrm>
            <a:off x="6386513" y="4032250"/>
            <a:ext cx="133350" cy="152400"/>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S6</a:t>
            </a:r>
            <a:endParaRPr kumimoji="1" lang="en-US" altLang="zh-CN" sz="2000">
              <a:latin typeface="Times New Roman" pitchFamily="18" charset="0"/>
              <a:ea typeface="宋体" pitchFamily="2" charset="-122"/>
            </a:endParaRPr>
          </a:p>
        </p:txBody>
      </p:sp>
      <p:sp>
        <p:nvSpPr>
          <p:cNvPr id="299186" name="Rectangle 178"/>
          <p:cNvSpPr>
            <a:spLocks noChangeArrowheads="1"/>
          </p:cNvSpPr>
          <p:nvPr/>
        </p:nvSpPr>
        <p:spPr bwMode="auto">
          <a:xfrm>
            <a:off x="5940425" y="4541838"/>
            <a:ext cx="541338" cy="182562"/>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Gn / S11</a:t>
            </a:r>
            <a:endParaRPr kumimoji="1" lang="en-US" altLang="zh-CN" sz="2400">
              <a:latin typeface="Times New Roman" pitchFamily="18" charset="0"/>
              <a:ea typeface="宋体" pitchFamily="2" charset="-122"/>
            </a:endParaRPr>
          </a:p>
        </p:txBody>
      </p:sp>
      <p:sp>
        <p:nvSpPr>
          <p:cNvPr id="299187" name="Line 179"/>
          <p:cNvSpPr>
            <a:spLocks noChangeShapeType="1"/>
          </p:cNvSpPr>
          <p:nvPr/>
        </p:nvSpPr>
        <p:spPr bwMode="auto">
          <a:xfrm>
            <a:off x="3956050" y="3041650"/>
            <a:ext cx="2743200" cy="1752600"/>
          </a:xfrm>
          <a:prstGeom prst="line">
            <a:avLst/>
          </a:prstGeom>
          <a:noFill/>
          <a:ln w="15875">
            <a:solidFill>
              <a:srgbClr val="008000"/>
            </a:solidFill>
            <a:round/>
            <a:headEnd/>
            <a:tailEnd/>
          </a:ln>
        </p:spPr>
        <p:txBody>
          <a:bodyPr anchor="ctr">
            <a:spAutoFit/>
          </a:bodyPr>
          <a:lstStyle/>
          <a:p>
            <a:endParaRPr lang="en-US"/>
          </a:p>
        </p:txBody>
      </p:sp>
      <p:sp>
        <p:nvSpPr>
          <p:cNvPr id="299188" name="Text Box 180"/>
          <p:cNvSpPr txBox="1">
            <a:spLocks noChangeArrowheads="1"/>
          </p:cNvSpPr>
          <p:nvPr/>
        </p:nvSpPr>
        <p:spPr bwMode="auto">
          <a:xfrm>
            <a:off x="4973638" y="3756025"/>
            <a:ext cx="1327150" cy="280988"/>
          </a:xfrm>
          <a:prstGeom prst="rect">
            <a:avLst/>
          </a:prstGeom>
          <a:noFill/>
          <a:ln w="9525">
            <a:noFill/>
            <a:miter lim="800000"/>
            <a:headEnd/>
            <a:tailEnd/>
          </a:ln>
        </p:spPr>
        <p:txBody>
          <a:bodyPr lIns="83414" tIns="41707" rIns="83414" bIns="41707">
            <a:spAutoFit/>
          </a:bodyPr>
          <a:lstStyle/>
          <a:p>
            <a:pPr algn="ctr" defTabSz="835025"/>
            <a:r>
              <a:rPr lang="en-US" altLang="zh-CN" sz="1300" b="1" dirty="0">
                <a:solidFill>
                  <a:schemeClr val="tx2"/>
                </a:solidFill>
                <a:ea typeface="宋体" pitchFamily="2" charset="-122"/>
              </a:rPr>
              <a:t>SGSN</a:t>
            </a:r>
          </a:p>
        </p:txBody>
      </p:sp>
      <p:sp>
        <p:nvSpPr>
          <p:cNvPr id="299189" name="Text Box 181"/>
          <p:cNvSpPr txBox="1">
            <a:spLocks noChangeArrowheads="1"/>
          </p:cNvSpPr>
          <p:nvPr/>
        </p:nvSpPr>
        <p:spPr bwMode="auto">
          <a:xfrm>
            <a:off x="6015038" y="5772150"/>
            <a:ext cx="2155825" cy="280988"/>
          </a:xfrm>
          <a:prstGeom prst="rect">
            <a:avLst/>
          </a:prstGeom>
          <a:noFill/>
          <a:ln w="9525">
            <a:noFill/>
            <a:miter lim="800000"/>
            <a:headEnd/>
            <a:tailEnd/>
          </a:ln>
        </p:spPr>
        <p:txBody>
          <a:bodyPr lIns="83414" tIns="41707" rIns="83414" bIns="41707">
            <a:spAutoFit/>
          </a:bodyPr>
          <a:lstStyle/>
          <a:p>
            <a:pPr algn="ctr" defTabSz="835025"/>
            <a:r>
              <a:rPr lang="en-US" altLang="zh-CN" sz="1300" b="1">
                <a:solidFill>
                  <a:schemeClr val="tx2"/>
                </a:solidFill>
                <a:ea typeface="宋体" pitchFamily="2" charset="-122"/>
              </a:rPr>
              <a:t>GGSN</a:t>
            </a:r>
          </a:p>
        </p:txBody>
      </p:sp>
      <p:sp>
        <p:nvSpPr>
          <p:cNvPr id="299190" name="AutoShape 182"/>
          <p:cNvSpPr>
            <a:spLocks noChangeArrowheads="1"/>
          </p:cNvSpPr>
          <p:nvPr/>
        </p:nvSpPr>
        <p:spPr bwMode="auto">
          <a:xfrm>
            <a:off x="2547938" y="3668713"/>
            <a:ext cx="134937" cy="855662"/>
          </a:xfrm>
          <a:prstGeom prst="curvedLeftArrow">
            <a:avLst>
              <a:gd name="adj1" fmla="val 126824"/>
              <a:gd name="adj2" fmla="val 253648"/>
              <a:gd name="adj3" fmla="val 33333"/>
            </a:avLst>
          </a:prstGeom>
          <a:solidFill>
            <a:schemeClr val="bg1"/>
          </a:solidFill>
          <a:ln w="9525">
            <a:solidFill>
              <a:schemeClr val="tx1"/>
            </a:solidFill>
            <a:miter lim="800000"/>
            <a:headEnd/>
            <a:tailEnd/>
          </a:ln>
        </p:spPr>
        <p:txBody>
          <a:bodyPr wrap="none" lIns="91425" tIns="45712" rIns="91425" bIns="45712" anchor="ctr">
            <a:spAutoFit/>
          </a:bodyPr>
          <a:lstStyle/>
          <a:p>
            <a:endParaRPr lang="en-US"/>
          </a:p>
        </p:txBody>
      </p:sp>
      <p:sp>
        <p:nvSpPr>
          <p:cNvPr id="299191" name="AutoShape 183"/>
          <p:cNvSpPr>
            <a:spLocks noChangeArrowheads="1"/>
          </p:cNvSpPr>
          <p:nvPr/>
        </p:nvSpPr>
        <p:spPr bwMode="auto">
          <a:xfrm flipV="1">
            <a:off x="2097088" y="3668713"/>
            <a:ext cx="134937" cy="900112"/>
          </a:xfrm>
          <a:prstGeom prst="curvedRightArrow">
            <a:avLst>
              <a:gd name="adj1" fmla="val 133412"/>
              <a:gd name="adj2" fmla="val 266824"/>
              <a:gd name="adj3" fmla="val 33333"/>
            </a:avLst>
          </a:prstGeom>
          <a:solidFill>
            <a:schemeClr val="bg1"/>
          </a:solidFill>
          <a:ln w="9525">
            <a:solidFill>
              <a:schemeClr val="tx1"/>
            </a:solidFill>
            <a:miter lim="800000"/>
            <a:headEnd/>
            <a:tailEnd/>
          </a:ln>
        </p:spPr>
        <p:txBody>
          <a:bodyPr wrap="none" lIns="91425" tIns="45712" rIns="91425" bIns="45712" anchor="ctr">
            <a:spAutoFit/>
          </a:bodyPr>
          <a:lstStyle/>
          <a:p>
            <a:endParaRPr lang="en-US"/>
          </a:p>
        </p:txBody>
      </p:sp>
      <p:grpSp>
        <p:nvGrpSpPr>
          <p:cNvPr id="15" name="Group 184"/>
          <p:cNvGrpSpPr>
            <a:grpSpLocks/>
          </p:cNvGrpSpPr>
          <p:nvPr/>
        </p:nvGrpSpPr>
        <p:grpSpPr bwMode="auto">
          <a:xfrm>
            <a:off x="1974850" y="4489454"/>
            <a:ext cx="2554288" cy="1749426"/>
            <a:chOff x="1244" y="2717"/>
            <a:chExt cx="1609" cy="1102"/>
          </a:xfrm>
        </p:grpSpPr>
        <p:pic>
          <p:nvPicPr>
            <p:cNvPr id="51467" name="Picture 185" descr="4"/>
            <p:cNvPicPr>
              <a:picLocks noChangeAspect="1" noChangeArrowheads="1"/>
            </p:cNvPicPr>
            <p:nvPr/>
          </p:nvPicPr>
          <p:blipFill>
            <a:blip r:embed="rId3" cstate="print"/>
            <a:srcRect/>
            <a:stretch>
              <a:fillRect/>
            </a:stretch>
          </p:blipFill>
          <p:spPr bwMode="auto">
            <a:xfrm>
              <a:off x="1429" y="2856"/>
              <a:ext cx="1115" cy="846"/>
            </a:xfrm>
            <a:prstGeom prst="rect">
              <a:avLst/>
            </a:prstGeom>
            <a:noFill/>
            <a:ln w="9525">
              <a:noFill/>
              <a:miter lim="800000"/>
              <a:headEnd/>
              <a:tailEnd/>
            </a:ln>
          </p:spPr>
        </p:pic>
        <p:grpSp>
          <p:nvGrpSpPr>
            <p:cNvPr id="16" name="Group 186"/>
            <p:cNvGrpSpPr>
              <a:grpSpLocks noChangeAspect="1"/>
            </p:cNvGrpSpPr>
            <p:nvPr/>
          </p:nvGrpSpPr>
          <p:grpSpPr bwMode="auto">
            <a:xfrm>
              <a:off x="1565" y="3089"/>
              <a:ext cx="564" cy="613"/>
              <a:chOff x="7730" y="7908"/>
              <a:chExt cx="1473" cy="1090"/>
            </a:xfrm>
          </p:grpSpPr>
          <p:sp>
            <p:nvSpPr>
              <p:cNvPr id="51521" name="Freeform 187"/>
              <p:cNvSpPr>
                <a:spLocks noChangeAspect="1"/>
              </p:cNvSpPr>
              <p:nvPr/>
            </p:nvSpPr>
            <p:spPr bwMode="auto">
              <a:xfrm>
                <a:off x="7730" y="8453"/>
                <a:ext cx="597" cy="362"/>
              </a:xfrm>
              <a:custGeom>
                <a:avLst/>
                <a:gdLst>
                  <a:gd name="T0" fmla="*/ 445 w 597"/>
                  <a:gd name="T1" fmla="*/ 0 h 362"/>
                  <a:gd name="T2" fmla="*/ 597 w 597"/>
                  <a:gd name="T3" fmla="*/ 180 h 362"/>
                  <a:gd name="T4" fmla="*/ 445 w 597"/>
                  <a:gd name="T5" fmla="*/ 362 h 362"/>
                  <a:gd name="T6" fmla="*/ 153 w 597"/>
                  <a:gd name="T7" fmla="*/ 362 h 362"/>
                  <a:gd name="T8" fmla="*/ 0 w 597"/>
                  <a:gd name="T9" fmla="*/ 180 h 362"/>
                  <a:gd name="T10" fmla="*/ 0 w 597"/>
                  <a:gd name="T11" fmla="*/ 184 h 362"/>
                  <a:gd name="T12" fmla="*/ 153 w 597"/>
                  <a:gd name="T13" fmla="*/ 5 h 362"/>
                  <a:gd name="T14" fmla="*/ 445 w 597"/>
                  <a:gd name="T15" fmla="*/ 5 h 362"/>
                  <a:gd name="T16" fmla="*/ 445 w 597"/>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7"/>
                  <a:gd name="T28" fmla="*/ 0 h 362"/>
                  <a:gd name="T29" fmla="*/ 597 w 597"/>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7" h="362">
                    <a:moveTo>
                      <a:pt x="445" y="0"/>
                    </a:moveTo>
                    <a:lnTo>
                      <a:pt x="597" y="180"/>
                    </a:lnTo>
                    <a:lnTo>
                      <a:pt x="445" y="362"/>
                    </a:lnTo>
                    <a:lnTo>
                      <a:pt x="153" y="362"/>
                    </a:lnTo>
                    <a:lnTo>
                      <a:pt x="0" y="180"/>
                    </a:lnTo>
                    <a:lnTo>
                      <a:pt x="0" y="184"/>
                    </a:lnTo>
                    <a:lnTo>
                      <a:pt x="153" y="5"/>
                    </a:lnTo>
                    <a:lnTo>
                      <a:pt x="445" y="5"/>
                    </a:lnTo>
                    <a:lnTo>
                      <a:pt x="445"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2" name="Freeform 188"/>
              <p:cNvSpPr>
                <a:spLocks noChangeAspect="1"/>
              </p:cNvSpPr>
              <p:nvPr/>
            </p:nvSpPr>
            <p:spPr bwMode="auto">
              <a:xfrm>
                <a:off x="8172" y="8277"/>
                <a:ext cx="597" cy="357"/>
              </a:xfrm>
              <a:custGeom>
                <a:avLst/>
                <a:gdLst>
                  <a:gd name="T0" fmla="*/ 443 w 597"/>
                  <a:gd name="T1" fmla="*/ 0 h 357"/>
                  <a:gd name="T2" fmla="*/ 597 w 597"/>
                  <a:gd name="T3" fmla="*/ 178 h 357"/>
                  <a:gd name="T4" fmla="*/ 443 w 597"/>
                  <a:gd name="T5" fmla="*/ 357 h 357"/>
                  <a:gd name="T6" fmla="*/ 152 w 597"/>
                  <a:gd name="T7" fmla="*/ 357 h 357"/>
                  <a:gd name="T8" fmla="*/ 0 w 597"/>
                  <a:gd name="T9" fmla="*/ 181 h 357"/>
                  <a:gd name="T10" fmla="*/ 152 w 597"/>
                  <a:gd name="T11" fmla="*/ 0 h 357"/>
                  <a:gd name="T12" fmla="*/ 443 w 597"/>
                  <a:gd name="T13" fmla="*/ 0 h 357"/>
                  <a:gd name="T14" fmla="*/ 0 60000 65536"/>
                  <a:gd name="T15" fmla="*/ 0 60000 65536"/>
                  <a:gd name="T16" fmla="*/ 0 60000 65536"/>
                  <a:gd name="T17" fmla="*/ 0 60000 65536"/>
                  <a:gd name="T18" fmla="*/ 0 60000 65536"/>
                  <a:gd name="T19" fmla="*/ 0 60000 65536"/>
                  <a:gd name="T20" fmla="*/ 0 60000 65536"/>
                  <a:gd name="T21" fmla="*/ 0 w 597"/>
                  <a:gd name="T22" fmla="*/ 0 h 357"/>
                  <a:gd name="T23" fmla="*/ 597 w 597"/>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357">
                    <a:moveTo>
                      <a:pt x="443" y="0"/>
                    </a:moveTo>
                    <a:lnTo>
                      <a:pt x="597" y="178"/>
                    </a:lnTo>
                    <a:lnTo>
                      <a:pt x="443" y="357"/>
                    </a:lnTo>
                    <a:lnTo>
                      <a:pt x="152" y="357"/>
                    </a:lnTo>
                    <a:lnTo>
                      <a:pt x="0" y="181"/>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3" name="Freeform 189"/>
              <p:cNvSpPr>
                <a:spLocks noChangeAspect="1"/>
              </p:cNvSpPr>
              <p:nvPr/>
            </p:nvSpPr>
            <p:spPr bwMode="auto">
              <a:xfrm>
                <a:off x="8169" y="8636"/>
                <a:ext cx="596" cy="362"/>
              </a:xfrm>
              <a:custGeom>
                <a:avLst/>
                <a:gdLst>
                  <a:gd name="T0" fmla="*/ 443 w 596"/>
                  <a:gd name="T1" fmla="*/ 0 h 362"/>
                  <a:gd name="T2" fmla="*/ 596 w 596"/>
                  <a:gd name="T3" fmla="*/ 182 h 362"/>
                  <a:gd name="T4" fmla="*/ 443 w 596"/>
                  <a:gd name="T5" fmla="*/ 361 h 362"/>
                  <a:gd name="T6" fmla="*/ 443 w 596"/>
                  <a:gd name="T7" fmla="*/ 362 h 362"/>
                  <a:gd name="T8" fmla="*/ 152 w 596"/>
                  <a:gd name="T9" fmla="*/ 362 h 362"/>
                  <a:gd name="T10" fmla="*/ 0 w 596"/>
                  <a:gd name="T11" fmla="*/ 182 h 362"/>
                  <a:gd name="T12" fmla="*/ 152 w 596"/>
                  <a:gd name="T13" fmla="*/ 0 h 362"/>
                  <a:gd name="T14" fmla="*/ 443 w 596"/>
                  <a:gd name="T15" fmla="*/ 0 h 362"/>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362"/>
                  <a:gd name="T26" fmla="*/ 596 w 596"/>
                  <a:gd name="T27" fmla="*/ 362 h 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362">
                    <a:moveTo>
                      <a:pt x="443" y="0"/>
                    </a:moveTo>
                    <a:lnTo>
                      <a:pt x="596" y="182"/>
                    </a:lnTo>
                    <a:lnTo>
                      <a:pt x="443" y="361"/>
                    </a:lnTo>
                    <a:lnTo>
                      <a:pt x="443" y="362"/>
                    </a:lnTo>
                    <a:lnTo>
                      <a:pt x="152" y="362"/>
                    </a:lnTo>
                    <a:lnTo>
                      <a:pt x="0" y="182"/>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4" name="Freeform 190"/>
              <p:cNvSpPr>
                <a:spLocks noChangeAspect="1"/>
              </p:cNvSpPr>
              <p:nvPr/>
            </p:nvSpPr>
            <p:spPr bwMode="auto">
              <a:xfrm>
                <a:off x="8604" y="8458"/>
                <a:ext cx="599" cy="362"/>
              </a:xfrm>
              <a:custGeom>
                <a:avLst/>
                <a:gdLst>
                  <a:gd name="T0" fmla="*/ 444 w 599"/>
                  <a:gd name="T1" fmla="*/ 0 h 362"/>
                  <a:gd name="T2" fmla="*/ 599 w 599"/>
                  <a:gd name="T3" fmla="*/ 179 h 362"/>
                  <a:gd name="T4" fmla="*/ 444 w 599"/>
                  <a:gd name="T5" fmla="*/ 362 h 362"/>
                  <a:gd name="T6" fmla="*/ 152 w 599"/>
                  <a:gd name="T7" fmla="*/ 362 h 362"/>
                  <a:gd name="T8" fmla="*/ 155 w 599"/>
                  <a:gd name="T9" fmla="*/ 362 h 362"/>
                  <a:gd name="T10" fmla="*/ 0 w 599"/>
                  <a:gd name="T11" fmla="*/ 179 h 362"/>
                  <a:gd name="T12" fmla="*/ 155 w 599"/>
                  <a:gd name="T13" fmla="*/ 4 h 362"/>
                  <a:gd name="T14" fmla="*/ 155 w 599"/>
                  <a:gd name="T15" fmla="*/ 0 h 362"/>
                  <a:gd name="T16" fmla="*/ 447 w 599"/>
                  <a:gd name="T17" fmla="*/ 0 h 362"/>
                  <a:gd name="T18" fmla="*/ 444 w 599"/>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9"/>
                  <a:gd name="T31" fmla="*/ 0 h 362"/>
                  <a:gd name="T32" fmla="*/ 599 w 599"/>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9" h="362">
                    <a:moveTo>
                      <a:pt x="444" y="0"/>
                    </a:moveTo>
                    <a:lnTo>
                      <a:pt x="599" y="179"/>
                    </a:lnTo>
                    <a:lnTo>
                      <a:pt x="444" y="362"/>
                    </a:lnTo>
                    <a:lnTo>
                      <a:pt x="152" y="362"/>
                    </a:lnTo>
                    <a:lnTo>
                      <a:pt x="155" y="362"/>
                    </a:lnTo>
                    <a:lnTo>
                      <a:pt x="0" y="179"/>
                    </a:lnTo>
                    <a:lnTo>
                      <a:pt x="155" y="4"/>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5" name="Freeform 191"/>
              <p:cNvSpPr>
                <a:spLocks noChangeAspect="1"/>
              </p:cNvSpPr>
              <p:nvPr/>
            </p:nvSpPr>
            <p:spPr bwMode="auto">
              <a:xfrm>
                <a:off x="8604" y="8094"/>
                <a:ext cx="599" cy="362"/>
              </a:xfrm>
              <a:custGeom>
                <a:avLst/>
                <a:gdLst>
                  <a:gd name="T0" fmla="*/ 444 w 599"/>
                  <a:gd name="T1" fmla="*/ 0 h 362"/>
                  <a:gd name="T2" fmla="*/ 599 w 599"/>
                  <a:gd name="T3" fmla="*/ 179 h 362"/>
                  <a:gd name="T4" fmla="*/ 444 w 599"/>
                  <a:gd name="T5" fmla="*/ 358 h 362"/>
                  <a:gd name="T6" fmla="*/ 444 w 599"/>
                  <a:gd name="T7" fmla="*/ 362 h 362"/>
                  <a:gd name="T8" fmla="*/ 152 w 599"/>
                  <a:gd name="T9" fmla="*/ 362 h 362"/>
                  <a:gd name="T10" fmla="*/ 155 w 599"/>
                  <a:gd name="T11" fmla="*/ 362 h 362"/>
                  <a:gd name="T12" fmla="*/ 0 w 599"/>
                  <a:gd name="T13" fmla="*/ 179 h 362"/>
                  <a:gd name="T14" fmla="*/ 155 w 599"/>
                  <a:gd name="T15" fmla="*/ 1 h 362"/>
                  <a:gd name="T16" fmla="*/ 155 w 599"/>
                  <a:gd name="T17" fmla="*/ 0 h 362"/>
                  <a:gd name="T18" fmla="*/ 447 w 599"/>
                  <a:gd name="T19" fmla="*/ 0 h 362"/>
                  <a:gd name="T20" fmla="*/ 444 w 599"/>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362"/>
                  <a:gd name="T35" fmla="*/ 599 w 59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362">
                    <a:moveTo>
                      <a:pt x="444" y="0"/>
                    </a:moveTo>
                    <a:lnTo>
                      <a:pt x="599" y="179"/>
                    </a:lnTo>
                    <a:lnTo>
                      <a:pt x="444" y="358"/>
                    </a:lnTo>
                    <a:lnTo>
                      <a:pt x="444" y="362"/>
                    </a:lnTo>
                    <a:lnTo>
                      <a:pt x="152" y="362"/>
                    </a:lnTo>
                    <a:lnTo>
                      <a:pt x="155" y="362"/>
                    </a:lnTo>
                    <a:lnTo>
                      <a:pt x="0" y="179"/>
                    </a:lnTo>
                    <a:lnTo>
                      <a:pt x="155" y="1"/>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6" name="Freeform 192"/>
              <p:cNvSpPr>
                <a:spLocks noChangeAspect="1"/>
              </p:cNvSpPr>
              <p:nvPr/>
            </p:nvSpPr>
            <p:spPr bwMode="auto">
              <a:xfrm>
                <a:off x="8169" y="7908"/>
                <a:ext cx="600" cy="362"/>
              </a:xfrm>
              <a:custGeom>
                <a:avLst/>
                <a:gdLst>
                  <a:gd name="T0" fmla="*/ 443 w 600"/>
                  <a:gd name="T1" fmla="*/ 0 h 362"/>
                  <a:gd name="T2" fmla="*/ 600 w 600"/>
                  <a:gd name="T3" fmla="*/ 180 h 362"/>
                  <a:gd name="T4" fmla="*/ 443 w 600"/>
                  <a:gd name="T5" fmla="*/ 362 h 362"/>
                  <a:gd name="T6" fmla="*/ 152 w 600"/>
                  <a:gd name="T7" fmla="*/ 362 h 362"/>
                  <a:gd name="T8" fmla="*/ 155 w 600"/>
                  <a:gd name="T9" fmla="*/ 362 h 362"/>
                  <a:gd name="T10" fmla="*/ 0 w 600"/>
                  <a:gd name="T11" fmla="*/ 180 h 362"/>
                  <a:gd name="T12" fmla="*/ 155 w 600"/>
                  <a:gd name="T13" fmla="*/ 5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80"/>
                    </a:lnTo>
                    <a:lnTo>
                      <a:pt x="443" y="362"/>
                    </a:lnTo>
                    <a:lnTo>
                      <a:pt x="152" y="362"/>
                    </a:lnTo>
                    <a:lnTo>
                      <a:pt x="155" y="362"/>
                    </a:lnTo>
                    <a:lnTo>
                      <a:pt x="0" y="180"/>
                    </a:lnTo>
                    <a:lnTo>
                      <a:pt x="155" y="5"/>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7" name="Freeform 193"/>
              <p:cNvSpPr>
                <a:spLocks noChangeAspect="1"/>
              </p:cNvSpPr>
              <p:nvPr/>
            </p:nvSpPr>
            <p:spPr bwMode="auto">
              <a:xfrm>
                <a:off x="7730" y="8094"/>
                <a:ext cx="600" cy="362"/>
              </a:xfrm>
              <a:custGeom>
                <a:avLst/>
                <a:gdLst>
                  <a:gd name="T0" fmla="*/ 443 w 600"/>
                  <a:gd name="T1" fmla="*/ 0 h 362"/>
                  <a:gd name="T2" fmla="*/ 600 w 600"/>
                  <a:gd name="T3" fmla="*/ 179 h 362"/>
                  <a:gd name="T4" fmla="*/ 443 w 600"/>
                  <a:gd name="T5" fmla="*/ 358 h 362"/>
                  <a:gd name="T6" fmla="*/ 443 w 600"/>
                  <a:gd name="T7" fmla="*/ 362 h 362"/>
                  <a:gd name="T8" fmla="*/ 155 w 600"/>
                  <a:gd name="T9" fmla="*/ 362 h 362"/>
                  <a:gd name="T10" fmla="*/ 0 w 600"/>
                  <a:gd name="T11" fmla="*/ 179 h 362"/>
                  <a:gd name="T12" fmla="*/ 155 w 600"/>
                  <a:gd name="T13" fmla="*/ 1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79"/>
                    </a:lnTo>
                    <a:lnTo>
                      <a:pt x="443" y="358"/>
                    </a:lnTo>
                    <a:lnTo>
                      <a:pt x="443" y="362"/>
                    </a:lnTo>
                    <a:lnTo>
                      <a:pt x="155" y="362"/>
                    </a:lnTo>
                    <a:lnTo>
                      <a:pt x="0" y="179"/>
                    </a:lnTo>
                    <a:lnTo>
                      <a:pt x="155" y="1"/>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grpSp>
        <p:grpSp>
          <p:nvGrpSpPr>
            <p:cNvPr id="17" name="Group 194"/>
            <p:cNvGrpSpPr>
              <a:grpSpLocks noChangeAspect="1"/>
            </p:cNvGrpSpPr>
            <p:nvPr/>
          </p:nvGrpSpPr>
          <p:grpSpPr bwMode="auto">
            <a:xfrm>
              <a:off x="1565" y="3075"/>
              <a:ext cx="564" cy="613"/>
              <a:chOff x="7730" y="7883"/>
              <a:chExt cx="1473" cy="1090"/>
            </a:xfrm>
          </p:grpSpPr>
          <p:sp>
            <p:nvSpPr>
              <p:cNvPr id="51514" name="Freeform 195"/>
              <p:cNvSpPr>
                <a:spLocks noChangeAspect="1"/>
              </p:cNvSpPr>
              <p:nvPr/>
            </p:nvSpPr>
            <p:spPr bwMode="auto">
              <a:xfrm>
                <a:off x="7730" y="8428"/>
                <a:ext cx="597" cy="363"/>
              </a:xfrm>
              <a:custGeom>
                <a:avLst/>
                <a:gdLst>
                  <a:gd name="T0" fmla="*/ 445 w 597"/>
                  <a:gd name="T1" fmla="*/ 0 h 363"/>
                  <a:gd name="T2" fmla="*/ 597 w 597"/>
                  <a:gd name="T3" fmla="*/ 180 h 363"/>
                  <a:gd name="T4" fmla="*/ 445 w 597"/>
                  <a:gd name="T5" fmla="*/ 363 h 363"/>
                  <a:gd name="T6" fmla="*/ 153 w 597"/>
                  <a:gd name="T7" fmla="*/ 363 h 363"/>
                  <a:gd name="T8" fmla="*/ 0 w 597"/>
                  <a:gd name="T9" fmla="*/ 180 h 363"/>
                  <a:gd name="T10" fmla="*/ 0 w 597"/>
                  <a:gd name="T11" fmla="*/ 185 h 363"/>
                  <a:gd name="T12" fmla="*/ 153 w 597"/>
                  <a:gd name="T13" fmla="*/ 5 h 363"/>
                  <a:gd name="T14" fmla="*/ 445 w 597"/>
                  <a:gd name="T15" fmla="*/ 5 h 363"/>
                  <a:gd name="T16" fmla="*/ 445 w 597"/>
                  <a:gd name="T17" fmla="*/ 0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7"/>
                  <a:gd name="T28" fmla="*/ 0 h 363"/>
                  <a:gd name="T29" fmla="*/ 597 w 597"/>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7" h="363">
                    <a:moveTo>
                      <a:pt x="445" y="0"/>
                    </a:moveTo>
                    <a:lnTo>
                      <a:pt x="597" y="180"/>
                    </a:lnTo>
                    <a:lnTo>
                      <a:pt x="445" y="363"/>
                    </a:lnTo>
                    <a:lnTo>
                      <a:pt x="153" y="363"/>
                    </a:lnTo>
                    <a:lnTo>
                      <a:pt x="0" y="180"/>
                    </a:lnTo>
                    <a:lnTo>
                      <a:pt x="0" y="185"/>
                    </a:lnTo>
                    <a:lnTo>
                      <a:pt x="153" y="5"/>
                    </a:lnTo>
                    <a:lnTo>
                      <a:pt x="445" y="5"/>
                    </a:lnTo>
                    <a:lnTo>
                      <a:pt x="445"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15" name="Freeform 196"/>
              <p:cNvSpPr>
                <a:spLocks noChangeAspect="1"/>
              </p:cNvSpPr>
              <p:nvPr/>
            </p:nvSpPr>
            <p:spPr bwMode="auto">
              <a:xfrm>
                <a:off x="8172" y="8252"/>
                <a:ext cx="597" cy="357"/>
              </a:xfrm>
              <a:custGeom>
                <a:avLst/>
                <a:gdLst>
                  <a:gd name="T0" fmla="*/ 443 w 597"/>
                  <a:gd name="T1" fmla="*/ 0 h 357"/>
                  <a:gd name="T2" fmla="*/ 597 w 597"/>
                  <a:gd name="T3" fmla="*/ 178 h 357"/>
                  <a:gd name="T4" fmla="*/ 443 w 597"/>
                  <a:gd name="T5" fmla="*/ 357 h 357"/>
                  <a:gd name="T6" fmla="*/ 152 w 597"/>
                  <a:gd name="T7" fmla="*/ 357 h 357"/>
                  <a:gd name="T8" fmla="*/ 0 w 597"/>
                  <a:gd name="T9" fmla="*/ 181 h 357"/>
                  <a:gd name="T10" fmla="*/ 152 w 597"/>
                  <a:gd name="T11" fmla="*/ 0 h 357"/>
                  <a:gd name="T12" fmla="*/ 443 w 597"/>
                  <a:gd name="T13" fmla="*/ 0 h 357"/>
                  <a:gd name="T14" fmla="*/ 0 60000 65536"/>
                  <a:gd name="T15" fmla="*/ 0 60000 65536"/>
                  <a:gd name="T16" fmla="*/ 0 60000 65536"/>
                  <a:gd name="T17" fmla="*/ 0 60000 65536"/>
                  <a:gd name="T18" fmla="*/ 0 60000 65536"/>
                  <a:gd name="T19" fmla="*/ 0 60000 65536"/>
                  <a:gd name="T20" fmla="*/ 0 60000 65536"/>
                  <a:gd name="T21" fmla="*/ 0 w 597"/>
                  <a:gd name="T22" fmla="*/ 0 h 357"/>
                  <a:gd name="T23" fmla="*/ 597 w 597"/>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357">
                    <a:moveTo>
                      <a:pt x="443" y="0"/>
                    </a:moveTo>
                    <a:lnTo>
                      <a:pt x="597" y="178"/>
                    </a:lnTo>
                    <a:lnTo>
                      <a:pt x="443" y="357"/>
                    </a:lnTo>
                    <a:lnTo>
                      <a:pt x="152" y="357"/>
                    </a:lnTo>
                    <a:lnTo>
                      <a:pt x="0" y="181"/>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16" name="Freeform 197"/>
              <p:cNvSpPr>
                <a:spLocks noChangeAspect="1"/>
              </p:cNvSpPr>
              <p:nvPr/>
            </p:nvSpPr>
            <p:spPr bwMode="auto">
              <a:xfrm>
                <a:off x="8169" y="8611"/>
                <a:ext cx="596" cy="362"/>
              </a:xfrm>
              <a:custGeom>
                <a:avLst/>
                <a:gdLst>
                  <a:gd name="T0" fmla="*/ 443 w 596"/>
                  <a:gd name="T1" fmla="*/ 0 h 362"/>
                  <a:gd name="T2" fmla="*/ 596 w 596"/>
                  <a:gd name="T3" fmla="*/ 183 h 362"/>
                  <a:gd name="T4" fmla="*/ 443 w 596"/>
                  <a:gd name="T5" fmla="*/ 361 h 362"/>
                  <a:gd name="T6" fmla="*/ 443 w 596"/>
                  <a:gd name="T7" fmla="*/ 362 h 362"/>
                  <a:gd name="T8" fmla="*/ 152 w 596"/>
                  <a:gd name="T9" fmla="*/ 362 h 362"/>
                  <a:gd name="T10" fmla="*/ 0 w 596"/>
                  <a:gd name="T11" fmla="*/ 183 h 362"/>
                  <a:gd name="T12" fmla="*/ 152 w 596"/>
                  <a:gd name="T13" fmla="*/ 0 h 362"/>
                  <a:gd name="T14" fmla="*/ 443 w 596"/>
                  <a:gd name="T15" fmla="*/ 0 h 362"/>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362"/>
                  <a:gd name="T26" fmla="*/ 596 w 596"/>
                  <a:gd name="T27" fmla="*/ 362 h 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362">
                    <a:moveTo>
                      <a:pt x="443" y="0"/>
                    </a:moveTo>
                    <a:lnTo>
                      <a:pt x="596" y="183"/>
                    </a:lnTo>
                    <a:lnTo>
                      <a:pt x="443" y="361"/>
                    </a:lnTo>
                    <a:lnTo>
                      <a:pt x="443" y="362"/>
                    </a:lnTo>
                    <a:lnTo>
                      <a:pt x="152" y="362"/>
                    </a:lnTo>
                    <a:lnTo>
                      <a:pt x="0" y="183"/>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17" name="Freeform 198"/>
              <p:cNvSpPr>
                <a:spLocks noChangeAspect="1"/>
              </p:cNvSpPr>
              <p:nvPr/>
            </p:nvSpPr>
            <p:spPr bwMode="auto">
              <a:xfrm>
                <a:off x="8604" y="8433"/>
                <a:ext cx="599" cy="362"/>
              </a:xfrm>
              <a:custGeom>
                <a:avLst/>
                <a:gdLst>
                  <a:gd name="T0" fmla="*/ 444 w 599"/>
                  <a:gd name="T1" fmla="*/ 0 h 362"/>
                  <a:gd name="T2" fmla="*/ 599 w 599"/>
                  <a:gd name="T3" fmla="*/ 180 h 362"/>
                  <a:gd name="T4" fmla="*/ 444 w 599"/>
                  <a:gd name="T5" fmla="*/ 362 h 362"/>
                  <a:gd name="T6" fmla="*/ 152 w 599"/>
                  <a:gd name="T7" fmla="*/ 362 h 362"/>
                  <a:gd name="T8" fmla="*/ 155 w 599"/>
                  <a:gd name="T9" fmla="*/ 362 h 362"/>
                  <a:gd name="T10" fmla="*/ 0 w 599"/>
                  <a:gd name="T11" fmla="*/ 180 h 362"/>
                  <a:gd name="T12" fmla="*/ 155 w 599"/>
                  <a:gd name="T13" fmla="*/ 5 h 362"/>
                  <a:gd name="T14" fmla="*/ 155 w 599"/>
                  <a:gd name="T15" fmla="*/ 0 h 362"/>
                  <a:gd name="T16" fmla="*/ 447 w 599"/>
                  <a:gd name="T17" fmla="*/ 0 h 362"/>
                  <a:gd name="T18" fmla="*/ 444 w 599"/>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9"/>
                  <a:gd name="T31" fmla="*/ 0 h 362"/>
                  <a:gd name="T32" fmla="*/ 599 w 599"/>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9" h="362">
                    <a:moveTo>
                      <a:pt x="444" y="0"/>
                    </a:moveTo>
                    <a:lnTo>
                      <a:pt x="599" y="180"/>
                    </a:lnTo>
                    <a:lnTo>
                      <a:pt x="444" y="362"/>
                    </a:lnTo>
                    <a:lnTo>
                      <a:pt x="152" y="362"/>
                    </a:lnTo>
                    <a:lnTo>
                      <a:pt x="155" y="362"/>
                    </a:lnTo>
                    <a:lnTo>
                      <a:pt x="0" y="180"/>
                    </a:lnTo>
                    <a:lnTo>
                      <a:pt x="155" y="5"/>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18" name="Freeform 199"/>
              <p:cNvSpPr>
                <a:spLocks noChangeAspect="1"/>
              </p:cNvSpPr>
              <p:nvPr/>
            </p:nvSpPr>
            <p:spPr bwMode="auto">
              <a:xfrm>
                <a:off x="8604" y="8069"/>
                <a:ext cx="599" cy="362"/>
              </a:xfrm>
              <a:custGeom>
                <a:avLst/>
                <a:gdLst>
                  <a:gd name="T0" fmla="*/ 444 w 599"/>
                  <a:gd name="T1" fmla="*/ 0 h 362"/>
                  <a:gd name="T2" fmla="*/ 599 w 599"/>
                  <a:gd name="T3" fmla="*/ 180 h 362"/>
                  <a:gd name="T4" fmla="*/ 444 w 599"/>
                  <a:gd name="T5" fmla="*/ 358 h 362"/>
                  <a:gd name="T6" fmla="*/ 444 w 599"/>
                  <a:gd name="T7" fmla="*/ 362 h 362"/>
                  <a:gd name="T8" fmla="*/ 152 w 599"/>
                  <a:gd name="T9" fmla="*/ 362 h 362"/>
                  <a:gd name="T10" fmla="*/ 155 w 599"/>
                  <a:gd name="T11" fmla="*/ 362 h 362"/>
                  <a:gd name="T12" fmla="*/ 0 w 599"/>
                  <a:gd name="T13" fmla="*/ 180 h 362"/>
                  <a:gd name="T14" fmla="*/ 155 w 599"/>
                  <a:gd name="T15" fmla="*/ 2 h 362"/>
                  <a:gd name="T16" fmla="*/ 155 w 599"/>
                  <a:gd name="T17" fmla="*/ 0 h 362"/>
                  <a:gd name="T18" fmla="*/ 447 w 599"/>
                  <a:gd name="T19" fmla="*/ 0 h 362"/>
                  <a:gd name="T20" fmla="*/ 444 w 599"/>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362"/>
                  <a:gd name="T35" fmla="*/ 599 w 59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362">
                    <a:moveTo>
                      <a:pt x="444" y="0"/>
                    </a:moveTo>
                    <a:lnTo>
                      <a:pt x="599" y="180"/>
                    </a:lnTo>
                    <a:lnTo>
                      <a:pt x="444" y="358"/>
                    </a:lnTo>
                    <a:lnTo>
                      <a:pt x="444" y="362"/>
                    </a:lnTo>
                    <a:lnTo>
                      <a:pt x="152" y="362"/>
                    </a:lnTo>
                    <a:lnTo>
                      <a:pt x="155" y="362"/>
                    </a:lnTo>
                    <a:lnTo>
                      <a:pt x="0" y="180"/>
                    </a:lnTo>
                    <a:lnTo>
                      <a:pt x="155" y="2"/>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19" name="Freeform 200"/>
              <p:cNvSpPr>
                <a:spLocks noChangeAspect="1"/>
              </p:cNvSpPr>
              <p:nvPr/>
            </p:nvSpPr>
            <p:spPr bwMode="auto">
              <a:xfrm>
                <a:off x="8169" y="7883"/>
                <a:ext cx="600" cy="363"/>
              </a:xfrm>
              <a:custGeom>
                <a:avLst/>
                <a:gdLst>
                  <a:gd name="T0" fmla="*/ 443 w 600"/>
                  <a:gd name="T1" fmla="*/ 0 h 363"/>
                  <a:gd name="T2" fmla="*/ 600 w 600"/>
                  <a:gd name="T3" fmla="*/ 180 h 363"/>
                  <a:gd name="T4" fmla="*/ 443 w 600"/>
                  <a:gd name="T5" fmla="*/ 363 h 363"/>
                  <a:gd name="T6" fmla="*/ 152 w 600"/>
                  <a:gd name="T7" fmla="*/ 363 h 363"/>
                  <a:gd name="T8" fmla="*/ 155 w 600"/>
                  <a:gd name="T9" fmla="*/ 363 h 363"/>
                  <a:gd name="T10" fmla="*/ 0 w 600"/>
                  <a:gd name="T11" fmla="*/ 180 h 363"/>
                  <a:gd name="T12" fmla="*/ 155 w 600"/>
                  <a:gd name="T13" fmla="*/ 5 h 363"/>
                  <a:gd name="T14" fmla="*/ 155 w 600"/>
                  <a:gd name="T15" fmla="*/ 0 h 363"/>
                  <a:gd name="T16" fmla="*/ 446 w 600"/>
                  <a:gd name="T17" fmla="*/ 0 h 363"/>
                  <a:gd name="T18" fmla="*/ 443 w 600"/>
                  <a:gd name="T19" fmla="*/ 0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3"/>
                  <a:gd name="T32" fmla="*/ 600 w 600"/>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3">
                    <a:moveTo>
                      <a:pt x="443" y="0"/>
                    </a:moveTo>
                    <a:lnTo>
                      <a:pt x="600" y="180"/>
                    </a:lnTo>
                    <a:lnTo>
                      <a:pt x="443" y="363"/>
                    </a:lnTo>
                    <a:lnTo>
                      <a:pt x="152" y="363"/>
                    </a:lnTo>
                    <a:lnTo>
                      <a:pt x="155" y="363"/>
                    </a:lnTo>
                    <a:lnTo>
                      <a:pt x="0" y="180"/>
                    </a:lnTo>
                    <a:lnTo>
                      <a:pt x="155" y="5"/>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sp>
            <p:nvSpPr>
              <p:cNvPr id="51520" name="Freeform 201"/>
              <p:cNvSpPr>
                <a:spLocks noChangeAspect="1"/>
              </p:cNvSpPr>
              <p:nvPr/>
            </p:nvSpPr>
            <p:spPr bwMode="auto">
              <a:xfrm>
                <a:off x="7730" y="8069"/>
                <a:ext cx="600" cy="362"/>
              </a:xfrm>
              <a:custGeom>
                <a:avLst/>
                <a:gdLst>
                  <a:gd name="T0" fmla="*/ 443 w 600"/>
                  <a:gd name="T1" fmla="*/ 0 h 362"/>
                  <a:gd name="T2" fmla="*/ 600 w 600"/>
                  <a:gd name="T3" fmla="*/ 180 h 362"/>
                  <a:gd name="T4" fmla="*/ 443 w 600"/>
                  <a:gd name="T5" fmla="*/ 358 h 362"/>
                  <a:gd name="T6" fmla="*/ 443 w 600"/>
                  <a:gd name="T7" fmla="*/ 362 h 362"/>
                  <a:gd name="T8" fmla="*/ 155 w 600"/>
                  <a:gd name="T9" fmla="*/ 362 h 362"/>
                  <a:gd name="T10" fmla="*/ 0 w 600"/>
                  <a:gd name="T11" fmla="*/ 180 h 362"/>
                  <a:gd name="T12" fmla="*/ 155 w 600"/>
                  <a:gd name="T13" fmla="*/ 2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80"/>
                    </a:lnTo>
                    <a:lnTo>
                      <a:pt x="443" y="358"/>
                    </a:lnTo>
                    <a:lnTo>
                      <a:pt x="443" y="362"/>
                    </a:lnTo>
                    <a:lnTo>
                      <a:pt x="155" y="362"/>
                    </a:lnTo>
                    <a:lnTo>
                      <a:pt x="0" y="180"/>
                    </a:lnTo>
                    <a:lnTo>
                      <a:pt x="155" y="2"/>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prstDash val="solid"/>
                <a:round/>
                <a:headEnd/>
                <a:tailEnd/>
              </a:ln>
            </p:spPr>
            <p:txBody>
              <a:bodyPr/>
              <a:lstStyle/>
              <a:p>
                <a:endParaRPr lang="en-US"/>
              </a:p>
            </p:txBody>
          </p:sp>
        </p:grpSp>
        <p:pic>
          <p:nvPicPr>
            <p:cNvPr id="51470" name="Picture 202" descr="天线"/>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51" y="2813"/>
              <a:ext cx="182" cy="313"/>
            </a:xfrm>
            <a:prstGeom prst="rect">
              <a:avLst/>
            </a:prstGeom>
            <a:noFill/>
            <a:ln w="9525">
              <a:noFill/>
              <a:miter lim="800000"/>
              <a:headEnd/>
              <a:tailEnd/>
            </a:ln>
          </p:spPr>
        </p:pic>
        <p:pic>
          <p:nvPicPr>
            <p:cNvPr id="51471" name="Picture 203"/>
            <p:cNvPicPr>
              <a:picLocks noChangeAspect="1" noChangeArrowheads="1"/>
            </p:cNvPicPr>
            <p:nvPr/>
          </p:nvPicPr>
          <p:blipFill>
            <a:blip r:embed="rId8" cstate="print"/>
            <a:srcRect/>
            <a:stretch>
              <a:fillRect/>
            </a:stretch>
          </p:blipFill>
          <p:spPr bwMode="auto">
            <a:xfrm>
              <a:off x="1931" y="2861"/>
              <a:ext cx="146" cy="238"/>
            </a:xfrm>
            <a:prstGeom prst="rect">
              <a:avLst/>
            </a:prstGeom>
            <a:noFill/>
            <a:ln w="9525">
              <a:noFill/>
              <a:miter lim="800000"/>
              <a:headEnd/>
              <a:tailEnd/>
            </a:ln>
          </p:spPr>
        </p:pic>
        <p:sp>
          <p:nvSpPr>
            <p:cNvPr id="51472" name="Rectangle 204"/>
            <p:cNvSpPr>
              <a:spLocks noChangeArrowheads="1"/>
            </p:cNvSpPr>
            <p:nvPr/>
          </p:nvSpPr>
          <p:spPr bwMode="auto">
            <a:xfrm>
              <a:off x="2684" y="2938"/>
              <a:ext cx="169" cy="9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S1-U</a:t>
              </a:r>
              <a:endParaRPr kumimoji="1" lang="en-US" altLang="zh-CN" sz="1000">
                <a:latin typeface="Times New Roman" pitchFamily="18" charset="0"/>
                <a:ea typeface="宋体" pitchFamily="2" charset="-122"/>
              </a:endParaRPr>
            </a:p>
          </p:txBody>
        </p:sp>
        <p:sp>
          <p:nvSpPr>
            <p:cNvPr id="51473" name="Rectangle 205"/>
            <p:cNvSpPr>
              <a:spLocks noChangeArrowheads="1"/>
            </p:cNvSpPr>
            <p:nvPr/>
          </p:nvSpPr>
          <p:spPr bwMode="auto">
            <a:xfrm>
              <a:off x="2540" y="2717"/>
              <a:ext cx="302" cy="9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S1-MME</a:t>
              </a:r>
              <a:endParaRPr kumimoji="1" lang="en-US" altLang="zh-CN" sz="1000">
                <a:latin typeface="Times New Roman" pitchFamily="18" charset="0"/>
                <a:ea typeface="宋体" pitchFamily="2" charset="-122"/>
              </a:endParaRPr>
            </a:p>
          </p:txBody>
        </p:sp>
        <p:sp>
          <p:nvSpPr>
            <p:cNvPr id="51474" name="Text Box 206"/>
            <p:cNvSpPr txBox="1">
              <a:spLocks noChangeArrowheads="1"/>
            </p:cNvSpPr>
            <p:nvPr/>
          </p:nvSpPr>
          <p:spPr bwMode="auto">
            <a:xfrm>
              <a:off x="1680" y="3650"/>
              <a:ext cx="912" cy="169"/>
            </a:xfrm>
            <a:prstGeom prst="rect">
              <a:avLst/>
            </a:prstGeom>
            <a:noFill/>
            <a:ln w="9525">
              <a:noFill/>
              <a:miter lim="800000"/>
              <a:headEnd/>
              <a:tailEnd/>
            </a:ln>
          </p:spPr>
          <p:txBody>
            <a:bodyPr lIns="83414" tIns="41707" rIns="83414" bIns="41707">
              <a:spAutoFit/>
            </a:bodyPr>
            <a:lstStyle/>
            <a:p>
              <a:pPr defTabSz="835025"/>
              <a:r>
                <a:rPr lang="en-US" altLang="zh-CN" sz="1200" dirty="0" err="1">
                  <a:ea typeface="宋体" pitchFamily="2" charset="-122"/>
                </a:rPr>
                <a:t>eNodeB</a:t>
              </a:r>
              <a:endParaRPr lang="en-US" altLang="zh-CN" sz="1200" dirty="0">
                <a:ea typeface="宋体" pitchFamily="2" charset="-122"/>
              </a:endParaRPr>
            </a:p>
          </p:txBody>
        </p:sp>
        <p:grpSp>
          <p:nvGrpSpPr>
            <p:cNvPr id="18" name="Group 208"/>
            <p:cNvGrpSpPr>
              <a:grpSpLocks/>
            </p:cNvGrpSpPr>
            <p:nvPr/>
          </p:nvGrpSpPr>
          <p:grpSpPr bwMode="auto">
            <a:xfrm>
              <a:off x="1244" y="2957"/>
              <a:ext cx="309" cy="676"/>
              <a:chOff x="1244" y="2957"/>
              <a:chExt cx="309" cy="676"/>
            </a:xfrm>
          </p:grpSpPr>
          <p:sp>
            <p:nvSpPr>
              <p:cNvPr id="51480" name="Rectangle 209"/>
              <p:cNvSpPr>
                <a:spLocks noChangeArrowheads="1"/>
              </p:cNvSpPr>
              <p:nvPr/>
            </p:nvSpPr>
            <p:spPr bwMode="auto">
              <a:xfrm>
                <a:off x="1344" y="3518"/>
                <a:ext cx="192" cy="115"/>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b="1" dirty="0">
                    <a:solidFill>
                      <a:srgbClr val="000000"/>
                    </a:solidFill>
                    <a:latin typeface="Times New Roman" pitchFamily="18" charset="0"/>
                    <a:ea typeface="宋体" pitchFamily="2" charset="-122"/>
                  </a:rPr>
                  <a:t>LTE</a:t>
                </a:r>
                <a:endParaRPr kumimoji="1" lang="en-US" altLang="zh-CN" sz="2400" dirty="0">
                  <a:latin typeface="Times New Roman" pitchFamily="18" charset="0"/>
                  <a:ea typeface="宋体" pitchFamily="2" charset="-122"/>
                </a:endParaRPr>
              </a:p>
            </p:txBody>
          </p:sp>
          <p:sp>
            <p:nvSpPr>
              <p:cNvPr id="51481" name="Freeform 210"/>
              <p:cNvSpPr>
                <a:spLocks/>
              </p:cNvSpPr>
              <p:nvPr/>
            </p:nvSpPr>
            <p:spPr bwMode="auto">
              <a:xfrm>
                <a:off x="1406" y="2971"/>
                <a:ext cx="127" cy="58"/>
              </a:xfrm>
              <a:custGeom>
                <a:avLst/>
                <a:gdLst>
                  <a:gd name="T0" fmla="*/ 127 w 127"/>
                  <a:gd name="T1" fmla="*/ 0 h 58"/>
                  <a:gd name="T2" fmla="*/ 70 w 127"/>
                  <a:gd name="T3" fmla="*/ 39 h 58"/>
                  <a:gd name="T4" fmla="*/ 50 w 127"/>
                  <a:gd name="T5" fmla="*/ 20 h 58"/>
                  <a:gd name="T6" fmla="*/ 0 w 127"/>
                  <a:gd name="T7" fmla="*/ 58 h 58"/>
                  <a:gd name="T8" fmla="*/ 0 60000 65536"/>
                  <a:gd name="T9" fmla="*/ 0 60000 65536"/>
                  <a:gd name="T10" fmla="*/ 0 60000 65536"/>
                  <a:gd name="T11" fmla="*/ 0 60000 65536"/>
                  <a:gd name="T12" fmla="*/ 0 w 127"/>
                  <a:gd name="T13" fmla="*/ 0 h 58"/>
                  <a:gd name="T14" fmla="*/ 127 w 127"/>
                  <a:gd name="T15" fmla="*/ 58 h 58"/>
                </a:gdLst>
                <a:ahLst/>
                <a:cxnLst>
                  <a:cxn ang="T8">
                    <a:pos x="T0" y="T1"/>
                  </a:cxn>
                  <a:cxn ang="T9">
                    <a:pos x="T2" y="T3"/>
                  </a:cxn>
                  <a:cxn ang="T10">
                    <a:pos x="T4" y="T5"/>
                  </a:cxn>
                  <a:cxn ang="T11">
                    <a:pos x="T6" y="T7"/>
                  </a:cxn>
                </a:cxnLst>
                <a:rect l="T12" t="T13" r="T14" b="T15"/>
                <a:pathLst>
                  <a:path w="127" h="58">
                    <a:moveTo>
                      <a:pt x="127" y="0"/>
                    </a:moveTo>
                    <a:lnTo>
                      <a:pt x="70" y="39"/>
                    </a:lnTo>
                    <a:lnTo>
                      <a:pt x="50" y="20"/>
                    </a:lnTo>
                    <a:lnTo>
                      <a:pt x="0" y="58"/>
                    </a:lnTo>
                  </a:path>
                </a:pathLst>
              </a:custGeom>
              <a:noFill/>
              <a:ln w="12700">
                <a:solidFill>
                  <a:srgbClr val="000000"/>
                </a:solidFill>
                <a:prstDash val="solid"/>
                <a:round/>
                <a:headEnd/>
                <a:tailEnd/>
              </a:ln>
            </p:spPr>
            <p:txBody>
              <a:bodyPr/>
              <a:lstStyle/>
              <a:p>
                <a:endParaRPr lang="en-US"/>
              </a:p>
            </p:txBody>
          </p:sp>
          <p:sp>
            <p:nvSpPr>
              <p:cNvPr id="51482" name="Freeform 211"/>
              <p:cNvSpPr>
                <a:spLocks/>
              </p:cNvSpPr>
              <p:nvPr/>
            </p:nvSpPr>
            <p:spPr bwMode="auto">
              <a:xfrm>
                <a:off x="1499" y="2958"/>
                <a:ext cx="54" cy="22"/>
              </a:xfrm>
              <a:custGeom>
                <a:avLst/>
                <a:gdLst>
                  <a:gd name="T0" fmla="*/ 52 w 54"/>
                  <a:gd name="T1" fmla="*/ 22 h 22"/>
                  <a:gd name="T2" fmla="*/ 54 w 54"/>
                  <a:gd name="T3" fmla="*/ 0 h 22"/>
                  <a:gd name="T4" fmla="*/ 0 w 54"/>
                  <a:gd name="T5" fmla="*/ 17 h 22"/>
                  <a:gd name="T6" fmla="*/ 34 w 54"/>
                  <a:gd name="T7" fmla="*/ 13 h 22"/>
                  <a:gd name="T8" fmla="*/ 52 w 54"/>
                  <a:gd name="T9" fmla="*/ 22 h 22"/>
                  <a:gd name="T10" fmla="*/ 0 60000 65536"/>
                  <a:gd name="T11" fmla="*/ 0 60000 65536"/>
                  <a:gd name="T12" fmla="*/ 0 60000 65536"/>
                  <a:gd name="T13" fmla="*/ 0 60000 65536"/>
                  <a:gd name="T14" fmla="*/ 0 60000 65536"/>
                  <a:gd name="T15" fmla="*/ 0 w 54"/>
                  <a:gd name="T16" fmla="*/ 0 h 22"/>
                  <a:gd name="T17" fmla="*/ 54 w 54"/>
                  <a:gd name="T18" fmla="*/ 22 h 22"/>
                </a:gdLst>
                <a:ahLst/>
                <a:cxnLst>
                  <a:cxn ang="T10">
                    <a:pos x="T0" y="T1"/>
                  </a:cxn>
                  <a:cxn ang="T11">
                    <a:pos x="T2" y="T3"/>
                  </a:cxn>
                  <a:cxn ang="T12">
                    <a:pos x="T4" y="T5"/>
                  </a:cxn>
                  <a:cxn ang="T13">
                    <a:pos x="T6" y="T7"/>
                  </a:cxn>
                  <a:cxn ang="T14">
                    <a:pos x="T8" y="T9"/>
                  </a:cxn>
                </a:cxnLst>
                <a:rect l="T15" t="T16" r="T17" b="T18"/>
                <a:pathLst>
                  <a:path w="54" h="22">
                    <a:moveTo>
                      <a:pt x="52" y="22"/>
                    </a:moveTo>
                    <a:lnTo>
                      <a:pt x="54" y="0"/>
                    </a:lnTo>
                    <a:lnTo>
                      <a:pt x="0" y="17"/>
                    </a:lnTo>
                    <a:lnTo>
                      <a:pt x="34" y="13"/>
                    </a:lnTo>
                    <a:lnTo>
                      <a:pt x="52" y="22"/>
                    </a:lnTo>
                    <a:close/>
                  </a:path>
                </a:pathLst>
              </a:custGeom>
              <a:solidFill>
                <a:srgbClr val="000000"/>
              </a:solidFill>
              <a:ln w="9525">
                <a:noFill/>
                <a:round/>
                <a:headEnd/>
                <a:tailEnd/>
              </a:ln>
            </p:spPr>
            <p:txBody>
              <a:bodyPr/>
              <a:lstStyle/>
              <a:p>
                <a:endParaRPr lang="en-US"/>
              </a:p>
            </p:txBody>
          </p:sp>
          <p:sp>
            <p:nvSpPr>
              <p:cNvPr id="51483" name="Freeform 212"/>
              <p:cNvSpPr>
                <a:spLocks/>
              </p:cNvSpPr>
              <p:nvPr/>
            </p:nvSpPr>
            <p:spPr bwMode="auto">
              <a:xfrm>
                <a:off x="1388" y="3020"/>
                <a:ext cx="51" cy="22"/>
              </a:xfrm>
              <a:custGeom>
                <a:avLst/>
                <a:gdLst>
                  <a:gd name="T0" fmla="*/ 0 w 51"/>
                  <a:gd name="T1" fmla="*/ 0 h 22"/>
                  <a:gd name="T2" fmla="*/ 0 w 51"/>
                  <a:gd name="T3" fmla="*/ 22 h 22"/>
                  <a:gd name="T4" fmla="*/ 51 w 51"/>
                  <a:gd name="T5" fmla="*/ 5 h 22"/>
                  <a:gd name="T6" fmla="*/ 18 w 51"/>
                  <a:gd name="T7" fmla="*/ 9 h 22"/>
                  <a:gd name="T8" fmla="*/ 0 w 51"/>
                  <a:gd name="T9" fmla="*/ 0 h 22"/>
                  <a:gd name="T10" fmla="*/ 0 60000 65536"/>
                  <a:gd name="T11" fmla="*/ 0 60000 65536"/>
                  <a:gd name="T12" fmla="*/ 0 60000 65536"/>
                  <a:gd name="T13" fmla="*/ 0 60000 65536"/>
                  <a:gd name="T14" fmla="*/ 0 60000 65536"/>
                  <a:gd name="T15" fmla="*/ 0 w 51"/>
                  <a:gd name="T16" fmla="*/ 0 h 22"/>
                  <a:gd name="T17" fmla="*/ 51 w 51"/>
                  <a:gd name="T18" fmla="*/ 22 h 22"/>
                </a:gdLst>
                <a:ahLst/>
                <a:cxnLst>
                  <a:cxn ang="T10">
                    <a:pos x="T0" y="T1"/>
                  </a:cxn>
                  <a:cxn ang="T11">
                    <a:pos x="T2" y="T3"/>
                  </a:cxn>
                  <a:cxn ang="T12">
                    <a:pos x="T4" y="T5"/>
                  </a:cxn>
                  <a:cxn ang="T13">
                    <a:pos x="T6" y="T7"/>
                  </a:cxn>
                  <a:cxn ang="T14">
                    <a:pos x="T8" y="T9"/>
                  </a:cxn>
                </a:cxnLst>
                <a:rect l="T15" t="T16" r="T17" b="T18"/>
                <a:pathLst>
                  <a:path w="51" h="22">
                    <a:moveTo>
                      <a:pt x="0" y="0"/>
                    </a:moveTo>
                    <a:lnTo>
                      <a:pt x="0" y="22"/>
                    </a:lnTo>
                    <a:lnTo>
                      <a:pt x="51" y="5"/>
                    </a:lnTo>
                    <a:lnTo>
                      <a:pt x="18" y="9"/>
                    </a:lnTo>
                    <a:lnTo>
                      <a:pt x="0" y="0"/>
                    </a:lnTo>
                    <a:close/>
                  </a:path>
                </a:pathLst>
              </a:custGeom>
              <a:solidFill>
                <a:srgbClr val="000000"/>
              </a:solidFill>
              <a:ln w="9525">
                <a:noFill/>
                <a:round/>
                <a:headEnd/>
                <a:tailEnd/>
              </a:ln>
            </p:spPr>
            <p:txBody>
              <a:bodyPr/>
              <a:lstStyle/>
              <a:p>
                <a:endParaRPr lang="en-US"/>
              </a:p>
            </p:txBody>
          </p:sp>
          <p:sp>
            <p:nvSpPr>
              <p:cNvPr id="51484" name="Freeform 213"/>
              <p:cNvSpPr>
                <a:spLocks/>
              </p:cNvSpPr>
              <p:nvPr/>
            </p:nvSpPr>
            <p:spPr bwMode="auto">
              <a:xfrm>
                <a:off x="1277" y="2957"/>
                <a:ext cx="19" cy="38"/>
              </a:xfrm>
              <a:custGeom>
                <a:avLst/>
                <a:gdLst>
                  <a:gd name="T0" fmla="*/ 0 w 38"/>
                  <a:gd name="T1" fmla="*/ 3 h 75"/>
                  <a:gd name="T2" fmla="*/ 13 w 38"/>
                  <a:gd name="T3" fmla="*/ 68 h 75"/>
                  <a:gd name="T4" fmla="*/ 38 w 38"/>
                  <a:gd name="T5" fmla="*/ 75 h 75"/>
                  <a:gd name="T6" fmla="*/ 15 w 38"/>
                  <a:gd name="T7" fmla="*/ 0 h 75"/>
                  <a:gd name="T8" fmla="*/ 0 w 38"/>
                  <a:gd name="T9" fmla="*/ 3 h 75"/>
                  <a:gd name="T10" fmla="*/ 0 60000 65536"/>
                  <a:gd name="T11" fmla="*/ 0 60000 65536"/>
                  <a:gd name="T12" fmla="*/ 0 60000 65536"/>
                  <a:gd name="T13" fmla="*/ 0 60000 65536"/>
                  <a:gd name="T14" fmla="*/ 0 60000 65536"/>
                  <a:gd name="T15" fmla="*/ 0 w 38"/>
                  <a:gd name="T16" fmla="*/ 0 h 75"/>
                  <a:gd name="T17" fmla="*/ 38 w 38"/>
                  <a:gd name="T18" fmla="*/ 75 h 75"/>
                </a:gdLst>
                <a:ahLst/>
                <a:cxnLst>
                  <a:cxn ang="T10">
                    <a:pos x="T0" y="T1"/>
                  </a:cxn>
                  <a:cxn ang="T11">
                    <a:pos x="T2" y="T3"/>
                  </a:cxn>
                  <a:cxn ang="T12">
                    <a:pos x="T4" y="T5"/>
                  </a:cxn>
                  <a:cxn ang="T13">
                    <a:pos x="T6" y="T7"/>
                  </a:cxn>
                  <a:cxn ang="T14">
                    <a:pos x="T8" y="T9"/>
                  </a:cxn>
                </a:cxnLst>
                <a:rect l="T15" t="T16" r="T17" b="T18"/>
                <a:pathLst>
                  <a:path w="38" h="75">
                    <a:moveTo>
                      <a:pt x="0" y="3"/>
                    </a:moveTo>
                    <a:lnTo>
                      <a:pt x="13" y="68"/>
                    </a:lnTo>
                    <a:lnTo>
                      <a:pt x="38" y="75"/>
                    </a:lnTo>
                    <a:lnTo>
                      <a:pt x="15" y="0"/>
                    </a:lnTo>
                    <a:lnTo>
                      <a:pt x="0" y="3"/>
                    </a:lnTo>
                    <a:close/>
                  </a:path>
                </a:pathLst>
              </a:custGeom>
              <a:solidFill>
                <a:srgbClr val="838A72"/>
              </a:solidFill>
              <a:ln w="0">
                <a:solidFill>
                  <a:srgbClr val="515746"/>
                </a:solidFill>
                <a:prstDash val="solid"/>
                <a:round/>
                <a:headEnd/>
                <a:tailEnd/>
              </a:ln>
            </p:spPr>
            <p:txBody>
              <a:bodyPr/>
              <a:lstStyle/>
              <a:p>
                <a:endParaRPr lang="en-US"/>
              </a:p>
            </p:txBody>
          </p:sp>
          <p:sp>
            <p:nvSpPr>
              <p:cNvPr id="51485" name="Freeform 214"/>
              <p:cNvSpPr>
                <a:spLocks/>
              </p:cNvSpPr>
              <p:nvPr/>
            </p:nvSpPr>
            <p:spPr bwMode="auto">
              <a:xfrm>
                <a:off x="1244" y="2991"/>
                <a:ext cx="55" cy="155"/>
              </a:xfrm>
              <a:custGeom>
                <a:avLst/>
                <a:gdLst>
                  <a:gd name="T0" fmla="*/ 109 w 109"/>
                  <a:gd name="T1" fmla="*/ 10 h 310"/>
                  <a:gd name="T2" fmla="*/ 108 w 109"/>
                  <a:gd name="T3" fmla="*/ 9 h 310"/>
                  <a:gd name="T4" fmla="*/ 104 w 109"/>
                  <a:gd name="T5" fmla="*/ 5 h 310"/>
                  <a:gd name="T6" fmla="*/ 101 w 109"/>
                  <a:gd name="T7" fmla="*/ 4 h 310"/>
                  <a:gd name="T8" fmla="*/ 96 w 109"/>
                  <a:gd name="T9" fmla="*/ 1 h 310"/>
                  <a:gd name="T10" fmla="*/ 89 w 109"/>
                  <a:gd name="T11" fmla="*/ 0 h 310"/>
                  <a:gd name="T12" fmla="*/ 81 w 109"/>
                  <a:gd name="T13" fmla="*/ 0 h 310"/>
                  <a:gd name="T14" fmla="*/ 66 w 109"/>
                  <a:gd name="T15" fmla="*/ 0 h 310"/>
                  <a:gd name="T16" fmla="*/ 52 w 109"/>
                  <a:gd name="T17" fmla="*/ 2 h 310"/>
                  <a:gd name="T18" fmla="*/ 42 w 109"/>
                  <a:gd name="T19" fmla="*/ 5 h 310"/>
                  <a:gd name="T20" fmla="*/ 34 w 109"/>
                  <a:gd name="T21" fmla="*/ 9 h 310"/>
                  <a:gd name="T22" fmla="*/ 26 w 109"/>
                  <a:gd name="T23" fmla="*/ 14 h 310"/>
                  <a:gd name="T24" fmla="*/ 15 w 109"/>
                  <a:gd name="T25" fmla="*/ 22 h 310"/>
                  <a:gd name="T26" fmla="*/ 6 w 109"/>
                  <a:gd name="T27" fmla="*/ 31 h 310"/>
                  <a:gd name="T28" fmla="*/ 4 w 109"/>
                  <a:gd name="T29" fmla="*/ 35 h 310"/>
                  <a:gd name="T30" fmla="*/ 1 w 109"/>
                  <a:gd name="T31" fmla="*/ 40 h 310"/>
                  <a:gd name="T32" fmla="*/ 0 w 109"/>
                  <a:gd name="T33" fmla="*/ 50 h 310"/>
                  <a:gd name="T34" fmla="*/ 0 w 109"/>
                  <a:gd name="T35" fmla="*/ 58 h 310"/>
                  <a:gd name="T36" fmla="*/ 2 w 109"/>
                  <a:gd name="T37" fmla="*/ 71 h 310"/>
                  <a:gd name="T38" fmla="*/ 4 w 109"/>
                  <a:gd name="T39" fmla="*/ 73 h 310"/>
                  <a:gd name="T40" fmla="*/ 5 w 109"/>
                  <a:gd name="T41" fmla="*/ 80 h 310"/>
                  <a:gd name="T42" fmla="*/ 8 w 109"/>
                  <a:gd name="T43" fmla="*/ 89 h 310"/>
                  <a:gd name="T44" fmla="*/ 11 w 109"/>
                  <a:gd name="T45" fmla="*/ 101 h 310"/>
                  <a:gd name="T46" fmla="*/ 14 w 109"/>
                  <a:gd name="T47" fmla="*/ 114 h 310"/>
                  <a:gd name="T48" fmla="*/ 18 w 109"/>
                  <a:gd name="T49" fmla="*/ 129 h 310"/>
                  <a:gd name="T50" fmla="*/ 27 w 109"/>
                  <a:gd name="T51" fmla="*/ 161 h 310"/>
                  <a:gd name="T52" fmla="*/ 35 w 109"/>
                  <a:gd name="T53" fmla="*/ 192 h 310"/>
                  <a:gd name="T54" fmla="*/ 39 w 109"/>
                  <a:gd name="T55" fmla="*/ 205 h 310"/>
                  <a:gd name="T56" fmla="*/ 43 w 109"/>
                  <a:gd name="T57" fmla="*/ 219 h 310"/>
                  <a:gd name="T58" fmla="*/ 46 w 109"/>
                  <a:gd name="T59" fmla="*/ 229 h 310"/>
                  <a:gd name="T60" fmla="*/ 48 w 109"/>
                  <a:gd name="T61" fmla="*/ 238 h 310"/>
                  <a:gd name="T62" fmla="*/ 50 w 109"/>
                  <a:gd name="T63" fmla="*/ 244 h 310"/>
                  <a:gd name="T64" fmla="*/ 50 w 109"/>
                  <a:gd name="T65" fmla="*/ 245 h 310"/>
                  <a:gd name="T66" fmla="*/ 60 w 109"/>
                  <a:gd name="T67" fmla="*/ 289 h 310"/>
                  <a:gd name="T68" fmla="*/ 60 w 109"/>
                  <a:gd name="T69" fmla="*/ 290 h 310"/>
                  <a:gd name="T70" fmla="*/ 63 w 109"/>
                  <a:gd name="T71" fmla="*/ 295 h 310"/>
                  <a:gd name="T72" fmla="*/ 64 w 109"/>
                  <a:gd name="T73" fmla="*/ 299 h 310"/>
                  <a:gd name="T74" fmla="*/ 68 w 109"/>
                  <a:gd name="T75" fmla="*/ 303 h 310"/>
                  <a:gd name="T76" fmla="*/ 73 w 109"/>
                  <a:gd name="T77" fmla="*/ 304 h 310"/>
                  <a:gd name="T78" fmla="*/ 79 w 109"/>
                  <a:gd name="T79" fmla="*/ 307 h 310"/>
                  <a:gd name="T80" fmla="*/ 84 w 109"/>
                  <a:gd name="T81" fmla="*/ 308 h 310"/>
                  <a:gd name="T82" fmla="*/ 89 w 109"/>
                  <a:gd name="T83" fmla="*/ 310 h 310"/>
                  <a:gd name="T84" fmla="*/ 89 w 109"/>
                  <a:gd name="T85" fmla="*/ 310 h 310"/>
                  <a:gd name="T86" fmla="*/ 91 w 109"/>
                  <a:gd name="T87" fmla="*/ 307 h 310"/>
                  <a:gd name="T88" fmla="*/ 91 w 109"/>
                  <a:gd name="T89" fmla="*/ 303 h 310"/>
                  <a:gd name="T90" fmla="*/ 92 w 109"/>
                  <a:gd name="T91" fmla="*/ 298 h 310"/>
                  <a:gd name="T92" fmla="*/ 93 w 109"/>
                  <a:gd name="T93" fmla="*/ 285 h 310"/>
                  <a:gd name="T94" fmla="*/ 95 w 109"/>
                  <a:gd name="T95" fmla="*/ 267 h 310"/>
                  <a:gd name="T96" fmla="*/ 96 w 109"/>
                  <a:gd name="T97" fmla="*/ 246 h 310"/>
                  <a:gd name="T98" fmla="*/ 97 w 109"/>
                  <a:gd name="T99" fmla="*/ 223 h 310"/>
                  <a:gd name="T100" fmla="*/ 98 w 109"/>
                  <a:gd name="T101" fmla="*/ 196 h 310"/>
                  <a:gd name="T102" fmla="*/ 101 w 109"/>
                  <a:gd name="T103" fmla="*/ 170 h 310"/>
                  <a:gd name="T104" fmla="*/ 104 w 109"/>
                  <a:gd name="T105" fmla="*/ 116 h 310"/>
                  <a:gd name="T106" fmla="*/ 105 w 109"/>
                  <a:gd name="T107" fmla="*/ 91 h 310"/>
                  <a:gd name="T108" fmla="*/ 106 w 109"/>
                  <a:gd name="T109" fmla="*/ 68 h 310"/>
                  <a:gd name="T110" fmla="*/ 108 w 109"/>
                  <a:gd name="T111" fmla="*/ 47 h 310"/>
                  <a:gd name="T112" fmla="*/ 108 w 109"/>
                  <a:gd name="T113" fmla="*/ 30 h 310"/>
                  <a:gd name="T114" fmla="*/ 109 w 109"/>
                  <a:gd name="T115" fmla="*/ 18 h 310"/>
                  <a:gd name="T116" fmla="*/ 109 w 109"/>
                  <a:gd name="T117" fmla="*/ 13 h 310"/>
                  <a:gd name="T118" fmla="*/ 109 w 109"/>
                  <a:gd name="T119" fmla="*/ 10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
                  <a:gd name="T181" fmla="*/ 0 h 310"/>
                  <a:gd name="T182" fmla="*/ 109 w 109"/>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 h="310">
                    <a:moveTo>
                      <a:pt x="109" y="10"/>
                    </a:moveTo>
                    <a:lnTo>
                      <a:pt x="108" y="9"/>
                    </a:lnTo>
                    <a:lnTo>
                      <a:pt x="104" y="5"/>
                    </a:lnTo>
                    <a:lnTo>
                      <a:pt x="101" y="4"/>
                    </a:lnTo>
                    <a:lnTo>
                      <a:pt x="96" y="1"/>
                    </a:lnTo>
                    <a:lnTo>
                      <a:pt x="89" y="0"/>
                    </a:lnTo>
                    <a:lnTo>
                      <a:pt x="81" y="0"/>
                    </a:lnTo>
                    <a:lnTo>
                      <a:pt x="66" y="0"/>
                    </a:lnTo>
                    <a:lnTo>
                      <a:pt x="52" y="2"/>
                    </a:lnTo>
                    <a:lnTo>
                      <a:pt x="42" y="5"/>
                    </a:lnTo>
                    <a:lnTo>
                      <a:pt x="34" y="9"/>
                    </a:lnTo>
                    <a:lnTo>
                      <a:pt x="26" y="14"/>
                    </a:lnTo>
                    <a:lnTo>
                      <a:pt x="15" y="22"/>
                    </a:lnTo>
                    <a:lnTo>
                      <a:pt x="6" y="31"/>
                    </a:lnTo>
                    <a:lnTo>
                      <a:pt x="4" y="35"/>
                    </a:lnTo>
                    <a:lnTo>
                      <a:pt x="1" y="40"/>
                    </a:lnTo>
                    <a:lnTo>
                      <a:pt x="0" y="50"/>
                    </a:lnTo>
                    <a:lnTo>
                      <a:pt x="0" y="58"/>
                    </a:lnTo>
                    <a:lnTo>
                      <a:pt x="2" y="71"/>
                    </a:lnTo>
                    <a:lnTo>
                      <a:pt x="4" y="73"/>
                    </a:lnTo>
                    <a:lnTo>
                      <a:pt x="5" y="80"/>
                    </a:lnTo>
                    <a:lnTo>
                      <a:pt x="8" y="89"/>
                    </a:lnTo>
                    <a:lnTo>
                      <a:pt x="11" y="101"/>
                    </a:lnTo>
                    <a:lnTo>
                      <a:pt x="14" y="114"/>
                    </a:lnTo>
                    <a:lnTo>
                      <a:pt x="18" y="129"/>
                    </a:lnTo>
                    <a:lnTo>
                      <a:pt x="27" y="161"/>
                    </a:lnTo>
                    <a:lnTo>
                      <a:pt x="35" y="192"/>
                    </a:lnTo>
                    <a:lnTo>
                      <a:pt x="39" y="205"/>
                    </a:lnTo>
                    <a:lnTo>
                      <a:pt x="43" y="219"/>
                    </a:lnTo>
                    <a:lnTo>
                      <a:pt x="46" y="229"/>
                    </a:lnTo>
                    <a:lnTo>
                      <a:pt x="48" y="238"/>
                    </a:lnTo>
                    <a:lnTo>
                      <a:pt x="50" y="244"/>
                    </a:lnTo>
                    <a:lnTo>
                      <a:pt x="50" y="245"/>
                    </a:lnTo>
                    <a:lnTo>
                      <a:pt x="60" y="289"/>
                    </a:lnTo>
                    <a:lnTo>
                      <a:pt x="60" y="290"/>
                    </a:lnTo>
                    <a:lnTo>
                      <a:pt x="63" y="295"/>
                    </a:lnTo>
                    <a:lnTo>
                      <a:pt x="64" y="299"/>
                    </a:lnTo>
                    <a:lnTo>
                      <a:pt x="68" y="303"/>
                    </a:lnTo>
                    <a:lnTo>
                      <a:pt x="73" y="304"/>
                    </a:lnTo>
                    <a:lnTo>
                      <a:pt x="79" y="307"/>
                    </a:lnTo>
                    <a:lnTo>
                      <a:pt x="84" y="308"/>
                    </a:lnTo>
                    <a:lnTo>
                      <a:pt x="89" y="310"/>
                    </a:lnTo>
                    <a:lnTo>
                      <a:pt x="91" y="307"/>
                    </a:lnTo>
                    <a:lnTo>
                      <a:pt x="91" y="303"/>
                    </a:lnTo>
                    <a:lnTo>
                      <a:pt x="92" y="298"/>
                    </a:lnTo>
                    <a:lnTo>
                      <a:pt x="93" y="285"/>
                    </a:lnTo>
                    <a:lnTo>
                      <a:pt x="95" y="267"/>
                    </a:lnTo>
                    <a:lnTo>
                      <a:pt x="96" y="246"/>
                    </a:lnTo>
                    <a:lnTo>
                      <a:pt x="97" y="223"/>
                    </a:lnTo>
                    <a:lnTo>
                      <a:pt x="98" y="196"/>
                    </a:lnTo>
                    <a:lnTo>
                      <a:pt x="101" y="170"/>
                    </a:lnTo>
                    <a:lnTo>
                      <a:pt x="104" y="116"/>
                    </a:lnTo>
                    <a:lnTo>
                      <a:pt x="105" y="91"/>
                    </a:lnTo>
                    <a:lnTo>
                      <a:pt x="106" y="68"/>
                    </a:lnTo>
                    <a:lnTo>
                      <a:pt x="108" y="47"/>
                    </a:lnTo>
                    <a:lnTo>
                      <a:pt x="108" y="30"/>
                    </a:lnTo>
                    <a:lnTo>
                      <a:pt x="109" y="18"/>
                    </a:lnTo>
                    <a:lnTo>
                      <a:pt x="109" y="13"/>
                    </a:lnTo>
                    <a:lnTo>
                      <a:pt x="109" y="10"/>
                    </a:lnTo>
                    <a:close/>
                  </a:path>
                </a:pathLst>
              </a:custGeom>
              <a:solidFill>
                <a:srgbClr val="838C7D"/>
              </a:solidFill>
              <a:ln w="0">
                <a:solidFill>
                  <a:srgbClr val="515746"/>
                </a:solidFill>
                <a:prstDash val="solid"/>
                <a:round/>
                <a:headEnd/>
                <a:tailEnd/>
              </a:ln>
            </p:spPr>
            <p:txBody>
              <a:bodyPr/>
              <a:lstStyle/>
              <a:p>
                <a:endParaRPr lang="en-US"/>
              </a:p>
            </p:txBody>
          </p:sp>
          <p:sp>
            <p:nvSpPr>
              <p:cNvPr id="51486" name="Freeform 215"/>
              <p:cNvSpPr>
                <a:spLocks/>
              </p:cNvSpPr>
              <p:nvPr/>
            </p:nvSpPr>
            <p:spPr bwMode="auto">
              <a:xfrm>
                <a:off x="1255" y="2993"/>
                <a:ext cx="74" cy="153"/>
              </a:xfrm>
              <a:custGeom>
                <a:avLst/>
                <a:gdLst>
                  <a:gd name="T0" fmla="*/ 0 w 149"/>
                  <a:gd name="T1" fmla="*/ 43 h 306"/>
                  <a:gd name="T2" fmla="*/ 0 w 149"/>
                  <a:gd name="T3" fmla="*/ 45 h 306"/>
                  <a:gd name="T4" fmla="*/ 1 w 149"/>
                  <a:gd name="T5" fmla="*/ 47 h 306"/>
                  <a:gd name="T6" fmla="*/ 1 w 149"/>
                  <a:gd name="T7" fmla="*/ 50 h 306"/>
                  <a:gd name="T8" fmla="*/ 2 w 149"/>
                  <a:gd name="T9" fmla="*/ 55 h 306"/>
                  <a:gd name="T10" fmla="*/ 5 w 149"/>
                  <a:gd name="T11" fmla="*/ 68 h 306"/>
                  <a:gd name="T12" fmla="*/ 9 w 149"/>
                  <a:gd name="T13" fmla="*/ 86 h 306"/>
                  <a:gd name="T14" fmla="*/ 13 w 149"/>
                  <a:gd name="T15" fmla="*/ 103 h 306"/>
                  <a:gd name="T16" fmla="*/ 17 w 149"/>
                  <a:gd name="T17" fmla="*/ 121 h 306"/>
                  <a:gd name="T18" fmla="*/ 21 w 149"/>
                  <a:gd name="T19" fmla="*/ 137 h 306"/>
                  <a:gd name="T20" fmla="*/ 23 w 149"/>
                  <a:gd name="T21" fmla="*/ 152 h 306"/>
                  <a:gd name="T22" fmla="*/ 26 w 149"/>
                  <a:gd name="T23" fmla="*/ 162 h 306"/>
                  <a:gd name="T24" fmla="*/ 27 w 149"/>
                  <a:gd name="T25" fmla="*/ 171 h 306"/>
                  <a:gd name="T26" fmla="*/ 30 w 149"/>
                  <a:gd name="T27" fmla="*/ 187 h 306"/>
                  <a:gd name="T28" fmla="*/ 33 w 149"/>
                  <a:gd name="T29" fmla="*/ 202 h 306"/>
                  <a:gd name="T30" fmla="*/ 38 w 149"/>
                  <a:gd name="T31" fmla="*/ 218 h 306"/>
                  <a:gd name="T32" fmla="*/ 43 w 149"/>
                  <a:gd name="T33" fmla="*/ 236 h 306"/>
                  <a:gd name="T34" fmla="*/ 48 w 149"/>
                  <a:gd name="T35" fmla="*/ 256 h 306"/>
                  <a:gd name="T36" fmla="*/ 54 w 149"/>
                  <a:gd name="T37" fmla="*/ 273 h 306"/>
                  <a:gd name="T38" fmla="*/ 59 w 149"/>
                  <a:gd name="T39" fmla="*/ 286 h 306"/>
                  <a:gd name="T40" fmla="*/ 63 w 149"/>
                  <a:gd name="T41" fmla="*/ 295 h 306"/>
                  <a:gd name="T42" fmla="*/ 66 w 149"/>
                  <a:gd name="T43" fmla="*/ 302 h 306"/>
                  <a:gd name="T44" fmla="*/ 68 w 149"/>
                  <a:gd name="T45" fmla="*/ 305 h 306"/>
                  <a:gd name="T46" fmla="*/ 68 w 149"/>
                  <a:gd name="T47" fmla="*/ 306 h 306"/>
                  <a:gd name="T48" fmla="*/ 146 w 149"/>
                  <a:gd name="T49" fmla="*/ 264 h 306"/>
                  <a:gd name="T50" fmla="*/ 146 w 149"/>
                  <a:gd name="T51" fmla="*/ 262 h 306"/>
                  <a:gd name="T52" fmla="*/ 147 w 149"/>
                  <a:gd name="T53" fmla="*/ 261 h 306"/>
                  <a:gd name="T54" fmla="*/ 149 w 149"/>
                  <a:gd name="T55" fmla="*/ 256 h 306"/>
                  <a:gd name="T56" fmla="*/ 147 w 149"/>
                  <a:gd name="T57" fmla="*/ 249 h 306"/>
                  <a:gd name="T58" fmla="*/ 145 w 149"/>
                  <a:gd name="T59" fmla="*/ 240 h 306"/>
                  <a:gd name="T60" fmla="*/ 141 w 149"/>
                  <a:gd name="T61" fmla="*/ 229 h 306"/>
                  <a:gd name="T62" fmla="*/ 137 w 149"/>
                  <a:gd name="T63" fmla="*/ 216 h 306"/>
                  <a:gd name="T64" fmla="*/ 133 w 149"/>
                  <a:gd name="T65" fmla="*/ 200 h 306"/>
                  <a:gd name="T66" fmla="*/ 130 w 149"/>
                  <a:gd name="T67" fmla="*/ 191 h 306"/>
                  <a:gd name="T68" fmla="*/ 129 w 149"/>
                  <a:gd name="T69" fmla="*/ 181 h 306"/>
                  <a:gd name="T70" fmla="*/ 124 w 149"/>
                  <a:gd name="T71" fmla="*/ 156 h 306"/>
                  <a:gd name="T72" fmla="*/ 118 w 149"/>
                  <a:gd name="T73" fmla="*/ 129 h 306"/>
                  <a:gd name="T74" fmla="*/ 114 w 149"/>
                  <a:gd name="T75" fmla="*/ 101 h 306"/>
                  <a:gd name="T76" fmla="*/ 109 w 149"/>
                  <a:gd name="T77" fmla="*/ 74 h 306"/>
                  <a:gd name="T78" fmla="*/ 104 w 149"/>
                  <a:gd name="T79" fmla="*/ 47 h 306"/>
                  <a:gd name="T80" fmla="*/ 100 w 149"/>
                  <a:gd name="T81" fmla="*/ 35 h 306"/>
                  <a:gd name="T82" fmla="*/ 97 w 149"/>
                  <a:gd name="T83" fmla="*/ 25 h 306"/>
                  <a:gd name="T84" fmla="*/ 95 w 149"/>
                  <a:gd name="T85" fmla="*/ 16 h 306"/>
                  <a:gd name="T86" fmla="*/ 93 w 149"/>
                  <a:gd name="T87" fmla="*/ 10 h 306"/>
                  <a:gd name="T88" fmla="*/ 91 w 149"/>
                  <a:gd name="T89" fmla="*/ 6 h 306"/>
                  <a:gd name="T90" fmla="*/ 87 w 149"/>
                  <a:gd name="T91" fmla="*/ 4 h 306"/>
                  <a:gd name="T92" fmla="*/ 75 w 149"/>
                  <a:gd name="T93" fmla="*/ 0 h 306"/>
                  <a:gd name="T94" fmla="*/ 62 w 149"/>
                  <a:gd name="T95" fmla="*/ 0 h 306"/>
                  <a:gd name="T96" fmla="*/ 48 w 149"/>
                  <a:gd name="T97" fmla="*/ 2 h 306"/>
                  <a:gd name="T98" fmla="*/ 41 w 149"/>
                  <a:gd name="T99" fmla="*/ 6 h 306"/>
                  <a:gd name="T100" fmla="*/ 31 w 149"/>
                  <a:gd name="T101" fmla="*/ 10 h 306"/>
                  <a:gd name="T102" fmla="*/ 23 w 149"/>
                  <a:gd name="T103" fmla="*/ 14 h 306"/>
                  <a:gd name="T104" fmla="*/ 17 w 149"/>
                  <a:gd name="T105" fmla="*/ 20 h 306"/>
                  <a:gd name="T106" fmla="*/ 12 w 149"/>
                  <a:gd name="T107" fmla="*/ 24 h 306"/>
                  <a:gd name="T108" fmla="*/ 8 w 149"/>
                  <a:gd name="T109" fmla="*/ 28 h 306"/>
                  <a:gd name="T110" fmla="*/ 2 w 149"/>
                  <a:gd name="T111" fmla="*/ 38 h 306"/>
                  <a:gd name="T112" fmla="*/ 1 w 149"/>
                  <a:gd name="T113" fmla="*/ 42 h 306"/>
                  <a:gd name="T114" fmla="*/ 0 w 149"/>
                  <a:gd name="T115" fmla="*/ 43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306"/>
                  <a:gd name="T176" fmla="*/ 149 w 149"/>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306">
                    <a:moveTo>
                      <a:pt x="0" y="43"/>
                    </a:moveTo>
                    <a:lnTo>
                      <a:pt x="0" y="45"/>
                    </a:lnTo>
                    <a:lnTo>
                      <a:pt x="1" y="47"/>
                    </a:lnTo>
                    <a:lnTo>
                      <a:pt x="1" y="50"/>
                    </a:lnTo>
                    <a:lnTo>
                      <a:pt x="2" y="55"/>
                    </a:lnTo>
                    <a:lnTo>
                      <a:pt x="5" y="68"/>
                    </a:lnTo>
                    <a:lnTo>
                      <a:pt x="9" y="86"/>
                    </a:lnTo>
                    <a:lnTo>
                      <a:pt x="13" y="103"/>
                    </a:lnTo>
                    <a:lnTo>
                      <a:pt x="17" y="121"/>
                    </a:lnTo>
                    <a:lnTo>
                      <a:pt x="21" y="137"/>
                    </a:lnTo>
                    <a:lnTo>
                      <a:pt x="23" y="152"/>
                    </a:lnTo>
                    <a:lnTo>
                      <a:pt x="26" y="162"/>
                    </a:lnTo>
                    <a:lnTo>
                      <a:pt x="27" y="171"/>
                    </a:lnTo>
                    <a:lnTo>
                      <a:pt x="30" y="187"/>
                    </a:lnTo>
                    <a:lnTo>
                      <a:pt x="33" y="202"/>
                    </a:lnTo>
                    <a:lnTo>
                      <a:pt x="38" y="218"/>
                    </a:lnTo>
                    <a:lnTo>
                      <a:pt x="43" y="236"/>
                    </a:lnTo>
                    <a:lnTo>
                      <a:pt x="48" y="256"/>
                    </a:lnTo>
                    <a:lnTo>
                      <a:pt x="54" y="273"/>
                    </a:lnTo>
                    <a:lnTo>
                      <a:pt x="59" y="286"/>
                    </a:lnTo>
                    <a:lnTo>
                      <a:pt x="63" y="295"/>
                    </a:lnTo>
                    <a:lnTo>
                      <a:pt x="66" y="302"/>
                    </a:lnTo>
                    <a:lnTo>
                      <a:pt x="68" y="305"/>
                    </a:lnTo>
                    <a:lnTo>
                      <a:pt x="68" y="306"/>
                    </a:lnTo>
                    <a:lnTo>
                      <a:pt x="146" y="264"/>
                    </a:lnTo>
                    <a:lnTo>
                      <a:pt x="146" y="262"/>
                    </a:lnTo>
                    <a:lnTo>
                      <a:pt x="147" y="261"/>
                    </a:lnTo>
                    <a:lnTo>
                      <a:pt x="149" y="256"/>
                    </a:lnTo>
                    <a:lnTo>
                      <a:pt x="147" y="249"/>
                    </a:lnTo>
                    <a:lnTo>
                      <a:pt x="145" y="240"/>
                    </a:lnTo>
                    <a:lnTo>
                      <a:pt x="141" y="229"/>
                    </a:lnTo>
                    <a:lnTo>
                      <a:pt x="137" y="216"/>
                    </a:lnTo>
                    <a:lnTo>
                      <a:pt x="133" y="200"/>
                    </a:lnTo>
                    <a:lnTo>
                      <a:pt x="130" y="191"/>
                    </a:lnTo>
                    <a:lnTo>
                      <a:pt x="129" y="181"/>
                    </a:lnTo>
                    <a:lnTo>
                      <a:pt x="124" y="156"/>
                    </a:lnTo>
                    <a:lnTo>
                      <a:pt x="118" y="129"/>
                    </a:lnTo>
                    <a:lnTo>
                      <a:pt x="114" y="101"/>
                    </a:lnTo>
                    <a:lnTo>
                      <a:pt x="109" y="74"/>
                    </a:lnTo>
                    <a:lnTo>
                      <a:pt x="104" y="47"/>
                    </a:lnTo>
                    <a:lnTo>
                      <a:pt x="100" y="35"/>
                    </a:lnTo>
                    <a:lnTo>
                      <a:pt x="97" y="25"/>
                    </a:lnTo>
                    <a:lnTo>
                      <a:pt x="95" y="16"/>
                    </a:lnTo>
                    <a:lnTo>
                      <a:pt x="93" y="10"/>
                    </a:lnTo>
                    <a:lnTo>
                      <a:pt x="91" y="6"/>
                    </a:lnTo>
                    <a:lnTo>
                      <a:pt x="87" y="4"/>
                    </a:lnTo>
                    <a:lnTo>
                      <a:pt x="75" y="0"/>
                    </a:lnTo>
                    <a:lnTo>
                      <a:pt x="62" y="0"/>
                    </a:lnTo>
                    <a:lnTo>
                      <a:pt x="48" y="2"/>
                    </a:lnTo>
                    <a:lnTo>
                      <a:pt x="41" y="6"/>
                    </a:lnTo>
                    <a:lnTo>
                      <a:pt x="31" y="10"/>
                    </a:lnTo>
                    <a:lnTo>
                      <a:pt x="23" y="14"/>
                    </a:lnTo>
                    <a:lnTo>
                      <a:pt x="17" y="20"/>
                    </a:lnTo>
                    <a:lnTo>
                      <a:pt x="12" y="24"/>
                    </a:lnTo>
                    <a:lnTo>
                      <a:pt x="8" y="28"/>
                    </a:lnTo>
                    <a:lnTo>
                      <a:pt x="2" y="38"/>
                    </a:lnTo>
                    <a:lnTo>
                      <a:pt x="1" y="42"/>
                    </a:lnTo>
                    <a:lnTo>
                      <a:pt x="0" y="43"/>
                    </a:lnTo>
                    <a:close/>
                  </a:path>
                </a:pathLst>
              </a:custGeom>
              <a:solidFill>
                <a:srgbClr val="BABEAA"/>
              </a:solidFill>
              <a:ln w="0">
                <a:solidFill>
                  <a:srgbClr val="515746"/>
                </a:solidFill>
                <a:prstDash val="solid"/>
                <a:round/>
                <a:headEnd/>
                <a:tailEnd/>
              </a:ln>
            </p:spPr>
            <p:txBody>
              <a:bodyPr/>
              <a:lstStyle/>
              <a:p>
                <a:endParaRPr lang="en-US"/>
              </a:p>
            </p:txBody>
          </p:sp>
          <p:sp>
            <p:nvSpPr>
              <p:cNvPr id="51487" name="Freeform 216"/>
              <p:cNvSpPr>
                <a:spLocks/>
              </p:cNvSpPr>
              <p:nvPr/>
            </p:nvSpPr>
            <p:spPr bwMode="auto">
              <a:xfrm>
                <a:off x="1263" y="3005"/>
                <a:ext cx="50" cy="76"/>
              </a:xfrm>
              <a:custGeom>
                <a:avLst/>
                <a:gdLst>
                  <a:gd name="T0" fmla="*/ 33 w 99"/>
                  <a:gd name="T1" fmla="*/ 3 h 152"/>
                  <a:gd name="T2" fmla="*/ 34 w 99"/>
                  <a:gd name="T3" fmla="*/ 3 h 152"/>
                  <a:gd name="T4" fmla="*/ 35 w 99"/>
                  <a:gd name="T5" fmla="*/ 2 h 152"/>
                  <a:gd name="T6" fmla="*/ 42 w 99"/>
                  <a:gd name="T7" fmla="*/ 0 h 152"/>
                  <a:gd name="T8" fmla="*/ 50 w 99"/>
                  <a:gd name="T9" fmla="*/ 0 h 152"/>
                  <a:gd name="T10" fmla="*/ 57 w 99"/>
                  <a:gd name="T11" fmla="*/ 0 h 152"/>
                  <a:gd name="T12" fmla="*/ 63 w 99"/>
                  <a:gd name="T13" fmla="*/ 3 h 152"/>
                  <a:gd name="T14" fmla="*/ 68 w 99"/>
                  <a:gd name="T15" fmla="*/ 6 h 152"/>
                  <a:gd name="T16" fmla="*/ 72 w 99"/>
                  <a:gd name="T17" fmla="*/ 10 h 152"/>
                  <a:gd name="T18" fmla="*/ 76 w 99"/>
                  <a:gd name="T19" fmla="*/ 13 h 152"/>
                  <a:gd name="T20" fmla="*/ 79 w 99"/>
                  <a:gd name="T21" fmla="*/ 16 h 152"/>
                  <a:gd name="T22" fmla="*/ 80 w 99"/>
                  <a:gd name="T23" fmla="*/ 21 h 152"/>
                  <a:gd name="T24" fmla="*/ 86 w 99"/>
                  <a:gd name="T25" fmla="*/ 33 h 152"/>
                  <a:gd name="T26" fmla="*/ 91 w 99"/>
                  <a:gd name="T27" fmla="*/ 49 h 152"/>
                  <a:gd name="T28" fmla="*/ 95 w 99"/>
                  <a:gd name="T29" fmla="*/ 65 h 152"/>
                  <a:gd name="T30" fmla="*/ 97 w 99"/>
                  <a:gd name="T31" fmla="*/ 81 h 152"/>
                  <a:gd name="T32" fmla="*/ 99 w 99"/>
                  <a:gd name="T33" fmla="*/ 97 h 152"/>
                  <a:gd name="T34" fmla="*/ 99 w 99"/>
                  <a:gd name="T35" fmla="*/ 103 h 152"/>
                  <a:gd name="T36" fmla="*/ 99 w 99"/>
                  <a:gd name="T37" fmla="*/ 108 h 152"/>
                  <a:gd name="T38" fmla="*/ 99 w 99"/>
                  <a:gd name="T39" fmla="*/ 111 h 152"/>
                  <a:gd name="T40" fmla="*/ 99 w 99"/>
                  <a:gd name="T41" fmla="*/ 112 h 152"/>
                  <a:gd name="T42" fmla="*/ 99 w 99"/>
                  <a:gd name="T43" fmla="*/ 114 h 152"/>
                  <a:gd name="T44" fmla="*/ 96 w 99"/>
                  <a:gd name="T45" fmla="*/ 115 h 152"/>
                  <a:gd name="T46" fmla="*/ 91 w 99"/>
                  <a:gd name="T47" fmla="*/ 123 h 152"/>
                  <a:gd name="T48" fmla="*/ 84 w 99"/>
                  <a:gd name="T49" fmla="*/ 131 h 152"/>
                  <a:gd name="T50" fmla="*/ 79 w 99"/>
                  <a:gd name="T51" fmla="*/ 135 h 152"/>
                  <a:gd name="T52" fmla="*/ 75 w 99"/>
                  <a:gd name="T53" fmla="*/ 138 h 152"/>
                  <a:gd name="T54" fmla="*/ 57 w 99"/>
                  <a:gd name="T55" fmla="*/ 147 h 152"/>
                  <a:gd name="T56" fmla="*/ 47 w 99"/>
                  <a:gd name="T57" fmla="*/ 151 h 152"/>
                  <a:gd name="T58" fmla="*/ 39 w 99"/>
                  <a:gd name="T59" fmla="*/ 152 h 152"/>
                  <a:gd name="T60" fmla="*/ 31 w 99"/>
                  <a:gd name="T61" fmla="*/ 152 h 152"/>
                  <a:gd name="T62" fmla="*/ 26 w 99"/>
                  <a:gd name="T63" fmla="*/ 152 h 152"/>
                  <a:gd name="T64" fmla="*/ 21 w 99"/>
                  <a:gd name="T65" fmla="*/ 151 h 152"/>
                  <a:gd name="T66" fmla="*/ 20 w 99"/>
                  <a:gd name="T67" fmla="*/ 151 h 152"/>
                  <a:gd name="T68" fmla="*/ 20 w 99"/>
                  <a:gd name="T69" fmla="*/ 149 h 152"/>
                  <a:gd name="T70" fmla="*/ 18 w 99"/>
                  <a:gd name="T71" fmla="*/ 144 h 152"/>
                  <a:gd name="T72" fmla="*/ 16 w 99"/>
                  <a:gd name="T73" fmla="*/ 138 h 152"/>
                  <a:gd name="T74" fmla="*/ 14 w 99"/>
                  <a:gd name="T75" fmla="*/ 128 h 152"/>
                  <a:gd name="T76" fmla="*/ 9 w 99"/>
                  <a:gd name="T77" fmla="*/ 111 h 152"/>
                  <a:gd name="T78" fmla="*/ 8 w 99"/>
                  <a:gd name="T79" fmla="*/ 103 h 152"/>
                  <a:gd name="T80" fmla="*/ 6 w 99"/>
                  <a:gd name="T81" fmla="*/ 98 h 152"/>
                  <a:gd name="T82" fmla="*/ 5 w 99"/>
                  <a:gd name="T83" fmla="*/ 94 h 152"/>
                  <a:gd name="T84" fmla="*/ 5 w 99"/>
                  <a:gd name="T85" fmla="*/ 87 h 152"/>
                  <a:gd name="T86" fmla="*/ 2 w 99"/>
                  <a:gd name="T87" fmla="*/ 74 h 152"/>
                  <a:gd name="T88" fmla="*/ 0 w 99"/>
                  <a:gd name="T89" fmla="*/ 60 h 152"/>
                  <a:gd name="T90" fmla="*/ 0 w 99"/>
                  <a:gd name="T91" fmla="*/ 54 h 152"/>
                  <a:gd name="T92" fmla="*/ 0 w 99"/>
                  <a:gd name="T93" fmla="*/ 49 h 152"/>
                  <a:gd name="T94" fmla="*/ 1 w 99"/>
                  <a:gd name="T95" fmla="*/ 40 h 152"/>
                  <a:gd name="T96" fmla="*/ 4 w 99"/>
                  <a:gd name="T97" fmla="*/ 32 h 152"/>
                  <a:gd name="T98" fmla="*/ 9 w 99"/>
                  <a:gd name="T99" fmla="*/ 24 h 152"/>
                  <a:gd name="T100" fmla="*/ 14 w 99"/>
                  <a:gd name="T101" fmla="*/ 17 h 152"/>
                  <a:gd name="T102" fmla="*/ 18 w 99"/>
                  <a:gd name="T103" fmla="*/ 13 h 152"/>
                  <a:gd name="T104" fmla="*/ 22 w 99"/>
                  <a:gd name="T105" fmla="*/ 8 h 152"/>
                  <a:gd name="T106" fmla="*/ 30 w 99"/>
                  <a:gd name="T107" fmla="*/ 4 h 152"/>
                  <a:gd name="T108" fmla="*/ 31 w 99"/>
                  <a:gd name="T109" fmla="*/ 3 h 152"/>
                  <a:gd name="T110" fmla="*/ 33 w 99"/>
                  <a:gd name="T111" fmla="*/ 3 h 1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152"/>
                  <a:gd name="T170" fmla="*/ 99 w 99"/>
                  <a:gd name="T171" fmla="*/ 152 h 1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152">
                    <a:moveTo>
                      <a:pt x="33" y="3"/>
                    </a:moveTo>
                    <a:lnTo>
                      <a:pt x="34" y="3"/>
                    </a:lnTo>
                    <a:lnTo>
                      <a:pt x="35" y="2"/>
                    </a:lnTo>
                    <a:lnTo>
                      <a:pt x="42" y="0"/>
                    </a:lnTo>
                    <a:lnTo>
                      <a:pt x="50" y="0"/>
                    </a:lnTo>
                    <a:lnTo>
                      <a:pt x="57" y="0"/>
                    </a:lnTo>
                    <a:lnTo>
                      <a:pt x="63" y="3"/>
                    </a:lnTo>
                    <a:lnTo>
                      <a:pt x="68" y="6"/>
                    </a:lnTo>
                    <a:lnTo>
                      <a:pt x="72" y="10"/>
                    </a:lnTo>
                    <a:lnTo>
                      <a:pt x="76" y="13"/>
                    </a:lnTo>
                    <a:lnTo>
                      <a:pt x="79" y="16"/>
                    </a:lnTo>
                    <a:lnTo>
                      <a:pt x="80" y="21"/>
                    </a:lnTo>
                    <a:lnTo>
                      <a:pt x="86" y="33"/>
                    </a:lnTo>
                    <a:lnTo>
                      <a:pt x="91" y="49"/>
                    </a:lnTo>
                    <a:lnTo>
                      <a:pt x="95" y="65"/>
                    </a:lnTo>
                    <a:lnTo>
                      <a:pt x="97" y="81"/>
                    </a:lnTo>
                    <a:lnTo>
                      <a:pt x="99" y="97"/>
                    </a:lnTo>
                    <a:lnTo>
                      <a:pt x="99" y="103"/>
                    </a:lnTo>
                    <a:lnTo>
                      <a:pt x="99" y="108"/>
                    </a:lnTo>
                    <a:lnTo>
                      <a:pt x="99" y="111"/>
                    </a:lnTo>
                    <a:lnTo>
                      <a:pt x="99" y="112"/>
                    </a:lnTo>
                    <a:lnTo>
                      <a:pt x="99" y="114"/>
                    </a:lnTo>
                    <a:lnTo>
                      <a:pt x="96" y="115"/>
                    </a:lnTo>
                    <a:lnTo>
                      <a:pt x="91" y="123"/>
                    </a:lnTo>
                    <a:lnTo>
                      <a:pt x="84" y="131"/>
                    </a:lnTo>
                    <a:lnTo>
                      <a:pt x="79" y="135"/>
                    </a:lnTo>
                    <a:lnTo>
                      <a:pt x="75" y="138"/>
                    </a:lnTo>
                    <a:lnTo>
                      <a:pt x="57" y="147"/>
                    </a:lnTo>
                    <a:lnTo>
                      <a:pt x="47" y="151"/>
                    </a:lnTo>
                    <a:lnTo>
                      <a:pt x="39" y="152"/>
                    </a:lnTo>
                    <a:lnTo>
                      <a:pt x="31" y="152"/>
                    </a:lnTo>
                    <a:lnTo>
                      <a:pt x="26" y="152"/>
                    </a:lnTo>
                    <a:lnTo>
                      <a:pt x="21" y="151"/>
                    </a:lnTo>
                    <a:lnTo>
                      <a:pt x="20" y="151"/>
                    </a:lnTo>
                    <a:lnTo>
                      <a:pt x="20" y="149"/>
                    </a:lnTo>
                    <a:lnTo>
                      <a:pt x="18" y="144"/>
                    </a:lnTo>
                    <a:lnTo>
                      <a:pt x="16" y="138"/>
                    </a:lnTo>
                    <a:lnTo>
                      <a:pt x="14" y="128"/>
                    </a:lnTo>
                    <a:lnTo>
                      <a:pt x="9" y="111"/>
                    </a:lnTo>
                    <a:lnTo>
                      <a:pt x="8" y="103"/>
                    </a:lnTo>
                    <a:lnTo>
                      <a:pt x="6" y="98"/>
                    </a:lnTo>
                    <a:lnTo>
                      <a:pt x="5" y="94"/>
                    </a:lnTo>
                    <a:lnTo>
                      <a:pt x="5" y="87"/>
                    </a:lnTo>
                    <a:lnTo>
                      <a:pt x="2" y="74"/>
                    </a:lnTo>
                    <a:lnTo>
                      <a:pt x="0" y="60"/>
                    </a:lnTo>
                    <a:lnTo>
                      <a:pt x="0" y="54"/>
                    </a:lnTo>
                    <a:lnTo>
                      <a:pt x="0" y="49"/>
                    </a:lnTo>
                    <a:lnTo>
                      <a:pt x="1" y="40"/>
                    </a:lnTo>
                    <a:lnTo>
                      <a:pt x="4" y="32"/>
                    </a:lnTo>
                    <a:lnTo>
                      <a:pt x="9" y="24"/>
                    </a:lnTo>
                    <a:lnTo>
                      <a:pt x="14" y="17"/>
                    </a:lnTo>
                    <a:lnTo>
                      <a:pt x="18" y="13"/>
                    </a:lnTo>
                    <a:lnTo>
                      <a:pt x="22" y="8"/>
                    </a:lnTo>
                    <a:lnTo>
                      <a:pt x="30" y="4"/>
                    </a:lnTo>
                    <a:lnTo>
                      <a:pt x="31" y="3"/>
                    </a:lnTo>
                    <a:lnTo>
                      <a:pt x="33" y="3"/>
                    </a:lnTo>
                    <a:close/>
                  </a:path>
                </a:pathLst>
              </a:custGeom>
              <a:solidFill>
                <a:srgbClr val="8D9483"/>
              </a:solidFill>
              <a:ln w="0">
                <a:solidFill>
                  <a:srgbClr val="515746"/>
                </a:solidFill>
                <a:prstDash val="solid"/>
                <a:round/>
                <a:headEnd/>
                <a:tailEnd/>
              </a:ln>
            </p:spPr>
            <p:txBody>
              <a:bodyPr/>
              <a:lstStyle/>
              <a:p>
                <a:endParaRPr lang="en-US"/>
              </a:p>
            </p:txBody>
          </p:sp>
          <p:sp>
            <p:nvSpPr>
              <p:cNvPr id="51488" name="Freeform 217"/>
              <p:cNvSpPr>
                <a:spLocks/>
              </p:cNvSpPr>
              <p:nvPr/>
            </p:nvSpPr>
            <p:spPr bwMode="auto">
              <a:xfrm>
                <a:off x="1283" y="3096"/>
                <a:ext cx="9" cy="10"/>
              </a:xfrm>
              <a:custGeom>
                <a:avLst/>
                <a:gdLst>
                  <a:gd name="T0" fmla="*/ 0 w 18"/>
                  <a:gd name="T1" fmla="*/ 9 h 18"/>
                  <a:gd name="T2" fmla="*/ 15 w 18"/>
                  <a:gd name="T3" fmla="*/ 0 h 18"/>
                  <a:gd name="T4" fmla="*/ 18 w 18"/>
                  <a:gd name="T5" fmla="*/ 10 h 18"/>
                  <a:gd name="T6" fmla="*/ 2 w 18"/>
                  <a:gd name="T7" fmla="*/ 18 h 18"/>
                  <a:gd name="T8" fmla="*/ 0 w 18"/>
                  <a:gd name="T9" fmla="*/ 9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9"/>
                    </a:moveTo>
                    <a:lnTo>
                      <a:pt x="15" y="0"/>
                    </a:lnTo>
                    <a:lnTo>
                      <a:pt x="18" y="10"/>
                    </a:lnTo>
                    <a:lnTo>
                      <a:pt x="2" y="18"/>
                    </a:lnTo>
                    <a:lnTo>
                      <a:pt x="0" y="9"/>
                    </a:lnTo>
                    <a:close/>
                  </a:path>
                </a:pathLst>
              </a:custGeom>
              <a:solidFill>
                <a:srgbClr val="96988A"/>
              </a:solidFill>
              <a:ln w="9525">
                <a:noFill/>
                <a:round/>
                <a:headEnd/>
                <a:tailEnd/>
              </a:ln>
            </p:spPr>
            <p:txBody>
              <a:bodyPr/>
              <a:lstStyle/>
              <a:p>
                <a:endParaRPr lang="en-US"/>
              </a:p>
            </p:txBody>
          </p:sp>
          <p:sp>
            <p:nvSpPr>
              <p:cNvPr id="51489" name="Freeform 218"/>
              <p:cNvSpPr>
                <a:spLocks/>
              </p:cNvSpPr>
              <p:nvPr/>
            </p:nvSpPr>
            <p:spPr bwMode="auto">
              <a:xfrm>
                <a:off x="1281" y="3096"/>
                <a:ext cx="9" cy="10"/>
              </a:xfrm>
              <a:custGeom>
                <a:avLst/>
                <a:gdLst>
                  <a:gd name="T0" fmla="*/ 20 w 20"/>
                  <a:gd name="T1" fmla="*/ 2 h 20"/>
                  <a:gd name="T2" fmla="*/ 16 w 20"/>
                  <a:gd name="T3" fmla="*/ 0 h 20"/>
                  <a:gd name="T4" fmla="*/ 0 w 20"/>
                  <a:gd name="T5" fmla="*/ 11 h 20"/>
                  <a:gd name="T6" fmla="*/ 1 w 20"/>
                  <a:gd name="T7" fmla="*/ 19 h 20"/>
                  <a:gd name="T8" fmla="*/ 7 w 20"/>
                  <a:gd name="T9" fmla="*/ 20 h 20"/>
                  <a:gd name="T10" fmla="*/ 5 w 20"/>
                  <a:gd name="T11" fmla="*/ 11 h 20"/>
                  <a:gd name="T12" fmla="*/ 20 w 20"/>
                  <a:gd name="T13" fmla="*/ 2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20" y="2"/>
                    </a:moveTo>
                    <a:lnTo>
                      <a:pt x="16" y="0"/>
                    </a:lnTo>
                    <a:lnTo>
                      <a:pt x="0" y="11"/>
                    </a:lnTo>
                    <a:lnTo>
                      <a:pt x="1" y="19"/>
                    </a:lnTo>
                    <a:lnTo>
                      <a:pt x="7" y="20"/>
                    </a:lnTo>
                    <a:lnTo>
                      <a:pt x="5" y="11"/>
                    </a:lnTo>
                    <a:lnTo>
                      <a:pt x="20" y="2"/>
                    </a:lnTo>
                    <a:close/>
                  </a:path>
                </a:pathLst>
              </a:custGeom>
              <a:solidFill>
                <a:srgbClr val="676F5C"/>
              </a:solidFill>
              <a:ln w="9525">
                <a:noFill/>
                <a:round/>
                <a:headEnd/>
                <a:tailEnd/>
              </a:ln>
            </p:spPr>
            <p:txBody>
              <a:bodyPr/>
              <a:lstStyle/>
              <a:p>
                <a:endParaRPr lang="en-US"/>
              </a:p>
            </p:txBody>
          </p:sp>
          <p:sp>
            <p:nvSpPr>
              <p:cNvPr id="51490" name="Freeform 219"/>
              <p:cNvSpPr>
                <a:spLocks/>
              </p:cNvSpPr>
              <p:nvPr/>
            </p:nvSpPr>
            <p:spPr bwMode="auto">
              <a:xfrm>
                <a:off x="1296" y="3091"/>
                <a:ext cx="8" cy="9"/>
              </a:xfrm>
              <a:custGeom>
                <a:avLst/>
                <a:gdLst>
                  <a:gd name="T0" fmla="*/ 0 w 18"/>
                  <a:gd name="T1" fmla="*/ 8 h 17"/>
                  <a:gd name="T2" fmla="*/ 16 w 18"/>
                  <a:gd name="T3" fmla="*/ 0 h 17"/>
                  <a:gd name="T4" fmla="*/ 18 w 18"/>
                  <a:gd name="T5" fmla="*/ 9 h 17"/>
                  <a:gd name="T6" fmla="*/ 2 w 18"/>
                  <a:gd name="T7" fmla="*/ 17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16" y="0"/>
                    </a:lnTo>
                    <a:lnTo>
                      <a:pt x="18" y="9"/>
                    </a:lnTo>
                    <a:lnTo>
                      <a:pt x="2" y="17"/>
                    </a:lnTo>
                    <a:lnTo>
                      <a:pt x="0" y="8"/>
                    </a:lnTo>
                    <a:close/>
                  </a:path>
                </a:pathLst>
              </a:custGeom>
              <a:solidFill>
                <a:srgbClr val="96988A"/>
              </a:solidFill>
              <a:ln w="9525">
                <a:noFill/>
                <a:round/>
                <a:headEnd/>
                <a:tailEnd/>
              </a:ln>
            </p:spPr>
            <p:txBody>
              <a:bodyPr/>
              <a:lstStyle/>
              <a:p>
                <a:endParaRPr lang="en-US"/>
              </a:p>
            </p:txBody>
          </p:sp>
          <p:sp>
            <p:nvSpPr>
              <p:cNvPr id="51491" name="Freeform 220"/>
              <p:cNvSpPr>
                <a:spLocks/>
              </p:cNvSpPr>
              <p:nvPr/>
            </p:nvSpPr>
            <p:spPr bwMode="auto">
              <a:xfrm>
                <a:off x="1293" y="3090"/>
                <a:ext cx="11" cy="10"/>
              </a:xfrm>
              <a:custGeom>
                <a:avLst/>
                <a:gdLst>
                  <a:gd name="T0" fmla="*/ 21 w 21"/>
                  <a:gd name="T1" fmla="*/ 0 h 18"/>
                  <a:gd name="T2" fmla="*/ 16 w 21"/>
                  <a:gd name="T3" fmla="*/ 0 h 18"/>
                  <a:gd name="T4" fmla="*/ 0 w 21"/>
                  <a:gd name="T5" fmla="*/ 9 h 18"/>
                  <a:gd name="T6" fmla="*/ 3 w 21"/>
                  <a:gd name="T7" fmla="*/ 18 h 18"/>
                  <a:gd name="T8" fmla="*/ 7 w 21"/>
                  <a:gd name="T9" fmla="*/ 18 h 18"/>
                  <a:gd name="T10" fmla="*/ 5 w 21"/>
                  <a:gd name="T11" fmla="*/ 9 h 18"/>
                  <a:gd name="T12" fmla="*/ 21 w 21"/>
                  <a:gd name="T13" fmla="*/ 0 h 18"/>
                  <a:gd name="T14" fmla="*/ 0 60000 65536"/>
                  <a:gd name="T15" fmla="*/ 0 60000 65536"/>
                  <a:gd name="T16" fmla="*/ 0 60000 65536"/>
                  <a:gd name="T17" fmla="*/ 0 60000 65536"/>
                  <a:gd name="T18" fmla="*/ 0 60000 65536"/>
                  <a:gd name="T19" fmla="*/ 0 60000 65536"/>
                  <a:gd name="T20" fmla="*/ 0 60000 65536"/>
                  <a:gd name="T21" fmla="*/ 0 w 21"/>
                  <a:gd name="T22" fmla="*/ 0 h 18"/>
                  <a:gd name="T23" fmla="*/ 21 w 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
                    <a:moveTo>
                      <a:pt x="21" y="0"/>
                    </a:moveTo>
                    <a:lnTo>
                      <a:pt x="16" y="0"/>
                    </a:lnTo>
                    <a:lnTo>
                      <a:pt x="0" y="9"/>
                    </a:lnTo>
                    <a:lnTo>
                      <a:pt x="3" y="18"/>
                    </a:lnTo>
                    <a:lnTo>
                      <a:pt x="7" y="18"/>
                    </a:lnTo>
                    <a:lnTo>
                      <a:pt x="5" y="9"/>
                    </a:lnTo>
                    <a:lnTo>
                      <a:pt x="21" y="0"/>
                    </a:lnTo>
                    <a:close/>
                  </a:path>
                </a:pathLst>
              </a:custGeom>
              <a:solidFill>
                <a:srgbClr val="676F5C"/>
              </a:solidFill>
              <a:ln w="9525">
                <a:noFill/>
                <a:round/>
                <a:headEnd/>
                <a:tailEnd/>
              </a:ln>
            </p:spPr>
            <p:txBody>
              <a:bodyPr/>
              <a:lstStyle/>
              <a:p>
                <a:endParaRPr lang="en-US"/>
              </a:p>
            </p:txBody>
          </p:sp>
          <p:sp>
            <p:nvSpPr>
              <p:cNvPr id="51492" name="Freeform 221"/>
              <p:cNvSpPr>
                <a:spLocks/>
              </p:cNvSpPr>
              <p:nvPr/>
            </p:nvSpPr>
            <p:spPr bwMode="auto">
              <a:xfrm>
                <a:off x="1308" y="3084"/>
                <a:ext cx="9" cy="9"/>
              </a:xfrm>
              <a:custGeom>
                <a:avLst/>
                <a:gdLst>
                  <a:gd name="T0" fmla="*/ 0 w 18"/>
                  <a:gd name="T1" fmla="*/ 8 h 17"/>
                  <a:gd name="T2" fmla="*/ 16 w 18"/>
                  <a:gd name="T3" fmla="*/ 0 h 17"/>
                  <a:gd name="T4" fmla="*/ 18 w 18"/>
                  <a:gd name="T5" fmla="*/ 9 h 17"/>
                  <a:gd name="T6" fmla="*/ 2 w 18"/>
                  <a:gd name="T7" fmla="*/ 17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16" y="0"/>
                    </a:lnTo>
                    <a:lnTo>
                      <a:pt x="18" y="9"/>
                    </a:lnTo>
                    <a:lnTo>
                      <a:pt x="2" y="17"/>
                    </a:lnTo>
                    <a:lnTo>
                      <a:pt x="0" y="8"/>
                    </a:lnTo>
                    <a:close/>
                  </a:path>
                </a:pathLst>
              </a:custGeom>
              <a:solidFill>
                <a:srgbClr val="96988A"/>
              </a:solidFill>
              <a:ln w="9525">
                <a:noFill/>
                <a:round/>
                <a:headEnd/>
                <a:tailEnd/>
              </a:ln>
            </p:spPr>
            <p:txBody>
              <a:bodyPr/>
              <a:lstStyle/>
              <a:p>
                <a:endParaRPr lang="en-US"/>
              </a:p>
            </p:txBody>
          </p:sp>
          <p:sp>
            <p:nvSpPr>
              <p:cNvPr id="51493" name="Freeform 222"/>
              <p:cNvSpPr>
                <a:spLocks/>
              </p:cNvSpPr>
              <p:nvPr/>
            </p:nvSpPr>
            <p:spPr bwMode="auto">
              <a:xfrm>
                <a:off x="1306" y="3084"/>
                <a:ext cx="10" cy="9"/>
              </a:xfrm>
              <a:custGeom>
                <a:avLst/>
                <a:gdLst>
                  <a:gd name="T0" fmla="*/ 19 w 19"/>
                  <a:gd name="T1" fmla="*/ 1 h 18"/>
                  <a:gd name="T2" fmla="*/ 14 w 19"/>
                  <a:gd name="T3" fmla="*/ 0 h 18"/>
                  <a:gd name="T4" fmla="*/ 0 w 19"/>
                  <a:gd name="T5" fmla="*/ 9 h 18"/>
                  <a:gd name="T6" fmla="*/ 1 w 19"/>
                  <a:gd name="T7" fmla="*/ 18 h 18"/>
                  <a:gd name="T8" fmla="*/ 5 w 19"/>
                  <a:gd name="T9" fmla="*/ 18 h 18"/>
                  <a:gd name="T10" fmla="*/ 3 w 19"/>
                  <a:gd name="T11" fmla="*/ 9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4" y="0"/>
                    </a:lnTo>
                    <a:lnTo>
                      <a:pt x="0" y="9"/>
                    </a:lnTo>
                    <a:lnTo>
                      <a:pt x="1" y="18"/>
                    </a:lnTo>
                    <a:lnTo>
                      <a:pt x="5" y="18"/>
                    </a:lnTo>
                    <a:lnTo>
                      <a:pt x="3" y="9"/>
                    </a:lnTo>
                    <a:lnTo>
                      <a:pt x="19" y="1"/>
                    </a:lnTo>
                    <a:close/>
                  </a:path>
                </a:pathLst>
              </a:custGeom>
              <a:solidFill>
                <a:srgbClr val="676F5C"/>
              </a:solidFill>
              <a:ln w="9525">
                <a:noFill/>
                <a:round/>
                <a:headEnd/>
                <a:tailEnd/>
              </a:ln>
            </p:spPr>
            <p:txBody>
              <a:bodyPr/>
              <a:lstStyle/>
              <a:p>
                <a:endParaRPr lang="en-US"/>
              </a:p>
            </p:txBody>
          </p:sp>
          <p:sp>
            <p:nvSpPr>
              <p:cNvPr id="51494" name="Freeform 223"/>
              <p:cNvSpPr>
                <a:spLocks/>
              </p:cNvSpPr>
              <p:nvPr/>
            </p:nvSpPr>
            <p:spPr bwMode="auto">
              <a:xfrm>
                <a:off x="1285" y="3106"/>
                <a:ext cx="9" cy="9"/>
              </a:xfrm>
              <a:custGeom>
                <a:avLst/>
                <a:gdLst>
                  <a:gd name="T0" fmla="*/ 0 w 17"/>
                  <a:gd name="T1" fmla="*/ 8 h 18"/>
                  <a:gd name="T2" fmla="*/ 16 w 17"/>
                  <a:gd name="T3" fmla="*/ 0 h 18"/>
                  <a:gd name="T4" fmla="*/ 17 w 17"/>
                  <a:gd name="T5" fmla="*/ 10 h 18"/>
                  <a:gd name="T6" fmla="*/ 2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6" y="0"/>
                    </a:lnTo>
                    <a:lnTo>
                      <a:pt x="17" y="10"/>
                    </a:lnTo>
                    <a:lnTo>
                      <a:pt x="2" y="18"/>
                    </a:lnTo>
                    <a:lnTo>
                      <a:pt x="0" y="8"/>
                    </a:lnTo>
                    <a:close/>
                  </a:path>
                </a:pathLst>
              </a:custGeom>
              <a:solidFill>
                <a:srgbClr val="96988A"/>
              </a:solidFill>
              <a:ln w="9525">
                <a:noFill/>
                <a:round/>
                <a:headEnd/>
                <a:tailEnd/>
              </a:ln>
            </p:spPr>
            <p:txBody>
              <a:bodyPr/>
              <a:lstStyle/>
              <a:p>
                <a:endParaRPr lang="en-US"/>
              </a:p>
            </p:txBody>
          </p:sp>
          <p:sp>
            <p:nvSpPr>
              <p:cNvPr id="51495" name="Freeform 224"/>
              <p:cNvSpPr>
                <a:spLocks/>
              </p:cNvSpPr>
              <p:nvPr/>
            </p:nvSpPr>
            <p:spPr bwMode="auto">
              <a:xfrm>
                <a:off x="1283" y="3106"/>
                <a:ext cx="10" cy="9"/>
              </a:xfrm>
              <a:custGeom>
                <a:avLst/>
                <a:gdLst>
                  <a:gd name="T0" fmla="*/ 21 w 21"/>
                  <a:gd name="T1" fmla="*/ 1 h 19"/>
                  <a:gd name="T2" fmla="*/ 16 w 21"/>
                  <a:gd name="T3" fmla="*/ 0 h 19"/>
                  <a:gd name="T4" fmla="*/ 0 w 21"/>
                  <a:gd name="T5" fmla="*/ 9 h 19"/>
                  <a:gd name="T6" fmla="*/ 3 w 21"/>
                  <a:gd name="T7" fmla="*/ 19 h 19"/>
                  <a:gd name="T8" fmla="*/ 7 w 21"/>
                  <a:gd name="T9" fmla="*/ 19 h 19"/>
                  <a:gd name="T10" fmla="*/ 5 w 21"/>
                  <a:gd name="T11" fmla="*/ 9 h 19"/>
                  <a:gd name="T12" fmla="*/ 21 w 21"/>
                  <a:gd name="T13" fmla="*/ 1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21" y="1"/>
                    </a:moveTo>
                    <a:lnTo>
                      <a:pt x="16" y="0"/>
                    </a:lnTo>
                    <a:lnTo>
                      <a:pt x="0" y="9"/>
                    </a:lnTo>
                    <a:lnTo>
                      <a:pt x="3" y="19"/>
                    </a:lnTo>
                    <a:lnTo>
                      <a:pt x="7" y="19"/>
                    </a:lnTo>
                    <a:lnTo>
                      <a:pt x="5" y="9"/>
                    </a:lnTo>
                    <a:lnTo>
                      <a:pt x="21" y="1"/>
                    </a:lnTo>
                    <a:close/>
                  </a:path>
                </a:pathLst>
              </a:custGeom>
              <a:solidFill>
                <a:srgbClr val="676F5C"/>
              </a:solidFill>
              <a:ln w="9525">
                <a:noFill/>
                <a:round/>
                <a:headEnd/>
                <a:tailEnd/>
              </a:ln>
            </p:spPr>
            <p:txBody>
              <a:bodyPr/>
              <a:lstStyle/>
              <a:p>
                <a:endParaRPr lang="en-US"/>
              </a:p>
            </p:txBody>
          </p:sp>
          <p:sp>
            <p:nvSpPr>
              <p:cNvPr id="51496" name="Freeform 225"/>
              <p:cNvSpPr>
                <a:spLocks/>
              </p:cNvSpPr>
              <p:nvPr/>
            </p:nvSpPr>
            <p:spPr bwMode="auto">
              <a:xfrm>
                <a:off x="1298" y="3099"/>
                <a:ext cx="9" cy="9"/>
              </a:xfrm>
              <a:custGeom>
                <a:avLst/>
                <a:gdLst>
                  <a:gd name="T0" fmla="*/ 0 w 17"/>
                  <a:gd name="T1" fmla="*/ 9 h 18"/>
                  <a:gd name="T2" fmla="*/ 16 w 17"/>
                  <a:gd name="T3" fmla="*/ 0 h 18"/>
                  <a:gd name="T4" fmla="*/ 17 w 17"/>
                  <a:gd name="T5" fmla="*/ 11 h 18"/>
                  <a:gd name="T6" fmla="*/ 1 w 17"/>
                  <a:gd name="T7" fmla="*/ 18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7" y="11"/>
                    </a:lnTo>
                    <a:lnTo>
                      <a:pt x="1" y="18"/>
                    </a:lnTo>
                    <a:lnTo>
                      <a:pt x="0" y="9"/>
                    </a:lnTo>
                    <a:close/>
                  </a:path>
                </a:pathLst>
              </a:custGeom>
              <a:solidFill>
                <a:srgbClr val="96988A"/>
              </a:solidFill>
              <a:ln w="9525">
                <a:noFill/>
                <a:round/>
                <a:headEnd/>
                <a:tailEnd/>
              </a:ln>
            </p:spPr>
            <p:txBody>
              <a:bodyPr/>
              <a:lstStyle/>
              <a:p>
                <a:endParaRPr lang="en-US"/>
              </a:p>
            </p:txBody>
          </p:sp>
          <p:sp>
            <p:nvSpPr>
              <p:cNvPr id="51497" name="Freeform 226"/>
              <p:cNvSpPr>
                <a:spLocks/>
              </p:cNvSpPr>
              <p:nvPr/>
            </p:nvSpPr>
            <p:spPr bwMode="auto">
              <a:xfrm>
                <a:off x="1296" y="3098"/>
                <a:ext cx="10" cy="10"/>
              </a:xfrm>
              <a:custGeom>
                <a:avLst/>
                <a:gdLst>
                  <a:gd name="T0" fmla="*/ 22 w 22"/>
                  <a:gd name="T1" fmla="*/ 1 h 19"/>
                  <a:gd name="T2" fmla="*/ 16 w 22"/>
                  <a:gd name="T3" fmla="*/ 0 h 19"/>
                  <a:gd name="T4" fmla="*/ 0 w 22"/>
                  <a:gd name="T5" fmla="*/ 10 h 19"/>
                  <a:gd name="T6" fmla="*/ 3 w 22"/>
                  <a:gd name="T7" fmla="*/ 18 h 19"/>
                  <a:gd name="T8" fmla="*/ 7 w 22"/>
                  <a:gd name="T9" fmla="*/ 19 h 19"/>
                  <a:gd name="T10" fmla="*/ 6 w 22"/>
                  <a:gd name="T11" fmla="*/ 10 h 19"/>
                  <a:gd name="T12" fmla="*/ 22 w 22"/>
                  <a:gd name="T13" fmla="*/ 1 h 19"/>
                  <a:gd name="T14" fmla="*/ 0 60000 65536"/>
                  <a:gd name="T15" fmla="*/ 0 60000 65536"/>
                  <a:gd name="T16" fmla="*/ 0 60000 65536"/>
                  <a:gd name="T17" fmla="*/ 0 60000 65536"/>
                  <a:gd name="T18" fmla="*/ 0 60000 65536"/>
                  <a:gd name="T19" fmla="*/ 0 60000 65536"/>
                  <a:gd name="T20" fmla="*/ 0 60000 65536"/>
                  <a:gd name="T21" fmla="*/ 0 w 22"/>
                  <a:gd name="T22" fmla="*/ 0 h 19"/>
                  <a:gd name="T23" fmla="*/ 22 w 2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9">
                    <a:moveTo>
                      <a:pt x="22" y="1"/>
                    </a:moveTo>
                    <a:lnTo>
                      <a:pt x="16" y="0"/>
                    </a:lnTo>
                    <a:lnTo>
                      <a:pt x="0" y="10"/>
                    </a:lnTo>
                    <a:lnTo>
                      <a:pt x="3" y="18"/>
                    </a:lnTo>
                    <a:lnTo>
                      <a:pt x="7" y="19"/>
                    </a:lnTo>
                    <a:lnTo>
                      <a:pt x="6" y="10"/>
                    </a:lnTo>
                    <a:lnTo>
                      <a:pt x="22" y="1"/>
                    </a:lnTo>
                    <a:close/>
                  </a:path>
                </a:pathLst>
              </a:custGeom>
              <a:solidFill>
                <a:srgbClr val="676F5C"/>
              </a:solidFill>
              <a:ln w="9525">
                <a:noFill/>
                <a:round/>
                <a:headEnd/>
                <a:tailEnd/>
              </a:ln>
            </p:spPr>
            <p:txBody>
              <a:bodyPr/>
              <a:lstStyle/>
              <a:p>
                <a:endParaRPr lang="en-US"/>
              </a:p>
            </p:txBody>
          </p:sp>
          <p:sp>
            <p:nvSpPr>
              <p:cNvPr id="51498" name="Freeform 227"/>
              <p:cNvSpPr>
                <a:spLocks/>
              </p:cNvSpPr>
              <p:nvPr/>
            </p:nvSpPr>
            <p:spPr bwMode="auto">
              <a:xfrm>
                <a:off x="1310" y="3093"/>
                <a:ext cx="9" cy="9"/>
              </a:xfrm>
              <a:custGeom>
                <a:avLst/>
                <a:gdLst>
                  <a:gd name="T0" fmla="*/ 0 w 18"/>
                  <a:gd name="T1" fmla="*/ 8 h 19"/>
                  <a:gd name="T2" fmla="*/ 15 w 18"/>
                  <a:gd name="T3" fmla="*/ 0 h 19"/>
                  <a:gd name="T4" fmla="*/ 18 w 18"/>
                  <a:gd name="T5" fmla="*/ 9 h 19"/>
                  <a:gd name="T6" fmla="*/ 2 w 18"/>
                  <a:gd name="T7" fmla="*/ 19 h 19"/>
                  <a:gd name="T8" fmla="*/ 0 w 18"/>
                  <a:gd name="T9" fmla="*/ 8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8"/>
                    </a:moveTo>
                    <a:lnTo>
                      <a:pt x="15" y="0"/>
                    </a:lnTo>
                    <a:lnTo>
                      <a:pt x="18" y="9"/>
                    </a:lnTo>
                    <a:lnTo>
                      <a:pt x="2" y="19"/>
                    </a:lnTo>
                    <a:lnTo>
                      <a:pt x="0" y="8"/>
                    </a:lnTo>
                    <a:close/>
                  </a:path>
                </a:pathLst>
              </a:custGeom>
              <a:solidFill>
                <a:srgbClr val="96988A"/>
              </a:solidFill>
              <a:ln w="9525">
                <a:noFill/>
                <a:round/>
                <a:headEnd/>
                <a:tailEnd/>
              </a:ln>
            </p:spPr>
            <p:txBody>
              <a:bodyPr/>
              <a:lstStyle/>
              <a:p>
                <a:endParaRPr lang="en-US"/>
              </a:p>
            </p:txBody>
          </p:sp>
          <p:sp>
            <p:nvSpPr>
              <p:cNvPr id="51499" name="Freeform 228"/>
              <p:cNvSpPr>
                <a:spLocks/>
              </p:cNvSpPr>
              <p:nvPr/>
            </p:nvSpPr>
            <p:spPr bwMode="auto">
              <a:xfrm>
                <a:off x="1308" y="3092"/>
                <a:ext cx="9" cy="10"/>
              </a:xfrm>
              <a:custGeom>
                <a:avLst/>
                <a:gdLst>
                  <a:gd name="T0" fmla="*/ 20 w 20"/>
                  <a:gd name="T1" fmla="*/ 1 h 18"/>
                  <a:gd name="T2" fmla="*/ 16 w 20"/>
                  <a:gd name="T3" fmla="*/ 0 h 18"/>
                  <a:gd name="T4" fmla="*/ 0 w 20"/>
                  <a:gd name="T5" fmla="*/ 9 h 18"/>
                  <a:gd name="T6" fmla="*/ 3 w 20"/>
                  <a:gd name="T7" fmla="*/ 18 h 18"/>
                  <a:gd name="T8" fmla="*/ 7 w 20"/>
                  <a:gd name="T9" fmla="*/ 18 h 18"/>
                  <a:gd name="T10" fmla="*/ 5 w 20"/>
                  <a:gd name="T11" fmla="*/ 10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3" y="18"/>
                    </a:lnTo>
                    <a:lnTo>
                      <a:pt x="7" y="18"/>
                    </a:lnTo>
                    <a:lnTo>
                      <a:pt x="5" y="10"/>
                    </a:lnTo>
                    <a:lnTo>
                      <a:pt x="20" y="1"/>
                    </a:lnTo>
                    <a:close/>
                  </a:path>
                </a:pathLst>
              </a:custGeom>
              <a:solidFill>
                <a:srgbClr val="676F5C"/>
              </a:solidFill>
              <a:ln w="9525">
                <a:noFill/>
                <a:round/>
                <a:headEnd/>
                <a:tailEnd/>
              </a:ln>
            </p:spPr>
            <p:txBody>
              <a:bodyPr/>
              <a:lstStyle/>
              <a:p>
                <a:endParaRPr lang="en-US"/>
              </a:p>
            </p:txBody>
          </p:sp>
          <p:sp>
            <p:nvSpPr>
              <p:cNvPr id="51500" name="Freeform 229"/>
              <p:cNvSpPr>
                <a:spLocks/>
              </p:cNvSpPr>
              <p:nvPr/>
            </p:nvSpPr>
            <p:spPr bwMode="auto">
              <a:xfrm>
                <a:off x="1313" y="3102"/>
                <a:ext cx="8" cy="9"/>
              </a:xfrm>
              <a:custGeom>
                <a:avLst/>
                <a:gdLst>
                  <a:gd name="T0" fmla="*/ 0 w 17"/>
                  <a:gd name="T1" fmla="*/ 7 h 17"/>
                  <a:gd name="T2" fmla="*/ 16 w 17"/>
                  <a:gd name="T3" fmla="*/ 0 h 17"/>
                  <a:gd name="T4" fmla="*/ 17 w 17"/>
                  <a:gd name="T5" fmla="*/ 9 h 17"/>
                  <a:gd name="T6" fmla="*/ 1 w 17"/>
                  <a:gd name="T7" fmla="*/ 17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16" y="0"/>
                    </a:lnTo>
                    <a:lnTo>
                      <a:pt x="17" y="9"/>
                    </a:lnTo>
                    <a:lnTo>
                      <a:pt x="1" y="17"/>
                    </a:lnTo>
                    <a:lnTo>
                      <a:pt x="0" y="7"/>
                    </a:lnTo>
                    <a:close/>
                  </a:path>
                </a:pathLst>
              </a:custGeom>
              <a:solidFill>
                <a:srgbClr val="96988A"/>
              </a:solidFill>
              <a:ln w="9525">
                <a:noFill/>
                <a:round/>
                <a:headEnd/>
                <a:tailEnd/>
              </a:ln>
            </p:spPr>
            <p:txBody>
              <a:bodyPr/>
              <a:lstStyle/>
              <a:p>
                <a:endParaRPr lang="en-US"/>
              </a:p>
            </p:txBody>
          </p:sp>
          <p:sp>
            <p:nvSpPr>
              <p:cNvPr id="51501" name="Freeform 230"/>
              <p:cNvSpPr>
                <a:spLocks/>
              </p:cNvSpPr>
              <p:nvPr/>
            </p:nvSpPr>
            <p:spPr bwMode="auto">
              <a:xfrm>
                <a:off x="1311" y="3102"/>
                <a:ext cx="10" cy="9"/>
              </a:xfrm>
              <a:custGeom>
                <a:avLst/>
                <a:gdLst>
                  <a:gd name="T0" fmla="*/ 20 w 20"/>
                  <a:gd name="T1" fmla="*/ 2 h 19"/>
                  <a:gd name="T2" fmla="*/ 16 w 20"/>
                  <a:gd name="T3" fmla="*/ 0 h 19"/>
                  <a:gd name="T4" fmla="*/ 0 w 20"/>
                  <a:gd name="T5" fmla="*/ 9 h 19"/>
                  <a:gd name="T6" fmla="*/ 1 w 20"/>
                  <a:gd name="T7" fmla="*/ 19 h 19"/>
                  <a:gd name="T8" fmla="*/ 5 w 20"/>
                  <a:gd name="T9" fmla="*/ 19 h 19"/>
                  <a:gd name="T10" fmla="*/ 4 w 20"/>
                  <a:gd name="T11" fmla="*/ 9 h 19"/>
                  <a:gd name="T12" fmla="*/ 20 w 20"/>
                  <a:gd name="T13" fmla="*/ 2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20" y="2"/>
                    </a:moveTo>
                    <a:lnTo>
                      <a:pt x="16" y="0"/>
                    </a:lnTo>
                    <a:lnTo>
                      <a:pt x="0" y="9"/>
                    </a:lnTo>
                    <a:lnTo>
                      <a:pt x="1" y="19"/>
                    </a:lnTo>
                    <a:lnTo>
                      <a:pt x="5" y="19"/>
                    </a:lnTo>
                    <a:lnTo>
                      <a:pt x="4" y="9"/>
                    </a:lnTo>
                    <a:lnTo>
                      <a:pt x="20" y="2"/>
                    </a:lnTo>
                    <a:close/>
                  </a:path>
                </a:pathLst>
              </a:custGeom>
              <a:solidFill>
                <a:srgbClr val="676F5C"/>
              </a:solidFill>
              <a:ln w="9525">
                <a:noFill/>
                <a:round/>
                <a:headEnd/>
                <a:tailEnd/>
              </a:ln>
            </p:spPr>
            <p:txBody>
              <a:bodyPr/>
              <a:lstStyle/>
              <a:p>
                <a:endParaRPr lang="en-US"/>
              </a:p>
            </p:txBody>
          </p:sp>
          <p:sp>
            <p:nvSpPr>
              <p:cNvPr id="51502" name="Freeform 231"/>
              <p:cNvSpPr>
                <a:spLocks/>
              </p:cNvSpPr>
              <p:nvPr/>
            </p:nvSpPr>
            <p:spPr bwMode="auto">
              <a:xfrm>
                <a:off x="1315" y="3111"/>
                <a:ext cx="9" cy="9"/>
              </a:xfrm>
              <a:custGeom>
                <a:avLst/>
                <a:gdLst>
                  <a:gd name="T0" fmla="*/ 0 w 17"/>
                  <a:gd name="T1" fmla="*/ 8 h 18"/>
                  <a:gd name="T2" fmla="*/ 14 w 17"/>
                  <a:gd name="T3" fmla="*/ 0 h 18"/>
                  <a:gd name="T4" fmla="*/ 17 w 17"/>
                  <a:gd name="T5" fmla="*/ 9 h 18"/>
                  <a:gd name="T6" fmla="*/ 1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4" y="0"/>
                    </a:lnTo>
                    <a:lnTo>
                      <a:pt x="17" y="9"/>
                    </a:lnTo>
                    <a:lnTo>
                      <a:pt x="1" y="18"/>
                    </a:lnTo>
                    <a:lnTo>
                      <a:pt x="0" y="8"/>
                    </a:lnTo>
                    <a:close/>
                  </a:path>
                </a:pathLst>
              </a:custGeom>
              <a:solidFill>
                <a:srgbClr val="96988A"/>
              </a:solidFill>
              <a:ln w="9525">
                <a:noFill/>
                <a:round/>
                <a:headEnd/>
                <a:tailEnd/>
              </a:ln>
            </p:spPr>
            <p:txBody>
              <a:bodyPr/>
              <a:lstStyle/>
              <a:p>
                <a:endParaRPr lang="en-US"/>
              </a:p>
            </p:txBody>
          </p:sp>
          <p:sp>
            <p:nvSpPr>
              <p:cNvPr id="51503" name="Freeform 232"/>
              <p:cNvSpPr>
                <a:spLocks/>
              </p:cNvSpPr>
              <p:nvPr/>
            </p:nvSpPr>
            <p:spPr bwMode="auto">
              <a:xfrm>
                <a:off x="1313" y="3110"/>
                <a:ext cx="10" cy="9"/>
              </a:xfrm>
              <a:custGeom>
                <a:avLst/>
                <a:gdLst>
                  <a:gd name="T0" fmla="*/ 19 w 19"/>
                  <a:gd name="T1" fmla="*/ 2 h 19"/>
                  <a:gd name="T2" fmla="*/ 16 w 19"/>
                  <a:gd name="T3" fmla="*/ 0 h 19"/>
                  <a:gd name="T4" fmla="*/ 0 w 19"/>
                  <a:gd name="T5" fmla="*/ 10 h 19"/>
                  <a:gd name="T6" fmla="*/ 1 w 19"/>
                  <a:gd name="T7" fmla="*/ 19 h 19"/>
                  <a:gd name="T8" fmla="*/ 6 w 19"/>
                  <a:gd name="T9" fmla="*/ 19 h 19"/>
                  <a:gd name="T10" fmla="*/ 5 w 19"/>
                  <a:gd name="T11" fmla="*/ 11 h 19"/>
                  <a:gd name="T12" fmla="*/ 19 w 19"/>
                  <a:gd name="T13" fmla="*/ 2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2"/>
                    </a:moveTo>
                    <a:lnTo>
                      <a:pt x="16" y="0"/>
                    </a:lnTo>
                    <a:lnTo>
                      <a:pt x="0" y="10"/>
                    </a:lnTo>
                    <a:lnTo>
                      <a:pt x="1" y="19"/>
                    </a:lnTo>
                    <a:lnTo>
                      <a:pt x="6" y="19"/>
                    </a:lnTo>
                    <a:lnTo>
                      <a:pt x="5" y="11"/>
                    </a:lnTo>
                    <a:lnTo>
                      <a:pt x="19" y="2"/>
                    </a:lnTo>
                    <a:close/>
                  </a:path>
                </a:pathLst>
              </a:custGeom>
              <a:solidFill>
                <a:srgbClr val="676F5C"/>
              </a:solidFill>
              <a:ln w="9525">
                <a:noFill/>
                <a:round/>
                <a:headEnd/>
                <a:tailEnd/>
              </a:ln>
            </p:spPr>
            <p:txBody>
              <a:bodyPr/>
              <a:lstStyle/>
              <a:p>
                <a:endParaRPr lang="en-US"/>
              </a:p>
            </p:txBody>
          </p:sp>
          <p:sp>
            <p:nvSpPr>
              <p:cNvPr id="51504" name="Freeform 233"/>
              <p:cNvSpPr>
                <a:spLocks/>
              </p:cNvSpPr>
              <p:nvPr/>
            </p:nvSpPr>
            <p:spPr bwMode="auto">
              <a:xfrm>
                <a:off x="1300" y="3109"/>
                <a:ext cx="9" cy="8"/>
              </a:xfrm>
              <a:custGeom>
                <a:avLst/>
                <a:gdLst>
                  <a:gd name="T0" fmla="*/ 0 w 17"/>
                  <a:gd name="T1" fmla="*/ 8 h 17"/>
                  <a:gd name="T2" fmla="*/ 15 w 17"/>
                  <a:gd name="T3" fmla="*/ 0 h 17"/>
                  <a:gd name="T4" fmla="*/ 17 w 17"/>
                  <a:gd name="T5" fmla="*/ 9 h 17"/>
                  <a:gd name="T6" fmla="*/ 1 w 17"/>
                  <a:gd name="T7" fmla="*/ 17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5" y="0"/>
                    </a:lnTo>
                    <a:lnTo>
                      <a:pt x="17" y="9"/>
                    </a:lnTo>
                    <a:lnTo>
                      <a:pt x="1" y="17"/>
                    </a:lnTo>
                    <a:lnTo>
                      <a:pt x="0" y="8"/>
                    </a:lnTo>
                    <a:close/>
                  </a:path>
                </a:pathLst>
              </a:custGeom>
              <a:solidFill>
                <a:srgbClr val="96988A"/>
              </a:solidFill>
              <a:ln w="9525">
                <a:noFill/>
                <a:round/>
                <a:headEnd/>
                <a:tailEnd/>
              </a:ln>
            </p:spPr>
            <p:txBody>
              <a:bodyPr/>
              <a:lstStyle/>
              <a:p>
                <a:endParaRPr lang="en-US"/>
              </a:p>
            </p:txBody>
          </p:sp>
          <p:sp>
            <p:nvSpPr>
              <p:cNvPr id="51505" name="Freeform 234"/>
              <p:cNvSpPr>
                <a:spLocks/>
              </p:cNvSpPr>
              <p:nvPr/>
            </p:nvSpPr>
            <p:spPr bwMode="auto">
              <a:xfrm>
                <a:off x="1298" y="3108"/>
                <a:ext cx="10" cy="9"/>
              </a:xfrm>
              <a:custGeom>
                <a:avLst/>
                <a:gdLst>
                  <a:gd name="T0" fmla="*/ 19 w 19"/>
                  <a:gd name="T1" fmla="*/ 2 h 19"/>
                  <a:gd name="T2" fmla="*/ 16 w 19"/>
                  <a:gd name="T3" fmla="*/ 0 h 19"/>
                  <a:gd name="T4" fmla="*/ 0 w 19"/>
                  <a:gd name="T5" fmla="*/ 10 h 19"/>
                  <a:gd name="T6" fmla="*/ 1 w 19"/>
                  <a:gd name="T7" fmla="*/ 19 h 19"/>
                  <a:gd name="T8" fmla="*/ 5 w 19"/>
                  <a:gd name="T9" fmla="*/ 19 h 19"/>
                  <a:gd name="T10" fmla="*/ 4 w 19"/>
                  <a:gd name="T11" fmla="*/ 10 h 19"/>
                  <a:gd name="T12" fmla="*/ 19 w 19"/>
                  <a:gd name="T13" fmla="*/ 2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2"/>
                    </a:moveTo>
                    <a:lnTo>
                      <a:pt x="16" y="0"/>
                    </a:lnTo>
                    <a:lnTo>
                      <a:pt x="0" y="10"/>
                    </a:lnTo>
                    <a:lnTo>
                      <a:pt x="1" y="19"/>
                    </a:lnTo>
                    <a:lnTo>
                      <a:pt x="5" y="19"/>
                    </a:lnTo>
                    <a:lnTo>
                      <a:pt x="4" y="10"/>
                    </a:lnTo>
                    <a:lnTo>
                      <a:pt x="19" y="2"/>
                    </a:lnTo>
                    <a:close/>
                  </a:path>
                </a:pathLst>
              </a:custGeom>
              <a:solidFill>
                <a:srgbClr val="676F5C"/>
              </a:solidFill>
              <a:ln w="9525">
                <a:noFill/>
                <a:round/>
                <a:headEnd/>
                <a:tailEnd/>
              </a:ln>
            </p:spPr>
            <p:txBody>
              <a:bodyPr/>
              <a:lstStyle/>
              <a:p>
                <a:endParaRPr lang="en-US"/>
              </a:p>
            </p:txBody>
          </p:sp>
          <p:sp>
            <p:nvSpPr>
              <p:cNvPr id="51506" name="Freeform 235"/>
              <p:cNvSpPr>
                <a:spLocks/>
              </p:cNvSpPr>
              <p:nvPr/>
            </p:nvSpPr>
            <p:spPr bwMode="auto">
              <a:xfrm>
                <a:off x="1303" y="3117"/>
                <a:ext cx="8" cy="10"/>
              </a:xfrm>
              <a:custGeom>
                <a:avLst/>
                <a:gdLst>
                  <a:gd name="T0" fmla="*/ 0 w 16"/>
                  <a:gd name="T1" fmla="*/ 8 h 18"/>
                  <a:gd name="T2" fmla="*/ 14 w 16"/>
                  <a:gd name="T3" fmla="*/ 0 h 18"/>
                  <a:gd name="T4" fmla="*/ 16 w 16"/>
                  <a:gd name="T5" fmla="*/ 9 h 18"/>
                  <a:gd name="T6" fmla="*/ 1 w 16"/>
                  <a:gd name="T7" fmla="*/ 18 h 18"/>
                  <a:gd name="T8" fmla="*/ 0 w 16"/>
                  <a:gd name="T9" fmla="*/ 8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8"/>
                    </a:moveTo>
                    <a:lnTo>
                      <a:pt x="14" y="0"/>
                    </a:lnTo>
                    <a:lnTo>
                      <a:pt x="16" y="9"/>
                    </a:lnTo>
                    <a:lnTo>
                      <a:pt x="1" y="18"/>
                    </a:lnTo>
                    <a:lnTo>
                      <a:pt x="0" y="8"/>
                    </a:lnTo>
                    <a:close/>
                  </a:path>
                </a:pathLst>
              </a:custGeom>
              <a:solidFill>
                <a:srgbClr val="96988A"/>
              </a:solidFill>
              <a:ln w="9525">
                <a:noFill/>
                <a:round/>
                <a:headEnd/>
                <a:tailEnd/>
              </a:ln>
            </p:spPr>
            <p:txBody>
              <a:bodyPr/>
              <a:lstStyle/>
              <a:p>
                <a:endParaRPr lang="en-US"/>
              </a:p>
            </p:txBody>
          </p:sp>
          <p:sp>
            <p:nvSpPr>
              <p:cNvPr id="51507" name="Freeform 236"/>
              <p:cNvSpPr>
                <a:spLocks/>
              </p:cNvSpPr>
              <p:nvPr/>
            </p:nvSpPr>
            <p:spPr bwMode="auto">
              <a:xfrm>
                <a:off x="1300" y="3117"/>
                <a:ext cx="10" cy="9"/>
              </a:xfrm>
              <a:custGeom>
                <a:avLst/>
                <a:gdLst>
                  <a:gd name="T0" fmla="*/ 19 w 19"/>
                  <a:gd name="T1" fmla="*/ 1 h 18"/>
                  <a:gd name="T2" fmla="*/ 15 w 19"/>
                  <a:gd name="T3" fmla="*/ 0 h 18"/>
                  <a:gd name="T4" fmla="*/ 0 w 19"/>
                  <a:gd name="T5" fmla="*/ 9 h 18"/>
                  <a:gd name="T6" fmla="*/ 1 w 19"/>
                  <a:gd name="T7" fmla="*/ 18 h 18"/>
                  <a:gd name="T8" fmla="*/ 6 w 19"/>
                  <a:gd name="T9" fmla="*/ 18 h 18"/>
                  <a:gd name="T10" fmla="*/ 4 w 19"/>
                  <a:gd name="T11" fmla="*/ 10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5" y="0"/>
                    </a:lnTo>
                    <a:lnTo>
                      <a:pt x="0" y="9"/>
                    </a:lnTo>
                    <a:lnTo>
                      <a:pt x="1" y="18"/>
                    </a:lnTo>
                    <a:lnTo>
                      <a:pt x="6" y="18"/>
                    </a:lnTo>
                    <a:lnTo>
                      <a:pt x="4" y="10"/>
                    </a:lnTo>
                    <a:lnTo>
                      <a:pt x="19" y="1"/>
                    </a:lnTo>
                    <a:close/>
                  </a:path>
                </a:pathLst>
              </a:custGeom>
              <a:solidFill>
                <a:srgbClr val="676F5C"/>
              </a:solidFill>
              <a:ln w="9525">
                <a:noFill/>
                <a:round/>
                <a:headEnd/>
                <a:tailEnd/>
              </a:ln>
            </p:spPr>
            <p:txBody>
              <a:bodyPr/>
              <a:lstStyle/>
              <a:p>
                <a:endParaRPr lang="en-US"/>
              </a:p>
            </p:txBody>
          </p:sp>
          <p:sp>
            <p:nvSpPr>
              <p:cNvPr id="51508" name="Freeform 237"/>
              <p:cNvSpPr>
                <a:spLocks/>
              </p:cNvSpPr>
              <p:nvPr/>
            </p:nvSpPr>
            <p:spPr bwMode="auto">
              <a:xfrm>
                <a:off x="1288" y="3115"/>
                <a:ext cx="9" cy="10"/>
              </a:xfrm>
              <a:custGeom>
                <a:avLst/>
                <a:gdLst>
                  <a:gd name="T0" fmla="*/ 0 w 17"/>
                  <a:gd name="T1" fmla="*/ 8 h 18"/>
                  <a:gd name="T2" fmla="*/ 14 w 17"/>
                  <a:gd name="T3" fmla="*/ 0 h 18"/>
                  <a:gd name="T4" fmla="*/ 17 w 17"/>
                  <a:gd name="T5" fmla="*/ 9 h 18"/>
                  <a:gd name="T6" fmla="*/ 1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4" y="0"/>
                    </a:lnTo>
                    <a:lnTo>
                      <a:pt x="17" y="9"/>
                    </a:lnTo>
                    <a:lnTo>
                      <a:pt x="1" y="18"/>
                    </a:lnTo>
                    <a:lnTo>
                      <a:pt x="0" y="8"/>
                    </a:lnTo>
                    <a:close/>
                  </a:path>
                </a:pathLst>
              </a:custGeom>
              <a:solidFill>
                <a:srgbClr val="96988A"/>
              </a:solidFill>
              <a:ln w="9525">
                <a:noFill/>
                <a:round/>
                <a:headEnd/>
                <a:tailEnd/>
              </a:ln>
            </p:spPr>
            <p:txBody>
              <a:bodyPr/>
              <a:lstStyle/>
              <a:p>
                <a:endParaRPr lang="en-US"/>
              </a:p>
            </p:txBody>
          </p:sp>
          <p:sp>
            <p:nvSpPr>
              <p:cNvPr id="51509" name="Freeform 238"/>
              <p:cNvSpPr>
                <a:spLocks/>
              </p:cNvSpPr>
              <p:nvPr/>
            </p:nvSpPr>
            <p:spPr bwMode="auto">
              <a:xfrm>
                <a:off x="1286" y="3115"/>
                <a:ext cx="10" cy="9"/>
              </a:xfrm>
              <a:custGeom>
                <a:avLst/>
                <a:gdLst>
                  <a:gd name="T0" fmla="*/ 19 w 19"/>
                  <a:gd name="T1" fmla="*/ 1 h 18"/>
                  <a:gd name="T2" fmla="*/ 15 w 19"/>
                  <a:gd name="T3" fmla="*/ 0 h 18"/>
                  <a:gd name="T4" fmla="*/ 0 w 19"/>
                  <a:gd name="T5" fmla="*/ 9 h 18"/>
                  <a:gd name="T6" fmla="*/ 2 w 19"/>
                  <a:gd name="T7" fmla="*/ 18 h 18"/>
                  <a:gd name="T8" fmla="*/ 6 w 19"/>
                  <a:gd name="T9" fmla="*/ 18 h 18"/>
                  <a:gd name="T10" fmla="*/ 5 w 19"/>
                  <a:gd name="T11" fmla="*/ 10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5" y="0"/>
                    </a:lnTo>
                    <a:lnTo>
                      <a:pt x="0" y="9"/>
                    </a:lnTo>
                    <a:lnTo>
                      <a:pt x="2" y="18"/>
                    </a:lnTo>
                    <a:lnTo>
                      <a:pt x="6" y="18"/>
                    </a:lnTo>
                    <a:lnTo>
                      <a:pt x="5" y="10"/>
                    </a:lnTo>
                    <a:lnTo>
                      <a:pt x="19" y="1"/>
                    </a:lnTo>
                    <a:close/>
                  </a:path>
                </a:pathLst>
              </a:custGeom>
              <a:solidFill>
                <a:srgbClr val="676F5C"/>
              </a:solidFill>
              <a:ln w="9525">
                <a:noFill/>
                <a:round/>
                <a:headEnd/>
                <a:tailEnd/>
              </a:ln>
            </p:spPr>
            <p:txBody>
              <a:bodyPr/>
              <a:lstStyle/>
              <a:p>
                <a:endParaRPr lang="en-US"/>
              </a:p>
            </p:txBody>
          </p:sp>
          <p:sp>
            <p:nvSpPr>
              <p:cNvPr id="51510" name="Freeform 239"/>
              <p:cNvSpPr>
                <a:spLocks/>
              </p:cNvSpPr>
              <p:nvPr/>
            </p:nvSpPr>
            <p:spPr bwMode="auto">
              <a:xfrm>
                <a:off x="1290" y="3124"/>
                <a:ext cx="9" cy="9"/>
              </a:xfrm>
              <a:custGeom>
                <a:avLst/>
                <a:gdLst>
                  <a:gd name="T0" fmla="*/ 0 w 17"/>
                  <a:gd name="T1" fmla="*/ 9 h 19"/>
                  <a:gd name="T2" fmla="*/ 16 w 17"/>
                  <a:gd name="T3" fmla="*/ 0 h 19"/>
                  <a:gd name="T4" fmla="*/ 17 w 17"/>
                  <a:gd name="T5" fmla="*/ 11 h 19"/>
                  <a:gd name="T6" fmla="*/ 1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6" y="0"/>
                    </a:lnTo>
                    <a:lnTo>
                      <a:pt x="17" y="11"/>
                    </a:lnTo>
                    <a:lnTo>
                      <a:pt x="1" y="19"/>
                    </a:lnTo>
                    <a:lnTo>
                      <a:pt x="0" y="9"/>
                    </a:lnTo>
                    <a:close/>
                  </a:path>
                </a:pathLst>
              </a:custGeom>
              <a:solidFill>
                <a:srgbClr val="96988A"/>
              </a:solidFill>
              <a:ln w="9525">
                <a:noFill/>
                <a:round/>
                <a:headEnd/>
                <a:tailEnd/>
              </a:ln>
            </p:spPr>
            <p:txBody>
              <a:bodyPr/>
              <a:lstStyle/>
              <a:p>
                <a:endParaRPr lang="en-US"/>
              </a:p>
            </p:txBody>
          </p:sp>
          <p:sp>
            <p:nvSpPr>
              <p:cNvPr id="51511" name="Freeform 240"/>
              <p:cNvSpPr>
                <a:spLocks/>
              </p:cNvSpPr>
              <p:nvPr/>
            </p:nvSpPr>
            <p:spPr bwMode="auto">
              <a:xfrm>
                <a:off x="1288" y="3123"/>
                <a:ext cx="10" cy="10"/>
              </a:xfrm>
              <a:custGeom>
                <a:avLst/>
                <a:gdLst>
                  <a:gd name="T0" fmla="*/ 20 w 20"/>
                  <a:gd name="T1" fmla="*/ 1 h 20"/>
                  <a:gd name="T2" fmla="*/ 16 w 20"/>
                  <a:gd name="T3" fmla="*/ 0 h 20"/>
                  <a:gd name="T4" fmla="*/ 0 w 20"/>
                  <a:gd name="T5" fmla="*/ 9 h 20"/>
                  <a:gd name="T6" fmla="*/ 1 w 20"/>
                  <a:gd name="T7" fmla="*/ 18 h 20"/>
                  <a:gd name="T8" fmla="*/ 5 w 20"/>
                  <a:gd name="T9" fmla="*/ 20 h 20"/>
                  <a:gd name="T10" fmla="*/ 4 w 20"/>
                  <a:gd name="T11" fmla="*/ 10 h 20"/>
                  <a:gd name="T12" fmla="*/ 20 w 20"/>
                  <a:gd name="T13" fmla="*/ 1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20" y="1"/>
                    </a:moveTo>
                    <a:lnTo>
                      <a:pt x="16" y="0"/>
                    </a:lnTo>
                    <a:lnTo>
                      <a:pt x="0" y="9"/>
                    </a:lnTo>
                    <a:lnTo>
                      <a:pt x="1" y="18"/>
                    </a:lnTo>
                    <a:lnTo>
                      <a:pt x="5" y="20"/>
                    </a:lnTo>
                    <a:lnTo>
                      <a:pt x="4" y="10"/>
                    </a:lnTo>
                    <a:lnTo>
                      <a:pt x="20" y="1"/>
                    </a:lnTo>
                    <a:close/>
                  </a:path>
                </a:pathLst>
              </a:custGeom>
              <a:solidFill>
                <a:srgbClr val="676F5C"/>
              </a:solidFill>
              <a:ln w="9525">
                <a:noFill/>
                <a:round/>
                <a:headEnd/>
                <a:tailEnd/>
              </a:ln>
            </p:spPr>
            <p:txBody>
              <a:bodyPr/>
              <a:lstStyle/>
              <a:p>
                <a:endParaRPr lang="en-US"/>
              </a:p>
            </p:txBody>
          </p:sp>
          <p:sp>
            <p:nvSpPr>
              <p:cNvPr id="51512" name="Freeform 241"/>
              <p:cNvSpPr>
                <a:spLocks/>
              </p:cNvSpPr>
              <p:nvPr/>
            </p:nvSpPr>
            <p:spPr bwMode="auto">
              <a:xfrm>
                <a:off x="1266" y="3023"/>
                <a:ext cx="43" cy="41"/>
              </a:xfrm>
              <a:custGeom>
                <a:avLst/>
                <a:gdLst>
                  <a:gd name="T0" fmla="*/ 0 w 86"/>
                  <a:gd name="T1" fmla="*/ 31 h 82"/>
                  <a:gd name="T2" fmla="*/ 75 w 86"/>
                  <a:gd name="T3" fmla="*/ 0 h 82"/>
                  <a:gd name="T4" fmla="*/ 86 w 86"/>
                  <a:gd name="T5" fmla="*/ 49 h 82"/>
                  <a:gd name="T6" fmla="*/ 11 w 86"/>
                  <a:gd name="T7" fmla="*/ 82 h 82"/>
                  <a:gd name="T8" fmla="*/ 0 w 86"/>
                  <a:gd name="T9" fmla="*/ 31 h 82"/>
                  <a:gd name="T10" fmla="*/ 0 60000 65536"/>
                  <a:gd name="T11" fmla="*/ 0 60000 65536"/>
                  <a:gd name="T12" fmla="*/ 0 60000 65536"/>
                  <a:gd name="T13" fmla="*/ 0 60000 65536"/>
                  <a:gd name="T14" fmla="*/ 0 60000 65536"/>
                  <a:gd name="T15" fmla="*/ 0 w 86"/>
                  <a:gd name="T16" fmla="*/ 0 h 82"/>
                  <a:gd name="T17" fmla="*/ 86 w 86"/>
                  <a:gd name="T18" fmla="*/ 82 h 82"/>
                </a:gdLst>
                <a:ahLst/>
                <a:cxnLst>
                  <a:cxn ang="T10">
                    <a:pos x="T0" y="T1"/>
                  </a:cxn>
                  <a:cxn ang="T11">
                    <a:pos x="T2" y="T3"/>
                  </a:cxn>
                  <a:cxn ang="T12">
                    <a:pos x="T4" y="T5"/>
                  </a:cxn>
                  <a:cxn ang="T13">
                    <a:pos x="T6" y="T7"/>
                  </a:cxn>
                  <a:cxn ang="T14">
                    <a:pos x="T8" y="T9"/>
                  </a:cxn>
                </a:cxnLst>
                <a:rect l="T15" t="T16" r="T17" b="T18"/>
                <a:pathLst>
                  <a:path w="86" h="82">
                    <a:moveTo>
                      <a:pt x="0" y="31"/>
                    </a:moveTo>
                    <a:lnTo>
                      <a:pt x="75" y="0"/>
                    </a:lnTo>
                    <a:lnTo>
                      <a:pt x="86" y="49"/>
                    </a:lnTo>
                    <a:lnTo>
                      <a:pt x="11" y="82"/>
                    </a:lnTo>
                    <a:lnTo>
                      <a:pt x="0" y="31"/>
                    </a:lnTo>
                    <a:close/>
                  </a:path>
                </a:pathLst>
              </a:custGeom>
              <a:solidFill>
                <a:srgbClr val="A9BEC3"/>
              </a:solidFill>
              <a:ln w="9525">
                <a:noFill/>
                <a:round/>
                <a:headEnd/>
                <a:tailEnd/>
              </a:ln>
            </p:spPr>
            <p:txBody>
              <a:bodyPr/>
              <a:lstStyle/>
              <a:p>
                <a:endParaRPr lang="en-US"/>
              </a:p>
            </p:txBody>
          </p:sp>
          <p:sp>
            <p:nvSpPr>
              <p:cNvPr id="51513" name="Freeform 242"/>
              <p:cNvSpPr>
                <a:spLocks/>
              </p:cNvSpPr>
              <p:nvPr/>
            </p:nvSpPr>
            <p:spPr bwMode="auto">
              <a:xfrm>
                <a:off x="1271" y="3022"/>
                <a:ext cx="39" cy="43"/>
              </a:xfrm>
              <a:custGeom>
                <a:avLst/>
                <a:gdLst>
                  <a:gd name="T0" fmla="*/ 60 w 76"/>
                  <a:gd name="T1" fmla="*/ 3 h 86"/>
                  <a:gd name="T2" fmla="*/ 66 w 76"/>
                  <a:gd name="T3" fmla="*/ 0 h 86"/>
                  <a:gd name="T4" fmla="*/ 76 w 76"/>
                  <a:gd name="T5" fmla="*/ 49 h 86"/>
                  <a:gd name="T6" fmla="*/ 0 w 76"/>
                  <a:gd name="T7" fmla="*/ 86 h 86"/>
                  <a:gd name="T8" fmla="*/ 0 w 76"/>
                  <a:gd name="T9" fmla="*/ 82 h 86"/>
                  <a:gd name="T10" fmla="*/ 70 w 76"/>
                  <a:gd name="T11" fmla="*/ 49 h 86"/>
                  <a:gd name="T12" fmla="*/ 60 w 76"/>
                  <a:gd name="T13" fmla="*/ 3 h 86"/>
                  <a:gd name="T14" fmla="*/ 0 60000 65536"/>
                  <a:gd name="T15" fmla="*/ 0 60000 65536"/>
                  <a:gd name="T16" fmla="*/ 0 60000 65536"/>
                  <a:gd name="T17" fmla="*/ 0 60000 65536"/>
                  <a:gd name="T18" fmla="*/ 0 60000 65536"/>
                  <a:gd name="T19" fmla="*/ 0 60000 65536"/>
                  <a:gd name="T20" fmla="*/ 0 60000 65536"/>
                  <a:gd name="T21" fmla="*/ 0 w 76"/>
                  <a:gd name="T22" fmla="*/ 0 h 86"/>
                  <a:gd name="T23" fmla="*/ 76 w 76"/>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6">
                    <a:moveTo>
                      <a:pt x="60" y="3"/>
                    </a:moveTo>
                    <a:lnTo>
                      <a:pt x="66" y="0"/>
                    </a:lnTo>
                    <a:lnTo>
                      <a:pt x="76" y="49"/>
                    </a:lnTo>
                    <a:lnTo>
                      <a:pt x="0" y="86"/>
                    </a:lnTo>
                    <a:lnTo>
                      <a:pt x="0" y="82"/>
                    </a:lnTo>
                    <a:lnTo>
                      <a:pt x="70" y="49"/>
                    </a:lnTo>
                    <a:lnTo>
                      <a:pt x="60" y="3"/>
                    </a:lnTo>
                    <a:close/>
                  </a:path>
                </a:pathLst>
              </a:custGeom>
              <a:solidFill>
                <a:srgbClr val="5F6655"/>
              </a:solidFill>
              <a:ln w="9525">
                <a:noFill/>
                <a:round/>
                <a:headEnd/>
                <a:tailEnd/>
              </a:ln>
            </p:spPr>
            <p:txBody>
              <a:bodyPr/>
              <a:lstStyle/>
              <a:p>
                <a:endParaRPr lang="en-US"/>
              </a:p>
            </p:txBody>
          </p:sp>
        </p:grpSp>
        <p:pic>
          <p:nvPicPr>
            <p:cNvPr id="51477" name="Picture 243" descr="天线"/>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65" y="3389"/>
              <a:ext cx="182" cy="313"/>
            </a:xfrm>
            <a:prstGeom prst="rect">
              <a:avLst/>
            </a:prstGeom>
            <a:noFill/>
            <a:ln w="9525">
              <a:noFill/>
              <a:miter lim="800000"/>
              <a:headEnd/>
              <a:tailEnd/>
            </a:ln>
          </p:spPr>
        </p:pic>
        <p:pic>
          <p:nvPicPr>
            <p:cNvPr id="51478" name="Picture 244"/>
            <p:cNvPicPr>
              <a:picLocks noChangeAspect="1" noChangeArrowheads="1"/>
            </p:cNvPicPr>
            <p:nvPr/>
          </p:nvPicPr>
          <p:blipFill>
            <a:blip r:embed="rId8" cstate="print"/>
            <a:srcRect/>
            <a:stretch>
              <a:fillRect/>
            </a:stretch>
          </p:blipFill>
          <p:spPr bwMode="auto">
            <a:xfrm>
              <a:off x="1745" y="3437"/>
              <a:ext cx="146" cy="238"/>
            </a:xfrm>
            <a:prstGeom prst="rect">
              <a:avLst/>
            </a:prstGeom>
            <a:noFill/>
            <a:ln w="9525">
              <a:noFill/>
              <a:miter lim="800000"/>
              <a:headEnd/>
              <a:tailEnd/>
            </a:ln>
          </p:spPr>
        </p:pic>
        <p:sp>
          <p:nvSpPr>
            <p:cNvPr id="51479" name="Line 245"/>
            <p:cNvSpPr>
              <a:spLocks noChangeShapeType="1"/>
            </p:cNvSpPr>
            <p:nvPr/>
          </p:nvSpPr>
          <p:spPr bwMode="auto">
            <a:xfrm flipH="1">
              <a:off x="1886" y="3084"/>
              <a:ext cx="136" cy="518"/>
            </a:xfrm>
            <a:prstGeom prst="line">
              <a:avLst/>
            </a:prstGeom>
            <a:noFill/>
            <a:ln w="9525">
              <a:solidFill>
                <a:srgbClr val="0070C0"/>
              </a:solidFill>
              <a:round/>
              <a:headEnd/>
              <a:tailEnd/>
            </a:ln>
          </p:spPr>
          <p:txBody>
            <a:bodyPr/>
            <a:lstStyle/>
            <a:p>
              <a:endParaRPr lang="en-US"/>
            </a:p>
          </p:txBody>
        </p:sp>
      </p:grpSp>
      <p:sp>
        <p:nvSpPr>
          <p:cNvPr id="299254" name="Line 246"/>
          <p:cNvSpPr>
            <a:spLocks noChangeShapeType="1"/>
          </p:cNvSpPr>
          <p:nvPr/>
        </p:nvSpPr>
        <p:spPr bwMode="auto">
          <a:xfrm flipV="1">
            <a:off x="3001963" y="4524375"/>
            <a:ext cx="2325687" cy="1370013"/>
          </a:xfrm>
          <a:prstGeom prst="line">
            <a:avLst/>
          </a:prstGeom>
          <a:noFill/>
          <a:ln w="15875">
            <a:solidFill>
              <a:srgbClr val="006699"/>
            </a:solidFill>
            <a:prstDash val="dash"/>
            <a:round/>
            <a:headEnd/>
            <a:tailEnd/>
          </a:ln>
        </p:spPr>
        <p:txBody>
          <a:bodyPr anchor="ctr">
            <a:spAutoFit/>
          </a:bodyPr>
          <a:lstStyle/>
          <a:p>
            <a:endParaRPr lang="en-US"/>
          </a:p>
        </p:txBody>
      </p:sp>
      <p:sp>
        <p:nvSpPr>
          <p:cNvPr id="299255" name="Line 247"/>
          <p:cNvSpPr>
            <a:spLocks noChangeShapeType="1"/>
          </p:cNvSpPr>
          <p:nvPr/>
        </p:nvSpPr>
        <p:spPr bwMode="auto">
          <a:xfrm flipV="1">
            <a:off x="3001963" y="5091113"/>
            <a:ext cx="3621087" cy="803275"/>
          </a:xfrm>
          <a:prstGeom prst="line">
            <a:avLst/>
          </a:prstGeom>
          <a:noFill/>
          <a:ln w="15875">
            <a:solidFill>
              <a:srgbClr val="006699"/>
            </a:solidFill>
            <a:round/>
            <a:headEnd/>
            <a:tailEnd/>
          </a:ln>
        </p:spPr>
        <p:txBody>
          <a:bodyPr anchor="ctr">
            <a:spAutoFit/>
          </a:bodyPr>
          <a:lstStyle/>
          <a:p>
            <a:endParaRPr lang="en-US"/>
          </a:p>
        </p:txBody>
      </p:sp>
      <p:sp>
        <p:nvSpPr>
          <p:cNvPr id="51297" name="Rectangle 248"/>
          <p:cNvSpPr>
            <a:spLocks noChangeArrowheads="1"/>
          </p:cNvSpPr>
          <p:nvPr/>
        </p:nvSpPr>
        <p:spPr bwMode="auto">
          <a:xfrm>
            <a:off x="5435600" y="1703388"/>
            <a:ext cx="274638" cy="388937"/>
          </a:xfrm>
          <a:prstGeom prst="rect">
            <a:avLst/>
          </a:prstGeom>
          <a:solidFill>
            <a:schemeClr val="accent1"/>
          </a:solidFill>
          <a:ln w="0">
            <a:solidFill>
              <a:srgbClr val="61BFF3"/>
            </a:solidFill>
            <a:miter lim="800000"/>
            <a:headEnd/>
            <a:tailEnd/>
          </a:ln>
        </p:spPr>
        <p:txBody>
          <a:bodyPr/>
          <a:lstStyle/>
          <a:p>
            <a:endParaRPr lang="en-US"/>
          </a:p>
        </p:txBody>
      </p:sp>
      <p:sp>
        <p:nvSpPr>
          <p:cNvPr id="51298" name="Freeform 249"/>
          <p:cNvSpPr>
            <a:spLocks/>
          </p:cNvSpPr>
          <p:nvPr/>
        </p:nvSpPr>
        <p:spPr bwMode="auto">
          <a:xfrm>
            <a:off x="5710238" y="1635125"/>
            <a:ext cx="30162" cy="457200"/>
          </a:xfrm>
          <a:custGeom>
            <a:avLst/>
            <a:gdLst>
              <a:gd name="T0" fmla="*/ 0 w 14"/>
              <a:gd name="T1" fmla="*/ 94 h 94"/>
              <a:gd name="T2" fmla="*/ 14 w 14"/>
              <a:gd name="T3" fmla="*/ 81 h 94"/>
              <a:gd name="T4" fmla="*/ 14 w 14"/>
              <a:gd name="T5" fmla="*/ 0 h 94"/>
              <a:gd name="T6" fmla="*/ 0 w 14"/>
              <a:gd name="T7" fmla="*/ 14 h 94"/>
              <a:gd name="T8" fmla="*/ 0 w 14"/>
              <a:gd name="T9" fmla="*/ 94 h 94"/>
              <a:gd name="T10" fmla="*/ 0 60000 65536"/>
              <a:gd name="T11" fmla="*/ 0 60000 65536"/>
              <a:gd name="T12" fmla="*/ 0 60000 65536"/>
              <a:gd name="T13" fmla="*/ 0 60000 65536"/>
              <a:gd name="T14" fmla="*/ 0 60000 65536"/>
              <a:gd name="T15" fmla="*/ 0 w 14"/>
              <a:gd name="T16" fmla="*/ 0 h 94"/>
              <a:gd name="T17" fmla="*/ 14 w 14"/>
              <a:gd name="T18" fmla="*/ 94 h 94"/>
            </a:gdLst>
            <a:ahLst/>
            <a:cxnLst>
              <a:cxn ang="T10">
                <a:pos x="T0" y="T1"/>
              </a:cxn>
              <a:cxn ang="T11">
                <a:pos x="T2" y="T3"/>
              </a:cxn>
              <a:cxn ang="T12">
                <a:pos x="T4" y="T5"/>
              </a:cxn>
              <a:cxn ang="T13">
                <a:pos x="T6" y="T7"/>
              </a:cxn>
              <a:cxn ang="T14">
                <a:pos x="T8" y="T9"/>
              </a:cxn>
            </a:cxnLst>
            <a:rect l="T15" t="T16" r="T17" b="T18"/>
            <a:pathLst>
              <a:path w="14" h="94">
                <a:moveTo>
                  <a:pt x="0" y="94"/>
                </a:moveTo>
                <a:lnTo>
                  <a:pt x="14" y="81"/>
                </a:lnTo>
                <a:lnTo>
                  <a:pt x="14" y="0"/>
                </a:lnTo>
                <a:lnTo>
                  <a:pt x="0" y="14"/>
                </a:lnTo>
                <a:lnTo>
                  <a:pt x="0" y="94"/>
                </a:lnTo>
              </a:path>
            </a:pathLst>
          </a:custGeom>
          <a:solidFill>
            <a:schemeClr val="accent1"/>
          </a:solidFill>
          <a:ln w="0">
            <a:solidFill>
              <a:srgbClr val="61BFF3"/>
            </a:solidFill>
            <a:prstDash val="solid"/>
            <a:round/>
            <a:headEnd/>
            <a:tailEnd/>
          </a:ln>
        </p:spPr>
        <p:txBody>
          <a:bodyPr/>
          <a:lstStyle/>
          <a:p>
            <a:endParaRPr lang="en-US"/>
          </a:p>
        </p:txBody>
      </p:sp>
      <p:sp>
        <p:nvSpPr>
          <p:cNvPr id="51299" name="Freeform 250"/>
          <p:cNvSpPr>
            <a:spLocks/>
          </p:cNvSpPr>
          <p:nvPr/>
        </p:nvSpPr>
        <p:spPr bwMode="auto">
          <a:xfrm>
            <a:off x="5435600" y="1635125"/>
            <a:ext cx="304800" cy="68263"/>
          </a:xfrm>
          <a:custGeom>
            <a:avLst/>
            <a:gdLst>
              <a:gd name="T0" fmla="*/ 130 w 144"/>
              <a:gd name="T1" fmla="*/ 14 h 14"/>
              <a:gd name="T2" fmla="*/ 144 w 144"/>
              <a:gd name="T3" fmla="*/ 0 h 14"/>
              <a:gd name="T4" fmla="*/ 14 w 144"/>
              <a:gd name="T5" fmla="*/ 0 h 14"/>
              <a:gd name="T6" fmla="*/ 0 w 144"/>
              <a:gd name="T7" fmla="*/ 14 h 14"/>
              <a:gd name="T8" fmla="*/ 130 w 144"/>
              <a:gd name="T9" fmla="*/ 14 h 14"/>
              <a:gd name="T10" fmla="*/ 0 60000 65536"/>
              <a:gd name="T11" fmla="*/ 0 60000 65536"/>
              <a:gd name="T12" fmla="*/ 0 60000 65536"/>
              <a:gd name="T13" fmla="*/ 0 60000 65536"/>
              <a:gd name="T14" fmla="*/ 0 60000 65536"/>
              <a:gd name="T15" fmla="*/ 0 w 144"/>
              <a:gd name="T16" fmla="*/ 0 h 14"/>
              <a:gd name="T17" fmla="*/ 144 w 144"/>
              <a:gd name="T18" fmla="*/ 14 h 14"/>
            </a:gdLst>
            <a:ahLst/>
            <a:cxnLst>
              <a:cxn ang="T10">
                <a:pos x="T0" y="T1"/>
              </a:cxn>
              <a:cxn ang="T11">
                <a:pos x="T2" y="T3"/>
              </a:cxn>
              <a:cxn ang="T12">
                <a:pos x="T4" y="T5"/>
              </a:cxn>
              <a:cxn ang="T13">
                <a:pos x="T6" y="T7"/>
              </a:cxn>
              <a:cxn ang="T14">
                <a:pos x="T8" y="T9"/>
              </a:cxn>
            </a:cxnLst>
            <a:rect l="T15" t="T16" r="T17" b="T18"/>
            <a:pathLst>
              <a:path w="144" h="14">
                <a:moveTo>
                  <a:pt x="130" y="14"/>
                </a:moveTo>
                <a:lnTo>
                  <a:pt x="144" y="0"/>
                </a:lnTo>
                <a:lnTo>
                  <a:pt x="14" y="0"/>
                </a:lnTo>
                <a:lnTo>
                  <a:pt x="0" y="14"/>
                </a:lnTo>
                <a:lnTo>
                  <a:pt x="130" y="14"/>
                </a:lnTo>
              </a:path>
            </a:pathLst>
          </a:custGeom>
          <a:solidFill>
            <a:schemeClr val="accent1"/>
          </a:solidFill>
          <a:ln w="0">
            <a:solidFill>
              <a:srgbClr val="61BFF3"/>
            </a:solidFill>
            <a:prstDash val="solid"/>
            <a:round/>
            <a:headEnd/>
            <a:tailEnd/>
          </a:ln>
        </p:spPr>
        <p:txBody>
          <a:bodyPr/>
          <a:lstStyle/>
          <a:p>
            <a:endParaRPr lang="en-US"/>
          </a:p>
        </p:txBody>
      </p:sp>
      <p:sp>
        <p:nvSpPr>
          <p:cNvPr id="299259" name="Freeform 251"/>
          <p:cNvSpPr>
            <a:spLocks/>
          </p:cNvSpPr>
          <p:nvPr/>
        </p:nvSpPr>
        <p:spPr bwMode="auto">
          <a:xfrm>
            <a:off x="5468938" y="1819275"/>
            <a:ext cx="211137" cy="193675"/>
          </a:xfrm>
          <a:custGeom>
            <a:avLst/>
            <a:gdLst/>
            <a:ahLst/>
            <a:cxnLst>
              <a:cxn ang="0">
                <a:pos x="31" y="0"/>
              </a:cxn>
              <a:cxn ang="0">
                <a:pos x="31" y="22"/>
              </a:cxn>
              <a:cxn ang="0">
                <a:pos x="80" y="22"/>
              </a:cxn>
              <a:cxn ang="0">
                <a:pos x="106" y="68"/>
              </a:cxn>
              <a:cxn ang="0">
                <a:pos x="133" y="22"/>
              </a:cxn>
              <a:cxn ang="0">
                <a:pos x="183" y="22"/>
              </a:cxn>
              <a:cxn ang="0">
                <a:pos x="183" y="0"/>
              </a:cxn>
              <a:cxn ang="0">
                <a:pos x="213" y="27"/>
              </a:cxn>
              <a:cxn ang="0">
                <a:pos x="183" y="55"/>
              </a:cxn>
              <a:cxn ang="0">
                <a:pos x="183" y="36"/>
              </a:cxn>
              <a:cxn ang="0">
                <a:pos x="147" y="36"/>
              </a:cxn>
              <a:cxn ang="0">
                <a:pos x="118" y="87"/>
              </a:cxn>
              <a:cxn ang="0">
                <a:pos x="147" y="141"/>
              </a:cxn>
              <a:cxn ang="0">
                <a:pos x="183" y="141"/>
              </a:cxn>
              <a:cxn ang="0">
                <a:pos x="183" y="122"/>
              </a:cxn>
              <a:cxn ang="0">
                <a:pos x="213" y="148"/>
              </a:cxn>
              <a:cxn ang="0">
                <a:pos x="183" y="175"/>
              </a:cxn>
              <a:cxn ang="0">
                <a:pos x="183" y="155"/>
              </a:cxn>
              <a:cxn ang="0">
                <a:pos x="133" y="155"/>
              </a:cxn>
              <a:cxn ang="0">
                <a:pos x="106" y="106"/>
              </a:cxn>
              <a:cxn ang="0">
                <a:pos x="80" y="156"/>
              </a:cxn>
              <a:cxn ang="0">
                <a:pos x="31" y="156"/>
              </a:cxn>
              <a:cxn ang="0">
                <a:pos x="31" y="175"/>
              </a:cxn>
              <a:cxn ang="0">
                <a:pos x="0" y="148"/>
              </a:cxn>
              <a:cxn ang="0">
                <a:pos x="31" y="122"/>
              </a:cxn>
              <a:cxn ang="0">
                <a:pos x="31" y="141"/>
              </a:cxn>
              <a:cxn ang="0">
                <a:pos x="65" y="141"/>
              </a:cxn>
              <a:cxn ang="0">
                <a:pos x="95" y="87"/>
              </a:cxn>
              <a:cxn ang="0">
                <a:pos x="65" y="36"/>
              </a:cxn>
              <a:cxn ang="0">
                <a:pos x="31" y="36"/>
              </a:cxn>
              <a:cxn ang="0">
                <a:pos x="31" y="53"/>
              </a:cxn>
              <a:cxn ang="0">
                <a:pos x="0" y="27"/>
              </a:cxn>
              <a:cxn ang="0">
                <a:pos x="31" y="0"/>
              </a:cxn>
            </a:cxnLst>
            <a:rect l="0" t="0" r="r" b="b"/>
            <a:pathLst>
              <a:path w="213" h="175">
                <a:moveTo>
                  <a:pt x="31" y="0"/>
                </a:moveTo>
                <a:lnTo>
                  <a:pt x="31" y="22"/>
                </a:lnTo>
                <a:lnTo>
                  <a:pt x="80" y="22"/>
                </a:lnTo>
                <a:lnTo>
                  <a:pt x="106" y="68"/>
                </a:lnTo>
                <a:lnTo>
                  <a:pt x="133" y="22"/>
                </a:lnTo>
                <a:lnTo>
                  <a:pt x="183" y="22"/>
                </a:lnTo>
                <a:lnTo>
                  <a:pt x="183" y="0"/>
                </a:lnTo>
                <a:lnTo>
                  <a:pt x="213" y="27"/>
                </a:lnTo>
                <a:lnTo>
                  <a:pt x="183" y="55"/>
                </a:lnTo>
                <a:lnTo>
                  <a:pt x="183" y="36"/>
                </a:lnTo>
                <a:lnTo>
                  <a:pt x="147" y="36"/>
                </a:lnTo>
                <a:lnTo>
                  <a:pt x="118" y="87"/>
                </a:lnTo>
                <a:lnTo>
                  <a:pt x="147" y="141"/>
                </a:lnTo>
                <a:lnTo>
                  <a:pt x="183" y="141"/>
                </a:lnTo>
                <a:lnTo>
                  <a:pt x="183" y="122"/>
                </a:lnTo>
                <a:lnTo>
                  <a:pt x="213" y="148"/>
                </a:lnTo>
                <a:lnTo>
                  <a:pt x="183" y="175"/>
                </a:lnTo>
                <a:lnTo>
                  <a:pt x="183" y="155"/>
                </a:lnTo>
                <a:lnTo>
                  <a:pt x="133" y="155"/>
                </a:lnTo>
                <a:lnTo>
                  <a:pt x="106" y="106"/>
                </a:lnTo>
                <a:lnTo>
                  <a:pt x="80" y="156"/>
                </a:lnTo>
                <a:lnTo>
                  <a:pt x="31" y="156"/>
                </a:lnTo>
                <a:lnTo>
                  <a:pt x="31" y="175"/>
                </a:lnTo>
                <a:lnTo>
                  <a:pt x="0" y="148"/>
                </a:lnTo>
                <a:lnTo>
                  <a:pt x="31" y="122"/>
                </a:lnTo>
                <a:lnTo>
                  <a:pt x="31" y="141"/>
                </a:lnTo>
                <a:lnTo>
                  <a:pt x="65" y="141"/>
                </a:lnTo>
                <a:lnTo>
                  <a:pt x="95" y="87"/>
                </a:lnTo>
                <a:lnTo>
                  <a:pt x="65" y="36"/>
                </a:lnTo>
                <a:lnTo>
                  <a:pt x="31" y="36"/>
                </a:lnTo>
                <a:lnTo>
                  <a:pt x="31" y="53"/>
                </a:lnTo>
                <a:lnTo>
                  <a:pt x="0" y="27"/>
                </a:lnTo>
                <a:lnTo>
                  <a:pt x="31" y="0"/>
                </a:lnTo>
                <a:close/>
              </a:path>
            </a:pathLst>
          </a:custGeom>
          <a:solidFill>
            <a:schemeClr val="accent1"/>
          </a:solidFill>
          <a:ln w="9525">
            <a:solidFill>
              <a:schemeClr val="bg2"/>
            </a:solidFill>
            <a:round/>
            <a:headEnd/>
            <a:tailEnd/>
          </a:ln>
          <a:effectLst>
            <a:prstShdw prst="shdw18" dist="17961" dir="13500000">
              <a:schemeClr val="bg2">
                <a:gamma/>
                <a:shade val="60000"/>
                <a:invGamma/>
              </a:schemeClr>
            </a:prstShdw>
          </a:effectLst>
        </p:spPr>
        <p:txBody>
          <a:bodyPr/>
          <a:lstStyle/>
          <a:p>
            <a:pPr>
              <a:defRPr/>
            </a:pPr>
            <a:endParaRPr lang="en-US"/>
          </a:p>
        </p:txBody>
      </p:sp>
      <p:grpSp>
        <p:nvGrpSpPr>
          <p:cNvPr id="19" name="Group 252"/>
          <p:cNvGrpSpPr>
            <a:grpSpLocks noChangeAspect="1"/>
          </p:cNvGrpSpPr>
          <p:nvPr/>
        </p:nvGrpSpPr>
        <p:grpSpPr bwMode="auto">
          <a:xfrm>
            <a:off x="5516563" y="1747838"/>
            <a:ext cx="117475" cy="298450"/>
            <a:chOff x="4272" y="2736"/>
            <a:chExt cx="480" cy="336"/>
          </a:xfrm>
        </p:grpSpPr>
        <p:grpSp>
          <p:nvGrpSpPr>
            <p:cNvPr id="20" name="Group 253"/>
            <p:cNvGrpSpPr>
              <a:grpSpLocks noChangeAspect="1"/>
            </p:cNvGrpSpPr>
            <p:nvPr/>
          </p:nvGrpSpPr>
          <p:grpSpPr bwMode="auto">
            <a:xfrm>
              <a:off x="4272" y="2832"/>
              <a:ext cx="480" cy="240"/>
              <a:chOff x="4876" y="380"/>
              <a:chExt cx="244" cy="100"/>
            </a:xfrm>
          </p:grpSpPr>
          <p:sp>
            <p:nvSpPr>
              <p:cNvPr id="51457" name="Oval 254"/>
              <p:cNvSpPr>
                <a:spLocks noChangeAspect="1" noChangeArrowheads="1"/>
              </p:cNvSpPr>
              <p:nvPr/>
            </p:nvSpPr>
            <p:spPr bwMode="auto">
              <a:xfrm>
                <a:off x="4894" y="396"/>
                <a:ext cx="218" cy="74"/>
              </a:xfrm>
              <a:prstGeom prst="ellipse">
                <a:avLst/>
              </a:prstGeom>
              <a:solidFill>
                <a:schemeClr val="accent1"/>
              </a:solidFill>
              <a:ln w="9525">
                <a:noFill/>
                <a:round/>
                <a:headEnd/>
                <a:tailEnd/>
              </a:ln>
            </p:spPr>
            <p:txBody>
              <a:bodyPr/>
              <a:lstStyle/>
              <a:p>
                <a:endParaRPr lang="en-US"/>
              </a:p>
            </p:txBody>
          </p:sp>
          <p:sp>
            <p:nvSpPr>
              <p:cNvPr id="51458" name="Freeform 255"/>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chemeClr val="accent1"/>
              </a:solidFill>
              <a:ln w="9525">
                <a:noFill/>
                <a:round/>
                <a:headEnd/>
                <a:tailEnd/>
              </a:ln>
            </p:spPr>
            <p:txBody>
              <a:bodyPr/>
              <a:lstStyle/>
              <a:p>
                <a:endParaRPr lang="en-US"/>
              </a:p>
            </p:txBody>
          </p:sp>
          <p:sp>
            <p:nvSpPr>
              <p:cNvPr id="51459" name="Freeform 256"/>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60" name="Freeform 257"/>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chemeClr val="accent1"/>
              </a:solidFill>
              <a:ln w="9525">
                <a:noFill/>
                <a:round/>
                <a:headEnd/>
                <a:tailEnd/>
              </a:ln>
            </p:spPr>
            <p:txBody>
              <a:bodyPr/>
              <a:lstStyle/>
              <a:p>
                <a:endParaRPr lang="en-US"/>
              </a:p>
            </p:txBody>
          </p:sp>
          <p:sp>
            <p:nvSpPr>
              <p:cNvPr id="51461" name="Freeform 258"/>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chemeClr val="accent1"/>
              </a:solidFill>
              <a:ln w="9525">
                <a:noFill/>
                <a:round/>
                <a:headEnd/>
                <a:tailEnd/>
              </a:ln>
            </p:spPr>
            <p:txBody>
              <a:bodyPr/>
              <a:lstStyle/>
              <a:p>
                <a:endParaRPr lang="en-US"/>
              </a:p>
            </p:txBody>
          </p:sp>
          <p:sp>
            <p:nvSpPr>
              <p:cNvPr id="51462" name="Oval 259"/>
              <p:cNvSpPr>
                <a:spLocks noChangeAspect="1" noChangeArrowheads="1"/>
              </p:cNvSpPr>
              <p:nvPr/>
            </p:nvSpPr>
            <p:spPr bwMode="auto">
              <a:xfrm>
                <a:off x="4884" y="388"/>
                <a:ext cx="220" cy="74"/>
              </a:xfrm>
              <a:prstGeom prst="ellipse">
                <a:avLst/>
              </a:prstGeom>
              <a:solidFill>
                <a:schemeClr val="accent1"/>
              </a:solidFill>
              <a:ln w="9525">
                <a:noFill/>
                <a:round/>
                <a:headEnd/>
                <a:tailEnd/>
              </a:ln>
            </p:spPr>
            <p:txBody>
              <a:bodyPr/>
              <a:lstStyle/>
              <a:p>
                <a:endParaRPr lang="en-US"/>
              </a:p>
            </p:txBody>
          </p:sp>
          <p:sp>
            <p:nvSpPr>
              <p:cNvPr id="51463" name="Freeform 260"/>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chemeClr val="accent1"/>
              </a:solidFill>
              <a:ln w="9525">
                <a:noFill/>
                <a:round/>
                <a:headEnd/>
                <a:tailEnd/>
              </a:ln>
            </p:spPr>
            <p:txBody>
              <a:bodyPr/>
              <a:lstStyle/>
              <a:p>
                <a:endParaRPr lang="en-US"/>
              </a:p>
            </p:txBody>
          </p:sp>
          <p:sp>
            <p:nvSpPr>
              <p:cNvPr id="51464" name="Freeform 261"/>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65" name="Freeform 262"/>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chemeClr val="accent1"/>
              </a:solidFill>
              <a:ln w="9525">
                <a:noFill/>
                <a:round/>
                <a:headEnd/>
                <a:tailEnd/>
              </a:ln>
            </p:spPr>
            <p:txBody>
              <a:bodyPr/>
              <a:lstStyle/>
              <a:p>
                <a:endParaRPr lang="en-US"/>
              </a:p>
            </p:txBody>
          </p:sp>
          <p:sp>
            <p:nvSpPr>
              <p:cNvPr id="51466" name="Freeform 263"/>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chemeClr val="accent1"/>
              </a:solidFill>
              <a:ln w="9525">
                <a:noFill/>
                <a:round/>
                <a:headEnd/>
                <a:tailEnd/>
              </a:ln>
            </p:spPr>
            <p:txBody>
              <a:bodyPr/>
              <a:lstStyle/>
              <a:p>
                <a:endParaRPr lang="en-US"/>
              </a:p>
            </p:txBody>
          </p:sp>
        </p:grpSp>
        <p:grpSp>
          <p:nvGrpSpPr>
            <p:cNvPr id="21" name="Group 264"/>
            <p:cNvGrpSpPr>
              <a:grpSpLocks noChangeAspect="1"/>
            </p:cNvGrpSpPr>
            <p:nvPr/>
          </p:nvGrpSpPr>
          <p:grpSpPr bwMode="auto">
            <a:xfrm>
              <a:off x="4272" y="2784"/>
              <a:ext cx="480" cy="240"/>
              <a:chOff x="4876" y="380"/>
              <a:chExt cx="244" cy="100"/>
            </a:xfrm>
          </p:grpSpPr>
          <p:sp>
            <p:nvSpPr>
              <p:cNvPr id="51447" name="Oval 265"/>
              <p:cNvSpPr>
                <a:spLocks noChangeAspect="1" noChangeArrowheads="1"/>
              </p:cNvSpPr>
              <p:nvPr/>
            </p:nvSpPr>
            <p:spPr bwMode="auto">
              <a:xfrm>
                <a:off x="4894" y="396"/>
                <a:ext cx="218" cy="74"/>
              </a:xfrm>
              <a:prstGeom prst="ellipse">
                <a:avLst/>
              </a:prstGeom>
              <a:solidFill>
                <a:schemeClr val="accent1"/>
              </a:solidFill>
              <a:ln w="9525">
                <a:noFill/>
                <a:round/>
                <a:headEnd/>
                <a:tailEnd/>
              </a:ln>
            </p:spPr>
            <p:txBody>
              <a:bodyPr/>
              <a:lstStyle/>
              <a:p>
                <a:endParaRPr lang="en-US"/>
              </a:p>
            </p:txBody>
          </p:sp>
          <p:sp>
            <p:nvSpPr>
              <p:cNvPr id="51448" name="Freeform 266"/>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chemeClr val="accent1"/>
              </a:solidFill>
              <a:ln w="9525">
                <a:noFill/>
                <a:round/>
                <a:headEnd/>
                <a:tailEnd/>
              </a:ln>
            </p:spPr>
            <p:txBody>
              <a:bodyPr/>
              <a:lstStyle/>
              <a:p>
                <a:endParaRPr lang="en-US"/>
              </a:p>
            </p:txBody>
          </p:sp>
          <p:sp>
            <p:nvSpPr>
              <p:cNvPr id="51449" name="Freeform 267"/>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50" name="Freeform 268"/>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chemeClr val="accent1"/>
              </a:solidFill>
              <a:ln w="9525">
                <a:noFill/>
                <a:round/>
                <a:headEnd/>
                <a:tailEnd/>
              </a:ln>
            </p:spPr>
            <p:txBody>
              <a:bodyPr/>
              <a:lstStyle/>
              <a:p>
                <a:endParaRPr lang="en-US"/>
              </a:p>
            </p:txBody>
          </p:sp>
          <p:sp>
            <p:nvSpPr>
              <p:cNvPr id="51451" name="Freeform 269"/>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chemeClr val="accent1"/>
              </a:solidFill>
              <a:ln w="9525">
                <a:noFill/>
                <a:round/>
                <a:headEnd/>
                <a:tailEnd/>
              </a:ln>
            </p:spPr>
            <p:txBody>
              <a:bodyPr/>
              <a:lstStyle/>
              <a:p>
                <a:endParaRPr lang="en-US"/>
              </a:p>
            </p:txBody>
          </p:sp>
          <p:sp>
            <p:nvSpPr>
              <p:cNvPr id="51452" name="Oval 270"/>
              <p:cNvSpPr>
                <a:spLocks noChangeAspect="1" noChangeArrowheads="1"/>
              </p:cNvSpPr>
              <p:nvPr/>
            </p:nvSpPr>
            <p:spPr bwMode="auto">
              <a:xfrm>
                <a:off x="4884" y="388"/>
                <a:ext cx="220" cy="74"/>
              </a:xfrm>
              <a:prstGeom prst="ellipse">
                <a:avLst/>
              </a:prstGeom>
              <a:solidFill>
                <a:schemeClr val="accent1"/>
              </a:solidFill>
              <a:ln w="9525">
                <a:noFill/>
                <a:round/>
                <a:headEnd/>
                <a:tailEnd/>
              </a:ln>
            </p:spPr>
            <p:txBody>
              <a:bodyPr/>
              <a:lstStyle/>
              <a:p>
                <a:endParaRPr lang="en-US"/>
              </a:p>
            </p:txBody>
          </p:sp>
          <p:sp>
            <p:nvSpPr>
              <p:cNvPr id="51453" name="Freeform 271"/>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chemeClr val="accent1"/>
              </a:solidFill>
              <a:ln w="9525">
                <a:noFill/>
                <a:round/>
                <a:headEnd/>
                <a:tailEnd/>
              </a:ln>
            </p:spPr>
            <p:txBody>
              <a:bodyPr/>
              <a:lstStyle/>
              <a:p>
                <a:endParaRPr lang="en-US"/>
              </a:p>
            </p:txBody>
          </p:sp>
          <p:sp>
            <p:nvSpPr>
              <p:cNvPr id="51454" name="Freeform 272"/>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55" name="Freeform 273"/>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chemeClr val="accent1"/>
              </a:solidFill>
              <a:ln w="9525">
                <a:noFill/>
                <a:round/>
                <a:headEnd/>
                <a:tailEnd/>
              </a:ln>
            </p:spPr>
            <p:txBody>
              <a:bodyPr/>
              <a:lstStyle/>
              <a:p>
                <a:endParaRPr lang="en-US"/>
              </a:p>
            </p:txBody>
          </p:sp>
          <p:sp>
            <p:nvSpPr>
              <p:cNvPr id="51456" name="Freeform 274"/>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chemeClr val="accent1"/>
              </a:solidFill>
              <a:ln w="9525">
                <a:noFill/>
                <a:round/>
                <a:headEnd/>
                <a:tailEnd/>
              </a:ln>
            </p:spPr>
            <p:txBody>
              <a:bodyPr/>
              <a:lstStyle/>
              <a:p>
                <a:endParaRPr lang="en-US"/>
              </a:p>
            </p:txBody>
          </p:sp>
        </p:grpSp>
        <p:grpSp>
          <p:nvGrpSpPr>
            <p:cNvPr id="22" name="Group 275"/>
            <p:cNvGrpSpPr>
              <a:grpSpLocks noChangeAspect="1"/>
            </p:cNvGrpSpPr>
            <p:nvPr/>
          </p:nvGrpSpPr>
          <p:grpSpPr bwMode="auto">
            <a:xfrm>
              <a:off x="4272" y="2736"/>
              <a:ext cx="480" cy="240"/>
              <a:chOff x="4876" y="380"/>
              <a:chExt cx="244" cy="100"/>
            </a:xfrm>
          </p:grpSpPr>
          <p:sp>
            <p:nvSpPr>
              <p:cNvPr id="51437" name="Oval 276"/>
              <p:cNvSpPr>
                <a:spLocks noChangeAspect="1" noChangeArrowheads="1"/>
              </p:cNvSpPr>
              <p:nvPr/>
            </p:nvSpPr>
            <p:spPr bwMode="auto">
              <a:xfrm>
                <a:off x="4894" y="396"/>
                <a:ext cx="218" cy="74"/>
              </a:xfrm>
              <a:prstGeom prst="ellipse">
                <a:avLst/>
              </a:prstGeom>
              <a:solidFill>
                <a:schemeClr val="accent1"/>
              </a:solidFill>
              <a:ln w="9525">
                <a:noFill/>
                <a:round/>
                <a:headEnd/>
                <a:tailEnd/>
              </a:ln>
            </p:spPr>
            <p:txBody>
              <a:bodyPr/>
              <a:lstStyle/>
              <a:p>
                <a:endParaRPr lang="en-US"/>
              </a:p>
            </p:txBody>
          </p:sp>
          <p:sp>
            <p:nvSpPr>
              <p:cNvPr id="51438" name="Freeform 277"/>
              <p:cNvSpPr>
                <a:spLocks noChangeAspect="1"/>
              </p:cNvSpPr>
              <p:nvPr/>
            </p:nvSpPr>
            <p:spPr bwMode="auto">
              <a:xfrm>
                <a:off x="5002" y="434"/>
                <a:ext cx="118" cy="46"/>
              </a:xfrm>
              <a:custGeom>
                <a:avLst/>
                <a:gdLst>
                  <a:gd name="T0" fmla="*/ 0 w 118"/>
                  <a:gd name="T1" fmla="*/ 46 h 46"/>
                  <a:gd name="T2" fmla="*/ 0 w 118"/>
                  <a:gd name="T3" fmla="*/ 46 h 46"/>
                  <a:gd name="T4" fmla="*/ 24 w 118"/>
                  <a:gd name="T5" fmla="*/ 44 h 46"/>
                  <a:gd name="T6" fmla="*/ 44 w 118"/>
                  <a:gd name="T7" fmla="*/ 42 h 46"/>
                  <a:gd name="T8" fmla="*/ 64 w 118"/>
                  <a:gd name="T9" fmla="*/ 38 h 46"/>
                  <a:gd name="T10" fmla="*/ 80 w 118"/>
                  <a:gd name="T11" fmla="*/ 34 h 46"/>
                  <a:gd name="T12" fmla="*/ 96 w 118"/>
                  <a:gd name="T13" fmla="*/ 28 h 46"/>
                  <a:gd name="T14" fmla="*/ 106 w 118"/>
                  <a:gd name="T15" fmla="*/ 22 h 46"/>
                  <a:gd name="T16" fmla="*/ 116 w 118"/>
                  <a:gd name="T17" fmla="*/ 12 h 46"/>
                  <a:gd name="T18" fmla="*/ 118 w 118"/>
                  <a:gd name="T19" fmla="*/ 0 h 46"/>
                  <a:gd name="T20" fmla="*/ 102 w 118"/>
                  <a:gd name="T21" fmla="*/ 0 h 46"/>
                  <a:gd name="T22" fmla="*/ 100 w 118"/>
                  <a:gd name="T23" fmla="*/ 2 h 46"/>
                  <a:gd name="T24" fmla="*/ 96 w 118"/>
                  <a:gd name="T25" fmla="*/ 8 h 46"/>
                  <a:gd name="T26" fmla="*/ 88 w 118"/>
                  <a:gd name="T27" fmla="*/ 12 h 46"/>
                  <a:gd name="T28" fmla="*/ 76 w 118"/>
                  <a:gd name="T29" fmla="*/ 18 h 46"/>
                  <a:gd name="T30" fmla="*/ 60 w 118"/>
                  <a:gd name="T31" fmla="*/ 22 h 46"/>
                  <a:gd name="T32" fmla="*/ 42 w 118"/>
                  <a:gd name="T33" fmla="*/ 26 h 46"/>
                  <a:gd name="T34" fmla="*/ 22 w 118"/>
                  <a:gd name="T35" fmla="*/ 28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4" y="44"/>
                    </a:lnTo>
                    <a:lnTo>
                      <a:pt x="44" y="42"/>
                    </a:lnTo>
                    <a:lnTo>
                      <a:pt x="64" y="38"/>
                    </a:lnTo>
                    <a:lnTo>
                      <a:pt x="80" y="34"/>
                    </a:lnTo>
                    <a:lnTo>
                      <a:pt x="96" y="28"/>
                    </a:lnTo>
                    <a:lnTo>
                      <a:pt x="106" y="22"/>
                    </a:lnTo>
                    <a:lnTo>
                      <a:pt x="116" y="12"/>
                    </a:lnTo>
                    <a:lnTo>
                      <a:pt x="118" y="0"/>
                    </a:lnTo>
                    <a:lnTo>
                      <a:pt x="102" y="0"/>
                    </a:lnTo>
                    <a:lnTo>
                      <a:pt x="100" y="2"/>
                    </a:lnTo>
                    <a:lnTo>
                      <a:pt x="96" y="8"/>
                    </a:lnTo>
                    <a:lnTo>
                      <a:pt x="88" y="12"/>
                    </a:lnTo>
                    <a:lnTo>
                      <a:pt x="76" y="18"/>
                    </a:lnTo>
                    <a:lnTo>
                      <a:pt x="60" y="22"/>
                    </a:lnTo>
                    <a:lnTo>
                      <a:pt x="42" y="26"/>
                    </a:lnTo>
                    <a:lnTo>
                      <a:pt x="22" y="28"/>
                    </a:lnTo>
                    <a:lnTo>
                      <a:pt x="0" y="28"/>
                    </a:lnTo>
                    <a:lnTo>
                      <a:pt x="0" y="46"/>
                    </a:lnTo>
                    <a:close/>
                  </a:path>
                </a:pathLst>
              </a:custGeom>
              <a:solidFill>
                <a:schemeClr val="accent1"/>
              </a:solidFill>
              <a:ln w="9525">
                <a:noFill/>
                <a:round/>
                <a:headEnd/>
                <a:tailEnd/>
              </a:ln>
            </p:spPr>
            <p:txBody>
              <a:bodyPr/>
              <a:lstStyle/>
              <a:p>
                <a:endParaRPr lang="en-US"/>
              </a:p>
            </p:txBody>
          </p:sp>
          <p:sp>
            <p:nvSpPr>
              <p:cNvPr id="51439" name="Freeform 278"/>
              <p:cNvSpPr>
                <a:spLocks noChangeAspect="1"/>
              </p:cNvSpPr>
              <p:nvPr/>
            </p:nvSpPr>
            <p:spPr bwMode="auto">
              <a:xfrm>
                <a:off x="4884" y="434"/>
                <a:ext cx="118" cy="46"/>
              </a:xfrm>
              <a:custGeom>
                <a:avLst/>
                <a:gdLst>
                  <a:gd name="T0" fmla="*/ 0 w 118"/>
                  <a:gd name="T1" fmla="*/ 0 h 46"/>
                  <a:gd name="T2" fmla="*/ 0 w 118"/>
                  <a:gd name="T3" fmla="*/ 0 h 46"/>
                  <a:gd name="T4" fmla="*/ 4 w 118"/>
                  <a:gd name="T5" fmla="*/ 12 h 46"/>
                  <a:gd name="T6" fmla="*/ 12 w 118"/>
                  <a:gd name="T7" fmla="*/ 22 h 46"/>
                  <a:gd name="T8" fmla="*/ 24 w 118"/>
                  <a:gd name="T9" fmla="*/ 28 h 46"/>
                  <a:gd name="T10" fmla="*/ 38 w 118"/>
                  <a:gd name="T11" fmla="*/ 34 h 46"/>
                  <a:gd name="T12" fmla="*/ 56 w 118"/>
                  <a:gd name="T13" fmla="*/ 38 h 46"/>
                  <a:gd name="T14" fmla="*/ 74 w 118"/>
                  <a:gd name="T15" fmla="*/ 42 h 46"/>
                  <a:gd name="T16" fmla="*/ 96 w 118"/>
                  <a:gd name="T17" fmla="*/ 44 h 46"/>
                  <a:gd name="T18" fmla="*/ 118 w 118"/>
                  <a:gd name="T19" fmla="*/ 46 h 46"/>
                  <a:gd name="T20" fmla="*/ 118 w 118"/>
                  <a:gd name="T21" fmla="*/ 28 h 46"/>
                  <a:gd name="T22" fmla="*/ 98 w 118"/>
                  <a:gd name="T23" fmla="*/ 28 h 46"/>
                  <a:gd name="T24" fmla="*/ 78 w 118"/>
                  <a:gd name="T25" fmla="*/ 26 h 46"/>
                  <a:gd name="T26" fmla="*/ 60 w 118"/>
                  <a:gd name="T27" fmla="*/ 22 h 46"/>
                  <a:gd name="T28" fmla="*/ 44 w 118"/>
                  <a:gd name="T29" fmla="*/ 18 h 46"/>
                  <a:gd name="T30" fmla="*/ 32 w 118"/>
                  <a:gd name="T31" fmla="*/ 12 h 46"/>
                  <a:gd name="T32" fmla="*/ 24 w 118"/>
                  <a:gd name="T33" fmla="*/ 8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2"/>
                    </a:lnTo>
                    <a:lnTo>
                      <a:pt x="24" y="28"/>
                    </a:lnTo>
                    <a:lnTo>
                      <a:pt x="38" y="34"/>
                    </a:lnTo>
                    <a:lnTo>
                      <a:pt x="56" y="38"/>
                    </a:lnTo>
                    <a:lnTo>
                      <a:pt x="74" y="42"/>
                    </a:lnTo>
                    <a:lnTo>
                      <a:pt x="96" y="44"/>
                    </a:lnTo>
                    <a:lnTo>
                      <a:pt x="118" y="46"/>
                    </a:lnTo>
                    <a:lnTo>
                      <a:pt x="118" y="28"/>
                    </a:lnTo>
                    <a:lnTo>
                      <a:pt x="98" y="28"/>
                    </a:lnTo>
                    <a:lnTo>
                      <a:pt x="78" y="26"/>
                    </a:lnTo>
                    <a:lnTo>
                      <a:pt x="60" y="22"/>
                    </a:lnTo>
                    <a:lnTo>
                      <a:pt x="44" y="18"/>
                    </a:lnTo>
                    <a:lnTo>
                      <a:pt x="32" y="12"/>
                    </a:lnTo>
                    <a:lnTo>
                      <a:pt x="24" y="8"/>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40" name="Freeform 279"/>
              <p:cNvSpPr>
                <a:spLocks noChangeAspect="1"/>
              </p:cNvSpPr>
              <p:nvPr/>
            </p:nvSpPr>
            <p:spPr bwMode="auto">
              <a:xfrm>
                <a:off x="4884" y="388"/>
                <a:ext cx="118" cy="46"/>
              </a:xfrm>
              <a:custGeom>
                <a:avLst/>
                <a:gdLst>
                  <a:gd name="T0" fmla="*/ 118 w 118"/>
                  <a:gd name="T1" fmla="*/ 0 h 46"/>
                  <a:gd name="T2" fmla="*/ 118 w 118"/>
                  <a:gd name="T3" fmla="*/ 0 h 46"/>
                  <a:gd name="T4" fmla="*/ 96 w 118"/>
                  <a:gd name="T5" fmla="*/ 0 h 46"/>
                  <a:gd name="T6" fmla="*/ 74 w 118"/>
                  <a:gd name="T7" fmla="*/ 2 h 46"/>
                  <a:gd name="T8" fmla="*/ 56 w 118"/>
                  <a:gd name="T9" fmla="*/ 6 h 46"/>
                  <a:gd name="T10" fmla="*/ 38 w 118"/>
                  <a:gd name="T11" fmla="*/ 12 h 46"/>
                  <a:gd name="T12" fmla="*/ 24 w 118"/>
                  <a:gd name="T13" fmla="*/ 18 h 46"/>
                  <a:gd name="T14" fmla="*/ 12 w 118"/>
                  <a:gd name="T15" fmla="*/ 24 h 46"/>
                  <a:gd name="T16" fmla="*/ 4 w 118"/>
                  <a:gd name="T17" fmla="*/ 34 h 46"/>
                  <a:gd name="T18" fmla="*/ 0 w 118"/>
                  <a:gd name="T19" fmla="*/ 46 h 46"/>
                  <a:gd name="T20" fmla="*/ 18 w 118"/>
                  <a:gd name="T21" fmla="*/ 46 h 46"/>
                  <a:gd name="T22" fmla="*/ 18 w 118"/>
                  <a:gd name="T23" fmla="*/ 42 h 46"/>
                  <a:gd name="T24" fmla="*/ 24 w 118"/>
                  <a:gd name="T25" fmla="*/ 38 h 46"/>
                  <a:gd name="T26" fmla="*/ 32 w 118"/>
                  <a:gd name="T27" fmla="*/ 32 h 46"/>
                  <a:gd name="T28" fmla="*/ 44 w 118"/>
                  <a:gd name="T29" fmla="*/ 28 h 46"/>
                  <a:gd name="T30" fmla="*/ 60 w 118"/>
                  <a:gd name="T31" fmla="*/ 24 h 46"/>
                  <a:gd name="T32" fmla="*/ 78 w 118"/>
                  <a:gd name="T33" fmla="*/ 20 h 46"/>
                  <a:gd name="T34" fmla="*/ 98 w 118"/>
                  <a:gd name="T35" fmla="*/ 18 h 46"/>
                  <a:gd name="T36" fmla="*/ 118 w 118"/>
                  <a:gd name="T37" fmla="*/ 18 h 46"/>
                  <a:gd name="T38" fmla="*/ 118 w 118"/>
                  <a:gd name="T39" fmla="*/ 18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6" y="6"/>
                    </a:lnTo>
                    <a:lnTo>
                      <a:pt x="38" y="12"/>
                    </a:lnTo>
                    <a:lnTo>
                      <a:pt x="24" y="18"/>
                    </a:lnTo>
                    <a:lnTo>
                      <a:pt x="12" y="24"/>
                    </a:lnTo>
                    <a:lnTo>
                      <a:pt x="4" y="34"/>
                    </a:lnTo>
                    <a:lnTo>
                      <a:pt x="0" y="46"/>
                    </a:lnTo>
                    <a:lnTo>
                      <a:pt x="18" y="46"/>
                    </a:lnTo>
                    <a:lnTo>
                      <a:pt x="18" y="42"/>
                    </a:lnTo>
                    <a:lnTo>
                      <a:pt x="24" y="38"/>
                    </a:lnTo>
                    <a:lnTo>
                      <a:pt x="32" y="32"/>
                    </a:lnTo>
                    <a:lnTo>
                      <a:pt x="44" y="28"/>
                    </a:lnTo>
                    <a:lnTo>
                      <a:pt x="60" y="24"/>
                    </a:lnTo>
                    <a:lnTo>
                      <a:pt x="78" y="20"/>
                    </a:lnTo>
                    <a:lnTo>
                      <a:pt x="98" y="18"/>
                    </a:lnTo>
                    <a:lnTo>
                      <a:pt x="118" y="18"/>
                    </a:lnTo>
                    <a:lnTo>
                      <a:pt x="118" y="0"/>
                    </a:lnTo>
                    <a:close/>
                  </a:path>
                </a:pathLst>
              </a:custGeom>
              <a:solidFill>
                <a:schemeClr val="accent1"/>
              </a:solidFill>
              <a:ln w="9525">
                <a:noFill/>
                <a:round/>
                <a:headEnd/>
                <a:tailEnd/>
              </a:ln>
            </p:spPr>
            <p:txBody>
              <a:bodyPr/>
              <a:lstStyle/>
              <a:p>
                <a:endParaRPr lang="en-US"/>
              </a:p>
            </p:txBody>
          </p:sp>
          <p:sp>
            <p:nvSpPr>
              <p:cNvPr id="51441" name="Freeform 280"/>
              <p:cNvSpPr>
                <a:spLocks noChangeAspect="1"/>
              </p:cNvSpPr>
              <p:nvPr/>
            </p:nvSpPr>
            <p:spPr bwMode="auto">
              <a:xfrm>
                <a:off x="5002" y="388"/>
                <a:ext cx="118" cy="46"/>
              </a:xfrm>
              <a:custGeom>
                <a:avLst/>
                <a:gdLst>
                  <a:gd name="T0" fmla="*/ 118 w 118"/>
                  <a:gd name="T1" fmla="*/ 46 h 46"/>
                  <a:gd name="T2" fmla="*/ 118 w 118"/>
                  <a:gd name="T3" fmla="*/ 46 h 46"/>
                  <a:gd name="T4" fmla="*/ 116 w 118"/>
                  <a:gd name="T5" fmla="*/ 34 h 46"/>
                  <a:gd name="T6" fmla="*/ 106 w 118"/>
                  <a:gd name="T7" fmla="*/ 24 h 46"/>
                  <a:gd name="T8" fmla="*/ 96 w 118"/>
                  <a:gd name="T9" fmla="*/ 18 h 46"/>
                  <a:gd name="T10" fmla="*/ 80 w 118"/>
                  <a:gd name="T11" fmla="*/ 12 h 46"/>
                  <a:gd name="T12" fmla="*/ 64 w 118"/>
                  <a:gd name="T13" fmla="*/ 6 h 46"/>
                  <a:gd name="T14" fmla="*/ 44 w 118"/>
                  <a:gd name="T15" fmla="*/ 2 h 46"/>
                  <a:gd name="T16" fmla="*/ 24 w 118"/>
                  <a:gd name="T17" fmla="*/ 0 h 46"/>
                  <a:gd name="T18" fmla="*/ 0 w 118"/>
                  <a:gd name="T19" fmla="*/ 0 h 46"/>
                  <a:gd name="T20" fmla="*/ 0 w 118"/>
                  <a:gd name="T21" fmla="*/ 18 h 46"/>
                  <a:gd name="T22" fmla="*/ 22 w 118"/>
                  <a:gd name="T23" fmla="*/ 18 h 46"/>
                  <a:gd name="T24" fmla="*/ 42 w 118"/>
                  <a:gd name="T25" fmla="*/ 20 h 46"/>
                  <a:gd name="T26" fmla="*/ 60 w 118"/>
                  <a:gd name="T27" fmla="*/ 24 h 46"/>
                  <a:gd name="T28" fmla="*/ 76 w 118"/>
                  <a:gd name="T29" fmla="*/ 28 h 46"/>
                  <a:gd name="T30" fmla="*/ 88 w 118"/>
                  <a:gd name="T31" fmla="*/ 32 h 46"/>
                  <a:gd name="T32" fmla="*/ 96 w 118"/>
                  <a:gd name="T33" fmla="*/ 38 h 46"/>
                  <a:gd name="T34" fmla="*/ 100 w 118"/>
                  <a:gd name="T35" fmla="*/ 42 h 46"/>
                  <a:gd name="T36" fmla="*/ 102 w 118"/>
                  <a:gd name="T37" fmla="*/ 46 h 46"/>
                  <a:gd name="T38" fmla="*/ 102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6" y="34"/>
                    </a:lnTo>
                    <a:lnTo>
                      <a:pt x="106" y="24"/>
                    </a:lnTo>
                    <a:lnTo>
                      <a:pt x="96" y="18"/>
                    </a:lnTo>
                    <a:lnTo>
                      <a:pt x="80" y="12"/>
                    </a:lnTo>
                    <a:lnTo>
                      <a:pt x="64" y="6"/>
                    </a:lnTo>
                    <a:lnTo>
                      <a:pt x="44" y="2"/>
                    </a:lnTo>
                    <a:lnTo>
                      <a:pt x="24" y="0"/>
                    </a:lnTo>
                    <a:lnTo>
                      <a:pt x="0" y="0"/>
                    </a:lnTo>
                    <a:lnTo>
                      <a:pt x="0" y="18"/>
                    </a:lnTo>
                    <a:lnTo>
                      <a:pt x="22" y="18"/>
                    </a:lnTo>
                    <a:lnTo>
                      <a:pt x="42" y="20"/>
                    </a:lnTo>
                    <a:lnTo>
                      <a:pt x="60" y="24"/>
                    </a:lnTo>
                    <a:lnTo>
                      <a:pt x="76" y="28"/>
                    </a:lnTo>
                    <a:lnTo>
                      <a:pt x="88" y="32"/>
                    </a:lnTo>
                    <a:lnTo>
                      <a:pt x="96" y="38"/>
                    </a:lnTo>
                    <a:lnTo>
                      <a:pt x="100" y="42"/>
                    </a:lnTo>
                    <a:lnTo>
                      <a:pt x="102" y="46"/>
                    </a:lnTo>
                    <a:lnTo>
                      <a:pt x="118" y="46"/>
                    </a:lnTo>
                    <a:close/>
                  </a:path>
                </a:pathLst>
              </a:custGeom>
              <a:solidFill>
                <a:schemeClr val="accent1"/>
              </a:solidFill>
              <a:ln w="9525">
                <a:noFill/>
                <a:round/>
                <a:headEnd/>
                <a:tailEnd/>
              </a:ln>
            </p:spPr>
            <p:txBody>
              <a:bodyPr/>
              <a:lstStyle/>
              <a:p>
                <a:endParaRPr lang="en-US"/>
              </a:p>
            </p:txBody>
          </p:sp>
          <p:sp>
            <p:nvSpPr>
              <p:cNvPr id="51442" name="Oval 281"/>
              <p:cNvSpPr>
                <a:spLocks noChangeAspect="1" noChangeArrowheads="1"/>
              </p:cNvSpPr>
              <p:nvPr/>
            </p:nvSpPr>
            <p:spPr bwMode="auto">
              <a:xfrm>
                <a:off x="4884" y="388"/>
                <a:ext cx="220" cy="74"/>
              </a:xfrm>
              <a:prstGeom prst="ellipse">
                <a:avLst/>
              </a:prstGeom>
              <a:solidFill>
                <a:schemeClr val="accent1"/>
              </a:solidFill>
              <a:ln w="9525">
                <a:noFill/>
                <a:round/>
                <a:headEnd/>
                <a:tailEnd/>
              </a:ln>
            </p:spPr>
            <p:txBody>
              <a:bodyPr/>
              <a:lstStyle/>
              <a:p>
                <a:endParaRPr lang="en-US"/>
              </a:p>
            </p:txBody>
          </p:sp>
          <p:sp>
            <p:nvSpPr>
              <p:cNvPr id="51443" name="Freeform 282"/>
              <p:cNvSpPr>
                <a:spLocks noChangeAspect="1"/>
              </p:cNvSpPr>
              <p:nvPr/>
            </p:nvSpPr>
            <p:spPr bwMode="auto">
              <a:xfrm>
                <a:off x="4994" y="426"/>
                <a:ext cx="118" cy="46"/>
              </a:xfrm>
              <a:custGeom>
                <a:avLst/>
                <a:gdLst>
                  <a:gd name="T0" fmla="*/ 0 w 118"/>
                  <a:gd name="T1" fmla="*/ 46 h 46"/>
                  <a:gd name="T2" fmla="*/ 0 w 118"/>
                  <a:gd name="T3" fmla="*/ 46 h 46"/>
                  <a:gd name="T4" fmla="*/ 22 w 118"/>
                  <a:gd name="T5" fmla="*/ 44 h 46"/>
                  <a:gd name="T6" fmla="*/ 44 w 118"/>
                  <a:gd name="T7" fmla="*/ 42 h 46"/>
                  <a:gd name="T8" fmla="*/ 62 w 118"/>
                  <a:gd name="T9" fmla="*/ 38 h 46"/>
                  <a:gd name="T10" fmla="*/ 80 w 118"/>
                  <a:gd name="T11" fmla="*/ 34 h 46"/>
                  <a:gd name="T12" fmla="*/ 94 w 118"/>
                  <a:gd name="T13" fmla="*/ 28 h 46"/>
                  <a:gd name="T14" fmla="*/ 106 w 118"/>
                  <a:gd name="T15" fmla="*/ 20 h 46"/>
                  <a:gd name="T16" fmla="*/ 114 w 118"/>
                  <a:gd name="T17" fmla="*/ 12 h 46"/>
                  <a:gd name="T18" fmla="*/ 118 w 118"/>
                  <a:gd name="T19" fmla="*/ 0 h 46"/>
                  <a:gd name="T20" fmla="*/ 100 w 118"/>
                  <a:gd name="T21" fmla="*/ 0 h 46"/>
                  <a:gd name="T22" fmla="*/ 100 w 118"/>
                  <a:gd name="T23" fmla="*/ 2 h 46"/>
                  <a:gd name="T24" fmla="*/ 96 w 118"/>
                  <a:gd name="T25" fmla="*/ 6 h 46"/>
                  <a:gd name="T26" fmla="*/ 86 w 118"/>
                  <a:gd name="T27" fmla="*/ 12 h 46"/>
                  <a:gd name="T28" fmla="*/ 74 w 118"/>
                  <a:gd name="T29" fmla="*/ 18 h 46"/>
                  <a:gd name="T30" fmla="*/ 60 w 118"/>
                  <a:gd name="T31" fmla="*/ 22 h 46"/>
                  <a:gd name="T32" fmla="*/ 42 w 118"/>
                  <a:gd name="T33" fmla="*/ 24 h 46"/>
                  <a:gd name="T34" fmla="*/ 22 w 118"/>
                  <a:gd name="T35" fmla="*/ 26 h 46"/>
                  <a:gd name="T36" fmla="*/ 0 w 118"/>
                  <a:gd name="T37" fmla="*/ 28 h 46"/>
                  <a:gd name="T38" fmla="*/ 0 w 118"/>
                  <a:gd name="T39" fmla="*/ 28 h 46"/>
                  <a:gd name="T40" fmla="*/ 0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46"/>
                    </a:moveTo>
                    <a:lnTo>
                      <a:pt x="0" y="46"/>
                    </a:lnTo>
                    <a:lnTo>
                      <a:pt x="22" y="44"/>
                    </a:lnTo>
                    <a:lnTo>
                      <a:pt x="44" y="42"/>
                    </a:lnTo>
                    <a:lnTo>
                      <a:pt x="62" y="38"/>
                    </a:lnTo>
                    <a:lnTo>
                      <a:pt x="80" y="34"/>
                    </a:lnTo>
                    <a:lnTo>
                      <a:pt x="94" y="28"/>
                    </a:lnTo>
                    <a:lnTo>
                      <a:pt x="106" y="20"/>
                    </a:lnTo>
                    <a:lnTo>
                      <a:pt x="114" y="12"/>
                    </a:lnTo>
                    <a:lnTo>
                      <a:pt x="118" y="0"/>
                    </a:lnTo>
                    <a:lnTo>
                      <a:pt x="100" y="0"/>
                    </a:lnTo>
                    <a:lnTo>
                      <a:pt x="100" y="2"/>
                    </a:lnTo>
                    <a:lnTo>
                      <a:pt x="96" y="6"/>
                    </a:lnTo>
                    <a:lnTo>
                      <a:pt x="86" y="12"/>
                    </a:lnTo>
                    <a:lnTo>
                      <a:pt x="74" y="18"/>
                    </a:lnTo>
                    <a:lnTo>
                      <a:pt x="60" y="22"/>
                    </a:lnTo>
                    <a:lnTo>
                      <a:pt x="42" y="24"/>
                    </a:lnTo>
                    <a:lnTo>
                      <a:pt x="22" y="26"/>
                    </a:lnTo>
                    <a:lnTo>
                      <a:pt x="0" y="28"/>
                    </a:lnTo>
                    <a:lnTo>
                      <a:pt x="0" y="46"/>
                    </a:lnTo>
                    <a:close/>
                  </a:path>
                </a:pathLst>
              </a:custGeom>
              <a:solidFill>
                <a:schemeClr val="accent1"/>
              </a:solidFill>
              <a:ln w="9525">
                <a:noFill/>
                <a:round/>
                <a:headEnd/>
                <a:tailEnd/>
              </a:ln>
            </p:spPr>
            <p:txBody>
              <a:bodyPr/>
              <a:lstStyle/>
              <a:p>
                <a:endParaRPr lang="en-US"/>
              </a:p>
            </p:txBody>
          </p:sp>
          <p:sp>
            <p:nvSpPr>
              <p:cNvPr id="51444" name="Freeform 283"/>
              <p:cNvSpPr>
                <a:spLocks noChangeAspect="1"/>
              </p:cNvSpPr>
              <p:nvPr/>
            </p:nvSpPr>
            <p:spPr bwMode="auto">
              <a:xfrm>
                <a:off x="4876" y="426"/>
                <a:ext cx="118" cy="46"/>
              </a:xfrm>
              <a:custGeom>
                <a:avLst/>
                <a:gdLst>
                  <a:gd name="T0" fmla="*/ 0 w 118"/>
                  <a:gd name="T1" fmla="*/ 0 h 46"/>
                  <a:gd name="T2" fmla="*/ 0 w 118"/>
                  <a:gd name="T3" fmla="*/ 0 h 46"/>
                  <a:gd name="T4" fmla="*/ 4 w 118"/>
                  <a:gd name="T5" fmla="*/ 12 h 46"/>
                  <a:gd name="T6" fmla="*/ 12 w 118"/>
                  <a:gd name="T7" fmla="*/ 20 h 46"/>
                  <a:gd name="T8" fmla="*/ 24 w 118"/>
                  <a:gd name="T9" fmla="*/ 28 h 46"/>
                  <a:gd name="T10" fmla="*/ 38 w 118"/>
                  <a:gd name="T11" fmla="*/ 34 h 46"/>
                  <a:gd name="T12" fmla="*/ 54 w 118"/>
                  <a:gd name="T13" fmla="*/ 38 h 46"/>
                  <a:gd name="T14" fmla="*/ 74 w 118"/>
                  <a:gd name="T15" fmla="*/ 42 h 46"/>
                  <a:gd name="T16" fmla="*/ 96 w 118"/>
                  <a:gd name="T17" fmla="*/ 44 h 46"/>
                  <a:gd name="T18" fmla="*/ 118 w 118"/>
                  <a:gd name="T19" fmla="*/ 46 h 46"/>
                  <a:gd name="T20" fmla="*/ 118 w 118"/>
                  <a:gd name="T21" fmla="*/ 28 h 46"/>
                  <a:gd name="T22" fmla="*/ 96 w 118"/>
                  <a:gd name="T23" fmla="*/ 26 h 46"/>
                  <a:gd name="T24" fmla="*/ 76 w 118"/>
                  <a:gd name="T25" fmla="*/ 24 h 46"/>
                  <a:gd name="T26" fmla="*/ 58 w 118"/>
                  <a:gd name="T27" fmla="*/ 22 h 46"/>
                  <a:gd name="T28" fmla="*/ 44 w 118"/>
                  <a:gd name="T29" fmla="*/ 18 h 46"/>
                  <a:gd name="T30" fmla="*/ 32 w 118"/>
                  <a:gd name="T31" fmla="*/ 12 h 46"/>
                  <a:gd name="T32" fmla="*/ 22 w 118"/>
                  <a:gd name="T33" fmla="*/ 6 h 46"/>
                  <a:gd name="T34" fmla="*/ 18 w 118"/>
                  <a:gd name="T35" fmla="*/ 2 h 46"/>
                  <a:gd name="T36" fmla="*/ 18 w 118"/>
                  <a:gd name="T37" fmla="*/ 0 h 46"/>
                  <a:gd name="T38" fmla="*/ 18 w 118"/>
                  <a:gd name="T39" fmla="*/ 0 h 46"/>
                  <a:gd name="T40" fmla="*/ 0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0" y="0"/>
                    </a:moveTo>
                    <a:lnTo>
                      <a:pt x="0" y="0"/>
                    </a:lnTo>
                    <a:lnTo>
                      <a:pt x="4" y="12"/>
                    </a:lnTo>
                    <a:lnTo>
                      <a:pt x="12" y="20"/>
                    </a:lnTo>
                    <a:lnTo>
                      <a:pt x="24" y="28"/>
                    </a:lnTo>
                    <a:lnTo>
                      <a:pt x="38" y="34"/>
                    </a:lnTo>
                    <a:lnTo>
                      <a:pt x="54" y="38"/>
                    </a:lnTo>
                    <a:lnTo>
                      <a:pt x="74" y="42"/>
                    </a:lnTo>
                    <a:lnTo>
                      <a:pt x="96" y="44"/>
                    </a:lnTo>
                    <a:lnTo>
                      <a:pt x="118" y="46"/>
                    </a:lnTo>
                    <a:lnTo>
                      <a:pt x="118" y="28"/>
                    </a:lnTo>
                    <a:lnTo>
                      <a:pt x="96" y="26"/>
                    </a:lnTo>
                    <a:lnTo>
                      <a:pt x="76" y="24"/>
                    </a:lnTo>
                    <a:lnTo>
                      <a:pt x="58" y="22"/>
                    </a:lnTo>
                    <a:lnTo>
                      <a:pt x="44" y="18"/>
                    </a:lnTo>
                    <a:lnTo>
                      <a:pt x="32" y="12"/>
                    </a:lnTo>
                    <a:lnTo>
                      <a:pt x="22" y="6"/>
                    </a:lnTo>
                    <a:lnTo>
                      <a:pt x="18" y="2"/>
                    </a:lnTo>
                    <a:lnTo>
                      <a:pt x="18" y="0"/>
                    </a:lnTo>
                    <a:lnTo>
                      <a:pt x="0" y="0"/>
                    </a:lnTo>
                    <a:close/>
                  </a:path>
                </a:pathLst>
              </a:custGeom>
              <a:solidFill>
                <a:schemeClr val="accent1"/>
              </a:solidFill>
              <a:ln w="9525">
                <a:noFill/>
                <a:round/>
                <a:headEnd/>
                <a:tailEnd/>
              </a:ln>
            </p:spPr>
            <p:txBody>
              <a:bodyPr/>
              <a:lstStyle/>
              <a:p>
                <a:endParaRPr lang="en-US"/>
              </a:p>
            </p:txBody>
          </p:sp>
          <p:sp>
            <p:nvSpPr>
              <p:cNvPr id="51445" name="Freeform 284"/>
              <p:cNvSpPr>
                <a:spLocks noChangeAspect="1"/>
              </p:cNvSpPr>
              <p:nvPr/>
            </p:nvSpPr>
            <p:spPr bwMode="auto">
              <a:xfrm>
                <a:off x="4876" y="380"/>
                <a:ext cx="118" cy="46"/>
              </a:xfrm>
              <a:custGeom>
                <a:avLst/>
                <a:gdLst>
                  <a:gd name="T0" fmla="*/ 118 w 118"/>
                  <a:gd name="T1" fmla="*/ 0 h 46"/>
                  <a:gd name="T2" fmla="*/ 118 w 118"/>
                  <a:gd name="T3" fmla="*/ 0 h 46"/>
                  <a:gd name="T4" fmla="*/ 96 w 118"/>
                  <a:gd name="T5" fmla="*/ 0 h 46"/>
                  <a:gd name="T6" fmla="*/ 74 w 118"/>
                  <a:gd name="T7" fmla="*/ 2 h 46"/>
                  <a:gd name="T8" fmla="*/ 54 w 118"/>
                  <a:gd name="T9" fmla="*/ 6 h 46"/>
                  <a:gd name="T10" fmla="*/ 38 w 118"/>
                  <a:gd name="T11" fmla="*/ 10 h 46"/>
                  <a:gd name="T12" fmla="*/ 24 w 118"/>
                  <a:gd name="T13" fmla="*/ 16 h 46"/>
                  <a:gd name="T14" fmla="*/ 12 w 118"/>
                  <a:gd name="T15" fmla="*/ 24 h 46"/>
                  <a:gd name="T16" fmla="*/ 4 w 118"/>
                  <a:gd name="T17" fmla="*/ 34 h 46"/>
                  <a:gd name="T18" fmla="*/ 0 w 118"/>
                  <a:gd name="T19" fmla="*/ 46 h 46"/>
                  <a:gd name="T20" fmla="*/ 18 w 118"/>
                  <a:gd name="T21" fmla="*/ 46 h 46"/>
                  <a:gd name="T22" fmla="*/ 18 w 118"/>
                  <a:gd name="T23" fmla="*/ 42 h 46"/>
                  <a:gd name="T24" fmla="*/ 22 w 118"/>
                  <a:gd name="T25" fmla="*/ 38 h 46"/>
                  <a:gd name="T26" fmla="*/ 32 w 118"/>
                  <a:gd name="T27" fmla="*/ 32 h 46"/>
                  <a:gd name="T28" fmla="*/ 44 w 118"/>
                  <a:gd name="T29" fmla="*/ 28 h 46"/>
                  <a:gd name="T30" fmla="*/ 58 w 118"/>
                  <a:gd name="T31" fmla="*/ 22 h 46"/>
                  <a:gd name="T32" fmla="*/ 76 w 118"/>
                  <a:gd name="T33" fmla="*/ 20 h 46"/>
                  <a:gd name="T34" fmla="*/ 96 w 118"/>
                  <a:gd name="T35" fmla="*/ 18 h 46"/>
                  <a:gd name="T36" fmla="*/ 118 w 118"/>
                  <a:gd name="T37" fmla="*/ 16 h 46"/>
                  <a:gd name="T38" fmla="*/ 118 w 118"/>
                  <a:gd name="T39" fmla="*/ 16 h 46"/>
                  <a:gd name="T40" fmla="*/ 118 w 118"/>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0"/>
                    </a:moveTo>
                    <a:lnTo>
                      <a:pt x="118" y="0"/>
                    </a:lnTo>
                    <a:lnTo>
                      <a:pt x="96" y="0"/>
                    </a:lnTo>
                    <a:lnTo>
                      <a:pt x="74" y="2"/>
                    </a:lnTo>
                    <a:lnTo>
                      <a:pt x="54" y="6"/>
                    </a:lnTo>
                    <a:lnTo>
                      <a:pt x="38" y="10"/>
                    </a:lnTo>
                    <a:lnTo>
                      <a:pt x="24" y="16"/>
                    </a:lnTo>
                    <a:lnTo>
                      <a:pt x="12" y="24"/>
                    </a:lnTo>
                    <a:lnTo>
                      <a:pt x="4" y="34"/>
                    </a:lnTo>
                    <a:lnTo>
                      <a:pt x="0" y="46"/>
                    </a:lnTo>
                    <a:lnTo>
                      <a:pt x="18" y="46"/>
                    </a:lnTo>
                    <a:lnTo>
                      <a:pt x="18" y="42"/>
                    </a:lnTo>
                    <a:lnTo>
                      <a:pt x="22" y="38"/>
                    </a:lnTo>
                    <a:lnTo>
                      <a:pt x="32" y="32"/>
                    </a:lnTo>
                    <a:lnTo>
                      <a:pt x="44" y="28"/>
                    </a:lnTo>
                    <a:lnTo>
                      <a:pt x="58" y="22"/>
                    </a:lnTo>
                    <a:lnTo>
                      <a:pt x="76" y="20"/>
                    </a:lnTo>
                    <a:lnTo>
                      <a:pt x="96" y="18"/>
                    </a:lnTo>
                    <a:lnTo>
                      <a:pt x="118" y="16"/>
                    </a:lnTo>
                    <a:lnTo>
                      <a:pt x="118" y="0"/>
                    </a:lnTo>
                    <a:close/>
                  </a:path>
                </a:pathLst>
              </a:custGeom>
              <a:solidFill>
                <a:schemeClr val="accent1"/>
              </a:solidFill>
              <a:ln w="9525">
                <a:noFill/>
                <a:round/>
                <a:headEnd/>
                <a:tailEnd/>
              </a:ln>
            </p:spPr>
            <p:txBody>
              <a:bodyPr/>
              <a:lstStyle/>
              <a:p>
                <a:endParaRPr lang="en-US"/>
              </a:p>
            </p:txBody>
          </p:sp>
          <p:sp>
            <p:nvSpPr>
              <p:cNvPr id="51446" name="Freeform 285"/>
              <p:cNvSpPr>
                <a:spLocks noChangeAspect="1"/>
              </p:cNvSpPr>
              <p:nvPr/>
            </p:nvSpPr>
            <p:spPr bwMode="auto">
              <a:xfrm>
                <a:off x="4994" y="380"/>
                <a:ext cx="118" cy="46"/>
              </a:xfrm>
              <a:custGeom>
                <a:avLst/>
                <a:gdLst>
                  <a:gd name="T0" fmla="*/ 118 w 118"/>
                  <a:gd name="T1" fmla="*/ 46 h 46"/>
                  <a:gd name="T2" fmla="*/ 118 w 118"/>
                  <a:gd name="T3" fmla="*/ 46 h 46"/>
                  <a:gd name="T4" fmla="*/ 114 w 118"/>
                  <a:gd name="T5" fmla="*/ 34 h 46"/>
                  <a:gd name="T6" fmla="*/ 106 w 118"/>
                  <a:gd name="T7" fmla="*/ 24 h 46"/>
                  <a:gd name="T8" fmla="*/ 94 w 118"/>
                  <a:gd name="T9" fmla="*/ 16 h 46"/>
                  <a:gd name="T10" fmla="*/ 80 w 118"/>
                  <a:gd name="T11" fmla="*/ 10 h 46"/>
                  <a:gd name="T12" fmla="*/ 62 w 118"/>
                  <a:gd name="T13" fmla="*/ 6 h 46"/>
                  <a:gd name="T14" fmla="*/ 44 w 118"/>
                  <a:gd name="T15" fmla="*/ 2 h 46"/>
                  <a:gd name="T16" fmla="*/ 22 w 118"/>
                  <a:gd name="T17" fmla="*/ 0 h 46"/>
                  <a:gd name="T18" fmla="*/ 0 w 118"/>
                  <a:gd name="T19" fmla="*/ 0 h 46"/>
                  <a:gd name="T20" fmla="*/ 0 w 118"/>
                  <a:gd name="T21" fmla="*/ 16 h 46"/>
                  <a:gd name="T22" fmla="*/ 22 w 118"/>
                  <a:gd name="T23" fmla="*/ 18 h 46"/>
                  <a:gd name="T24" fmla="*/ 42 w 118"/>
                  <a:gd name="T25" fmla="*/ 20 h 46"/>
                  <a:gd name="T26" fmla="*/ 60 w 118"/>
                  <a:gd name="T27" fmla="*/ 22 h 46"/>
                  <a:gd name="T28" fmla="*/ 74 w 118"/>
                  <a:gd name="T29" fmla="*/ 28 h 46"/>
                  <a:gd name="T30" fmla="*/ 86 w 118"/>
                  <a:gd name="T31" fmla="*/ 32 h 46"/>
                  <a:gd name="T32" fmla="*/ 96 w 118"/>
                  <a:gd name="T33" fmla="*/ 38 h 46"/>
                  <a:gd name="T34" fmla="*/ 100 w 118"/>
                  <a:gd name="T35" fmla="*/ 42 h 46"/>
                  <a:gd name="T36" fmla="*/ 100 w 118"/>
                  <a:gd name="T37" fmla="*/ 46 h 46"/>
                  <a:gd name="T38" fmla="*/ 100 w 118"/>
                  <a:gd name="T39" fmla="*/ 46 h 46"/>
                  <a:gd name="T40" fmla="*/ 118 w 118"/>
                  <a:gd name="T41" fmla="*/ 46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46"/>
                  <a:gd name="T65" fmla="*/ 118 w 11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46">
                    <a:moveTo>
                      <a:pt x="118" y="46"/>
                    </a:moveTo>
                    <a:lnTo>
                      <a:pt x="118" y="46"/>
                    </a:lnTo>
                    <a:lnTo>
                      <a:pt x="114" y="34"/>
                    </a:lnTo>
                    <a:lnTo>
                      <a:pt x="106" y="24"/>
                    </a:lnTo>
                    <a:lnTo>
                      <a:pt x="94" y="16"/>
                    </a:lnTo>
                    <a:lnTo>
                      <a:pt x="80" y="10"/>
                    </a:lnTo>
                    <a:lnTo>
                      <a:pt x="62" y="6"/>
                    </a:lnTo>
                    <a:lnTo>
                      <a:pt x="44" y="2"/>
                    </a:lnTo>
                    <a:lnTo>
                      <a:pt x="22" y="0"/>
                    </a:lnTo>
                    <a:lnTo>
                      <a:pt x="0" y="0"/>
                    </a:lnTo>
                    <a:lnTo>
                      <a:pt x="0" y="16"/>
                    </a:lnTo>
                    <a:lnTo>
                      <a:pt x="22" y="18"/>
                    </a:lnTo>
                    <a:lnTo>
                      <a:pt x="42" y="20"/>
                    </a:lnTo>
                    <a:lnTo>
                      <a:pt x="60" y="22"/>
                    </a:lnTo>
                    <a:lnTo>
                      <a:pt x="74" y="28"/>
                    </a:lnTo>
                    <a:lnTo>
                      <a:pt x="86" y="32"/>
                    </a:lnTo>
                    <a:lnTo>
                      <a:pt x="96" y="38"/>
                    </a:lnTo>
                    <a:lnTo>
                      <a:pt x="100" y="42"/>
                    </a:lnTo>
                    <a:lnTo>
                      <a:pt x="100" y="46"/>
                    </a:lnTo>
                    <a:lnTo>
                      <a:pt x="118" y="46"/>
                    </a:lnTo>
                    <a:close/>
                  </a:path>
                </a:pathLst>
              </a:custGeom>
              <a:solidFill>
                <a:schemeClr val="accent1"/>
              </a:solidFill>
              <a:ln w="9525">
                <a:noFill/>
                <a:round/>
                <a:headEnd/>
                <a:tailEnd/>
              </a:ln>
            </p:spPr>
            <p:txBody>
              <a:bodyPr/>
              <a:lstStyle/>
              <a:p>
                <a:endParaRPr lang="en-US"/>
              </a:p>
            </p:txBody>
          </p:sp>
        </p:grpSp>
      </p:grpSp>
      <p:sp>
        <p:nvSpPr>
          <p:cNvPr id="51302" name="Rectangle 286"/>
          <p:cNvSpPr>
            <a:spLocks noChangeArrowheads="1"/>
          </p:cNvSpPr>
          <p:nvPr/>
        </p:nvSpPr>
        <p:spPr bwMode="auto">
          <a:xfrm>
            <a:off x="5435600" y="1335088"/>
            <a:ext cx="320675" cy="182562"/>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MSC</a:t>
            </a:r>
            <a:endParaRPr kumimoji="1" lang="en-US" altLang="zh-CN" sz="2400">
              <a:latin typeface="Times New Roman" pitchFamily="18" charset="0"/>
              <a:ea typeface="宋体" pitchFamily="2" charset="-122"/>
            </a:endParaRPr>
          </a:p>
        </p:txBody>
      </p:sp>
      <p:sp>
        <p:nvSpPr>
          <p:cNvPr id="51303" name="Line 287"/>
          <p:cNvSpPr>
            <a:spLocks noChangeShapeType="1"/>
          </p:cNvSpPr>
          <p:nvPr/>
        </p:nvSpPr>
        <p:spPr bwMode="auto">
          <a:xfrm>
            <a:off x="5788025" y="1835150"/>
            <a:ext cx="835025" cy="0"/>
          </a:xfrm>
          <a:prstGeom prst="line">
            <a:avLst/>
          </a:prstGeom>
          <a:noFill/>
          <a:ln w="9525">
            <a:solidFill>
              <a:schemeClr val="bg2"/>
            </a:solidFill>
            <a:round/>
            <a:headEnd/>
            <a:tailEnd type="triangle" w="med" len="med"/>
          </a:ln>
        </p:spPr>
        <p:txBody>
          <a:bodyPr/>
          <a:lstStyle/>
          <a:p>
            <a:endParaRPr lang="en-US"/>
          </a:p>
        </p:txBody>
      </p:sp>
      <p:sp>
        <p:nvSpPr>
          <p:cNvPr id="51304" name="Line 288"/>
          <p:cNvSpPr>
            <a:spLocks noChangeShapeType="1"/>
          </p:cNvSpPr>
          <p:nvPr/>
        </p:nvSpPr>
        <p:spPr bwMode="auto">
          <a:xfrm>
            <a:off x="3708400" y="1876425"/>
            <a:ext cx="1662113" cy="0"/>
          </a:xfrm>
          <a:prstGeom prst="line">
            <a:avLst/>
          </a:prstGeom>
          <a:noFill/>
          <a:ln w="9525">
            <a:solidFill>
              <a:schemeClr val="accent2">
                <a:lumMod val="75000"/>
              </a:schemeClr>
            </a:solidFill>
            <a:round/>
            <a:headEnd/>
            <a:tailEnd/>
          </a:ln>
        </p:spPr>
        <p:txBody>
          <a:bodyPr/>
          <a:lstStyle/>
          <a:p>
            <a:endParaRPr lang="en-US"/>
          </a:p>
        </p:txBody>
      </p:sp>
      <p:grpSp>
        <p:nvGrpSpPr>
          <p:cNvPr id="23" name="Group 289"/>
          <p:cNvGrpSpPr>
            <a:grpSpLocks/>
          </p:cNvGrpSpPr>
          <p:nvPr/>
        </p:nvGrpSpPr>
        <p:grpSpPr bwMode="auto">
          <a:xfrm>
            <a:off x="539750" y="1876425"/>
            <a:ext cx="4837113" cy="4111625"/>
            <a:chOff x="357" y="1064"/>
            <a:chExt cx="3047" cy="2590"/>
          </a:xfrm>
        </p:grpSpPr>
        <p:sp>
          <p:nvSpPr>
            <p:cNvPr id="51315" name="Oval 290"/>
            <p:cNvSpPr>
              <a:spLocks noChangeArrowheads="1"/>
            </p:cNvSpPr>
            <p:nvPr/>
          </p:nvSpPr>
          <p:spPr bwMode="auto">
            <a:xfrm>
              <a:off x="357" y="1490"/>
              <a:ext cx="514" cy="2164"/>
            </a:xfrm>
            <a:prstGeom prst="ellipse">
              <a:avLst/>
            </a:prstGeom>
            <a:solidFill>
              <a:srgbClr val="990000"/>
            </a:solidFill>
            <a:ln w="19050" algn="ctr">
              <a:solidFill>
                <a:srgbClr val="CC0000"/>
              </a:solidFill>
              <a:round/>
              <a:headEnd/>
              <a:tailEnd/>
            </a:ln>
          </p:spPr>
          <p:txBody>
            <a:bodyPr wrap="none" anchor="ctr"/>
            <a:lstStyle/>
            <a:p>
              <a:endParaRPr lang="en-US"/>
            </a:p>
          </p:txBody>
        </p:sp>
        <p:sp>
          <p:nvSpPr>
            <p:cNvPr id="51316" name="Text Box 291"/>
            <p:cNvSpPr txBox="1">
              <a:spLocks noChangeArrowheads="1"/>
            </p:cNvSpPr>
            <p:nvPr/>
          </p:nvSpPr>
          <p:spPr bwMode="auto">
            <a:xfrm>
              <a:off x="467" y="1926"/>
              <a:ext cx="308" cy="231"/>
            </a:xfrm>
            <a:prstGeom prst="rect">
              <a:avLst/>
            </a:prstGeom>
            <a:noFill/>
            <a:ln w="19050" algn="ctr">
              <a:noFill/>
              <a:prstDash val="lgDash"/>
              <a:miter lim="800000"/>
              <a:headEnd/>
              <a:tailEnd/>
            </a:ln>
          </p:spPr>
          <p:txBody>
            <a:bodyPr wrap="none" lIns="91434" tIns="45717" rIns="91434" bIns="45717">
              <a:spAutoFit/>
            </a:bodyPr>
            <a:lstStyle/>
            <a:p>
              <a:pPr algn="ctr">
                <a:spcBef>
                  <a:spcPct val="20000"/>
                </a:spcBef>
                <a:tabLst>
                  <a:tab pos="6400800" algn="l"/>
                </a:tabLst>
              </a:pPr>
              <a:r>
                <a:rPr lang="en-US" altLang="zh-CN">
                  <a:solidFill>
                    <a:schemeClr val="bg1"/>
                  </a:solidFill>
                  <a:ea typeface="宋体" pitchFamily="2" charset="-122"/>
                </a:rPr>
                <a:t>3G</a:t>
              </a:r>
            </a:p>
          </p:txBody>
        </p:sp>
        <p:grpSp>
          <p:nvGrpSpPr>
            <p:cNvPr id="24" name="Group 292"/>
            <p:cNvGrpSpPr>
              <a:grpSpLocks/>
            </p:cNvGrpSpPr>
            <p:nvPr/>
          </p:nvGrpSpPr>
          <p:grpSpPr bwMode="auto">
            <a:xfrm>
              <a:off x="1292" y="1525"/>
              <a:ext cx="1539" cy="816"/>
              <a:chOff x="1292" y="1525"/>
              <a:chExt cx="1539" cy="816"/>
            </a:xfrm>
          </p:grpSpPr>
          <p:sp>
            <p:nvSpPr>
              <p:cNvPr id="51320" name="Oval 293"/>
              <p:cNvSpPr>
                <a:spLocks noChangeArrowheads="1"/>
              </p:cNvSpPr>
              <p:nvPr/>
            </p:nvSpPr>
            <p:spPr bwMode="auto">
              <a:xfrm>
                <a:off x="1483" y="1682"/>
                <a:ext cx="1182" cy="312"/>
              </a:xfrm>
              <a:prstGeom prst="ellipse">
                <a:avLst/>
              </a:prstGeom>
              <a:solidFill>
                <a:srgbClr val="CEC9B4"/>
              </a:solidFill>
              <a:ln w="9525">
                <a:noFill/>
                <a:round/>
                <a:headEnd/>
                <a:tailEnd/>
              </a:ln>
            </p:spPr>
            <p:txBody>
              <a:bodyPr/>
              <a:lstStyle/>
              <a:p>
                <a:endParaRPr lang="en-US"/>
              </a:p>
            </p:txBody>
          </p:sp>
          <p:sp>
            <p:nvSpPr>
              <p:cNvPr id="51321" name="Oval 294"/>
              <p:cNvSpPr>
                <a:spLocks noChangeArrowheads="1"/>
              </p:cNvSpPr>
              <p:nvPr/>
            </p:nvSpPr>
            <p:spPr bwMode="auto">
              <a:xfrm>
                <a:off x="1494" y="1684"/>
                <a:ext cx="1158" cy="306"/>
              </a:xfrm>
              <a:prstGeom prst="ellipse">
                <a:avLst/>
              </a:prstGeom>
              <a:solidFill>
                <a:srgbClr val="CEC9B4"/>
              </a:solidFill>
              <a:ln w="9525">
                <a:noFill/>
                <a:round/>
                <a:headEnd/>
                <a:tailEnd/>
              </a:ln>
            </p:spPr>
            <p:txBody>
              <a:bodyPr/>
              <a:lstStyle/>
              <a:p>
                <a:endParaRPr lang="en-US"/>
              </a:p>
            </p:txBody>
          </p:sp>
          <p:sp>
            <p:nvSpPr>
              <p:cNvPr id="51322" name="Oval 295"/>
              <p:cNvSpPr>
                <a:spLocks noChangeArrowheads="1"/>
              </p:cNvSpPr>
              <p:nvPr/>
            </p:nvSpPr>
            <p:spPr bwMode="auto">
              <a:xfrm>
                <a:off x="1506" y="1687"/>
                <a:ext cx="1134" cy="300"/>
              </a:xfrm>
              <a:prstGeom prst="ellipse">
                <a:avLst/>
              </a:prstGeom>
              <a:solidFill>
                <a:srgbClr val="CEC9B4"/>
              </a:solidFill>
              <a:ln w="9525">
                <a:noFill/>
                <a:round/>
                <a:headEnd/>
                <a:tailEnd/>
              </a:ln>
            </p:spPr>
            <p:txBody>
              <a:bodyPr/>
              <a:lstStyle/>
              <a:p>
                <a:endParaRPr lang="en-US"/>
              </a:p>
            </p:txBody>
          </p:sp>
          <p:sp>
            <p:nvSpPr>
              <p:cNvPr id="51323" name="Oval 296"/>
              <p:cNvSpPr>
                <a:spLocks noChangeArrowheads="1"/>
              </p:cNvSpPr>
              <p:nvPr/>
            </p:nvSpPr>
            <p:spPr bwMode="auto">
              <a:xfrm>
                <a:off x="1518" y="1690"/>
                <a:ext cx="1110" cy="294"/>
              </a:xfrm>
              <a:prstGeom prst="ellipse">
                <a:avLst/>
              </a:prstGeom>
              <a:solidFill>
                <a:srgbClr val="CECAB5"/>
              </a:solidFill>
              <a:ln w="9525">
                <a:noFill/>
                <a:round/>
                <a:headEnd/>
                <a:tailEnd/>
              </a:ln>
            </p:spPr>
            <p:txBody>
              <a:bodyPr/>
              <a:lstStyle/>
              <a:p>
                <a:endParaRPr lang="en-US"/>
              </a:p>
            </p:txBody>
          </p:sp>
          <p:sp>
            <p:nvSpPr>
              <p:cNvPr id="51324" name="Oval 297"/>
              <p:cNvSpPr>
                <a:spLocks noChangeArrowheads="1"/>
              </p:cNvSpPr>
              <p:nvPr/>
            </p:nvSpPr>
            <p:spPr bwMode="auto">
              <a:xfrm>
                <a:off x="1531" y="1693"/>
                <a:ext cx="1084" cy="287"/>
              </a:xfrm>
              <a:prstGeom prst="ellipse">
                <a:avLst/>
              </a:prstGeom>
              <a:solidFill>
                <a:srgbClr val="CFCAB6"/>
              </a:solidFill>
              <a:ln w="9525">
                <a:noFill/>
                <a:round/>
                <a:headEnd/>
                <a:tailEnd/>
              </a:ln>
            </p:spPr>
            <p:txBody>
              <a:bodyPr/>
              <a:lstStyle/>
              <a:p>
                <a:endParaRPr lang="en-US"/>
              </a:p>
            </p:txBody>
          </p:sp>
          <p:sp>
            <p:nvSpPr>
              <p:cNvPr id="51325" name="Oval 298"/>
              <p:cNvSpPr>
                <a:spLocks noChangeArrowheads="1"/>
              </p:cNvSpPr>
              <p:nvPr/>
            </p:nvSpPr>
            <p:spPr bwMode="auto">
              <a:xfrm>
                <a:off x="1543" y="1697"/>
                <a:ext cx="1060" cy="280"/>
              </a:xfrm>
              <a:prstGeom prst="ellipse">
                <a:avLst/>
              </a:prstGeom>
              <a:solidFill>
                <a:srgbClr val="CFCBB7"/>
              </a:solidFill>
              <a:ln w="9525">
                <a:noFill/>
                <a:round/>
                <a:headEnd/>
                <a:tailEnd/>
              </a:ln>
            </p:spPr>
            <p:txBody>
              <a:bodyPr/>
              <a:lstStyle/>
              <a:p>
                <a:endParaRPr lang="en-US"/>
              </a:p>
            </p:txBody>
          </p:sp>
          <p:sp>
            <p:nvSpPr>
              <p:cNvPr id="51326" name="Oval 299"/>
              <p:cNvSpPr>
                <a:spLocks noChangeArrowheads="1"/>
              </p:cNvSpPr>
              <p:nvPr/>
            </p:nvSpPr>
            <p:spPr bwMode="auto">
              <a:xfrm>
                <a:off x="1555" y="1700"/>
                <a:ext cx="1036" cy="274"/>
              </a:xfrm>
              <a:prstGeom prst="ellipse">
                <a:avLst/>
              </a:prstGeom>
              <a:solidFill>
                <a:srgbClr val="D0CBB8"/>
              </a:solidFill>
              <a:ln w="9525">
                <a:noFill/>
                <a:round/>
                <a:headEnd/>
                <a:tailEnd/>
              </a:ln>
            </p:spPr>
            <p:txBody>
              <a:bodyPr/>
              <a:lstStyle/>
              <a:p>
                <a:endParaRPr lang="en-US"/>
              </a:p>
            </p:txBody>
          </p:sp>
          <p:sp>
            <p:nvSpPr>
              <p:cNvPr id="51327" name="Oval 300"/>
              <p:cNvSpPr>
                <a:spLocks noChangeArrowheads="1"/>
              </p:cNvSpPr>
              <p:nvPr/>
            </p:nvSpPr>
            <p:spPr bwMode="auto">
              <a:xfrm>
                <a:off x="1568" y="1703"/>
                <a:ext cx="1010" cy="268"/>
              </a:xfrm>
              <a:prstGeom prst="ellipse">
                <a:avLst/>
              </a:prstGeom>
              <a:solidFill>
                <a:srgbClr val="D1CCB9"/>
              </a:solidFill>
              <a:ln w="9525">
                <a:noFill/>
                <a:round/>
                <a:headEnd/>
                <a:tailEnd/>
              </a:ln>
            </p:spPr>
            <p:txBody>
              <a:bodyPr/>
              <a:lstStyle/>
              <a:p>
                <a:endParaRPr lang="en-US"/>
              </a:p>
            </p:txBody>
          </p:sp>
          <p:sp>
            <p:nvSpPr>
              <p:cNvPr id="51328" name="Oval 301"/>
              <p:cNvSpPr>
                <a:spLocks noChangeArrowheads="1"/>
              </p:cNvSpPr>
              <p:nvPr/>
            </p:nvSpPr>
            <p:spPr bwMode="auto">
              <a:xfrm>
                <a:off x="1580" y="1706"/>
                <a:ext cx="986" cy="261"/>
              </a:xfrm>
              <a:prstGeom prst="ellipse">
                <a:avLst/>
              </a:prstGeom>
              <a:solidFill>
                <a:srgbClr val="D1CDBA"/>
              </a:solidFill>
              <a:ln w="9525">
                <a:noFill/>
                <a:round/>
                <a:headEnd/>
                <a:tailEnd/>
              </a:ln>
            </p:spPr>
            <p:txBody>
              <a:bodyPr/>
              <a:lstStyle/>
              <a:p>
                <a:endParaRPr lang="en-US"/>
              </a:p>
            </p:txBody>
          </p:sp>
          <p:sp>
            <p:nvSpPr>
              <p:cNvPr id="51329" name="Oval 302"/>
              <p:cNvSpPr>
                <a:spLocks noChangeArrowheads="1"/>
              </p:cNvSpPr>
              <p:nvPr/>
            </p:nvSpPr>
            <p:spPr bwMode="auto">
              <a:xfrm>
                <a:off x="1592" y="1710"/>
                <a:ext cx="962" cy="254"/>
              </a:xfrm>
              <a:prstGeom prst="ellipse">
                <a:avLst/>
              </a:prstGeom>
              <a:solidFill>
                <a:srgbClr val="D2CEBB"/>
              </a:solidFill>
              <a:ln w="9525">
                <a:noFill/>
                <a:round/>
                <a:headEnd/>
                <a:tailEnd/>
              </a:ln>
            </p:spPr>
            <p:txBody>
              <a:bodyPr/>
              <a:lstStyle/>
              <a:p>
                <a:endParaRPr lang="en-US"/>
              </a:p>
            </p:txBody>
          </p:sp>
          <p:sp>
            <p:nvSpPr>
              <p:cNvPr id="51330" name="Oval 303"/>
              <p:cNvSpPr>
                <a:spLocks noChangeArrowheads="1"/>
              </p:cNvSpPr>
              <p:nvPr/>
            </p:nvSpPr>
            <p:spPr bwMode="auto">
              <a:xfrm>
                <a:off x="1605" y="1713"/>
                <a:ext cx="936" cy="248"/>
              </a:xfrm>
              <a:prstGeom prst="ellipse">
                <a:avLst/>
              </a:prstGeom>
              <a:solidFill>
                <a:srgbClr val="D3CFBD"/>
              </a:solidFill>
              <a:ln w="9525">
                <a:noFill/>
                <a:round/>
                <a:headEnd/>
                <a:tailEnd/>
              </a:ln>
            </p:spPr>
            <p:txBody>
              <a:bodyPr/>
              <a:lstStyle/>
              <a:p>
                <a:endParaRPr lang="en-US"/>
              </a:p>
            </p:txBody>
          </p:sp>
          <p:sp>
            <p:nvSpPr>
              <p:cNvPr id="51331" name="Oval 304"/>
              <p:cNvSpPr>
                <a:spLocks noChangeArrowheads="1"/>
              </p:cNvSpPr>
              <p:nvPr/>
            </p:nvSpPr>
            <p:spPr bwMode="auto">
              <a:xfrm>
                <a:off x="1617" y="1716"/>
                <a:ext cx="912" cy="242"/>
              </a:xfrm>
              <a:prstGeom prst="ellipse">
                <a:avLst/>
              </a:prstGeom>
              <a:solidFill>
                <a:srgbClr val="D4D0BE"/>
              </a:solidFill>
              <a:ln w="9525">
                <a:noFill/>
                <a:round/>
                <a:headEnd/>
                <a:tailEnd/>
              </a:ln>
            </p:spPr>
            <p:txBody>
              <a:bodyPr/>
              <a:lstStyle/>
              <a:p>
                <a:endParaRPr lang="en-US"/>
              </a:p>
            </p:txBody>
          </p:sp>
          <p:sp>
            <p:nvSpPr>
              <p:cNvPr id="51332" name="Oval 305"/>
              <p:cNvSpPr>
                <a:spLocks noChangeArrowheads="1"/>
              </p:cNvSpPr>
              <p:nvPr/>
            </p:nvSpPr>
            <p:spPr bwMode="auto">
              <a:xfrm>
                <a:off x="1629" y="1720"/>
                <a:ext cx="888" cy="234"/>
              </a:xfrm>
              <a:prstGeom prst="ellipse">
                <a:avLst/>
              </a:prstGeom>
              <a:solidFill>
                <a:srgbClr val="D5D1C0"/>
              </a:solidFill>
              <a:ln w="9525">
                <a:noFill/>
                <a:round/>
                <a:headEnd/>
                <a:tailEnd/>
              </a:ln>
            </p:spPr>
            <p:txBody>
              <a:bodyPr/>
              <a:lstStyle/>
              <a:p>
                <a:endParaRPr lang="en-US"/>
              </a:p>
            </p:txBody>
          </p:sp>
          <p:sp>
            <p:nvSpPr>
              <p:cNvPr id="51333" name="Oval 306"/>
              <p:cNvSpPr>
                <a:spLocks noChangeArrowheads="1"/>
              </p:cNvSpPr>
              <p:nvPr/>
            </p:nvSpPr>
            <p:spPr bwMode="auto">
              <a:xfrm>
                <a:off x="1642" y="1723"/>
                <a:ext cx="862" cy="228"/>
              </a:xfrm>
              <a:prstGeom prst="ellipse">
                <a:avLst/>
              </a:prstGeom>
              <a:solidFill>
                <a:srgbClr val="D6D2C2"/>
              </a:solidFill>
              <a:ln w="9525">
                <a:noFill/>
                <a:round/>
                <a:headEnd/>
                <a:tailEnd/>
              </a:ln>
            </p:spPr>
            <p:txBody>
              <a:bodyPr/>
              <a:lstStyle/>
              <a:p>
                <a:endParaRPr lang="en-US"/>
              </a:p>
            </p:txBody>
          </p:sp>
          <p:sp>
            <p:nvSpPr>
              <p:cNvPr id="51334" name="Oval 307"/>
              <p:cNvSpPr>
                <a:spLocks noChangeArrowheads="1"/>
              </p:cNvSpPr>
              <p:nvPr/>
            </p:nvSpPr>
            <p:spPr bwMode="auto">
              <a:xfrm>
                <a:off x="1654" y="1726"/>
                <a:ext cx="838" cy="222"/>
              </a:xfrm>
              <a:prstGeom prst="ellipse">
                <a:avLst/>
              </a:prstGeom>
              <a:solidFill>
                <a:srgbClr val="D7D4C4"/>
              </a:solidFill>
              <a:ln w="9525">
                <a:noFill/>
                <a:round/>
                <a:headEnd/>
                <a:tailEnd/>
              </a:ln>
            </p:spPr>
            <p:txBody>
              <a:bodyPr/>
              <a:lstStyle/>
              <a:p>
                <a:endParaRPr lang="en-US"/>
              </a:p>
            </p:txBody>
          </p:sp>
          <p:sp>
            <p:nvSpPr>
              <p:cNvPr id="51335" name="Oval 308"/>
              <p:cNvSpPr>
                <a:spLocks noChangeArrowheads="1"/>
              </p:cNvSpPr>
              <p:nvPr/>
            </p:nvSpPr>
            <p:spPr bwMode="auto">
              <a:xfrm>
                <a:off x="1666" y="1729"/>
                <a:ext cx="814" cy="215"/>
              </a:xfrm>
              <a:prstGeom prst="ellipse">
                <a:avLst/>
              </a:prstGeom>
              <a:solidFill>
                <a:srgbClr val="D9D5C6"/>
              </a:solidFill>
              <a:ln w="9525">
                <a:noFill/>
                <a:round/>
                <a:headEnd/>
                <a:tailEnd/>
              </a:ln>
            </p:spPr>
            <p:txBody>
              <a:bodyPr/>
              <a:lstStyle/>
              <a:p>
                <a:endParaRPr lang="en-US"/>
              </a:p>
            </p:txBody>
          </p:sp>
          <p:sp>
            <p:nvSpPr>
              <p:cNvPr id="51336" name="Oval 309"/>
              <p:cNvSpPr>
                <a:spLocks noChangeArrowheads="1"/>
              </p:cNvSpPr>
              <p:nvPr/>
            </p:nvSpPr>
            <p:spPr bwMode="auto">
              <a:xfrm>
                <a:off x="1678" y="1732"/>
                <a:ext cx="789" cy="209"/>
              </a:xfrm>
              <a:prstGeom prst="ellipse">
                <a:avLst/>
              </a:prstGeom>
              <a:solidFill>
                <a:srgbClr val="DAD7C8"/>
              </a:solidFill>
              <a:ln w="9525">
                <a:noFill/>
                <a:round/>
                <a:headEnd/>
                <a:tailEnd/>
              </a:ln>
            </p:spPr>
            <p:txBody>
              <a:bodyPr/>
              <a:lstStyle/>
              <a:p>
                <a:endParaRPr lang="en-US"/>
              </a:p>
            </p:txBody>
          </p:sp>
          <p:sp>
            <p:nvSpPr>
              <p:cNvPr id="51337" name="Oval 310"/>
              <p:cNvSpPr>
                <a:spLocks noChangeArrowheads="1"/>
              </p:cNvSpPr>
              <p:nvPr/>
            </p:nvSpPr>
            <p:spPr bwMode="auto">
              <a:xfrm>
                <a:off x="1691" y="1736"/>
                <a:ext cx="764" cy="202"/>
              </a:xfrm>
              <a:prstGeom prst="ellipse">
                <a:avLst/>
              </a:prstGeom>
              <a:solidFill>
                <a:srgbClr val="DCD8CA"/>
              </a:solidFill>
              <a:ln w="9525">
                <a:noFill/>
                <a:round/>
                <a:headEnd/>
                <a:tailEnd/>
              </a:ln>
            </p:spPr>
            <p:txBody>
              <a:bodyPr/>
              <a:lstStyle/>
              <a:p>
                <a:endParaRPr lang="en-US"/>
              </a:p>
            </p:txBody>
          </p:sp>
          <p:sp>
            <p:nvSpPr>
              <p:cNvPr id="51338" name="Oval 311"/>
              <p:cNvSpPr>
                <a:spLocks noChangeArrowheads="1"/>
              </p:cNvSpPr>
              <p:nvPr/>
            </p:nvSpPr>
            <p:spPr bwMode="auto">
              <a:xfrm>
                <a:off x="1703" y="1739"/>
                <a:ext cx="740" cy="196"/>
              </a:xfrm>
              <a:prstGeom prst="ellipse">
                <a:avLst/>
              </a:prstGeom>
              <a:solidFill>
                <a:srgbClr val="DDDACD"/>
              </a:solidFill>
              <a:ln w="9525">
                <a:noFill/>
                <a:round/>
                <a:headEnd/>
                <a:tailEnd/>
              </a:ln>
            </p:spPr>
            <p:txBody>
              <a:bodyPr/>
              <a:lstStyle/>
              <a:p>
                <a:endParaRPr lang="en-US"/>
              </a:p>
            </p:txBody>
          </p:sp>
          <p:sp>
            <p:nvSpPr>
              <p:cNvPr id="51339" name="Oval 312"/>
              <p:cNvSpPr>
                <a:spLocks noChangeArrowheads="1"/>
              </p:cNvSpPr>
              <p:nvPr/>
            </p:nvSpPr>
            <p:spPr bwMode="auto">
              <a:xfrm>
                <a:off x="1715" y="1742"/>
                <a:ext cx="715" cy="189"/>
              </a:xfrm>
              <a:prstGeom prst="ellipse">
                <a:avLst/>
              </a:prstGeom>
              <a:solidFill>
                <a:srgbClr val="DFDCCF"/>
              </a:solidFill>
              <a:ln w="9525">
                <a:noFill/>
                <a:round/>
                <a:headEnd/>
                <a:tailEnd/>
              </a:ln>
            </p:spPr>
            <p:txBody>
              <a:bodyPr/>
              <a:lstStyle/>
              <a:p>
                <a:endParaRPr lang="en-US"/>
              </a:p>
            </p:txBody>
          </p:sp>
          <p:sp>
            <p:nvSpPr>
              <p:cNvPr id="51340" name="Oval 313"/>
              <p:cNvSpPr>
                <a:spLocks noChangeArrowheads="1"/>
              </p:cNvSpPr>
              <p:nvPr/>
            </p:nvSpPr>
            <p:spPr bwMode="auto">
              <a:xfrm>
                <a:off x="1728" y="1745"/>
                <a:ext cx="690" cy="183"/>
              </a:xfrm>
              <a:prstGeom prst="ellipse">
                <a:avLst/>
              </a:prstGeom>
              <a:solidFill>
                <a:srgbClr val="E0DED2"/>
              </a:solidFill>
              <a:ln w="9525">
                <a:noFill/>
                <a:round/>
                <a:headEnd/>
                <a:tailEnd/>
              </a:ln>
            </p:spPr>
            <p:txBody>
              <a:bodyPr/>
              <a:lstStyle/>
              <a:p>
                <a:endParaRPr lang="en-US"/>
              </a:p>
            </p:txBody>
          </p:sp>
          <p:sp>
            <p:nvSpPr>
              <p:cNvPr id="51341" name="Oval 314"/>
              <p:cNvSpPr>
                <a:spLocks noChangeArrowheads="1"/>
              </p:cNvSpPr>
              <p:nvPr/>
            </p:nvSpPr>
            <p:spPr bwMode="auto">
              <a:xfrm>
                <a:off x="1740" y="1749"/>
                <a:ext cx="666" cy="176"/>
              </a:xfrm>
              <a:prstGeom prst="ellipse">
                <a:avLst/>
              </a:prstGeom>
              <a:solidFill>
                <a:srgbClr val="E2E0D5"/>
              </a:solidFill>
              <a:ln w="9525">
                <a:noFill/>
                <a:round/>
                <a:headEnd/>
                <a:tailEnd/>
              </a:ln>
            </p:spPr>
            <p:txBody>
              <a:bodyPr/>
              <a:lstStyle/>
              <a:p>
                <a:endParaRPr lang="en-US"/>
              </a:p>
            </p:txBody>
          </p:sp>
          <p:sp>
            <p:nvSpPr>
              <p:cNvPr id="51342" name="Oval 315"/>
              <p:cNvSpPr>
                <a:spLocks noChangeArrowheads="1"/>
              </p:cNvSpPr>
              <p:nvPr/>
            </p:nvSpPr>
            <p:spPr bwMode="auto">
              <a:xfrm>
                <a:off x="1752" y="1752"/>
                <a:ext cx="641" cy="170"/>
              </a:xfrm>
              <a:prstGeom prst="ellipse">
                <a:avLst/>
              </a:prstGeom>
              <a:solidFill>
                <a:srgbClr val="E4E1D7"/>
              </a:solidFill>
              <a:ln w="9525">
                <a:noFill/>
                <a:round/>
                <a:headEnd/>
                <a:tailEnd/>
              </a:ln>
            </p:spPr>
            <p:txBody>
              <a:bodyPr/>
              <a:lstStyle/>
              <a:p>
                <a:endParaRPr lang="en-US"/>
              </a:p>
            </p:txBody>
          </p:sp>
          <p:sp>
            <p:nvSpPr>
              <p:cNvPr id="51343" name="Oval 316"/>
              <p:cNvSpPr>
                <a:spLocks noChangeArrowheads="1"/>
              </p:cNvSpPr>
              <p:nvPr/>
            </p:nvSpPr>
            <p:spPr bwMode="auto">
              <a:xfrm>
                <a:off x="1765" y="1755"/>
                <a:ext cx="616" cy="163"/>
              </a:xfrm>
              <a:prstGeom prst="ellipse">
                <a:avLst/>
              </a:prstGeom>
              <a:solidFill>
                <a:srgbClr val="E6E3DA"/>
              </a:solidFill>
              <a:ln w="9525">
                <a:noFill/>
                <a:round/>
                <a:headEnd/>
                <a:tailEnd/>
              </a:ln>
            </p:spPr>
            <p:txBody>
              <a:bodyPr/>
              <a:lstStyle/>
              <a:p>
                <a:endParaRPr lang="en-US"/>
              </a:p>
            </p:txBody>
          </p:sp>
          <p:sp>
            <p:nvSpPr>
              <p:cNvPr id="51344" name="Oval 317"/>
              <p:cNvSpPr>
                <a:spLocks noChangeArrowheads="1"/>
              </p:cNvSpPr>
              <p:nvPr/>
            </p:nvSpPr>
            <p:spPr bwMode="auto">
              <a:xfrm>
                <a:off x="1777" y="1759"/>
                <a:ext cx="592" cy="157"/>
              </a:xfrm>
              <a:prstGeom prst="ellipse">
                <a:avLst/>
              </a:prstGeom>
              <a:solidFill>
                <a:srgbClr val="E7E5DC"/>
              </a:solidFill>
              <a:ln w="9525">
                <a:noFill/>
                <a:round/>
                <a:headEnd/>
                <a:tailEnd/>
              </a:ln>
            </p:spPr>
            <p:txBody>
              <a:bodyPr/>
              <a:lstStyle/>
              <a:p>
                <a:endParaRPr lang="en-US"/>
              </a:p>
            </p:txBody>
          </p:sp>
          <p:sp>
            <p:nvSpPr>
              <p:cNvPr id="51345" name="Oval 318"/>
              <p:cNvSpPr>
                <a:spLocks noChangeArrowheads="1"/>
              </p:cNvSpPr>
              <p:nvPr/>
            </p:nvSpPr>
            <p:spPr bwMode="auto">
              <a:xfrm>
                <a:off x="1789" y="1762"/>
                <a:ext cx="568" cy="151"/>
              </a:xfrm>
              <a:prstGeom prst="ellipse">
                <a:avLst/>
              </a:prstGeom>
              <a:solidFill>
                <a:srgbClr val="E9E7DF"/>
              </a:solidFill>
              <a:ln w="9525">
                <a:noFill/>
                <a:round/>
                <a:headEnd/>
                <a:tailEnd/>
              </a:ln>
            </p:spPr>
            <p:txBody>
              <a:bodyPr/>
              <a:lstStyle/>
              <a:p>
                <a:endParaRPr lang="en-US"/>
              </a:p>
            </p:txBody>
          </p:sp>
          <p:sp>
            <p:nvSpPr>
              <p:cNvPr id="51346" name="Oval 319"/>
              <p:cNvSpPr>
                <a:spLocks noChangeArrowheads="1"/>
              </p:cNvSpPr>
              <p:nvPr/>
            </p:nvSpPr>
            <p:spPr bwMode="auto">
              <a:xfrm>
                <a:off x="1802" y="1765"/>
                <a:ext cx="543" cy="144"/>
              </a:xfrm>
              <a:prstGeom prst="ellipse">
                <a:avLst/>
              </a:prstGeom>
              <a:solidFill>
                <a:srgbClr val="EBE9E1"/>
              </a:solidFill>
              <a:ln w="9525">
                <a:noFill/>
                <a:round/>
                <a:headEnd/>
                <a:tailEnd/>
              </a:ln>
            </p:spPr>
            <p:txBody>
              <a:bodyPr/>
              <a:lstStyle/>
              <a:p>
                <a:endParaRPr lang="en-US"/>
              </a:p>
            </p:txBody>
          </p:sp>
          <p:sp>
            <p:nvSpPr>
              <p:cNvPr id="51347" name="Oval 320"/>
              <p:cNvSpPr>
                <a:spLocks noChangeArrowheads="1"/>
              </p:cNvSpPr>
              <p:nvPr/>
            </p:nvSpPr>
            <p:spPr bwMode="auto">
              <a:xfrm>
                <a:off x="1814" y="1768"/>
                <a:ext cx="519" cy="138"/>
              </a:xfrm>
              <a:prstGeom prst="ellipse">
                <a:avLst/>
              </a:prstGeom>
              <a:solidFill>
                <a:srgbClr val="ECEBE4"/>
              </a:solidFill>
              <a:ln w="9525">
                <a:noFill/>
                <a:round/>
                <a:headEnd/>
                <a:tailEnd/>
              </a:ln>
            </p:spPr>
            <p:txBody>
              <a:bodyPr/>
              <a:lstStyle/>
              <a:p>
                <a:endParaRPr lang="en-US"/>
              </a:p>
            </p:txBody>
          </p:sp>
          <p:sp>
            <p:nvSpPr>
              <p:cNvPr id="51348" name="Oval 321"/>
              <p:cNvSpPr>
                <a:spLocks noChangeArrowheads="1"/>
              </p:cNvSpPr>
              <p:nvPr/>
            </p:nvSpPr>
            <p:spPr bwMode="auto">
              <a:xfrm>
                <a:off x="1826" y="1771"/>
                <a:ext cx="494" cy="132"/>
              </a:xfrm>
              <a:prstGeom prst="ellipse">
                <a:avLst/>
              </a:prstGeom>
              <a:solidFill>
                <a:srgbClr val="EEECE6"/>
              </a:solidFill>
              <a:ln w="9525">
                <a:noFill/>
                <a:round/>
                <a:headEnd/>
                <a:tailEnd/>
              </a:ln>
            </p:spPr>
            <p:txBody>
              <a:bodyPr/>
              <a:lstStyle/>
              <a:p>
                <a:endParaRPr lang="en-US"/>
              </a:p>
            </p:txBody>
          </p:sp>
          <p:sp>
            <p:nvSpPr>
              <p:cNvPr id="51349" name="Oval 322"/>
              <p:cNvSpPr>
                <a:spLocks noChangeArrowheads="1"/>
              </p:cNvSpPr>
              <p:nvPr/>
            </p:nvSpPr>
            <p:spPr bwMode="auto">
              <a:xfrm>
                <a:off x="1839" y="1775"/>
                <a:ext cx="469" cy="125"/>
              </a:xfrm>
              <a:prstGeom prst="ellipse">
                <a:avLst/>
              </a:prstGeom>
              <a:solidFill>
                <a:srgbClr val="EFEEE8"/>
              </a:solidFill>
              <a:ln w="9525">
                <a:noFill/>
                <a:round/>
                <a:headEnd/>
                <a:tailEnd/>
              </a:ln>
            </p:spPr>
            <p:txBody>
              <a:bodyPr/>
              <a:lstStyle/>
              <a:p>
                <a:endParaRPr lang="en-US"/>
              </a:p>
            </p:txBody>
          </p:sp>
          <p:sp>
            <p:nvSpPr>
              <p:cNvPr id="51350" name="Oval 323"/>
              <p:cNvSpPr>
                <a:spLocks noChangeArrowheads="1"/>
              </p:cNvSpPr>
              <p:nvPr/>
            </p:nvSpPr>
            <p:spPr bwMode="auto">
              <a:xfrm>
                <a:off x="1851" y="1778"/>
                <a:ext cx="445" cy="118"/>
              </a:xfrm>
              <a:prstGeom prst="ellipse">
                <a:avLst/>
              </a:prstGeom>
              <a:solidFill>
                <a:srgbClr val="F1F0EB"/>
              </a:solidFill>
              <a:ln w="9525">
                <a:noFill/>
                <a:round/>
                <a:headEnd/>
                <a:tailEnd/>
              </a:ln>
            </p:spPr>
            <p:txBody>
              <a:bodyPr/>
              <a:lstStyle/>
              <a:p>
                <a:endParaRPr lang="en-US"/>
              </a:p>
            </p:txBody>
          </p:sp>
          <p:sp>
            <p:nvSpPr>
              <p:cNvPr id="51351" name="Oval 324"/>
              <p:cNvSpPr>
                <a:spLocks noChangeArrowheads="1"/>
              </p:cNvSpPr>
              <p:nvPr/>
            </p:nvSpPr>
            <p:spPr bwMode="auto">
              <a:xfrm>
                <a:off x="1863" y="1781"/>
                <a:ext cx="420" cy="112"/>
              </a:xfrm>
              <a:prstGeom prst="ellipse">
                <a:avLst/>
              </a:prstGeom>
              <a:solidFill>
                <a:srgbClr val="F2F1ED"/>
              </a:solidFill>
              <a:ln w="9525">
                <a:noFill/>
                <a:round/>
                <a:headEnd/>
                <a:tailEnd/>
              </a:ln>
            </p:spPr>
            <p:txBody>
              <a:bodyPr/>
              <a:lstStyle/>
              <a:p>
                <a:endParaRPr lang="en-US"/>
              </a:p>
            </p:txBody>
          </p:sp>
          <p:sp>
            <p:nvSpPr>
              <p:cNvPr id="51352" name="Oval 325"/>
              <p:cNvSpPr>
                <a:spLocks noChangeArrowheads="1"/>
              </p:cNvSpPr>
              <p:nvPr/>
            </p:nvSpPr>
            <p:spPr bwMode="auto">
              <a:xfrm>
                <a:off x="1875" y="1784"/>
                <a:ext cx="396" cy="106"/>
              </a:xfrm>
              <a:prstGeom prst="ellipse">
                <a:avLst/>
              </a:prstGeom>
              <a:solidFill>
                <a:srgbClr val="F4F3EF"/>
              </a:solidFill>
              <a:ln w="9525">
                <a:noFill/>
                <a:round/>
                <a:headEnd/>
                <a:tailEnd/>
              </a:ln>
            </p:spPr>
            <p:txBody>
              <a:bodyPr/>
              <a:lstStyle/>
              <a:p>
                <a:endParaRPr lang="en-US"/>
              </a:p>
            </p:txBody>
          </p:sp>
          <p:sp>
            <p:nvSpPr>
              <p:cNvPr id="51353" name="Oval 326"/>
              <p:cNvSpPr>
                <a:spLocks noChangeArrowheads="1"/>
              </p:cNvSpPr>
              <p:nvPr/>
            </p:nvSpPr>
            <p:spPr bwMode="auto">
              <a:xfrm>
                <a:off x="1888" y="1788"/>
                <a:ext cx="371" cy="99"/>
              </a:xfrm>
              <a:prstGeom prst="ellipse">
                <a:avLst/>
              </a:prstGeom>
              <a:solidFill>
                <a:srgbClr val="F5F4F1"/>
              </a:solidFill>
              <a:ln w="9525">
                <a:noFill/>
                <a:round/>
                <a:headEnd/>
                <a:tailEnd/>
              </a:ln>
            </p:spPr>
            <p:txBody>
              <a:bodyPr/>
              <a:lstStyle/>
              <a:p>
                <a:endParaRPr lang="en-US"/>
              </a:p>
            </p:txBody>
          </p:sp>
          <p:sp>
            <p:nvSpPr>
              <p:cNvPr id="51354" name="Oval 327"/>
              <p:cNvSpPr>
                <a:spLocks noChangeArrowheads="1"/>
              </p:cNvSpPr>
              <p:nvPr/>
            </p:nvSpPr>
            <p:spPr bwMode="auto">
              <a:xfrm>
                <a:off x="1900" y="1791"/>
                <a:ext cx="346" cy="92"/>
              </a:xfrm>
              <a:prstGeom prst="ellipse">
                <a:avLst/>
              </a:prstGeom>
              <a:solidFill>
                <a:srgbClr val="F6F5F2"/>
              </a:solidFill>
              <a:ln w="9525">
                <a:noFill/>
                <a:round/>
                <a:headEnd/>
                <a:tailEnd/>
              </a:ln>
            </p:spPr>
            <p:txBody>
              <a:bodyPr/>
              <a:lstStyle/>
              <a:p>
                <a:endParaRPr lang="en-US"/>
              </a:p>
            </p:txBody>
          </p:sp>
          <p:sp>
            <p:nvSpPr>
              <p:cNvPr id="51355" name="Oval 328"/>
              <p:cNvSpPr>
                <a:spLocks noChangeArrowheads="1"/>
              </p:cNvSpPr>
              <p:nvPr/>
            </p:nvSpPr>
            <p:spPr bwMode="auto">
              <a:xfrm>
                <a:off x="1912" y="1794"/>
                <a:ext cx="322" cy="86"/>
              </a:xfrm>
              <a:prstGeom prst="ellipse">
                <a:avLst/>
              </a:prstGeom>
              <a:solidFill>
                <a:srgbClr val="F7F6F4"/>
              </a:solidFill>
              <a:ln w="9525">
                <a:noFill/>
                <a:round/>
                <a:headEnd/>
                <a:tailEnd/>
              </a:ln>
            </p:spPr>
            <p:txBody>
              <a:bodyPr/>
              <a:lstStyle/>
              <a:p>
                <a:endParaRPr lang="en-US"/>
              </a:p>
            </p:txBody>
          </p:sp>
          <p:sp>
            <p:nvSpPr>
              <p:cNvPr id="51356" name="Oval 329"/>
              <p:cNvSpPr>
                <a:spLocks noChangeArrowheads="1"/>
              </p:cNvSpPr>
              <p:nvPr/>
            </p:nvSpPr>
            <p:spPr bwMode="auto">
              <a:xfrm>
                <a:off x="1925" y="1798"/>
                <a:ext cx="297" cy="79"/>
              </a:xfrm>
              <a:prstGeom prst="ellipse">
                <a:avLst/>
              </a:prstGeom>
              <a:solidFill>
                <a:srgbClr val="F8F8F5"/>
              </a:solidFill>
              <a:ln w="9525">
                <a:noFill/>
                <a:round/>
                <a:headEnd/>
                <a:tailEnd/>
              </a:ln>
            </p:spPr>
            <p:txBody>
              <a:bodyPr/>
              <a:lstStyle/>
              <a:p>
                <a:endParaRPr lang="en-US"/>
              </a:p>
            </p:txBody>
          </p:sp>
          <p:sp>
            <p:nvSpPr>
              <p:cNvPr id="51357" name="Oval 330"/>
              <p:cNvSpPr>
                <a:spLocks noChangeArrowheads="1"/>
              </p:cNvSpPr>
              <p:nvPr/>
            </p:nvSpPr>
            <p:spPr bwMode="auto">
              <a:xfrm>
                <a:off x="1937" y="1801"/>
                <a:ext cx="272" cy="72"/>
              </a:xfrm>
              <a:prstGeom prst="ellipse">
                <a:avLst/>
              </a:prstGeom>
              <a:solidFill>
                <a:srgbClr val="F9F9F7"/>
              </a:solidFill>
              <a:ln w="9525">
                <a:noFill/>
                <a:round/>
                <a:headEnd/>
                <a:tailEnd/>
              </a:ln>
            </p:spPr>
            <p:txBody>
              <a:bodyPr/>
              <a:lstStyle/>
              <a:p>
                <a:endParaRPr lang="en-US"/>
              </a:p>
            </p:txBody>
          </p:sp>
          <p:sp>
            <p:nvSpPr>
              <p:cNvPr id="51358" name="Oval 331"/>
              <p:cNvSpPr>
                <a:spLocks noChangeArrowheads="1"/>
              </p:cNvSpPr>
              <p:nvPr/>
            </p:nvSpPr>
            <p:spPr bwMode="auto">
              <a:xfrm>
                <a:off x="1949" y="1804"/>
                <a:ext cx="248" cy="66"/>
              </a:xfrm>
              <a:prstGeom prst="ellipse">
                <a:avLst/>
              </a:prstGeom>
              <a:solidFill>
                <a:srgbClr val="FAF9F8"/>
              </a:solidFill>
              <a:ln w="9525">
                <a:noFill/>
                <a:round/>
                <a:headEnd/>
                <a:tailEnd/>
              </a:ln>
            </p:spPr>
            <p:txBody>
              <a:bodyPr/>
              <a:lstStyle/>
              <a:p>
                <a:endParaRPr lang="en-US"/>
              </a:p>
            </p:txBody>
          </p:sp>
          <p:sp>
            <p:nvSpPr>
              <p:cNvPr id="51359" name="Oval 332"/>
              <p:cNvSpPr>
                <a:spLocks noChangeArrowheads="1"/>
              </p:cNvSpPr>
              <p:nvPr/>
            </p:nvSpPr>
            <p:spPr bwMode="auto">
              <a:xfrm>
                <a:off x="1962" y="1807"/>
                <a:ext cx="223" cy="60"/>
              </a:xfrm>
              <a:prstGeom prst="ellipse">
                <a:avLst/>
              </a:prstGeom>
              <a:solidFill>
                <a:srgbClr val="FBFAF9"/>
              </a:solidFill>
              <a:ln w="9525">
                <a:noFill/>
                <a:round/>
                <a:headEnd/>
                <a:tailEnd/>
              </a:ln>
            </p:spPr>
            <p:txBody>
              <a:bodyPr/>
              <a:lstStyle/>
              <a:p>
                <a:endParaRPr lang="en-US"/>
              </a:p>
            </p:txBody>
          </p:sp>
          <p:sp>
            <p:nvSpPr>
              <p:cNvPr id="51360" name="Oval 333"/>
              <p:cNvSpPr>
                <a:spLocks noChangeArrowheads="1"/>
              </p:cNvSpPr>
              <p:nvPr/>
            </p:nvSpPr>
            <p:spPr bwMode="auto">
              <a:xfrm>
                <a:off x="1974" y="1810"/>
                <a:ext cx="198" cy="54"/>
              </a:xfrm>
              <a:prstGeom prst="ellipse">
                <a:avLst/>
              </a:prstGeom>
              <a:solidFill>
                <a:srgbClr val="FBFBFA"/>
              </a:solidFill>
              <a:ln w="9525">
                <a:noFill/>
                <a:round/>
                <a:headEnd/>
                <a:tailEnd/>
              </a:ln>
            </p:spPr>
            <p:txBody>
              <a:bodyPr/>
              <a:lstStyle/>
              <a:p>
                <a:endParaRPr lang="en-US"/>
              </a:p>
            </p:txBody>
          </p:sp>
          <p:sp>
            <p:nvSpPr>
              <p:cNvPr id="51361" name="Oval 334"/>
              <p:cNvSpPr>
                <a:spLocks noChangeArrowheads="1"/>
              </p:cNvSpPr>
              <p:nvPr/>
            </p:nvSpPr>
            <p:spPr bwMode="auto">
              <a:xfrm>
                <a:off x="1986" y="1814"/>
                <a:ext cx="174" cy="46"/>
              </a:xfrm>
              <a:prstGeom prst="ellipse">
                <a:avLst/>
              </a:prstGeom>
              <a:solidFill>
                <a:srgbClr val="FCFCFB"/>
              </a:solidFill>
              <a:ln w="9525">
                <a:noFill/>
                <a:round/>
                <a:headEnd/>
                <a:tailEnd/>
              </a:ln>
            </p:spPr>
            <p:txBody>
              <a:bodyPr/>
              <a:lstStyle/>
              <a:p>
                <a:endParaRPr lang="en-US"/>
              </a:p>
            </p:txBody>
          </p:sp>
          <p:sp>
            <p:nvSpPr>
              <p:cNvPr id="51362" name="Oval 335"/>
              <p:cNvSpPr>
                <a:spLocks noChangeArrowheads="1"/>
              </p:cNvSpPr>
              <p:nvPr/>
            </p:nvSpPr>
            <p:spPr bwMode="auto">
              <a:xfrm>
                <a:off x="1999" y="1817"/>
                <a:ext cx="149" cy="40"/>
              </a:xfrm>
              <a:prstGeom prst="ellipse">
                <a:avLst/>
              </a:prstGeom>
              <a:solidFill>
                <a:srgbClr val="FDFCFC"/>
              </a:solidFill>
              <a:ln w="9525">
                <a:noFill/>
                <a:round/>
                <a:headEnd/>
                <a:tailEnd/>
              </a:ln>
            </p:spPr>
            <p:txBody>
              <a:bodyPr/>
              <a:lstStyle/>
              <a:p>
                <a:endParaRPr lang="en-US"/>
              </a:p>
            </p:txBody>
          </p:sp>
          <p:sp>
            <p:nvSpPr>
              <p:cNvPr id="51363" name="Oval 336"/>
              <p:cNvSpPr>
                <a:spLocks noChangeArrowheads="1"/>
              </p:cNvSpPr>
              <p:nvPr/>
            </p:nvSpPr>
            <p:spPr bwMode="auto">
              <a:xfrm>
                <a:off x="2011" y="1820"/>
                <a:ext cx="124" cy="34"/>
              </a:xfrm>
              <a:prstGeom prst="ellipse">
                <a:avLst/>
              </a:prstGeom>
              <a:solidFill>
                <a:srgbClr val="FDFDFC"/>
              </a:solidFill>
              <a:ln w="9525">
                <a:noFill/>
                <a:round/>
                <a:headEnd/>
                <a:tailEnd/>
              </a:ln>
            </p:spPr>
            <p:txBody>
              <a:bodyPr/>
              <a:lstStyle/>
              <a:p>
                <a:endParaRPr lang="en-US"/>
              </a:p>
            </p:txBody>
          </p:sp>
          <p:sp>
            <p:nvSpPr>
              <p:cNvPr id="51364" name="Oval 337"/>
              <p:cNvSpPr>
                <a:spLocks noChangeArrowheads="1"/>
              </p:cNvSpPr>
              <p:nvPr/>
            </p:nvSpPr>
            <p:spPr bwMode="auto">
              <a:xfrm>
                <a:off x="2023" y="1823"/>
                <a:ext cx="100" cy="28"/>
              </a:xfrm>
              <a:prstGeom prst="ellipse">
                <a:avLst/>
              </a:prstGeom>
              <a:solidFill>
                <a:srgbClr val="FDFDFD"/>
              </a:solidFill>
              <a:ln w="9525">
                <a:noFill/>
                <a:round/>
                <a:headEnd/>
                <a:tailEnd/>
              </a:ln>
            </p:spPr>
            <p:txBody>
              <a:bodyPr/>
              <a:lstStyle/>
              <a:p>
                <a:endParaRPr lang="en-US"/>
              </a:p>
            </p:txBody>
          </p:sp>
          <p:sp>
            <p:nvSpPr>
              <p:cNvPr id="51365" name="Oval 338"/>
              <p:cNvSpPr>
                <a:spLocks noChangeArrowheads="1"/>
              </p:cNvSpPr>
              <p:nvPr/>
            </p:nvSpPr>
            <p:spPr bwMode="auto">
              <a:xfrm>
                <a:off x="2036" y="1827"/>
                <a:ext cx="75" cy="20"/>
              </a:xfrm>
              <a:prstGeom prst="ellipse">
                <a:avLst/>
              </a:prstGeom>
              <a:solidFill>
                <a:srgbClr val="FEFEFD"/>
              </a:solidFill>
              <a:ln w="9525">
                <a:noFill/>
                <a:round/>
                <a:headEnd/>
                <a:tailEnd/>
              </a:ln>
            </p:spPr>
            <p:txBody>
              <a:bodyPr/>
              <a:lstStyle/>
              <a:p>
                <a:endParaRPr lang="en-US"/>
              </a:p>
            </p:txBody>
          </p:sp>
          <p:sp>
            <p:nvSpPr>
              <p:cNvPr id="51366" name="Oval 339"/>
              <p:cNvSpPr>
                <a:spLocks noChangeArrowheads="1"/>
              </p:cNvSpPr>
              <p:nvPr/>
            </p:nvSpPr>
            <p:spPr bwMode="auto">
              <a:xfrm>
                <a:off x="2048" y="1830"/>
                <a:ext cx="50" cy="14"/>
              </a:xfrm>
              <a:prstGeom prst="ellipse">
                <a:avLst/>
              </a:prstGeom>
              <a:solidFill>
                <a:srgbClr val="FEFEFE"/>
              </a:solidFill>
              <a:ln w="9525">
                <a:noFill/>
                <a:round/>
                <a:headEnd/>
                <a:tailEnd/>
              </a:ln>
            </p:spPr>
            <p:txBody>
              <a:bodyPr/>
              <a:lstStyle/>
              <a:p>
                <a:endParaRPr lang="en-US"/>
              </a:p>
            </p:txBody>
          </p:sp>
          <p:sp>
            <p:nvSpPr>
              <p:cNvPr id="51367" name="Oval 340"/>
              <p:cNvSpPr>
                <a:spLocks noChangeArrowheads="1"/>
              </p:cNvSpPr>
              <p:nvPr/>
            </p:nvSpPr>
            <p:spPr bwMode="auto">
              <a:xfrm>
                <a:off x="2060" y="1833"/>
                <a:ext cx="26" cy="8"/>
              </a:xfrm>
              <a:prstGeom prst="ellipse">
                <a:avLst/>
              </a:prstGeom>
              <a:solidFill>
                <a:srgbClr val="FEFEFE"/>
              </a:solidFill>
              <a:ln w="9525">
                <a:noFill/>
                <a:round/>
                <a:headEnd/>
                <a:tailEnd/>
              </a:ln>
            </p:spPr>
            <p:txBody>
              <a:bodyPr/>
              <a:lstStyle/>
              <a:p>
                <a:endParaRPr lang="en-US"/>
              </a:p>
            </p:txBody>
          </p:sp>
          <p:sp>
            <p:nvSpPr>
              <p:cNvPr id="51368" name="Rectangle 341"/>
              <p:cNvSpPr>
                <a:spLocks noChangeArrowheads="1"/>
              </p:cNvSpPr>
              <p:nvPr/>
            </p:nvSpPr>
            <p:spPr bwMode="auto">
              <a:xfrm>
                <a:off x="1859" y="1780"/>
                <a:ext cx="457" cy="18"/>
              </a:xfrm>
              <a:prstGeom prst="rect">
                <a:avLst/>
              </a:prstGeom>
              <a:solidFill>
                <a:srgbClr val="CD982F"/>
              </a:solidFill>
              <a:ln w="9525">
                <a:noFill/>
                <a:miter lim="800000"/>
                <a:headEnd/>
                <a:tailEnd/>
              </a:ln>
            </p:spPr>
            <p:txBody>
              <a:bodyPr/>
              <a:lstStyle/>
              <a:p>
                <a:endParaRPr lang="en-US"/>
              </a:p>
            </p:txBody>
          </p:sp>
          <p:sp>
            <p:nvSpPr>
              <p:cNvPr id="51369" name="Rectangle 342"/>
              <p:cNvSpPr>
                <a:spLocks noChangeArrowheads="1"/>
              </p:cNvSpPr>
              <p:nvPr/>
            </p:nvSpPr>
            <p:spPr bwMode="auto">
              <a:xfrm>
                <a:off x="1724" y="1874"/>
                <a:ext cx="177" cy="116"/>
              </a:xfrm>
              <a:prstGeom prst="rect">
                <a:avLst/>
              </a:prstGeom>
              <a:noFill/>
              <a:ln w="9525">
                <a:noFill/>
                <a:miter lim="800000"/>
                <a:headEnd/>
                <a:tailEnd/>
              </a:ln>
            </p:spPr>
            <p:txBody>
              <a:bodyPr/>
              <a:lstStyle/>
              <a:p>
                <a:endParaRPr lang="en-US"/>
              </a:p>
            </p:txBody>
          </p:sp>
          <p:sp>
            <p:nvSpPr>
              <p:cNvPr id="51370" name="Rectangle 343"/>
              <p:cNvSpPr>
                <a:spLocks noChangeArrowheads="1"/>
              </p:cNvSpPr>
              <p:nvPr/>
            </p:nvSpPr>
            <p:spPr bwMode="auto">
              <a:xfrm>
                <a:off x="1703" y="1892"/>
                <a:ext cx="363" cy="115"/>
              </a:xfrm>
              <a:prstGeom prst="rect">
                <a:avLst/>
              </a:prstGeom>
              <a:noFill/>
              <a:ln w="9525">
                <a:noFill/>
                <a:miter lim="800000"/>
                <a:headEnd/>
                <a:tailEnd/>
              </a:ln>
            </p:spPr>
            <p:txBody>
              <a:bodyPr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NodeB</a:t>
                </a:r>
                <a:endParaRPr kumimoji="1" lang="en-US" altLang="zh-CN" sz="2400">
                  <a:latin typeface="Times New Roman" pitchFamily="18" charset="0"/>
                  <a:ea typeface="宋体" pitchFamily="2" charset="-122"/>
                </a:endParaRPr>
              </a:p>
            </p:txBody>
          </p:sp>
          <p:sp>
            <p:nvSpPr>
              <p:cNvPr id="51371" name="Rectangle 344"/>
              <p:cNvSpPr>
                <a:spLocks noChangeArrowheads="1"/>
              </p:cNvSpPr>
              <p:nvPr/>
            </p:nvSpPr>
            <p:spPr bwMode="auto">
              <a:xfrm>
                <a:off x="2281" y="1525"/>
                <a:ext cx="198" cy="116"/>
              </a:xfrm>
              <a:prstGeom prst="rect">
                <a:avLst/>
              </a:prstGeom>
              <a:noFill/>
              <a:ln w="9525">
                <a:noFill/>
                <a:miter lim="800000"/>
                <a:headEnd/>
                <a:tailEnd/>
              </a:ln>
            </p:spPr>
            <p:txBody>
              <a:bodyPr/>
              <a:lstStyle/>
              <a:p>
                <a:endParaRPr lang="en-US"/>
              </a:p>
            </p:txBody>
          </p:sp>
          <p:sp>
            <p:nvSpPr>
              <p:cNvPr id="51372" name="Rectangle 345"/>
              <p:cNvSpPr>
                <a:spLocks noChangeArrowheads="1"/>
              </p:cNvSpPr>
              <p:nvPr/>
            </p:nvSpPr>
            <p:spPr bwMode="auto">
              <a:xfrm>
                <a:off x="2281" y="1531"/>
                <a:ext cx="197" cy="115"/>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a:solidFill>
                      <a:srgbClr val="000000"/>
                    </a:solidFill>
                    <a:latin typeface="Times New Roman" pitchFamily="18" charset="0"/>
                    <a:ea typeface="宋体" pitchFamily="2" charset="-122"/>
                  </a:rPr>
                  <a:t>RNC</a:t>
                </a:r>
                <a:endParaRPr kumimoji="1" lang="en-US" altLang="zh-CN" sz="2400">
                  <a:latin typeface="Times New Roman" pitchFamily="18" charset="0"/>
                  <a:ea typeface="宋体" pitchFamily="2" charset="-122"/>
                </a:endParaRPr>
              </a:p>
            </p:txBody>
          </p:sp>
          <p:sp>
            <p:nvSpPr>
              <p:cNvPr id="51373" name="Rectangle 346"/>
              <p:cNvSpPr>
                <a:spLocks noChangeArrowheads="1"/>
              </p:cNvSpPr>
              <p:nvPr/>
            </p:nvSpPr>
            <p:spPr bwMode="auto">
              <a:xfrm>
                <a:off x="1811" y="2052"/>
                <a:ext cx="96" cy="115"/>
              </a:xfrm>
              <a:prstGeom prst="rect">
                <a:avLst/>
              </a:prstGeom>
              <a:noFill/>
              <a:ln w="9525">
                <a:noFill/>
                <a:miter lim="800000"/>
                <a:headEnd/>
                <a:tailEnd/>
              </a:ln>
            </p:spPr>
            <p:txBody>
              <a:bodyPr wrap="none" lIns="0" tIns="0" rIns="0" bIns="0">
                <a:spAutoFit/>
              </a:bodyPr>
              <a:lstStyle/>
              <a:p>
                <a:pPr>
                  <a:spcBef>
                    <a:spcPct val="50000"/>
                  </a:spcBef>
                </a:pPr>
                <a:r>
                  <a:rPr kumimoji="1" lang="zh-CN" altLang="en-US" sz="1200" b="1">
                    <a:solidFill>
                      <a:srgbClr val="000000"/>
                    </a:solidFill>
                    <a:latin typeface="Times New Roman" pitchFamily="18" charset="0"/>
                    <a:ea typeface="宋体" pitchFamily="2" charset="-122"/>
                  </a:rPr>
                  <a:t>    </a:t>
                </a:r>
                <a:endParaRPr kumimoji="1" lang="zh-CN" altLang="en-US" sz="2400">
                  <a:latin typeface="Times New Roman" pitchFamily="18" charset="0"/>
                  <a:ea typeface="宋体" pitchFamily="2" charset="-122"/>
                </a:endParaRPr>
              </a:p>
            </p:txBody>
          </p:sp>
          <p:sp>
            <p:nvSpPr>
              <p:cNvPr id="51374" name="Rectangle 347"/>
              <p:cNvSpPr>
                <a:spLocks noChangeArrowheads="1"/>
              </p:cNvSpPr>
              <p:nvPr/>
            </p:nvSpPr>
            <p:spPr bwMode="auto">
              <a:xfrm>
                <a:off x="1292" y="2045"/>
                <a:ext cx="629" cy="115"/>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b="1">
                    <a:solidFill>
                      <a:srgbClr val="000000"/>
                    </a:solidFill>
                    <a:latin typeface="Times New Roman" pitchFamily="18" charset="0"/>
                    <a:ea typeface="宋体" pitchFamily="2" charset="-122"/>
                  </a:rPr>
                  <a:t>UMTS/HSDPA</a:t>
                </a:r>
                <a:endParaRPr kumimoji="1" lang="en-US" altLang="zh-CN" sz="2400">
                  <a:latin typeface="Times New Roman" pitchFamily="18" charset="0"/>
                  <a:ea typeface="宋体" pitchFamily="2" charset="-122"/>
                </a:endParaRPr>
              </a:p>
            </p:txBody>
          </p:sp>
          <p:sp>
            <p:nvSpPr>
              <p:cNvPr id="51376" name="Rectangle 349"/>
              <p:cNvSpPr>
                <a:spLocks noChangeArrowheads="1"/>
              </p:cNvSpPr>
              <p:nvPr/>
            </p:nvSpPr>
            <p:spPr bwMode="auto">
              <a:xfrm>
                <a:off x="1945" y="1769"/>
                <a:ext cx="385" cy="174"/>
              </a:xfrm>
              <a:prstGeom prst="rect">
                <a:avLst/>
              </a:prstGeom>
              <a:noFill/>
              <a:ln w="9525">
                <a:noFill/>
                <a:miter lim="800000"/>
                <a:headEnd/>
                <a:tailEnd/>
              </a:ln>
            </p:spPr>
            <p:txBody>
              <a:bodyPr/>
              <a:lstStyle/>
              <a:p>
                <a:endParaRPr lang="en-US"/>
              </a:p>
            </p:txBody>
          </p:sp>
          <p:sp>
            <p:nvSpPr>
              <p:cNvPr id="51377" name="Rectangle 350"/>
              <p:cNvSpPr>
                <a:spLocks noChangeArrowheads="1"/>
              </p:cNvSpPr>
              <p:nvPr/>
            </p:nvSpPr>
            <p:spPr bwMode="auto">
              <a:xfrm>
                <a:off x="2003" y="1804"/>
                <a:ext cx="107" cy="9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a:solidFill>
                      <a:srgbClr val="000000"/>
                    </a:solidFill>
                    <a:latin typeface="Times New Roman" pitchFamily="18" charset="0"/>
                    <a:ea typeface="宋体" pitchFamily="2" charset="-122"/>
                  </a:rPr>
                  <a:t>Iub</a:t>
                </a:r>
                <a:endParaRPr kumimoji="1" lang="en-US" altLang="zh-CN" sz="1000">
                  <a:latin typeface="Times New Roman" pitchFamily="18" charset="0"/>
                  <a:ea typeface="宋体" pitchFamily="2" charset="-122"/>
                </a:endParaRPr>
              </a:p>
            </p:txBody>
          </p:sp>
          <p:sp>
            <p:nvSpPr>
              <p:cNvPr id="51378" name="Rectangle 351"/>
              <p:cNvSpPr>
                <a:spLocks noChangeArrowheads="1"/>
              </p:cNvSpPr>
              <p:nvPr/>
            </p:nvSpPr>
            <p:spPr bwMode="auto">
              <a:xfrm rot="2662055">
                <a:off x="2467" y="1969"/>
                <a:ext cx="280" cy="9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b="1" dirty="0" err="1">
                    <a:latin typeface="Times New Roman" pitchFamily="18" charset="0"/>
                    <a:ea typeface="宋体" pitchFamily="2" charset="-122"/>
                  </a:rPr>
                  <a:t>Iu</a:t>
                </a:r>
                <a:r>
                  <a:rPr kumimoji="1" lang="en-US" altLang="zh-CN" sz="1000" b="1" dirty="0">
                    <a:latin typeface="Times New Roman" pitchFamily="18" charset="0"/>
                    <a:ea typeface="宋体" pitchFamily="2" charset="-122"/>
                  </a:rPr>
                  <a:t>-PS-C</a:t>
                </a:r>
              </a:p>
            </p:txBody>
          </p:sp>
          <p:grpSp>
            <p:nvGrpSpPr>
              <p:cNvPr id="25" name="Group 352"/>
              <p:cNvGrpSpPr>
                <a:grpSpLocks/>
              </p:cNvGrpSpPr>
              <p:nvPr/>
            </p:nvGrpSpPr>
            <p:grpSpPr bwMode="auto">
              <a:xfrm>
                <a:off x="1292" y="1722"/>
                <a:ext cx="309" cy="189"/>
                <a:chOff x="1292" y="1722"/>
                <a:chExt cx="309" cy="189"/>
              </a:xfrm>
            </p:grpSpPr>
            <p:sp>
              <p:nvSpPr>
                <p:cNvPr id="51401" name="Freeform 353"/>
                <p:cNvSpPr>
                  <a:spLocks/>
                </p:cNvSpPr>
                <p:nvPr/>
              </p:nvSpPr>
              <p:spPr bwMode="auto">
                <a:xfrm>
                  <a:off x="1454" y="1736"/>
                  <a:ext cx="127" cy="58"/>
                </a:xfrm>
                <a:custGeom>
                  <a:avLst/>
                  <a:gdLst>
                    <a:gd name="T0" fmla="*/ 127 w 127"/>
                    <a:gd name="T1" fmla="*/ 0 h 58"/>
                    <a:gd name="T2" fmla="*/ 70 w 127"/>
                    <a:gd name="T3" fmla="*/ 39 h 58"/>
                    <a:gd name="T4" fmla="*/ 50 w 127"/>
                    <a:gd name="T5" fmla="*/ 20 h 58"/>
                    <a:gd name="T6" fmla="*/ 0 w 127"/>
                    <a:gd name="T7" fmla="*/ 58 h 58"/>
                    <a:gd name="T8" fmla="*/ 0 60000 65536"/>
                    <a:gd name="T9" fmla="*/ 0 60000 65536"/>
                    <a:gd name="T10" fmla="*/ 0 60000 65536"/>
                    <a:gd name="T11" fmla="*/ 0 60000 65536"/>
                    <a:gd name="T12" fmla="*/ 0 w 127"/>
                    <a:gd name="T13" fmla="*/ 0 h 58"/>
                    <a:gd name="T14" fmla="*/ 127 w 127"/>
                    <a:gd name="T15" fmla="*/ 58 h 58"/>
                  </a:gdLst>
                  <a:ahLst/>
                  <a:cxnLst>
                    <a:cxn ang="T8">
                      <a:pos x="T0" y="T1"/>
                    </a:cxn>
                    <a:cxn ang="T9">
                      <a:pos x="T2" y="T3"/>
                    </a:cxn>
                    <a:cxn ang="T10">
                      <a:pos x="T4" y="T5"/>
                    </a:cxn>
                    <a:cxn ang="T11">
                      <a:pos x="T6" y="T7"/>
                    </a:cxn>
                  </a:cxnLst>
                  <a:rect l="T12" t="T13" r="T14" b="T15"/>
                  <a:pathLst>
                    <a:path w="127" h="58">
                      <a:moveTo>
                        <a:pt x="127" y="0"/>
                      </a:moveTo>
                      <a:lnTo>
                        <a:pt x="70" y="39"/>
                      </a:lnTo>
                      <a:lnTo>
                        <a:pt x="50" y="20"/>
                      </a:lnTo>
                      <a:lnTo>
                        <a:pt x="0" y="58"/>
                      </a:lnTo>
                    </a:path>
                  </a:pathLst>
                </a:custGeom>
                <a:noFill/>
                <a:ln w="12700">
                  <a:solidFill>
                    <a:srgbClr val="000000"/>
                  </a:solidFill>
                  <a:prstDash val="solid"/>
                  <a:round/>
                  <a:headEnd/>
                  <a:tailEnd/>
                </a:ln>
              </p:spPr>
              <p:txBody>
                <a:bodyPr/>
                <a:lstStyle/>
                <a:p>
                  <a:endParaRPr lang="en-US"/>
                </a:p>
              </p:txBody>
            </p:sp>
            <p:sp>
              <p:nvSpPr>
                <p:cNvPr id="51402" name="Freeform 354"/>
                <p:cNvSpPr>
                  <a:spLocks/>
                </p:cNvSpPr>
                <p:nvPr/>
              </p:nvSpPr>
              <p:spPr bwMode="auto">
                <a:xfrm>
                  <a:off x="1547" y="1723"/>
                  <a:ext cx="54" cy="22"/>
                </a:xfrm>
                <a:custGeom>
                  <a:avLst/>
                  <a:gdLst>
                    <a:gd name="T0" fmla="*/ 52 w 54"/>
                    <a:gd name="T1" fmla="*/ 22 h 22"/>
                    <a:gd name="T2" fmla="*/ 54 w 54"/>
                    <a:gd name="T3" fmla="*/ 0 h 22"/>
                    <a:gd name="T4" fmla="*/ 0 w 54"/>
                    <a:gd name="T5" fmla="*/ 17 h 22"/>
                    <a:gd name="T6" fmla="*/ 34 w 54"/>
                    <a:gd name="T7" fmla="*/ 13 h 22"/>
                    <a:gd name="T8" fmla="*/ 52 w 54"/>
                    <a:gd name="T9" fmla="*/ 22 h 22"/>
                    <a:gd name="T10" fmla="*/ 0 60000 65536"/>
                    <a:gd name="T11" fmla="*/ 0 60000 65536"/>
                    <a:gd name="T12" fmla="*/ 0 60000 65536"/>
                    <a:gd name="T13" fmla="*/ 0 60000 65536"/>
                    <a:gd name="T14" fmla="*/ 0 60000 65536"/>
                    <a:gd name="T15" fmla="*/ 0 w 54"/>
                    <a:gd name="T16" fmla="*/ 0 h 22"/>
                    <a:gd name="T17" fmla="*/ 54 w 54"/>
                    <a:gd name="T18" fmla="*/ 22 h 22"/>
                  </a:gdLst>
                  <a:ahLst/>
                  <a:cxnLst>
                    <a:cxn ang="T10">
                      <a:pos x="T0" y="T1"/>
                    </a:cxn>
                    <a:cxn ang="T11">
                      <a:pos x="T2" y="T3"/>
                    </a:cxn>
                    <a:cxn ang="T12">
                      <a:pos x="T4" y="T5"/>
                    </a:cxn>
                    <a:cxn ang="T13">
                      <a:pos x="T6" y="T7"/>
                    </a:cxn>
                    <a:cxn ang="T14">
                      <a:pos x="T8" y="T9"/>
                    </a:cxn>
                  </a:cxnLst>
                  <a:rect l="T15" t="T16" r="T17" b="T18"/>
                  <a:pathLst>
                    <a:path w="54" h="22">
                      <a:moveTo>
                        <a:pt x="52" y="22"/>
                      </a:moveTo>
                      <a:lnTo>
                        <a:pt x="54" y="0"/>
                      </a:lnTo>
                      <a:lnTo>
                        <a:pt x="0" y="17"/>
                      </a:lnTo>
                      <a:lnTo>
                        <a:pt x="34" y="13"/>
                      </a:lnTo>
                      <a:lnTo>
                        <a:pt x="52" y="22"/>
                      </a:lnTo>
                      <a:close/>
                    </a:path>
                  </a:pathLst>
                </a:custGeom>
                <a:solidFill>
                  <a:srgbClr val="000000"/>
                </a:solidFill>
                <a:ln w="9525">
                  <a:noFill/>
                  <a:round/>
                  <a:headEnd/>
                  <a:tailEnd/>
                </a:ln>
              </p:spPr>
              <p:txBody>
                <a:bodyPr/>
                <a:lstStyle/>
                <a:p>
                  <a:endParaRPr lang="en-US"/>
                </a:p>
              </p:txBody>
            </p:sp>
            <p:sp>
              <p:nvSpPr>
                <p:cNvPr id="51403" name="Freeform 355"/>
                <p:cNvSpPr>
                  <a:spLocks/>
                </p:cNvSpPr>
                <p:nvPr/>
              </p:nvSpPr>
              <p:spPr bwMode="auto">
                <a:xfrm>
                  <a:off x="1436" y="1785"/>
                  <a:ext cx="51" cy="22"/>
                </a:xfrm>
                <a:custGeom>
                  <a:avLst/>
                  <a:gdLst>
                    <a:gd name="T0" fmla="*/ 0 w 51"/>
                    <a:gd name="T1" fmla="*/ 0 h 22"/>
                    <a:gd name="T2" fmla="*/ 0 w 51"/>
                    <a:gd name="T3" fmla="*/ 22 h 22"/>
                    <a:gd name="T4" fmla="*/ 51 w 51"/>
                    <a:gd name="T5" fmla="*/ 5 h 22"/>
                    <a:gd name="T6" fmla="*/ 18 w 51"/>
                    <a:gd name="T7" fmla="*/ 9 h 22"/>
                    <a:gd name="T8" fmla="*/ 0 w 51"/>
                    <a:gd name="T9" fmla="*/ 0 h 22"/>
                    <a:gd name="T10" fmla="*/ 0 60000 65536"/>
                    <a:gd name="T11" fmla="*/ 0 60000 65536"/>
                    <a:gd name="T12" fmla="*/ 0 60000 65536"/>
                    <a:gd name="T13" fmla="*/ 0 60000 65536"/>
                    <a:gd name="T14" fmla="*/ 0 60000 65536"/>
                    <a:gd name="T15" fmla="*/ 0 w 51"/>
                    <a:gd name="T16" fmla="*/ 0 h 22"/>
                    <a:gd name="T17" fmla="*/ 51 w 51"/>
                    <a:gd name="T18" fmla="*/ 22 h 22"/>
                  </a:gdLst>
                  <a:ahLst/>
                  <a:cxnLst>
                    <a:cxn ang="T10">
                      <a:pos x="T0" y="T1"/>
                    </a:cxn>
                    <a:cxn ang="T11">
                      <a:pos x="T2" y="T3"/>
                    </a:cxn>
                    <a:cxn ang="T12">
                      <a:pos x="T4" y="T5"/>
                    </a:cxn>
                    <a:cxn ang="T13">
                      <a:pos x="T6" y="T7"/>
                    </a:cxn>
                    <a:cxn ang="T14">
                      <a:pos x="T8" y="T9"/>
                    </a:cxn>
                  </a:cxnLst>
                  <a:rect l="T15" t="T16" r="T17" b="T18"/>
                  <a:pathLst>
                    <a:path w="51" h="22">
                      <a:moveTo>
                        <a:pt x="0" y="0"/>
                      </a:moveTo>
                      <a:lnTo>
                        <a:pt x="0" y="22"/>
                      </a:lnTo>
                      <a:lnTo>
                        <a:pt x="51" y="5"/>
                      </a:lnTo>
                      <a:lnTo>
                        <a:pt x="18" y="9"/>
                      </a:lnTo>
                      <a:lnTo>
                        <a:pt x="0" y="0"/>
                      </a:lnTo>
                      <a:close/>
                    </a:path>
                  </a:pathLst>
                </a:custGeom>
                <a:solidFill>
                  <a:srgbClr val="000000"/>
                </a:solidFill>
                <a:ln w="9525">
                  <a:noFill/>
                  <a:round/>
                  <a:headEnd/>
                  <a:tailEnd/>
                </a:ln>
              </p:spPr>
              <p:txBody>
                <a:bodyPr/>
                <a:lstStyle/>
                <a:p>
                  <a:endParaRPr lang="en-US"/>
                </a:p>
              </p:txBody>
            </p:sp>
            <p:sp>
              <p:nvSpPr>
                <p:cNvPr id="51404" name="Freeform 356"/>
                <p:cNvSpPr>
                  <a:spLocks/>
                </p:cNvSpPr>
                <p:nvPr/>
              </p:nvSpPr>
              <p:spPr bwMode="auto">
                <a:xfrm>
                  <a:off x="1325" y="1722"/>
                  <a:ext cx="19" cy="38"/>
                </a:xfrm>
                <a:custGeom>
                  <a:avLst/>
                  <a:gdLst>
                    <a:gd name="T0" fmla="*/ 0 w 38"/>
                    <a:gd name="T1" fmla="*/ 3 h 75"/>
                    <a:gd name="T2" fmla="*/ 13 w 38"/>
                    <a:gd name="T3" fmla="*/ 68 h 75"/>
                    <a:gd name="T4" fmla="*/ 38 w 38"/>
                    <a:gd name="T5" fmla="*/ 75 h 75"/>
                    <a:gd name="T6" fmla="*/ 15 w 38"/>
                    <a:gd name="T7" fmla="*/ 0 h 75"/>
                    <a:gd name="T8" fmla="*/ 0 w 38"/>
                    <a:gd name="T9" fmla="*/ 3 h 75"/>
                    <a:gd name="T10" fmla="*/ 0 60000 65536"/>
                    <a:gd name="T11" fmla="*/ 0 60000 65536"/>
                    <a:gd name="T12" fmla="*/ 0 60000 65536"/>
                    <a:gd name="T13" fmla="*/ 0 60000 65536"/>
                    <a:gd name="T14" fmla="*/ 0 60000 65536"/>
                    <a:gd name="T15" fmla="*/ 0 w 38"/>
                    <a:gd name="T16" fmla="*/ 0 h 75"/>
                    <a:gd name="T17" fmla="*/ 38 w 38"/>
                    <a:gd name="T18" fmla="*/ 75 h 75"/>
                  </a:gdLst>
                  <a:ahLst/>
                  <a:cxnLst>
                    <a:cxn ang="T10">
                      <a:pos x="T0" y="T1"/>
                    </a:cxn>
                    <a:cxn ang="T11">
                      <a:pos x="T2" y="T3"/>
                    </a:cxn>
                    <a:cxn ang="T12">
                      <a:pos x="T4" y="T5"/>
                    </a:cxn>
                    <a:cxn ang="T13">
                      <a:pos x="T6" y="T7"/>
                    </a:cxn>
                    <a:cxn ang="T14">
                      <a:pos x="T8" y="T9"/>
                    </a:cxn>
                  </a:cxnLst>
                  <a:rect l="T15" t="T16" r="T17" b="T18"/>
                  <a:pathLst>
                    <a:path w="38" h="75">
                      <a:moveTo>
                        <a:pt x="0" y="3"/>
                      </a:moveTo>
                      <a:lnTo>
                        <a:pt x="13" y="68"/>
                      </a:lnTo>
                      <a:lnTo>
                        <a:pt x="38" y="75"/>
                      </a:lnTo>
                      <a:lnTo>
                        <a:pt x="15" y="0"/>
                      </a:lnTo>
                      <a:lnTo>
                        <a:pt x="0" y="3"/>
                      </a:lnTo>
                      <a:close/>
                    </a:path>
                  </a:pathLst>
                </a:custGeom>
                <a:solidFill>
                  <a:srgbClr val="838A72"/>
                </a:solidFill>
                <a:ln w="0">
                  <a:solidFill>
                    <a:srgbClr val="515746"/>
                  </a:solidFill>
                  <a:prstDash val="solid"/>
                  <a:round/>
                  <a:headEnd/>
                  <a:tailEnd/>
                </a:ln>
              </p:spPr>
              <p:txBody>
                <a:bodyPr/>
                <a:lstStyle/>
                <a:p>
                  <a:endParaRPr lang="en-US"/>
                </a:p>
              </p:txBody>
            </p:sp>
            <p:sp>
              <p:nvSpPr>
                <p:cNvPr id="51405" name="Freeform 357"/>
                <p:cNvSpPr>
                  <a:spLocks/>
                </p:cNvSpPr>
                <p:nvPr/>
              </p:nvSpPr>
              <p:spPr bwMode="auto">
                <a:xfrm>
                  <a:off x="1292" y="1756"/>
                  <a:ext cx="55" cy="155"/>
                </a:xfrm>
                <a:custGeom>
                  <a:avLst/>
                  <a:gdLst>
                    <a:gd name="T0" fmla="*/ 109 w 109"/>
                    <a:gd name="T1" fmla="*/ 10 h 310"/>
                    <a:gd name="T2" fmla="*/ 108 w 109"/>
                    <a:gd name="T3" fmla="*/ 9 h 310"/>
                    <a:gd name="T4" fmla="*/ 104 w 109"/>
                    <a:gd name="T5" fmla="*/ 5 h 310"/>
                    <a:gd name="T6" fmla="*/ 101 w 109"/>
                    <a:gd name="T7" fmla="*/ 4 h 310"/>
                    <a:gd name="T8" fmla="*/ 96 w 109"/>
                    <a:gd name="T9" fmla="*/ 1 h 310"/>
                    <a:gd name="T10" fmla="*/ 89 w 109"/>
                    <a:gd name="T11" fmla="*/ 0 h 310"/>
                    <a:gd name="T12" fmla="*/ 81 w 109"/>
                    <a:gd name="T13" fmla="*/ 0 h 310"/>
                    <a:gd name="T14" fmla="*/ 66 w 109"/>
                    <a:gd name="T15" fmla="*/ 0 h 310"/>
                    <a:gd name="T16" fmla="*/ 52 w 109"/>
                    <a:gd name="T17" fmla="*/ 2 h 310"/>
                    <a:gd name="T18" fmla="*/ 42 w 109"/>
                    <a:gd name="T19" fmla="*/ 5 h 310"/>
                    <a:gd name="T20" fmla="*/ 34 w 109"/>
                    <a:gd name="T21" fmla="*/ 9 h 310"/>
                    <a:gd name="T22" fmla="*/ 26 w 109"/>
                    <a:gd name="T23" fmla="*/ 14 h 310"/>
                    <a:gd name="T24" fmla="*/ 15 w 109"/>
                    <a:gd name="T25" fmla="*/ 22 h 310"/>
                    <a:gd name="T26" fmla="*/ 6 w 109"/>
                    <a:gd name="T27" fmla="*/ 31 h 310"/>
                    <a:gd name="T28" fmla="*/ 4 w 109"/>
                    <a:gd name="T29" fmla="*/ 35 h 310"/>
                    <a:gd name="T30" fmla="*/ 1 w 109"/>
                    <a:gd name="T31" fmla="*/ 40 h 310"/>
                    <a:gd name="T32" fmla="*/ 0 w 109"/>
                    <a:gd name="T33" fmla="*/ 50 h 310"/>
                    <a:gd name="T34" fmla="*/ 0 w 109"/>
                    <a:gd name="T35" fmla="*/ 58 h 310"/>
                    <a:gd name="T36" fmla="*/ 2 w 109"/>
                    <a:gd name="T37" fmla="*/ 71 h 310"/>
                    <a:gd name="T38" fmla="*/ 4 w 109"/>
                    <a:gd name="T39" fmla="*/ 73 h 310"/>
                    <a:gd name="T40" fmla="*/ 5 w 109"/>
                    <a:gd name="T41" fmla="*/ 80 h 310"/>
                    <a:gd name="T42" fmla="*/ 8 w 109"/>
                    <a:gd name="T43" fmla="*/ 89 h 310"/>
                    <a:gd name="T44" fmla="*/ 11 w 109"/>
                    <a:gd name="T45" fmla="*/ 101 h 310"/>
                    <a:gd name="T46" fmla="*/ 14 w 109"/>
                    <a:gd name="T47" fmla="*/ 114 h 310"/>
                    <a:gd name="T48" fmla="*/ 18 w 109"/>
                    <a:gd name="T49" fmla="*/ 129 h 310"/>
                    <a:gd name="T50" fmla="*/ 27 w 109"/>
                    <a:gd name="T51" fmla="*/ 161 h 310"/>
                    <a:gd name="T52" fmla="*/ 35 w 109"/>
                    <a:gd name="T53" fmla="*/ 192 h 310"/>
                    <a:gd name="T54" fmla="*/ 39 w 109"/>
                    <a:gd name="T55" fmla="*/ 205 h 310"/>
                    <a:gd name="T56" fmla="*/ 43 w 109"/>
                    <a:gd name="T57" fmla="*/ 219 h 310"/>
                    <a:gd name="T58" fmla="*/ 46 w 109"/>
                    <a:gd name="T59" fmla="*/ 229 h 310"/>
                    <a:gd name="T60" fmla="*/ 48 w 109"/>
                    <a:gd name="T61" fmla="*/ 238 h 310"/>
                    <a:gd name="T62" fmla="*/ 50 w 109"/>
                    <a:gd name="T63" fmla="*/ 244 h 310"/>
                    <a:gd name="T64" fmla="*/ 50 w 109"/>
                    <a:gd name="T65" fmla="*/ 245 h 310"/>
                    <a:gd name="T66" fmla="*/ 60 w 109"/>
                    <a:gd name="T67" fmla="*/ 289 h 310"/>
                    <a:gd name="T68" fmla="*/ 60 w 109"/>
                    <a:gd name="T69" fmla="*/ 290 h 310"/>
                    <a:gd name="T70" fmla="*/ 63 w 109"/>
                    <a:gd name="T71" fmla="*/ 295 h 310"/>
                    <a:gd name="T72" fmla="*/ 64 w 109"/>
                    <a:gd name="T73" fmla="*/ 299 h 310"/>
                    <a:gd name="T74" fmla="*/ 68 w 109"/>
                    <a:gd name="T75" fmla="*/ 303 h 310"/>
                    <a:gd name="T76" fmla="*/ 73 w 109"/>
                    <a:gd name="T77" fmla="*/ 304 h 310"/>
                    <a:gd name="T78" fmla="*/ 79 w 109"/>
                    <a:gd name="T79" fmla="*/ 307 h 310"/>
                    <a:gd name="T80" fmla="*/ 84 w 109"/>
                    <a:gd name="T81" fmla="*/ 308 h 310"/>
                    <a:gd name="T82" fmla="*/ 89 w 109"/>
                    <a:gd name="T83" fmla="*/ 310 h 310"/>
                    <a:gd name="T84" fmla="*/ 89 w 109"/>
                    <a:gd name="T85" fmla="*/ 310 h 310"/>
                    <a:gd name="T86" fmla="*/ 91 w 109"/>
                    <a:gd name="T87" fmla="*/ 307 h 310"/>
                    <a:gd name="T88" fmla="*/ 91 w 109"/>
                    <a:gd name="T89" fmla="*/ 303 h 310"/>
                    <a:gd name="T90" fmla="*/ 92 w 109"/>
                    <a:gd name="T91" fmla="*/ 298 h 310"/>
                    <a:gd name="T92" fmla="*/ 93 w 109"/>
                    <a:gd name="T93" fmla="*/ 285 h 310"/>
                    <a:gd name="T94" fmla="*/ 95 w 109"/>
                    <a:gd name="T95" fmla="*/ 267 h 310"/>
                    <a:gd name="T96" fmla="*/ 96 w 109"/>
                    <a:gd name="T97" fmla="*/ 246 h 310"/>
                    <a:gd name="T98" fmla="*/ 97 w 109"/>
                    <a:gd name="T99" fmla="*/ 223 h 310"/>
                    <a:gd name="T100" fmla="*/ 98 w 109"/>
                    <a:gd name="T101" fmla="*/ 196 h 310"/>
                    <a:gd name="T102" fmla="*/ 101 w 109"/>
                    <a:gd name="T103" fmla="*/ 170 h 310"/>
                    <a:gd name="T104" fmla="*/ 104 w 109"/>
                    <a:gd name="T105" fmla="*/ 116 h 310"/>
                    <a:gd name="T106" fmla="*/ 105 w 109"/>
                    <a:gd name="T107" fmla="*/ 91 h 310"/>
                    <a:gd name="T108" fmla="*/ 106 w 109"/>
                    <a:gd name="T109" fmla="*/ 68 h 310"/>
                    <a:gd name="T110" fmla="*/ 108 w 109"/>
                    <a:gd name="T111" fmla="*/ 47 h 310"/>
                    <a:gd name="T112" fmla="*/ 108 w 109"/>
                    <a:gd name="T113" fmla="*/ 30 h 310"/>
                    <a:gd name="T114" fmla="*/ 109 w 109"/>
                    <a:gd name="T115" fmla="*/ 18 h 310"/>
                    <a:gd name="T116" fmla="*/ 109 w 109"/>
                    <a:gd name="T117" fmla="*/ 13 h 310"/>
                    <a:gd name="T118" fmla="*/ 109 w 109"/>
                    <a:gd name="T119" fmla="*/ 10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
                    <a:gd name="T181" fmla="*/ 0 h 310"/>
                    <a:gd name="T182" fmla="*/ 109 w 109"/>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 h="310">
                      <a:moveTo>
                        <a:pt x="109" y="10"/>
                      </a:moveTo>
                      <a:lnTo>
                        <a:pt x="108" y="9"/>
                      </a:lnTo>
                      <a:lnTo>
                        <a:pt x="104" y="5"/>
                      </a:lnTo>
                      <a:lnTo>
                        <a:pt x="101" y="4"/>
                      </a:lnTo>
                      <a:lnTo>
                        <a:pt x="96" y="1"/>
                      </a:lnTo>
                      <a:lnTo>
                        <a:pt x="89" y="0"/>
                      </a:lnTo>
                      <a:lnTo>
                        <a:pt x="81" y="0"/>
                      </a:lnTo>
                      <a:lnTo>
                        <a:pt x="66" y="0"/>
                      </a:lnTo>
                      <a:lnTo>
                        <a:pt x="52" y="2"/>
                      </a:lnTo>
                      <a:lnTo>
                        <a:pt x="42" y="5"/>
                      </a:lnTo>
                      <a:lnTo>
                        <a:pt x="34" y="9"/>
                      </a:lnTo>
                      <a:lnTo>
                        <a:pt x="26" y="14"/>
                      </a:lnTo>
                      <a:lnTo>
                        <a:pt x="15" y="22"/>
                      </a:lnTo>
                      <a:lnTo>
                        <a:pt x="6" y="31"/>
                      </a:lnTo>
                      <a:lnTo>
                        <a:pt x="4" y="35"/>
                      </a:lnTo>
                      <a:lnTo>
                        <a:pt x="1" y="40"/>
                      </a:lnTo>
                      <a:lnTo>
                        <a:pt x="0" y="50"/>
                      </a:lnTo>
                      <a:lnTo>
                        <a:pt x="0" y="58"/>
                      </a:lnTo>
                      <a:lnTo>
                        <a:pt x="2" y="71"/>
                      </a:lnTo>
                      <a:lnTo>
                        <a:pt x="4" y="73"/>
                      </a:lnTo>
                      <a:lnTo>
                        <a:pt x="5" y="80"/>
                      </a:lnTo>
                      <a:lnTo>
                        <a:pt x="8" y="89"/>
                      </a:lnTo>
                      <a:lnTo>
                        <a:pt x="11" y="101"/>
                      </a:lnTo>
                      <a:lnTo>
                        <a:pt x="14" y="114"/>
                      </a:lnTo>
                      <a:lnTo>
                        <a:pt x="18" y="129"/>
                      </a:lnTo>
                      <a:lnTo>
                        <a:pt x="27" y="161"/>
                      </a:lnTo>
                      <a:lnTo>
                        <a:pt x="35" y="192"/>
                      </a:lnTo>
                      <a:lnTo>
                        <a:pt x="39" y="205"/>
                      </a:lnTo>
                      <a:lnTo>
                        <a:pt x="43" y="219"/>
                      </a:lnTo>
                      <a:lnTo>
                        <a:pt x="46" y="229"/>
                      </a:lnTo>
                      <a:lnTo>
                        <a:pt x="48" y="238"/>
                      </a:lnTo>
                      <a:lnTo>
                        <a:pt x="50" y="244"/>
                      </a:lnTo>
                      <a:lnTo>
                        <a:pt x="50" y="245"/>
                      </a:lnTo>
                      <a:lnTo>
                        <a:pt x="60" y="289"/>
                      </a:lnTo>
                      <a:lnTo>
                        <a:pt x="60" y="290"/>
                      </a:lnTo>
                      <a:lnTo>
                        <a:pt x="63" y="295"/>
                      </a:lnTo>
                      <a:lnTo>
                        <a:pt x="64" y="299"/>
                      </a:lnTo>
                      <a:lnTo>
                        <a:pt x="68" y="303"/>
                      </a:lnTo>
                      <a:lnTo>
                        <a:pt x="73" y="304"/>
                      </a:lnTo>
                      <a:lnTo>
                        <a:pt x="79" y="307"/>
                      </a:lnTo>
                      <a:lnTo>
                        <a:pt x="84" y="308"/>
                      </a:lnTo>
                      <a:lnTo>
                        <a:pt x="89" y="310"/>
                      </a:lnTo>
                      <a:lnTo>
                        <a:pt x="91" y="307"/>
                      </a:lnTo>
                      <a:lnTo>
                        <a:pt x="91" y="303"/>
                      </a:lnTo>
                      <a:lnTo>
                        <a:pt x="92" y="298"/>
                      </a:lnTo>
                      <a:lnTo>
                        <a:pt x="93" y="285"/>
                      </a:lnTo>
                      <a:lnTo>
                        <a:pt x="95" y="267"/>
                      </a:lnTo>
                      <a:lnTo>
                        <a:pt x="96" y="246"/>
                      </a:lnTo>
                      <a:lnTo>
                        <a:pt x="97" y="223"/>
                      </a:lnTo>
                      <a:lnTo>
                        <a:pt x="98" y="196"/>
                      </a:lnTo>
                      <a:lnTo>
                        <a:pt x="101" y="170"/>
                      </a:lnTo>
                      <a:lnTo>
                        <a:pt x="104" y="116"/>
                      </a:lnTo>
                      <a:lnTo>
                        <a:pt x="105" y="91"/>
                      </a:lnTo>
                      <a:lnTo>
                        <a:pt x="106" y="68"/>
                      </a:lnTo>
                      <a:lnTo>
                        <a:pt x="108" y="47"/>
                      </a:lnTo>
                      <a:lnTo>
                        <a:pt x="108" y="30"/>
                      </a:lnTo>
                      <a:lnTo>
                        <a:pt x="109" y="18"/>
                      </a:lnTo>
                      <a:lnTo>
                        <a:pt x="109" y="13"/>
                      </a:lnTo>
                      <a:lnTo>
                        <a:pt x="109" y="10"/>
                      </a:lnTo>
                      <a:close/>
                    </a:path>
                  </a:pathLst>
                </a:custGeom>
                <a:solidFill>
                  <a:srgbClr val="838C7D"/>
                </a:solidFill>
                <a:ln w="0">
                  <a:solidFill>
                    <a:srgbClr val="515746"/>
                  </a:solidFill>
                  <a:prstDash val="solid"/>
                  <a:round/>
                  <a:headEnd/>
                  <a:tailEnd/>
                </a:ln>
              </p:spPr>
              <p:txBody>
                <a:bodyPr/>
                <a:lstStyle/>
                <a:p>
                  <a:endParaRPr lang="en-US"/>
                </a:p>
              </p:txBody>
            </p:sp>
            <p:sp>
              <p:nvSpPr>
                <p:cNvPr id="51406" name="Freeform 358"/>
                <p:cNvSpPr>
                  <a:spLocks/>
                </p:cNvSpPr>
                <p:nvPr/>
              </p:nvSpPr>
              <p:spPr bwMode="auto">
                <a:xfrm>
                  <a:off x="1303" y="1758"/>
                  <a:ext cx="74" cy="153"/>
                </a:xfrm>
                <a:custGeom>
                  <a:avLst/>
                  <a:gdLst>
                    <a:gd name="T0" fmla="*/ 0 w 149"/>
                    <a:gd name="T1" fmla="*/ 43 h 306"/>
                    <a:gd name="T2" fmla="*/ 0 w 149"/>
                    <a:gd name="T3" fmla="*/ 45 h 306"/>
                    <a:gd name="T4" fmla="*/ 1 w 149"/>
                    <a:gd name="T5" fmla="*/ 47 h 306"/>
                    <a:gd name="T6" fmla="*/ 1 w 149"/>
                    <a:gd name="T7" fmla="*/ 50 h 306"/>
                    <a:gd name="T8" fmla="*/ 2 w 149"/>
                    <a:gd name="T9" fmla="*/ 55 h 306"/>
                    <a:gd name="T10" fmla="*/ 5 w 149"/>
                    <a:gd name="T11" fmla="*/ 68 h 306"/>
                    <a:gd name="T12" fmla="*/ 9 w 149"/>
                    <a:gd name="T13" fmla="*/ 86 h 306"/>
                    <a:gd name="T14" fmla="*/ 13 w 149"/>
                    <a:gd name="T15" fmla="*/ 103 h 306"/>
                    <a:gd name="T16" fmla="*/ 17 w 149"/>
                    <a:gd name="T17" fmla="*/ 121 h 306"/>
                    <a:gd name="T18" fmla="*/ 21 w 149"/>
                    <a:gd name="T19" fmla="*/ 137 h 306"/>
                    <a:gd name="T20" fmla="*/ 23 w 149"/>
                    <a:gd name="T21" fmla="*/ 152 h 306"/>
                    <a:gd name="T22" fmla="*/ 26 w 149"/>
                    <a:gd name="T23" fmla="*/ 162 h 306"/>
                    <a:gd name="T24" fmla="*/ 27 w 149"/>
                    <a:gd name="T25" fmla="*/ 171 h 306"/>
                    <a:gd name="T26" fmla="*/ 30 w 149"/>
                    <a:gd name="T27" fmla="*/ 187 h 306"/>
                    <a:gd name="T28" fmla="*/ 33 w 149"/>
                    <a:gd name="T29" fmla="*/ 202 h 306"/>
                    <a:gd name="T30" fmla="*/ 38 w 149"/>
                    <a:gd name="T31" fmla="*/ 218 h 306"/>
                    <a:gd name="T32" fmla="*/ 43 w 149"/>
                    <a:gd name="T33" fmla="*/ 236 h 306"/>
                    <a:gd name="T34" fmla="*/ 48 w 149"/>
                    <a:gd name="T35" fmla="*/ 256 h 306"/>
                    <a:gd name="T36" fmla="*/ 54 w 149"/>
                    <a:gd name="T37" fmla="*/ 273 h 306"/>
                    <a:gd name="T38" fmla="*/ 59 w 149"/>
                    <a:gd name="T39" fmla="*/ 286 h 306"/>
                    <a:gd name="T40" fmla="*/ 63 w 149"/>
                    <a:gd name="T41" fmla="*/ 295 h 306"/>
                    <a:gd name="T42" fmla="*/ 66 w 149"/>
                    <a:gd name="T43" fmla="*/ 302 h 306"/>
                    <a:gd name="T44" fmla="*/ 68 w 149"/>
                    <a:gd name="T45" fmla="*/ 305 h 306"/>
                    <a:gd name="T46" fmla="*/ 68 w 149"/>
                    <a:gd name="T47" fmla="*/ 306 h 306"/>
                    <a:gd name="T48" fmla="*/ 146 w 149"/>
                    <a:gd name="T49" fmla="*/ 264 h 306"/>
                    <a:gd name="T50" fmla="*/ 146 w 149"/>
                    <a:gd name="T51" fmla="*/ 262 h 306"/>
                    <a:gd name="T52" fmla="*/ 147 w 149"/>
                    <a:gd name="T53" fmla="*/ 261 h 306"/>
                    <a:gd name="T54" fmla="*/ 149 w 149"/>
                    <a:gd name="T55" fmla="*/ 256 h 306"/>
                    <a:gd name="T56" fmla="*/ 147 w 149"/>
                    <a:gd name="T57" fmla="*/ 249 h 306"/>
                    <a:gd name="T58" fmla="*/ 145 w 149"/>
                    <a:gd name="T59" fmla="*/ 240 h 306"/>
                    <a:gd name="T60" fmla="*/ 141 w 149"/>
                    <a:gd name="T61" fmla="*/ 229 h 306"/>
                    <a:gd name="T62" fmla="*/ 137 w 149"/>
                    <a:gd name="T63" fmla="*/ 216 h 306"/>
                    <a:gd name="T64" fmla="*/ 133 w 149"/>
                    <a:gd name="T65" fmla="*/ 200 h 306"/>
                    <a:gd name="T66" fmla="*/ 130 w 149"/>
                    <a:gd name="T67" fmla="*/ 191 h 306"/>
                    <a:gd name="T68" fmla="*/ 129 w 149"/>
                    <a:gd name="T69" fmla="*/ 181 h 306"/>
                    <a:gd name="T70" fmla="*/ 124 w 149"/>
                    <a:gd name="T71" fmla="*/ 156 h 306"/>
                    <a:gd name="T72" fmla="*/ 118 w 149"/>
                    <a:gd name="T73" fmla="*/ 129 h 306"/>
                    <a:gd name="T74" fmla="*/ 114 w 149"/>
                    <a:gd name="T75" fmla="*/ 101 h 306"/>
                    <a:gd name="T76" fmla="*/ 109 w 149"/>
                    <a:gd name="T77" fmla="*/ 74 h 306"/>
                    <a:gd name="T78" fmla="*/ 104 w 149"/>
                    <a:gd name="T79" fmla="*/ 47 h 306"/>
                    <a:gd name="T80" fmla="*/ 100 w 149"/>
                    <a:gd name="T81" fmla="*/ 35 h 306"/>
                    <a:gd name="T82" fmla="*/ 97 w 149"/>
                    <a:gd name="T83" fmla="*/ 25 h 306"/>
                    <a:gd name="T84" fmla="*/ 95 w 149"/>
                    <a:gd name="T85" fmla="*/ 16 h 306"/>
                    <a:gd name="T86" fmla="*/ 93 w 149"/>
                    <a:gd name="T87" fmla="*/ 10 h 306"/>
                    <a:gd name="T88" fmla="*/ 91 w 149"/>
                    <a:gd name="T89" fmla="*/ 6 h 306"/>
                    <a:gd name="T90" fmla="*/ 87 w 149"/>
                    <a:gd name="T91" fmla="*/ 4 h 306"/>
                    <a:gd name="T92" fmla="*/ 75 w 149"/>
                    <a:gd name="T93" fmla="*/ 0 h 306"/>
                    <a:gd name="T94" fmla="*/ 62 w 149"/>
                    <a:gd name="T95" fmla="*/ 0 h 306"/>
                    <a:gd name="T96" fmla="*/ 48 w 149"/>
                    <a:gd name="T97" fmla="*/ 2 h 306"/>
                    <a:gd name="T98" fmla="*/ 41 w 149"/>
                    <a:gd name="T99" fmla="*/ 6 h 306"/>
                    <a:gd name="T100" fmla="*/ 31 w 149"/>
                    <a:gd name="T101" fmla="*/ 10 h 306"/>
                    <a:gd name="T102" fmla="*/ 23 w 149"/>
                    <a:gd name="T103" fmla="*/ 14 h 306"/>
                    <a:gd name="T104" fmla="*/ 17 w 149"/>
                    <a:gd name="T105" fmla="*/ 20 h 306"/>
                    <a:gd name="T106" fmla="*/ 12 w 149"/>
                    <a:gd name="T107" fmla="*/ 24 h 306"/>
                    <a:gd name="T108" fmla="*/ 8 w 149"/>
                    <a:gd name="T109" fmla="*/ 28 h 306"/>
                    <a:gd name="T110" fmla="*/ 2 w 149"/>
                    <a:gd name="T111" fmla="*/ 38 h 306"/>
                    <a:gd name="T112" fmla="*/ 1 w 149"/>
                    <a:gd name="T113" fmla="*/ 42 h 306"/>
                    <a:gd name="T114" fmla="*/ 0 w 149"/>
                    <a:gd name="T115" fmla="*/ 43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9"/>
                    <a:gd name="T175" fmla="*/ 0 h 306"/>
                    <a:gd name="T176" fmla="*/ 149 w 149"/>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9" h="306">
                      <a:moveTo>
                        <a:pt x="0" y="43"/>
                      </a:moveTo>
                      <a:lnTo>
                        <a:pt x="0" y="45"/>
                      </a:lnTo>
                      <a:lnTo>
                        <a:pt x="1" y="47"/>
                      </a:lnTo>
                      <a:lnTo>
                        <a:pt x="1" y="50"/>
                      </a:lnTo>
                      <a:lnTo>
                        <a:pt x="2" y="55"/>
                      </a:lnTo>
                      <a:lnTo>
                        <a:pt x="5" y="68"/>
                      </a:lnTo>
                      <a:lnTo>
                        <a:pt x="9" y="86"/>
                      </a:lnTo>
                      <a:lnTo>
                        <a:pt x="13" y="103"/>
                      </a:lnTo>
                      <a:lnTo>
                        <a:pt x="17" y="121"/>
                      </a:lnTo>
                      <a:lnTo>
                        <a:pt x="21" y="137"/>
                      </a:lnTo>
                      <a:lnTo>
                        <a:pt x="23" y="152"/>
                      </a:lnTo>
                      <a:lnTo>
                        <a:pt x="26" y="162"/>
                      </a:lnTo>
                      <a:lnTo>
                        <a:pt x="27" y="171"/>
                      </a:lnTo>
                      <a:lnTo>
                        <a:pt x="30" y="187"/>
                      </a:lnTo>
                      <a:lnTo>
                        <a:pt x="33" y="202"/>
                      </a:lnTo>
                      <a:lnTo>
                        <a:pt x="38" y="218"/>
                      </a:lnTo>
                      <a:lnTo>
                        <a:pt x="43" y="236"/>
                      </a:lnTo>
                      <a:lnTo>
                        <a:pt x="48" y="256"/>
                      </a:lnTo>
                      <a:lnTo>
                        <a:pt x="54" y="273"/>
                      </a:lnTo>
                      <a:lnTo>
                        <a:pt x="59" y="286"/>
                      </a:lnTo>
                      <a:lnTo>
                        <a:pt x="63" y="295"/>
                      </a:lnTo>
                      <a:lnTo>
                        <a:pt x="66" y="302"/>
                      </a:lnTo>
                      <a:lnTo>
                        <a:pt x="68" y="305"/>
                      </a:lnTo>
                      <a:lnTo>
                        <a:pt x="68" y="306"/>
                      </a:lnTo>
                      <a:lnTo>
                        <a:pt x="146" y="264"/>
                      </a:lnTo>
                      <a:lnTo>
                        <a:pt x="146" y="262"/>
                      </a:lnTo>
                      <a:lnTo>
                        <a:pt x="147" y="261"/>
                      </a:lnTo>
                      <a:lnTo>
                        <a:pt x="149" y="256"/>
                      </a:lnTo>
                      <a:lnTo>
                        <a:pt x="147" y="249"/>
                      </a:lnTo>
                      <a:lnTo>
                        <a:pt x="145" y="240"/>
                      </a:lnTo>
                      <a:lnTo>
                        <a:pt x="141" y="229"/>
                      </a:lnTo>
                      <a:lnTo>
                        <a:pt x="137" y="216"/>
                      </a:lnTo>
                      <a:lnTo>
                        <a:pt x="133" y="200"/>
                      </a:lnTo>
                      <a:lnTo>
                        <a:pt x="130" y="191"/>
                      </a:lnTo>
                      <a:lnTo>
                        <a:pt x="129" y="181"/>
                      </a:lnTo>
                      <a:lnTo>
                        <a:pt x="124" y="156"/>
                      </a:lnTo>
                      <a:lnTo>
                        <a:pt x="118" y="129"/>
                      </a:lnTo>
                      <a:lnTo>
                        <a:pt x="114" y="101"/>
                      </a:lnTo>
                      <a:lnTo>
                        <a:pt x="109" y="74"/>
                      </a:lnTo>
                      <a:lnTo>
                        <a:pt x="104" y="47"/>
                      </a:lnTo>
                      <a:lnTo>
                        <a:pt x="100" y="35"/>
                      </a:lnTo>
                      <a:lnTo>
                        <a:pt x="97" y="25"/>
                      </a:lnTo>
                      <a:lnTo>
                        <a:pt x="95" y="16"/>
                      </a:lnTo>
                      <a:lnTo>
                        <a:pt x="93" y="10"/>
                      </a:lnTo>
                      <a:lnTo>
                        <a:pt x="91" y="6"/>
                      </a:lnTo>
                      <a:lnTo>
                        <a:pt x="87" y="4"/>
                      </a:lnTo>
                      <a:lnTo>
                        <a:pt x="75" y="0"/>
                      </a:lnTo>
                      <a:lnTo>
                        <a:pt x="62" y="0"/>
                      </a:lnTo>
                      <a:lnTo>
                        <a:pt x="48" y="2"/>
                      </a:lnTo>
                      <a:lnTo>
                        <a:pt x="41" y="6"/>
                      </a:lnTo>
                      <a:lnTo>
                        <a:pt x="31" y="10"/>
                      </a:lnTo>
                      <a:lnTo>
                        <a:pt x="23" y="14"/>
                      </a:lnTo>
                      <a:lnTo>
                        <a:pt x="17" y="20"/>
                      </a:lnTo>
                      <a:lnTo>
                        <a:pt x="12" y="24"/>
                      </a:lnTo>
                      <a:lnTo>
                        <a:pt x="8" y="28"/>
                      </a:lnTo>
                      <a:lnTo>
                        <a:pt x="2" y="38"/>
                      </a:lnTo>
                      <a:lnTo>
                        <a:pt x="1" y="42"/>
                      </a:lnTo>
                      <a:lnTo>
                        <a:pt x="0" y="43"/>
                      </a:lnTo>
                      <a:close/>
                    </a:path>
                  </a:pathLst>
                </a:custGeom>
                <a:solidFill>
                  <a:srgbClr val="BABEAA"/>
                </a:solidFill>
                <a:ln w="0">
                  <a:solidFill>
                    <a:srgbClr val="515746"/>
                  </a:solidFill>
                  <a:prstDash val="solid"/>
                  <a:round/>
                  <a:headEnd/>
                  <a:tailEnd/>
                </a:ln>
              </p:spPr>
              <p:txBody>
                <a:bodyPr/>
                <a:lstStyle/>
                <a:p>
                  <a:endParaRPr lang="en-US"/>
                </a:p>
              </p:txBody>
            </p:sp>
            <p:sp>
              <p:nvSpPr>
                <p:cNvPr id="51407" name="Freeform 359"/>
                <p:cNvSpPr>
                  <a:spLocks/>
                </p:cNvSpPr>
                <p:nvPr/>
              </p:nvSpPr>
              <p:spPr bwMode="auto">
                <a:xfrm>
                  <a:off x="1311" y="1770"/>
                  <a:ext cx="50" cy="76"/>
                </a:xfrm>
                <a:custGeom>
                  <a:avLst/>
                  <a:gdLst>
                    <a:gd name="T0" fmla="*/ 33 w 99"/>
                    <a:gd name="T1" fmla="*/ 3 h 152"/>
                    <a:gd name="T2" fmla="*/ 34 w 99"/>
                    <a:gd name="T3" fmla="*/ 3 h 152"/>
                    <a:gd name="T4" fmla="*/ 35 w 99"/>
                    <a:gd name="T5" fmla="*/ 2 h 152"/>
                    <a:gd name="T6" fmla="*/ 42 w 99"/>
                    <a:gd name="T7" fmla="*/ 0 h 152"/>
                    <a:gd name="T8" fmla="*/ 50 w 99"/>
                    <a:gd name="T9" fmla="*/ 0 h 152"/>
                    <a:gd name="T10" fmla="*/ 57 w 99"/>
                    <a:gd name="T11" fmla="*/ 0 h 152"/>
                    <a:gd name="T12" fmla="*/ 63 w 99"/>
                    <a:gd name="T13" fmla="*/ 3 h 152"/>
                    <a:gd name="T14" fmla="*/ 68 w 99"/>
                    <a:gd name="T15" fmla="*/ 6 h 152"/>
                    <a:gd name="T16" fmla="*/ 72 w 99"/>
                    <a:gd name="T17" fmla="*/ 10 h 152"/>
                    <a:gd name="T18" fmla="*/ 76 w 99"/>
                    <a:gd name="T19" fmla="*/ 13 h 152"/>
                    <a:gd name="T20" fmla="*/ 79 w 99"/>
                    <a:gd name="T21" fmla="*/ 16 h 152"/>
                    <a:gd name="T22" fmla="*/ 80 w 99"/>
                    <a:gd name="T23" fmla="*/ 21 h 152"/>
                    <a:gd name="T24" fmla="*/ 86 w 99"/>
                    <a:gd name="T25" fmla="*/ 33 h 152"/>
                    <a:gd name="T26" fmla="*/ 91 w 99"/>
                    <a:gd name="T27" fmla="*/ 49 h 152"/>
                    <a:gd name="T28" fmla="*/ 95 w 99"/>
                    <a:gd name="T29" fmla="*/ 65 h 152"/>
                    <a:gd name="T30" fmla="*/ 97 w 99"/>
                    <a:gd name="T31" fmla="*/ 81 h 152"/>
                    <a:gd name="T32" fmla="*/ 99 w 99"/>
                    <a:gd name="T33" fmla="*/ 97 h 152"/>
                    <a:gd name="T34" fmla="*/ 99 w 99"/>
                    <a:gd name="T35" fmla="*/ 103 h 152"/>
                    <a:gd name="T36" fmla="*/ 99 w 99"/>
                    <a:gd name="T37" fmla="*/ 108 h 152"/>
                    <a:gd name="T38" fmla="*/ 99 w 99"/>
                    <a:gd name="T39" fmla="*/ 111 h 152"/>
                    <a:gd name="T40" fmla="*/ 99 w 99"/>
                    <a:gd name="T41" fmla="*/ 112 h 152"/>
                    <a:gd name="T42" fmla="*/ 99 w 99"/>
                    <a:gd name="T43" fmla="*/ 114 h 152"/>
                    <a:gd name="T44" fmla="*/ 96 w 99"/>
                    <a:gd name="T45" fmla="*/ 115 h 152"/>
                    <a:gd name="T46" fmla="*/ 91 w 99"/>
                    <a:gd name="T47" fmla="*/ 123 h 152"/>
                    <a:gd name="T48" fmla="*/ 84 w 99"/>
                    <a:gd name="T49" fmla="*/ 131 h 152"/>
                    <a:gd name="T50" fmla="*/ 79 w 99"/>
                    <a:gd name="T51" fmla="*/ 135 h 152"/>
                    <a:gd name="T52" fmla="*/ 75 w 99"/>
                    <a:gd name="T53" fmla="*/ 138 h 152"/>
                    <a:gd name="T54" fmla="*/ 57 w 99"/>
                    <a:gd name="T55" fmla="*/ 147 h 152"/>
                    <a:gd name="T56" fmla="*/ 47 w 99"/>
                    <a:gd name="T57" fmla="*/ 151 h 152"/>
                    <a:gd name="T58" fmla="*/ 39 w 99"/>
                    <a:gd name="T59" fmla="*/ 152 h 152"/>
                    <a:gd name="T60" fmla="*/ 31 w 99"/>
                    <a:gd name="T61" fmla="*/ 152 h 152"/>
                    <a:gd name="T62" fmla="*/ 26 w 99"/>
                    <a:gd name="T63" fmla="*/ 152 h 152"/>
                    <a:gd name="T64" fmla="*/ 21 w 99"/>
                    <a:gd name="T65" fmla="*/ 151 h 152"/>
                    <a:gd name="T66" fmla="*/ 20 w 99"/>
                    <a:gd name="T67" fmla="*/ 151 h 152"/>
                    <a:gd name="T68" fmla="*/ 20 w 99"/>
                    <a:gd name="T69" fmla="*/ 149 h 152"/>
                    <a:gd name="T70" fmla="*/ 18 w 99"/>
                    <a:gd name="T71" fmla="*/ 144 h 152"/>
                    <a:gd name="T72" fmla="*/ 16 w 99"/>
                    <a:gd name="T73" fmla="*/ 138 h 152"/>
                    <a:gd name="T74" fmla="*/ 14 w 99"/>
                    <a:gd name="T75" fmla="*/ 128 h 152"/>
                    <a:gd name="T76" fmla="*/ 9 w 99"/>
                    <a:gd name="T77" fmla="*/ 111 h 152"/>
                    <a:gd name="T78" fmla="*/ 8 w 99"/>
                    <a:gd name="T79" fmla="*/ 103 h 152"/>
                    <a:gd name="T80" fmla="*/ 6 w 99"/>
                    <a:gd name="T81" fmla="*/ 98 h 152"/>
                    <a:gd name="T82" fmla="*/ 5 w 99"/>
                    <a:gd name="T83" fmla="*/ 94 h 152"/>
                    <a:gd name="T84" fmla="*/ 5 w 99"/>
                    <a:gd name="T85" fmla="*/ 87 h 152"/>
                    <a:gd name="T86" fmla="*/ 2 w 99"/>
                    <a:gd name="T87" fmla="*/ 74 h 152"/>
                    <a:gd name="T88" fmla="*/ 0 w 99"/>
                    <a:gd name="T89" fmla="*/ 60 h 152"/>
                    <a:gd name="T90" fmla="*/ 0 w 99"/>
                    <a:gd name="T91" fmla="*/ 54 h 152"/>
                    <a:gd name="T92" fmla="*/ 0 w 99"/>
                    <a:gd name="T93" fmla="*/ 49 h 152"/>
                    <a:gd name="T94" fmla="*/ 1 w 99"/>
                    <a:gd name="T95" fmla="*/ 40 h 152"/>
                    <a:gd name="T96" fmla="*/ 4 w 99"/>
                    <a:gd name="T97" fmla="*/ 32 h 152"/>
                    <a:gd name="T98" fmla="*/ 9 w 99"/>
                    <a:gd name="T99" fmla="*/ 24 h 152"/>
                    <a:gd name="T100" fmla="*/ 14 w 99"/>
                    <a:gd name="T101" fmla="*/ 17 h 152"/>
                    <a:gd name="T102" fmla="*/ 18 w 99"/>
                    <a:gd name="T103" fmla="*/ 13 h 152"/>
                    <a:gd name="T104" fmla="*/ 22 w 99"/>
                    <a:gd name="T105" fmla="*/ 8 h 152"/>
                    <a:gd name="T106" fmla="*/ 30 w 99"/>
                    <a:gd name="T107" fmla="*/ 4 h 152"/>
                    <a:gd name="T108" fmla="*/ 31 w 99"/>
                    <a:gd name="T109" fmla="*/ 3 h 152"/>
                    <a:gd name="T110" fmla="*/ 33 w 99"/>
                    <a:gd name="T111" fmla="*/ 3 h 1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152"/>
                    <a:gd name="T170" fmla="*/ 99 w 99"/>
                    <a:gd name="T171" fmla="*/ 152 h 1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152">
                      <a:moveTo>
                        <a:pt x="33" y="3"/>
                      </a:moveTo>
                      <a:lnTo>
                        <a:pt x="34" y="3"/>
                      </a:lnTo>
                      <a:lnTo>
                        <a:pt x="35" y="2"/>
                      </a:lnTo>
                      <a:lnTo>
                        <a:pt x="42" y="0"/>
                      </a:lnTo>
                      <a:lnTo>
                        <a:pt x="50" y="0"/>
                      </a:lnTo>
                      <a:lnTo>
                        <a:pt x="57" y="0"/>
                      </a:lnTo>
                      <a:lnTo>
                        <a:pt x="63" y="3"/>
                      </a:lnTo>
                      <a:lnTo>
                        <a:pt x="68" y="6"/>
                      </a:lnTo>
                      <a:lnTo>
                        <a:pt x="72" y="10"/>
                      </a:lnTo>
                      <a:lnTo>
                        <a:pt x="76" y="13"/>
                      </a:lnTo>
                      <a:lnTo>
                        <a:pt x="79" y="16"/>
                      </a:lnTo>
                      <a:lnTo>
                        <a:pt x="80" y="21"/>
                      </a:lnTo>
                      <a:lnTo>
                        <a:pt x="86" y="33"/>
                      </a:lnTo>
                      <a:lnTo>
                        <a:pt x="91" y="49"/>
                      </a:lnTo>
                      <a:lnTo>
                        <a:pt x="95" y="65"/>
                      </a:lnTo>
                      <a:lnTo>
                        <a:pt x="97" y="81"/>
                      </a:lnTo>
                      <a:lnTo>
                        <a:pt x="99" y="97"/>
                      </a:lnTo>
                      <a:lnTo>
                        <a:pt x="99" y="103"/>
                      </a:lnTo>
                      <a:lnTo>
                        <a:pt x="99" y="108"/>
                      </a:lnTo>
                      <a:lnTo>
                        <a:pt x="99" y="111"/>
                      </a:lnTo>
                      <a:lnTo>
                        <a:pt x="99" y="112"/>
                      </a:lnTo>
                      <a:lnTo>
                        <a:pt x="99" y="114"/>
                      </a:lnTo>
                      <a:lnTo>
                        <a:pt x="96" y="115"/>
                      </a:lnTo>
                      <a:lnTo>
                        <a:pt x="91" y="123"/>
                      </a:lnTo>
                      <a:lnTo>
                        <a:pt x="84" y="131"/>
                      </a:lnTo>
                      <a:lnTo>
                        <a:pt x="79" y="135"/>
                      </a:lnTo>
                      <a:lnTo>
                        <a:pt x="75" y="138"/>
                      </a:lnTo>
                      <a:lnTo>
                        <a:pt x="57" y="147"/>
                      </a:lnTo>
                      <a:lnTo>
                        <a:pt x="47" y="151"/>
                      </a:lnTo>
                      <a:lnTo>
                        <a:pt x="39" y="152"/>
                      </a:lnTo>
                      <a:lnTo>
                        <a:pt x="31" y="152"/>
                      </a:lnTo>
                      <a:lnTo>
                        <a:pt x="26" y="152"/>
                      </a:lnTo>
                      <a:lnTo>
                        <a:pt x="21" y="151"/>
                      </a:lnTo>
                      <a:lnTo>
                        <a:pt x="20" y="151"/>
                      </a:lnTo>
                      <a:lnTo>
                        <a:pt x="20" y="149"/>
                      </a:lnTo>
                      <a:lnTo>
                        <a:pt x="18" y="144"/>
                      </a:lnTo>
                      <a:lnTo>
                        <a:pt x="16" y="138"/>
                      </a:lnTo>
                      <a:lnTo>
                        <a:pt x="14" y="128"/>
                      </a:lnTo>
                      <a:lnTo>
                        <a:pt x="9" y="111"/>
                      </a:lnTo>
                      <a:lnTo>
                        <a:pt x="8" y="103"/>
                      </a:lnTo>
                      <a:lnTo>
                        <a:pt x="6" y="98"/>
                      </a:lnTo>
                      <a:lnTo>
                        <a:pt x="5" y="94"/>
                      </a:lnTo>
                      <a:lnTo>
                        <a:pt x="5" y="87"/>
                      </a:lnTo>
                      <a:lnTo>
                        <a:pt x="2" y="74"/>
                      </a:lnTo>
                      <a:lnTo>
                        <a:pt x="0" y="60"/>
                      </a:lnTo>
                      <a:lnTo>
                        <a:pt x="0" y="54"/>
                      </a:lnTo>
                      <a:lnTo>
                        <a:pt x="0" y="49"/>
                      </a:lnTo>
                      <a:lnTo>
                        <a:pt x="1" y="40"/>
                      </a:lnTo>
                      <a:lnTo>
                        <a:pt x="4" y="32"/>
                      </a:lnTo>
                      <a:lnTo>
                        <a:pt x="9" y="24"/>
                      </a:lnTo>
                      <a:lnTo>
                        <a:pt x="14" y="17"/>
                      </a:lnTo>
                      <a:lnTo>
                        <a:pt x="18" y="13"/>
                      </a:lnTo>
                      <a:lnTo>
                        <a:pt x="22" y="8"/>
                      </a:lnTo>
                      <a:lnTo>
                        <a:pt x="30" y="4"/>
                      </a:lnTo>
                      <a:lnTo>
                        <a:pt x="31" y="3"/>
                      </a:lnTo>
                      <a:lnTo>
                        <a:pt x="33" y="3"/>
                      </a:lnTo>
                      <a:close/>
                    </a:path>
                  </a:pathLst>
                </a:custGeom>
                <a:solidFill>
                  <a:srgbClr val="8D9483"/>
                </a:solidFill>
                <a:ln w="0">
                  <a:solidFill>
                    <a:srgbClr val="515746"/>
                  </a:solidFill>
                  <a:prstDash val="solid"/>
                  <a:round/>
                  <a:headEnd/>
                  <a:tailEnd/>
                </a:ln>
              </p:spPr>
              <p:txBody>
                <a:bodyPr/>
                <a:lstStyle/>
                <a:p>
                  <a:endParaRPr lang="en-US"/>
                </a:p>
              </p:txBody>
            </p:sp>
            <p:sp>
              <p:nvSpPr>
                <p:cNvPr id="51408" name="Freeform 360"/>
                <p:cNvSpPr>
                  <a:spLocks/>
                </p:cNvSpPr>
                <p:nvPr/>
              </p:nvSpPr>
              <p:spPr bwMode="auto">
                <a:xfrm>
                  <a:off x="1331" y="1861"/>
                  <a:ext cx="9" cy="10"/>
                </a:xfrm>
                <a:custGeom>
                  <a:avLst/>
                  <a:gdLst>
                    <a:gd name="T0" fmla="*/ 0 w 18"/>
                    <a:gd name="T1" fmla="*/ 9 h 18"/>
                    <a:gd name="T2" fmla="*/ 15 w 18"/>
                    <a:gd name="T3" fmla="*/ 0 h 18"/>
                    <a:gd name="T4" fmla="*/ 18 w 18"/>
                    <a:gd name="T5" fmla="*/ 10 h 18"/>
                    <a:gd name="T6" fmla="*/ 2 w 18"/>
                    <a:gd name="T7" fmla="*/ 18 h 18"/>
                    <a:gd name="T8" fmla="*/ 0 w 18"/>
                    <a:gd name="T9" fmla="*/ 9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9"/>
                      </a:moveTo>
                      <a:lnTo>
                        <a:pt x="15" y="0"/>
                      </a:lnTo>
                      <a:lnTo>
                        <a:pt x="18" y="10"/>
                      </a:lnTo>
                      <a:lnTo>
                        <a:pt x="2" y="18"/>
                      </a:lnTo>
                      <a:lnTo>
                        <a:pt x="0" y="9"/>
                      </a:lnTo>
                      <a:close/>
                    </a:path>
                  </a:pathLst>
                </a:custGeom>
                <a:solidFill>
                  <a:srgbClr val="96988A"/>
                </a:solidFill>
                <a:ln w="9525">
                  <a:noFill/>
                  <a:round/>
                  <a:headEnd/>
                  <a:tailEnd/>
                </a:ln>
              </p:spPr>
              <p:txBody>
                <a:bodyPr/>
                <a:lstStyle/>
                <a:p>
                  <a:endParaRPr lang="en-US"/>
                </a:p>
              </p:txBody>
            </p:sp>
            <p:sp>
              <p:nvSpPr>
                <p:cNvPr id="51409" name="Freeform 361"/>
                <p:cNvSpPr>
                  <a:spLocks/>
                </p:cNvSpPr>
                <p:nvPr/>
              </p:nvSpPr>
              <p:spPr bwMode="auto">
                <a:xfrm>
                  <a:off x="1329" y="1861"/>
                  <a:ext cx="9" cy="10"/>
                </a:xfrm>
                <a:custGeom>
                  <a:avLst/>
                  <a:gdLst>
                    <a:gd name="T0" fmla="*/ 20 w 20"/>
                    <a:gd name="T1" fmla="*/ 2 h 20"/>
                    <a:gd name="T2" fmla="*/ 16 w 20"/>
                    <a:gd name="T3" fmla="*/ 0 h 20"/>
                    <a:gd name="T4" fmla="*/ 0 w 20"/>
                    <a:gd name="T5" fmla="*/ 11 h 20"/>
                    <a:gd name="T6" fmla="*/ 1 w 20"/>
                    <a:gd name="T7" fmla="*/ 19 h 20"/>
                    <a:gd name="T8" fmla="*/ 7 w 20"/>
                    <a:gd name="T9" fmla="*/ 20 h 20"/>
                    <a:gd name="T10" fmla="*/ 5 w 20"/>
                    <a:gd name="T11" fmla="*/ 11 h 20"/>
                    <a:gd name="T12" fmla="*/ 20 w 20"/>
                    <a:gd name="T13" fmla="*/ 2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20" y="2"/>
                      </a:moveTo>
                      <a:lnTo>
                        <a:pt x="16" y="0"/>
                      </a:lnTo>
                      <a:lnTo>
                        <a:pt x="0" y="11"/>
                      </a:lnTo>
                      <a:lnTo>
                        <a:pt x="1" y="19"/>
                      </a:lnTo>
                      <a:lnTo>
                        <a:pt x="7" y="20"/>
                      </a:lnTo>
                      <a:lnTo>
                        <a:pt x="5" y="11"/>
                      </a:lnTo>
                      <a:lnTo>
                        <a:pt x="20" y="2"/>
                      </a:lnTo>
                      <a:close/>
                    </a:path>
                  </a:pathLst>
                </a:custGeom>
                <a:solidFill>
                  <a:srgbClr val="676F5C"/>
                </a:solidFill>
                <a:ln w="9525">
                  <a:noFill/>
                  <a:round/>
                  <a:headEnd/>
                  <a:tailEnd/>
                </a:ln>
              </p:spPr>
              <p:txBody>
                <a:bodyPr/>
                <a:lstStyle/>
                <a:p>
                  <a:endParaRPr lang="en-US"/>
                </a:p>
              </p:txBody>
            </p:sp>
            <p:sp>
              <p:nvSpPr>
                <p:cNvPr id="51410" name="Freeform 362"/>
                <p:cNvSpPr>
                  <a:spLocks/>
                </p:cNvSpPr>
                <p:nvPr/>
              </p:nvSpPr>
              <p:spPr bwMode="auto">
                <a:xfrm>
                  <a:off x="1344" y="1856"/>
                  <a:ext cx="8" cy="9"/>
                </a:xfrm>
                <a:custGeom>
                  <a:avLst/>
                  <a:gdLst>
                    <a:gd name="T0" fmla="*/ 0 w 18"/>
                    <a:gd name="T1" fmla="*/ 8 h 17"/>
                    <a:gd name="T2" fmla="*/ 16 w 18"/>
                    <a:gd name="T3" fmla="*/ 0 h 17"/>
                    <a:gd name="T4" fmla="*/ 18 w 18"/>
                    <a:gd name="T5" fmla="*/ 9 h 17"/>
                    <a:gd name="T6" fmla="*/ 2 w 18"/>
                    <a:gd name="T7" fmla="*/ 17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16" y="0"/>
                      </a:lnTo>
                      <a:lnTo>
                        <a:pt x="18" y="9"/>
                      </a:lnTo>
                      <a:lnTo>
                        <a:pt x="2" y="17"/>
                      </a:lnTo>
                      <a:lnTo>
                        <a:pt x="0" y="8"/>
                      </a:lnTo>
                      <a:close/>
                    </a:path>
                  </a:pathLst>
                </a:custGeom>
                <a:solidFill>
                  <a:srgbClr val="96988A"/>
                </a:solidFill>
                <a:ln w="9525">
                  <a:noFill/>
                  <a:round/>
                  <a:headEnd/>
                  <a:tailEnd/>
                </a:ln>
              </p:spPr>
              <p:txBody>
                <a:bodyPr/>
                <a:lstStyle/>
                <a:p>
                  <a:endParaRPr lang="en-US"/>
                </a:p>
              </p:txBody>
            </p:sp>
            <p:sp>
              <p:nvSpPr>
                <p:cNvPr id="51411" name="Freeform 363"/>
                <p:cNvSpPr>
                  <a:spLocks/>
                </p:cNvSpPr>
                <p:nvPr/>
              </p:nvSpPr>
              <p:spPr bwMode="auto">
                <a:xfrm>
                  <a:off x="1341" y="1855"/>
                  <a:ext cx="11" cy="10"/>
                </a:xfrm>
                <a:custGeom>
                  <a:avLst/>
                  <a:gdLst>
                    <a:gd name="T0" fmla="*/ 21 w 21"/>
                    <a:gd name="T1" fmla="*/ 0 h 18"/>
                    <a:gd name="T2" fmla="*/ 16 w 21"/>
                    <a:gd name="T3" fmla="*/ 0 h 18"/>
                    <a:gd name="T4" fmla="*/ 0 w 21"/>
                    <a:gd name="T5" fmla="*/ 9 h 18"/>
                    <a:gd name="T6" fmla="*/ 3 w 21"/>
                    <a:gd name="T7" fmla="*/ 18 h 18"/>
                    <a:gd name="T8" fmla="*/ 7 w 21"/>
                    <a:gd name="T9" fmla="*/ 18 h 18"/>
                    <a:gd name="T10" fmla="*/ 5 w 21"/>
                    <a:gd name="T11" fmla="*/ 9 h 18"/>
                    <a:gd name="T12" fmla="*/ 21 w 21"/>
                    <a:gd name="T13" fmla="*/ 0 h 18"/>
                    <a:gd name="T14" fmla="*/ 0 60000 65536"/>
                    <a:gd name="T15" fmla="*/ 0 60000 65536"/>
                    <a:gd name="T16" fmla="*/ 0 60000 65536"/>
                    <a:gd name="T17" fmla="*/ 0 60000 65536"/>
                    <a:gd name="T18" fmla="*/ 0 60000 65536"/>
                    <a:gd name="T19" fmla="*/ 0 60000 65536"/>
                    <a:gd name="T20" fmla="*/ 0 60000 65536"/>
                    <a:gd name="T21" fmla="*/ 0 w 21"/>
                    <a:gd name="T22" fmla="*/ 0 h 18"/>
                    <a:gd name="T23" fmla="*/ 21 w 2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8">
                      <a:moveTo>
                        <a:pt x="21" y="0"/>
                      </a:moveTo>
                      <a:lnTo>
                        <a:pt x="16" y="0"/>
                      </a:lnTo>
                      <a:lnTo>
                        <a:pt x="0" y="9"/>
                      </a:lnTo>
                      <a:lnTo>
                        <a:pt x="3" y="18"/>
                      </a:lnTo>
                      <a:lnTo>
                        <a:pt x="7" y="18"/>
                      </a:lnTo>
                      <a:lnTo>
                        <a:pt x="5" y="9"/>
                      </a:lnTo>
                      <a:lnTo>
                        <a:pt x="21" y="0"/>
                      </a:lnTo>
                      <a:close/>
                    </a:path>
                  </a:pathLst>
                </a:custGeom>
                <a:solidFill>
                  <a:srgbClr val="676F5C"/>
                </a:solidFill>
                <a:ln w="9525">
                  <a:noFill/>
                  <a:round/>
                  <a:headEnd/>
                  <a:tailEnd/>
                </a:ln>
              </p:spPr>
              <p:txBody>
                <a:bodyPr/>
                <a:lstStyle/>
                <a:p>
                  <a:endParaRPr lang="en-US"/>
                </a:p>
              </p:txBody>
            </p:sp>
            <p:sp>
              <p:nvSpPr>
                <p:cNvPr id="51412" name="Freeform 364"/>
                <p:cNvSpPr>
                  <a:spLocks/>
                </p:cNvSpPr>
                <p:nvPr/>
              </p:nvSpPr>
              <p:spPr bwMode="auto">
                <a:xfrm>
                  <a:off x="1356" y="1849"/>
                  <a:ext cx="9" cy="9"/>
                </a:xfrm>
                <a:custGeom>
                  <a:avLst/>
                  <a:gdLst>
                    <a:gd name="T0" fmla="*/ 0 w 18"/>
                    <a:gd name="T1" fmla="*/ 8 h 17"/>
                    <a:gd name="T2" fmla="*/ 16 w 18"/>
                    <a:gd name="T3" fmla="*/ 0 h 17"/>
                    <a:gd name="T4" fmla="*/ 18 w 18"/>
                    <a:gd name="T5" fmla="*/ 9 h 17"/>
                    <a:gd name="T6" fmla="*/ 2 w 18"/>
                    <a:gd name="T7" fmla="*/ 17 h 17"/>
                    <a:gd name="T8" fmla="*/ 0 w 18"/>
                    <a:gd name="T9" fmla="*/ 8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8"/>
                      </a:moveTo>
                      <a:lnTo>
                        <a:pt x="16" y="0"/>
                      </a:lnTo>
                      <a:lnTo>
                        <a:pt x="18" y="9"/>
                      </a:lnTo>
                      <a:lnTo>
                        <a:pt x="2" y="17"/>
                      </a:lnTo>
                      <a:lnTo>
                        <a:pt x="0" y="8"/>
                      </a:lnTo>
                      <a:close/>
                    </a:path>
                  </a:pathLst>
                </a:custGeom>
                <a:solidFill>
                  <a:srgbClr val="96988A"/>
                </a:solidFill>
                <a:ln w="9525">
                  <a:noFill/>
                  <a:round/>
                  <a:headEnd/>
                  <a:tailEnd/>
                </a:ln>
              </p:spPr>
              <p:txBody>
                <a:bodyPr/>
                <a:lstStyle/>
                <a:p>
                  <a:endParaRPr lang="en-US"/>
                </a:p>
              </p:txBody>
            </p:sp>
            <p:sp>
              <p:nvSpPr>
                <p:cNvPr id="51413" name="Freeform 365"/>
                <p:cNvSpPr>
                  <a:spLocks/>
                </p:cNvSpPr>
                <p:nvPr/>
              </p:nvSpPr>
              <p:spPr bwMode="auto">
                <a:xfrm>
                  <a:off x="1354" y="1849"/>
                  <a:ext cx="10" cy="9"/>
                </a:xfrm>
                <a:custGeom>
                  <a:avLst/>
                  <a:gdLst>
                    <a:gd name="T0" fmla="*/ 19 w 19"/>
                    <a:gd name="T1" fmla="*/ 1 h 18"/>
                    <a:gd name="T2" fmla="*/ 14 w 19"/>
                    <a:gd name="T3" fmla="*/ 0 h 18"/>
                    <a:gd name="T4" fmla="*/ 0 w 19"/>
                    <a:gd name="T5" fmla="*/ 9 h 18"/>
                    <a:gd name="T6" fmla="*/ 1 w 19"/>
                    <a:gd name="T7" fmla="*/ 18 h 18"/>
                    <a:gd name="T8" fmla="*/ 5 w 19"/>
                    <a:gd name="T9" fmla="*/ 18 h 18"/>
                    <a:gd name="T10" fmla="*/ 3 w 19"/>
                    <a:gd name="T11" fmla="*/ 9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4" y="0"/>
                      </a:lnTo>
                      <a:lnTo>
                        <a:pt x="0" y="9"/>
                      </a:lnTo>
                      <a:lnTo>
                        <a:pt x="1" y="18"/>
                      </a:lnTo>
                      <a:lnTo>
                        <a:pt x="5" y="18"/>
                      </a:lnTo>
                      <a:lnTo>
                        <a:pt x="3" y="9"/>
                      </a:lnTo>
                      <a:lnTo>
                        <a:pt x="19" y="1"/>
                      </a:lnTo>
                      <a:close/>
                    </a:path>
                  </a:pathLst>
                </a:custGeom>
                <a:solidFill>
                  <a:srgbClr val="676F5C"/>
                </a:solidFill>
                <a:ln w="9525">
                  <a:noFill/>
                  <a:round/>
                  <a:headEnd/>
                  <a:tailEnd/>
                </a:ln>
              </p:spPr>
              <p:txBody>
                <a:bodyPr/>
                <a:lstStyle/>
                <a:p>
                  <a:endParaRPr lang="en-US"/>
                </a:p>
              </p:txBody>
            </p:sp>
            <p:sp>
              <p:nvSpPr>
                <p:cNvPr id="51414" name="Freeform 366"/>
                <p:cNvSpPr>
                  <a:spLocks/>
                </p:cNvSpPr>
                <p:nvPr/>
              </p:nvSpPr>
              <p:spPr bwMode="auto">
                <a:xfrm>
                  <a:off x="1333" y="1871"/>
                  <a:ext cx="9" cy="9"/>
                </a:xfrm>
                <a:custGeom>
                  <a:avLst/>
                  <a:gdLst>
                    <a:gd name="T0" fmla="*/ 0 w 17"/>
                    <a:gd name="T1" fmla="*/ 8 h 18"/>
                    <a:gd name="T2" fmla="*/ 16 w 17"/>
                    <a:gd name="T3" fmla="*/ 0 h 18"/>
                    <a:gd name="T4" fmla="*/ 17 w 17"/>
                    <a:gd name="T5" fmla="*/ 10 h 18"/>
                    <a:gd name="T6" fmla="*/ 2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6" y="0"/>
                      </a:lnTo>
                      <a:lnTo>
                        <a:pt x="17" y="10"/>
                      </a:lnTo>
                      <a:lnTo>
                        <a:pt x="2" y="18"/>
                      </a:lnTo>
                      <a:lnTo>
                        <a:pt x="0" y="8"/>
                      </a:lnTo>
                      <a:close/>
                    </a:path>
                  </a:pathLst>
                </a:custGeom>
                <a:solidFill>
                  <a:srgbClr val="96988A"/>
                </a:solidFill>
                <a:ln w="9525">
                  <a:noFill/>
                  <a:round/>
                  <a:headEnd/>
                  <a:tailEnd/>
                </a:ln>
              </p:spPr>
              <p:txBody>
                <a:bodyPr/>
                <a:lstStyle/>
                <a:p>
                  <a:endParaRPr lang="en-US"/>
                </a:p>
              </p:txBody>
            </p:sp>
            <p:sp>
              <p:nvSpPr>
                <p:cNvPr id="51415" name="Freeform 367"/>
                <p:cNvSpPr>
                  <a:spLocks/>
                </p:cNvSpPr>
                <p:nvPr/>
              </p:nvSpPr>
              <p:spPr bwMode="auto">
                <a:xfrm>
                  <a:off x="1331" y="1871"/>
                  <a:ext cx="10" cy="9"/>
                </a:xfrm>
                <a:custGeom>
                  <a:avLst/>
                  <a:gdLst>
                    <a:gd name="T0" fmla="*/ 21 w 21"/>
                    <a:gd name="T1" fmla="*/ 1 h 19"/>
                    <a:gd name="T2" fmla="*/ 16 w 21"/>
                    <a:gd name="T3" fmla="*/ 0 h 19"/>
                    <a:gd name="T4" fmla="*/ 0 w 21"/>
                    <a:gd name="T5" fmla="*/ 9 h 19"/>
                    <a:gd name="T6" fmla="*/ 3 w 21"/>
                    <a:gd name="T7" fmla="*/ 19 h 19"/>
                    <a:gd name="T8" fmla="*/ 7 w 21"/>
                    <a:gd name="T9" fmla="*/ 19 h 19"/>
                    <a:gd name="T10" fmla="*/ 5 w 21"/>
                    <a:gd name="T11" fmla="*/ 9 h 19"/>
                    <a:gd name="T12" fmla="*/ 21 w 21"/>
                    <a:gd name="T13" fmla="*/ 1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21" y="1"/>
                      </a:moveTo>
                      <a:lnTo>
                        <a:pt x="16" y="0"/>
                      </a:lnTo>
                      <a:lnTo>
                        <a:pt x="0" y="9"/>
                      </a:lnTo>
                      <a:lnTo>
                        <a:pt x="3" y="19"/>
                      </a:lnTo>
                      <a:lnTo>
                        <a:pt x="7" y="19"/>
                      </a:lnTo>
                      <a:lnTo>
                        <a:pt x="5" y="9"/>
                      </a:lnTo>
                      <a:lnTo>
                        <a:pt x="21" y="1"/>
                      </a:lnTo>
                      <a:close/>
                    </a:path>
                  </a:pathLst>
                </a:custGeom>
                <a:solidFill>
                  <a:srgbClr val="676F5C"/>
                </a:solidFill>
                <a:ln w="9525">
                  <a:noFill/>
                  <a:round/>
                  <a:headEnd/>
                  <a:tailEnd/>
                </a:ln>
              </p:spPr>
              <p:txBody>
                <a:bodyPr/>
                <a:lstStyle/>
                <a:p>
                  <a:endParaRPr lang="en-US"/>
                </a:p>
              </p:txBody>
            </p:sp>
            <p:sp>
              <p:nvSpPr>
                <p:cNvPr id="51416" name="Freeform 368"/>
                <p:cNvSpPr>
                  <a:spLocks/>
                </p:cNvSpPr>
                <p:nvPr/>
              </p:nvSpPr>
              <p:spPr bwMode="auto">
                <a:xfrm>
                  <a:off x="1346" y="1864"/>
                  <a:ext cx="9" cy="9"/>
                </a:xfrm>
                <a:custGeom>
                  <a:avLst/>
                  <a:gdLst>
                    <a:gd name="T0" fmla="*/ 0 w 17"/>
                    <a:gd name="T1" fmla="*/ 9 h 18"/>
                    <a:gd name="T2" fmla="*/ 16 w 17"/>
                    <a:gd name="T3" fmla="*/ 0 h 18"/>
                    <a:gd name="T4" fmla="*/ 17 w 17"/>
                    <a:gd name="T5" fmla="*/ 11 h 18"/>
                    <a:gd name="T6" fmla="*/ 1 w 17"/>
                    <a:gd name="T7" fmla="*/ 18 h 18"/>
                    <a:gd name="T8" fmla="*/ 0 w 17"/>
                    <a:gd name="T9" fmla="*/ 9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9"/>
                      </a:moveTo>
                      <a:lnTo>
                        <a:pt x="16" y="0"/>
                      </a:lnTo>
                      <a:lnTo>
                        <a:pt x="17" y="11"/>
                      </a:lnTo>
                      <a:lnTo>
                        <a:pt x="1" y="18"/>
                      </a:lnTo>
                      <a:lnTo>
                        <a:pt x="0" y="9"/>
                      </a:lnTo>
                      <a:close/>
                    </a:path>
                  </a:pathLst>
                </a:custGeom>
                <a:solidFill>
                  <a:srgbClr val="96988A"/>
                </a:solidFill>
                <a:ln w="9525">
                  <a:noFill/>
                  <a:round/>
                  <a:headEnd/>
                  <a:tailEnd/>
                </a:ln>
              </p:spPr>
              <p:txBody>
                <a:bodyPr/>
                <a:lstStyle/>
                <a:p>
                  <a:endParaRPr lang="en-US"/>
                </a:p>
              </p:txBody>
            </p:sp>
            <p:sp>
              <p:nvSpPr>
                <p:cNvPr id="51417" name="Freeform 369"/>
                <p:cNvSpPr>
                  <a:spLocks/>
                </p:cNvSpPr>
                <p:nvPr/>
              </p:nvSpPr>
              <p:spPr bwMode="auto">
                <a:xfrm>
                  <a:off x="1344" y="1863"/>
                  <a:ext cx="10" cy="10"/>
                </a:xfrm>
                <a:custGeom>
                  <a:avLst/>
                  <a:gdLst>
                    <a:gd name="T0" fmla="*/ 22 w 22"/>
                    <a:gd name="T1" fmla="*/ 1 h 19"/>
                    <a:gd name="T2" fmla="*/ 16 w 22"/>
                    <a:gd name="T3" fmla="*/ 0 h 19"/>
                    <a:gd name="T4" fmla="*/ 0 w 22"/>
                    <a:gd name="T5" fmla="*/ 10 h 19"/>
                    <a:gd name="T6" fmla="*/ 3 w 22"/>
                    <a:gd name="T7" fmla="*/ 18 h 19"/>
                    <a:gd name="T8" fmla="*/ 7 w 22"/>
                    <a:gd name="T9" fmla="*/ 19 h 19"/>
                    <a:gd name="T10" fmla="*/ 6 w 22"/>
                    <a:gd name="T11" fmla="*/ 10 h 19"/>
                    <a:gd name="T12" fmla="*/ 22 w 22"/>
                    <a:gd name="T13" fmla="*/ 1 h 19"/>
                    <a:gd name="T14" fmla="*/ 0 60000 65536"/>
                    <a:gd name="T15" fmla="*/ 0 60000 65536"/>
                    <a:gd name="T16" fmla="*/ 0 60000 65536"/>
                    <a:gd name="T17" fmla="*/ 0 60000 65536"/>
                    <a:gd name="T18" fmla="*/ 0 60000 65536"/>
                    <a:gd name="T19" fmla="*/ 0 60000 65536"/>
                    <a:gd name="T20" fmla="*/ 0 60000 65536"/>
                    <a:gd name="T21" fmla="*/ 0 w 22"/>
                    <a:gd name="T22" fmla="*/ 0 h 19"/>
                    <a:gd name="T23" fmla="*/ 22 w 2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9">
                      <a:moveTo>
                        <a:pt x="22" y="1"/>
                      </a:moveTo>
                      <a:lnTo>
                        <a:pt x="16" y="0"/>
                      </a:lnTo>
                      <a:lnTo>
                        <a:pt x="0" y="10"/>
                      </a:lnTo>
                      <a:lnTo>
                        <a:pt x="3" y="18"/>
                      </a:lnTo>
                      <a:lnTo>
                        <a:pt x="7" y="19"/>
                      </a:lnTo>
                      <a:lnTo>
                        <a:pt x="6" y="10"/>
                      </a:lnTo>
                      <a:lnTo>
                        <a:pt x="22" y="1"/>
                      </a:lnTo>
                      <a:close/>
                    </a:path>
                  </a:pathLst>
                </a:custGeom>
                <a:solidFill>
                  <a:srgbClr val="676F5C"/>
                </a:solidFill>
                <a:ln w="9525">
                  <a:noFill/>
                  <a:round/>
                  <a:headEnd/>
                  <a:tailEnd/>
                </a:ln>
              </p:spPr>
              <p:txBody>
                <a:bodyPr/>
                <a:lstStyle/>
                <a:p>
                  <a:endParaRPr lang="en-US"/>
                </a:p>
              </p:txBody>
            </p:sp>
            <p:sp>
              <p:nvSpPr>
                <p:cNvPr id="51418" name="Freeform 370"/>
                <p:cNvSpPr>
                  <a:spLocks/>
                </p:cNvSpPr>
                <p:nvPr/>
              </p:nvSpPr>
              <p:spPr bwMode="auto">
                <a:xfrm>
                  <a:off x="1358" y="1858"/>
                  <a:ext cx="9" cy="9"/>
                </a:xfrm>
                <a:custGeom>
                  <a:avLst/>
                  <a:gdLst>
                    <a:gd name="T0" fmla="*/ 0 w 18"/>
                    <a:gd name="T1" fmla="*/ 8 h 19"/>
                    <a:gd name="T2" fmla="*/ 15 w 18"/>
                    <a:gd name="T3" fmla="*/ 0 h 19"/>
                    <a:gd name="T4" fmla="*/ 18 w 18"/>
                    <a:gd name="T5" fmla="*/ 9 h 19"/>
                    <a:gd name="T6" fmla="*/ 2 w 18"/>
                    <a:gd name="T7" fmla="*/ 19 h 19"/>
                    <a:gd name="T8" fmla="*/ 0 w 18"/>
                    <a:gd name="T9" fmla="*/ 8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0" y="8"/>
                      </a:moveTo>
                      <a:lnTo>
                        <a:pt x="15" y="0"/>
                      </a:lnTo>
                      <a:lnTo>
                        <a:pt x="18" y="9"/>
                      </a:lnTo>
                      <a:lnTo>
                        <a:pt x="2" y="19"/>
                      </a:lnTo>
                      <a:lnTo>
                        <a:pt x="0" y="8"/>
                      </a:lnTo>
                      <a:close/>
                    </a:path>
                  </a:pathLst>
                </a:custGeom>
                <a:solidFill>
                  <a:srgbClr val="96988A"/>
                </a:solidFill>
                <a:ln w="9525">
                  <a:noFill/>
                  <a:round/>
                  <a:headEnd/>
                  <a:tailEnd/>
                </a:ln>
              </p:spPr>
              <p:txBody>
                <a:bodyPr/>
                <a:lstStyle/>
                <a:p>
                  <a:endParaRPr lang="en-US"/>
                </a:p>
              </p:txBody>
            </p:sp>
            <p:sp>
              <p:nvSpPr>
                <p:cNvPr id="51419" name="Freeform 371"/>
                <p:cNvSpPr>
                  <a:spLocks/>
                </p:cNvSpPr>
                <p:nvPr/>
              </p:nvSpPr>
              <p:spPr bwMode="auto">
                <a:xfrm>
                  <a:off x="1356" y="1857"/>
                  <a:ext cx="9" cy="10"/>
                </a:xfrm>
                <a:custGeom>
                  <a:avLst/>
                  <a:gdLst>
                    <a:gd name="T0" fmla="*/ 20 w 20"/>
                    <a:gd name="T1" fmla="*/ 1 h 18"/>
                    <a:gd name="T2" fmla="*/ 16 w 20"/>
                    <a:gd name="T3" fmla="*/ 0 h 18"/>
                    <a:gd name="T4" fmla="*/ 0 w 20"/>
                    <a:gd name="T5" fmla="*/ 9 h 18"/>
                    <a:gd name="T6" fmla="*/ 3 w 20"/>
                    <a:gd name="T7" fmla="*/ 18 h 18"/>
                    <a:gd name="T8" fmla="*/ 7 w 20"/>
                    <a:gd name="T9" fmla="*/ 18 h 18"/>
                    <a:gd name="T10" fmla="*/ 5 w 20"/>
                    <a:gd name="T11" fmla="*/ 10 h 18"/>
                    <a:gd name="T12" fmla="*/ 20 w 20"/>
                    <a:gd name="T13" fmla="*/ 1 h 18"/>
                    <a:gd name="T14" fmla="*/ 0 60000 65536"/>
                    <a:gd name="T15" fmla="*/ 0 60000 65536"/>
                    <a:gd name="T16" fmla="*/ 0 60000 65536"/>
                    <a:gd name="T17" fmla="*/ 0 60000 65536"/>
                    <a:gd name="T18" fmla="*/ 0 60000 65536"/>
                    <a:gd name="T19" fmla="*/ 0 60000 65536"/>
                    <a:gd name="T20" fmla="*/ 0 60000 65536"/>
                    <a:gd name="T21" fmla="*/ 0 w 20"/>
                    <a:gd name="T22" fmla="*/ 0 h 18"/>
                    <a:gd name="T23" fmla="*/ 20 w 2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8">
                      <a:moveTo>
                        <a:pt x="20" y="1"/>
                      </a:moveTo>
                      <a:lnTo>
                        <a:pt x="16" y="0"/>
                      </a:lnTo>
                      <a:lnTo>
                        <a:pt x="0" y="9"/>
                      </a:lnTo>
                      <a:lnTo>
                        <a:pt x="3" y="18"/>
                      </a:lnTo>
                      <a:lnTo>
                        <a:pt x="7" y="18"/>
                      </a:lnTo>
                      <a:lnTo>
                        <a:pt x="5" y="10"/>
                      </a:lnTo>
                      <a:lnTo>
                        <a:pt x="20" y="1"/>
                      </a:lnTo>
                      <a:close/>
                    </a:path>
                  </a:pathLst>
                </a:custGeom>
                <a:solidFill>
                  <a:srgbClr val="676F5C"/>
                </a:solidFill>
                <a:ln w="9525">
                  <a:noFill/>
                  <a:round/>
                  <a:headEnd/>
                  <a:tailEnd/>
                </a:ln>
              </p:spPr>
              <p:txBody>
                <a:bodyPr/>
                <a:lstStyle/>
                <a:p>
                  <a:endParaRPr lang="en-US"/>
                </a:p>
              </p:txBody>
            </p:sp>
            <p:sp>
              <p:nvSpPr>
                <p:cNvPr id="51420" name="Freeform 372"/>
                <p:cNvSpPr>
                  <a:spLocks/>
                </p:cNvSpPr>
                <p:nvPr/>
              </p:nvSpPr>
              <p:spPr bwMode="auto">
                <a:xfrm>
                  <a:off x="1361" y="1867"/>
                  <a:ext cx="8" cy="9"/>
                </a:xfrm>
                <a:custGeom>
                  <a:avLst/>
                  <a:gdLst>
                    <a:gd name="T0" fmla="*/ 0 w 17"/>
                    <a:gd name="T1" fmla="*/ 7 h 17"/>
                    <a:gd name="T2" fmla="*/ 16 w 17"/>
                    <a:gd name="T3" fmla="*/ 0 h 17"/>
                    <a:gd name="T4" fmla="*/ 17 w 17"/>
                    <a:gd name="T5" fmla="*/ 9 h 17"/>
                    <a:gd name="T6" fmla="*/ 1 w 17"/>
                    <a:gd name="T7" fmla="*/ 17 h 17"/>
                    <a:gd name="T8" fmla="*/ 0 w 17"/>
                    <a:gd name="T9" fmla="*/ 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7"/>
                      </a:moveTo>
                      <a:lnTo>
                        <a:pt x="16" y="0"/>
                      </a:lnTo>
                      <a:lnTo>
                        <a:pt x="17" y="9"/>
                      </a:lnTo>
                      <a:lnTo>
                        <a:pt x="1" y="17"/>
                      </a:lnTo>
                      <a:lnTo>
                        <a:pt x="0" y="7"/>
                      </a:lnTo>
                      <a:close/>
                    </a:path>
                  </a:pathLst>
                </a:custGeom>
                <a:solidFill>
                  <a:srgbClr val="96988A"/>
                </a:solidFill>
                <a:ln w="9525">
                  <a:noFill/>
                  <a:round/>
                  <a:headEnd/>
                  <a:tailEnd/>
                </a:ln>
              </p:spPr>
              <p:txBody>
                <a:bodyPr/>
                <a:lstStyle/>
                <a:p>
                  <a:endParaRPr lang="en-US"/>
                </a:p>
              </p:txBody>
            </p:sp>
            <p:sp>
              <p:nvSpPr>
                <p:cNvPr id="51421" name="Freeform 373"/>
                <p:cNvSpPr>
                  <a:spLocks/>
                </p:cNvSpPr>
                <p:nvPr/>
              </p:nvSpPr>
              <p:spPr bwMode="auto">
                <a:xfrm>
                  <a:off x="1359" y="1867"/>
                  <a:ext cx="10" cy="9"/>
                </a:xfrm>
                <a:custGeom>
                  <a:avLst/>
                  <a:gdLst>
                    <a:gd name="T0" fmla="*/ 20 w 20"/>
                    <a:gd name="T1" fmla="*/ 2 h 19"/>
                    <a:gd name="T2" fmla="*/ 16 w 20"/>
                    <a:gd name="T3" fmla="*/ 0 h 19"/>
                    <a:gd name="T4" fmla="*/ 0 w 20"/>
                    <a:gd name="T5" fmla="*/ 9 h 19"/>
                    <a:gd name="T6" fmla="*/ 1 w 20"/>
                    <a:gd name="T7" fmla="*/ 19 h 19"/>
                    <a:gd name="T8" fmla="*/ 5 w 20"/>
                    <a:gd name="T9" fmla="*/ 19 h 19"/>
                    <a:gd name="T10" fmla="*/ 4 w 20"/>
                    <a:gd name="T11" fmla="*/ 9 h 19"/>
                    <a:gd name="T12" fmla="*/ 20 w 20"/>
                    <a:gd name="T13" fmla="*/ 2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20" y="2"/>
                      </a:moveTo>
                      <a:lnTo>
                        <a:pt x="16" y="0"/>
                      </a:lnTo>
                      <a:lnTo>
                        <a:pt x="0" y="9"/>
                      </a:lnTo>
                      <a:lnTo>
                        <a:pt x="1" y="19"/>
                      </a:lnTo>
                      <a:lnTo>
                        <a:pt x="5" y="19"/>
                      </a:lnTo>
                      <a:lnTo>
                        <a:pt x="4" y="9"/>
                      </a:lnTo>
                      <a:lnTo>
                        <a:pt x="20" y="2"/>
                      </a:lnTo>
                      <a:close/>
                    </a:path>
                  </a:pathLst>
                </a:custGeom>
                <a:solidFill>
                  <a:srgbClr val="676F5C"/>
                </a:solidFill>
                <a:ln w="9525">
                  <a:noFill/>
                  <a:round/>
                  <a:headEnd/>
                  <a:tailEnd/>
                </a:ln>
              </p:spPr>
              <p:txBody>
                <a:bodyPr/>
                <a:lstStyle/>
                <a:p>
                  <a:endParaRPr lang="en-US"/>
                </a:p>
              </p:txBody>
            </p:sp>
            <p:sp>
              <p:nvSpPr>
                <p:cNvPr id="51422" name="Freeform 374"/>
                <p:cNvSpPr>
                  <a:spLocks/>
                </p:cNvSpPr>
                <p:nvPr/>
              </p:nvSpPr>
              <p:spPr bwMode="auto">
                <a:xfrm>
                  <a:off x="1363" y="1876"/>
                  <a:ext cx="9" cy="9"/>
                </a:xfrm>
                <a:custGeom>
                  <a:avLst/>
                  <a:gdLst>
                    <a:gd name="T0" fmla="*/ 0 w 17"/>
                    <a:gd name="T1" fmla="*/ 8 h 18"/>
                    <a:gd name="T2" fmla="*/ 14 w 17"/>
                    <a:gd name="T3" fmla="*/ 0 h 18"/>
                    <a:gd name="T4" fmla="*/ 17 w 17"/>
                    <a:gd name="T5" fmla="*/ 9 h 18"/>
                    <a:gd name="T6" fmla="*/ 1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4" y="0"/>
                      </a:lnTo>
                      <a:lnTo>
                        <a:pt x="17" y="9"/>
                      </a:lnTo>
                      <a:lnTo>
                        <a:pt x="1" y="18"/>
                      </a:lnTo>
                      <a:lnTo>
                        <a:pt x="0" y="8"/>
                      </a:lnTo>
                      <a:close/>
                    </a:path>
                  </a:pathLst>
                </a:custGeom>
                <a:solidFill>
                  <a:srgbClr val="96988A"/>
                </a:solidFill>
                <a:ln w="9525">
                  <a:noFill/>
                  <a:round/>
                  <a:headEnd/>
                  <a:tailEnd/>
                </a:ln>
              </p:spPr>
              <p:txBody>
                <a:bodyPr/>
                <a:lstStyle/>
                <a:p>
                  <a:endParaRPr lang="en-US"/>
                </a:p>
              </p:txBody>
            </p:sp>
            <p:sp>
              <p:nvSpPr>
                <p:cNvPr id="51423" name="Freeform 375"/>
                <p:cNvSpPr>
                  <a:spLocks/>
                </p:cNvSpPr>
                <p:nvPr/>
              </p:nvSpPr>
              <p:spPr bwMode="auto">
                <a:xfrm>
                  <a:off x="1361" y="1875"/>
                  <a:ext cx="10" cy="9"/>
                </a:xfrm>
                <a:custGeom>
                  <a:avLst/>
                  <a:gdLst>
                    <a:gd name="T0" fmla="*/ 19 w 19"/>
                    <a:gd name="T1" fmla="*/ 2 h 19"/>
                    <a:gd name="T2" fmla="*/ 16 w 19"/>
                    <a:gd name="T3" fmla="*/ 0 h 19"/>
                    <a:gd name="T4" fmla="*/ 0 w 19"/>
                    <a:gd name="T5" fmla="*/ 10 h 19"/>
                    <a:gd name="T6" fmla="*/ 1 w 19"/>
                    <a:gd name="T7" fmla="*/ 19 h 19"/>
                    <a:gd name="T8" fmla="*/ 6 w 19"/>
                    <a:gd name="T9" fmla="*/ 19 h 19"/>
                    <a:gd name="T10" fmla="*/ 5 w 19"/>
                    <a:gd name="T11" fmla="*/ 11 h 19"/>
                    <a:gd name="T12" fmla="*/ 19 w 19"/>
                    <a:gd name="T13" fmla="*/ 2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2"/>
                      </a:moveTo>
                      <a:lnTo>
                        <a:pt x="16" y="0"/>
                      </a:lnTo>
                      <a:lnTo>
                        <a:pt x="0" y="10"/>
                      </a:lnTo>
                      <a:lnTo>
                        <a:pt x="1" y="19"/>
                      </a:lnTo>
                      <a:lnTo>
                        <a:pt x="6" y="19"/>
                      </a:lnTo>
                      <a:lnTo>
                        <a:pt x="5" y="11"/>
                      </a:lnTo>
                      <a:lnTo>
                        <a:pt x="19" y="2"/>
                      </a:lnTo>
                      <a:close/>
                    </a:path>
                  </a:pathLst>
                </a:custGeom>
                <a:solidFill>
                  <a:srgbClr val="676F5C"/>
                </a:solidFill>
                <a:ln w="9525">
                  <a:noFill/>
                  <a:round/>
                  <a:headEnd/>
                  <a:tailEnd/>
                </a:ln>
              </p:spPr>
              <p:txBody>
                <a:bodyPr/>
                <a:lstStyle/>
                <a:p>
                  <a:endParaRPr lang="en-US"/>
                </a:p>
              </p:txBody>
            </p:sp>
            <p:sp>
              <p:nvSpPr>
                <p:cNvPr id="51424" name="Freeform 376"/>
                <p:cNvSpPr>
                  <a:spLocks/>
                </p:cNvSpPr>
                <p:nvPr/>
              </p:nvSpPr>
              <p:spPr bwMode="auto">
                <a:xfrm>
                  <a:off x="1348" y="1874"/>
                  <a:ext cx="9" cy="8"/>
                </a:xfrm>
                <a:custGeom>
                  <a:avLst/>
                  <a:gdLst>
                    <a:gd name="T0" fmla="*/ 0 w 17"/>
                    <a:gd name="T1" fmla="*/ 8 h 17"/>
                    <a:gd name="T2" fmla="*/ 15 w 17"/>
                    <a:gd name="T3" fmla="*/ 0 h 17"/>
                    <a:gd name="T4" fmla="*/ 17 w 17"/>
                    <a:gd name="T5" fmla="*/ 9 h 17"/>
                    <a:gd name="T6" fmla="*/ 1 w 17"/>
                    <a:gd name="T7" fmla="*/ 17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15" y="0"/>
                      </a:lnTo>
                      <a:lnTo>
                        <a:pt x="17" y="9"/>
                      </a:lnTo>
                      <a:lnTo>
                        <a:pt x="1" y="17"/>
                      </a:lnTo>
                      <a:lnTo>
                        <a:pt x="0" y="8"/>
                      </a:lnTo>
                      <a:close/>
                    </a:path>
                  </a:pathLst>
                </a:custGeom>
                <a:solidFill>
                  <a:srgbClr val="96988A"/>
                </a:solidFill>
                <a:ln w="9525">
                  <a:noFill/>
                  <a:round/>
                  <a:headEnd/>
                  <a:tailEnd/>
                </a:ln>
              </p:spPr>
              <p:txBody>
                <a:bodyPr/>
                <a:lstStyle/>
                <a:p>
                  <a:endParaRPr lang="en-US"/>
                </a:p>
              </p:txBody>
            </p:sp>
            <p:sp>
              <p:nvSpPr>
                <p:cNvPr id="51425" name="Freeform 377"/>
                <p:cNvSpPr>
                  <a:spLocks/>
                </p:cNvSpPr>
                <p:nvPr/>
              </p:nvSpPr>
              <p:spPr bwMode="auto">
                <a:xfrm>
                  <a:off x="1346" y="1873"/>
                  <a:ext cx="10" cy="9"/>
                </a:xfrm>
                <a:custGeom>
                  <a:avLst/>
                  <a:gdLst>
                    <a:gd name="T0" fmla="*/ 19 w 19"/>
                    <a:gd name="T1" fmla="*/ 2 h 19"/>
                    <a:gd name="T2" fmla="*/ 16 w 19"/>
                    <a:gd name="T3" fmla="*/ 0 h 19"/>
                    <a:gd name="T4" fmla="*/ 0 w 19"/>
                    <a:gd name="T5" fmla="*/ 10 h 19"/>
                    <a:gd name="T6" fmla="*/ 1 w 19"/>
                    <a:gd name="T7" fmla="*/ 19 h 19"/>
                    <a:gd name="T8" fmla="*/ 5 w 19"/>
                    <a:gd name="T9" fmla="*/ 19 h 19"/>
                    <a:gd name="T10" fmla="*/ 4 w 19"/>
                    <a:gd name="T11" fmla="*/ 10 h 19"/>
                    <a:gd name="T12" fmla="*/ 19 w 19"/>
                    <a:gd name="T13" fmla="*/ 2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2"/>
                      </a:moveTo>
                      <a:lnTo>
                        <a:pt x="16" y="0"/>
                      </a:lnTo>
                      <a:lnTo>
                        <a:pt x="0" y="10"/>
                      </a:lnTo>
                      <a:lnTo>
                        <a:pt x="1" y="19"/>
                      </a:lnTo>
                      <a:lnTo>
                        <a:pt x="5" y="19"/>
                      </a:lnTo>
                      <a:lnTo>
                        <a:pt x="4" y="10"/>
                      </a:lnTo>
                      <a:lnTo>
                        <a:pt x="19" y="2"/>
                      </a:lnTo>
                      <a:close/>
                    </a:path>
                  </a:pathLst>
                </a:custGeom>
                <a:solidFill>
                  <a:srgbClr val="676F5C"/>
                </a:solidFill>
                <a:ln w="9525">
                  <a:noFill/>
                  <a:round/>
                  <a:headEnd/>
                  <a:tailEnd/>
                </a:ln>
              </p:spPr>
              <p:txBody>
                <a:bodyPr/>
                <a:lstStyle/>
                <a:p>
                  <a:endParaRPr lang="en-US"/>
                </a:p>
              </p:txBody>
            </p:sp>
            <p:sp>
              <p:nvSpPr>
                <p:cNvPr id="51426" name="Freeform 378"/>
                <p:cNvSpPr>
                  <a:spLocks/>
                </p:cNvSpPr>
                <p:nvPr/>
              </p:nvSpPr>
              <p:spPr bwMode="auto">
                <a:xfrm>
                  <a:off x="1351" y="1882"/>
                  <a:ext cx="8" cy="10"/>
                </a:xfrm>
                <a:custGeom>
                  <a:avLst/>
                  <a:gdLst>
                    <a:gd name="T0" fmla="*/ 0 w 16"/>
                    <a:gd name="T1" fmla="*/ 8 h 18"/>
                    <a:gd name="T2" fmla="*/ 14 w 16"/>
                    <a:gd name="T3" fmla="*/ 0 h 18"/>
                    <a:gd name="T4" fmla="*/ 16 w 16"/>
                    <a:gd name="T5" fmla="*/ 9 h 18"/>
                    <a:gd name="T6" fmla="*/ 1 w 16"/>
                    <a:gd name="T7" fmla="*/ 18 h 18"/>
                    <a:gd name="T8" fmla="*/ 0 w 16"/>
                    <a:gd name="T9" fmla="*/ 8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0" y="8"/>
                      </a:moveTo>
                      <a:lnTo>
                        <a:pt x="14" y="0"/>
                      </a:lnTo>
                      <a:lnTo>
                        <a:pt x="16" y="9"/>
                      </a:lnTo>
                      <a:lnTo>
                        <a:pt x="1" y="18"/>
                      </a:lnTo>
                      <a:lnTo>
                        <a:pt x="0" y="8"/>
                      </a:lnTo>
                      <a:close/>
                    </a:path>
                  </a:pathLst>
                </a:custGeom>
                <a:solidFill>
                  <a:srgbClr val="96988A"/>
                </a:solidFill>
                <a:ln w="9525">
                  <a:noFill/>
                  <a:round/>
                  <a:headEnd/>
                  <a:tailEnd/>
                </a:ln>
              </p:spPr>
              <p:txBody>
                <a:bodyPr/>
                <a:lstStyle/>
                <a:p>
                  <a:endParaRPr lang="en-US"/>
                </a:p>
              </p:txBody>
            </p:sp>
            <p:sp>
              <p:nvSpPr>
                <p:cNvPr id="51427" name="Freeform 379"/>
                <p:cNvSpPr>
                  <a:spLocks/>
                </p:cNvSpPr>
                <p:nvPr/>
              </p:nvSpPr>
              <p:spPr bwMode="auto">
                <a:xfrm>
                  <a:off x="1348" y="1882"/>
                  <a:ext cx="10" cy="9"/>
                </a:xfrm>
                <a:custGeom>
                  <a:avLst/>
                  <a:gdLst>
                    <a:gd name="T0" fmla="*/ 19 w 19"/>
                    <a:gd name="T1" fmla="*/ 1 h 18"/>
                    <a:gd name="T2" fmla="*/ 15 w 19"/>
                    <a:gd name="T3" fmla="*/ 0 h 18"/>
                    <a:gd name="T4" fmla="*/ 0 w 19"/>
                    <a:gd name="T5" fmla="*/ 9 h 18"/>
                    <a:gd name="T6" fmla="*/ 1 w 19"/>
                    <a:gd name="T7" fmla="*/ 18 h 18"/>
                    <a:gd name="T8" fmla="*/ 6 w 19"/>
                    <a:gd name="T9" fmla="*/ 18 h 18"/>
                    <a:gd name="T10" fmla="*/ 4 w 19"/>
                    <a:gd name="T11" fmla="*/ 10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5" y="0"/>
                      </a:lnTo>
                      <a:lnTo>
                        <a:pt x="0" y="9"/>
                      </a:lnTo>
                      <a:lnTo>
                        <a:pt x="1" y="18"/>
                      </a:lnTo>
                      <a:lnTo>
                        <a:pt x="6" y="18"/>
                      </a:lnTo>
                      <a:lnTo>
                        <a:pt x="4" y="10"/>
                      </a:lnTo>
                      <a:lnTo>
                        <a:pt x="19" y="1"/>
                      </a:lnTo>
                      <a:close/>
                    </a:path>
                  </a:pathLst>
                </a:custGeom>
                <a:solidFill>
                  <a:srgbClr val="676F5C"/>
                </a:solidFill>
                <a:ln w="9525">
                  <a:noFill/>
                  <a:round/>
                  <a:headEnd/>
                  <a:tailEnd/>
                </a:ln>
              </p:spPr>
              <p:txBody>
                <a:bodyPr/>
                <a:lstStyle/>
                <a:p>
                  <a:endParaRPr lang="en-US"/>
                </a:p>
              </p:txBody>
            </p:sp>
            <p:sp>
              <p:nvSpPr>
                <p:cNvPr id="51428" name="Freeform 380"/>
                <p:cNvSpPr>
                  <a:spLocks/>
                </p:cNvSpPr>
                <p:nvPr/>
              </p:nvSpPr>
              <p:spPr bwMode="auto">
                <a:xfrm>
                  <a:off x="1336" y="1880"/>
                  <a:ext cx="9" cy="10"/>
                </a:xfrm>
                <a:custGeom>
                  <a:avLst/>
                  <a:gdLst>
                    <a:gd name="T0" fmla="*/ 0 w 17"/>
                    <a:gd name="T1" fmla="*/ 8 h 18"/>
                    <a:gd name="T2" fmla="*/ 14 w 17"/>
                    <a:gd name="T3" fmla="*/ 0 h 18"/>
                    <a:gd name="T4" fmla="*/ 17 w 17"/>
                    <a:gd name="T5" fmla="*/ 9 h 18"/>
                    <a:gd name="T6" fmla="*/ 1 w 17"/>
                    <a:gd name="T7" fmla="*/ 18 h 18"/>
                    <a:gd name="T8" fmla="*/ 0 w 17"/>
                    <a:gd name="T9" fmla="*/ 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8"/>
                      </a:moveTo>
                      <a:lnTo>
                        <a:pt x="14" y="0"/>
                      </a:lnTo>
                      <a:lnTo>
                        <a:pt x="17" y="9"/>
                      </a:lnTo>
                      <a:lnTo>
                        <a:pt x="1" y="18"/>
                      </a:lnTo>
                      <a:lnTo>
                        <a:pt x="0" y="8"/>
                      </a:lnTo>
                      <a:close/>
                    </a:path>
                  </a:pathLst>
                </a:custGeom>
                <a:solidFill>
                  <a:srgbClr val="96988A"/>
                </a:solidFill>
                <a:ln w="9525">
                  <a:noFill/>
                  <a:round/>
                  <a:headEnd/>
                  <a:tailEnd/>
                </a:ln>
              </p:spPr>
              <p:txBody>
                <a:bodyPr/>
                <a:lstStyle/>
                <a:p>
                  <a:endParaRPr lang="en-US"/>
                </a:p>
              </p:txBody>
            </p:sp>
            <p:sp>
              <p:nvSpPr>
                <p:cNvPr id="51429" name="Freeform 381"/>
                <p:cNvSpPr>
                  <a:spLocks/>
                </p:cNvSpPr>
                <p:nvPr/>
              </p:nvSpPr>
              <p:spPr bwMode="auto">
                <a:xfrm>
                  <a:off x="1334" y="1880"/>
                  <a:ext cx="10" cy="9"/>
                </a:xfrm>
                <a:custGeom>
                  <a:avLst/>
                  <a:gdLst>
                    <a:gd name="T0" fmla="*/ 19 w 19"/>
                    <a:gd name="T1" fmla="*/ 1 h 18"/>
                    <a:gd name="T2" fmla="*/ 15 w 19"/>
                    <a:gd name="T3" fmla="*/ 0 h 18"/>
                    <a:gd name="T4" fmla="*/ 0 w 19"/>
                    <a:gd name="T5" fmla="*/ 9 h 18"/>
                    <a:gd name="T6" fmla="*/ 2 w 19"/>
                    <a:gd name="T7" fmla="*/ 18 h 18"/>
                    <a:gd name="T8" fmla="*/ 6 w 19"/>
                    <a:gd name="T9" fmla="*/ 18 h 18"/>
                    <a:gd name="T10" fmla="*/ 5 w 19"/>
                    <a:gd name="T11" fmla="*/ 10 h 18"/>
                    <a:gd name="T12" fmla="*/ 19 w 19"/>
                    <a:gd name="T13" fmla="*/ 1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19" y="1"/>
                      </a:moveTo>
                      <a:lnTo>
                        <a:pt x="15" y="0"/>
                      </a:lnTo>
                      <a:lnTo>
                        <a:pt x="0" y="9"/>
                      </a:lnTo>
                      <a:lnTo>
                        <a:pt x="2" y="18"/>
                      </a:lnTo>
                      <a:lnTo>
                        <a:pt x="6" y="18"/>
                      </a:lnTo>
                      <a:lnTo>
                        <a:pt x="5" y="10"/>
                      </a:lnTo>
                      <a:lnTo>
                        <a:pt x="19" y="1"/>
                      </a:lnTo>
                      <a:close/>
                    </a:path>
                  </a:pathLst>
                </a:custGeom>
                <a:solidFill>
                  <a:srgbClr val="676F5C"/>
                </a:solidFill>
                <a:ln w="9525">
                  <a:noFill/>
                  <a:round/>
                  <a:headEnd/>
                  <a:tailEnd/>
                </a:ln>
              </p:spPr>
              <p:txBody>
                <a:bodyPr/>
                <a:lstStyle/>
                <a:p>
                  <a:endParaRPr lang="en-US"/>
                </a:p>
              </p:txBody>
            </p:sp>
            <p:sp>
              <p:nvSpPr>
                <p:cNvPr id="51430" name="Freeform 382"/>
                <p:cNvSpPr>
                  <a:spLocks/>
                </p:cNvSpPr>
                <p:nvPr/>
              </p:nvSpPr>
              <p:spPr bwMode="auto">
                <a:xfrm>
                  <a:off x="1338" y="1889"/>
                  <a:ext cx="9" cy="9"/>
                </a:xfrm>
                <a:custGeom>
                  <a:avLst/>
                  <a:gdLst>
                    <a:gd name="T0" fmla="*/ 0 w 17"/>
                    <a:gd name="T1" fmla="*/ 9 h 19"/>
                    <a:gd name="T2" fmla="*/ 16 w 17"/>
                    <a:gd name="T3" fmla="*/ 0 h 19"/>
                    <a:gd name="T4" fmla="*/ 17 w 17"/>
                    <a:gd name="T5" fmla="*/ 11 h 19"/>
                    <a:gd name="T6" fmla="*/ 1 w 17"/>
                    <a:gd name="T7" fmla="*/ 19 h 19"/>
                    <a:gd name="T8" fmla="*/ 0 w 17"/>
                    <a:gd name="T9" fmla="*/ 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9"/>
                      </a:moveTo>
                      <a:lnTo>
                        <a:pt x="16" y="0"/>
                      </a:lnTo>
                      <a:lnTo>
                        <a:pt x="17" y="11"/>
                      </a:lnTo>
                      <a:lnTo>
                        <a:pt x="1" y="19"/>
                      </a:lnTo>
                      <a:lnTo>
                        <a:pt x="0" y="9"/>
                      </a:lnTo>
                      <a:close/>
                    </a:path>
                  </a:pathLst>
                </a:custGeom>
                <a:solidFill>
                  <a:srgbClr val="96988A"/>
                </a:solidFill>
                <a:ln w="9525">
                  <a:noFill/>
                  <a:round/>
                  <a:headEnd/>
                  <a:tailEnd/>
                </a:ln>
              </p:spPr>
              <p:txBody>
                <a:bodyPr/>
                <a:lstStyle/>
                <a:p>
                  <a:endParaRPr lang="en-US"/>
                </a:p>
              </p:txBody>
            </p:sp>
            <p:sp>
              <p:nvSpPr>
                <p:cNvPr id="51431" name="Freeform 383"/>
                <p:cNvSpPr>
                  <a:spLocks/>
                </p:cNvSpPr>
                <p:nvPr/>
              </p:nvSpPr>
              <p:spPr bwMode="auto">
                <a:xfrm>
                  <a:off x="1336" y="1888"/>
                  <a:ext cx="10" cy="10"/>
                </a:xfrm>
                <a:custGeom>
                  <a:avLst/>
                  <a:gdLst>
                    <a:gd name="T0" fmla="*/ 20 w 20"/>
                    <a:gd name="T1" fmla="*/ 1 h 20"/>
                    <a:gd name="T2" fmla="*/ 16 w 20"/>
                    <a:gd name="T3" fmla="*/ 0 h 20"/>
                    <a:gd name="T4" fmla="*/ 0 w 20"/>
                    <a:gd name="T5" fmla="*/ 9 h 20"/>
                    <a:gd name="T6" fmla="*/ 1 w 20"/>
                    <a:gd name="T7" fmla="*/ 18 h 20"/>
                    <a:gd name="T8" fmla="*/ 5 w 20"/>
                    <a:gd name="T9" fmla="*/ 20 h 20"/>
                    <a:gd name="T10" fmla="*/ 4 w 20"/>
                    <a:gd name="T11" fmla="*/ 10 h 20"/>
                    <a:gd name="T12" fmla="*/ 20 w 20"/>
                    <a:gd name="T13" fmla="*/ 1 h 20"/>
                    <a:gd name="T14" fmla="*/ 0 60000 65536"/>
                    <a:gd name="T15" fmla="*/ 0 60000 65536"/>
                    <a:gd name="T16" fmla="*/ 0 60000 65536"/>
                    <a:gd name="T17" fmla="*/ 0 60000 65536"/>
                    <a:gd name="T18" fmla="*/ 0 60000 65536"/>
                    <a:gd name="T19" fmla="*/ 0 60000 65536"/>
                    <a:gd name="T20" fmla="*/ 0 60000 65536"/>
                    <a:gd name="T21" fmla="*/ 0 w 20"/>
                    <a:gd name="T22" fmla="*/ 0 h 20"/>
                    <a:gd name="T23" fmla="*/ 20 w 2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0">
                      <a:moveTo>
                        <a:pt x="20" y="1"/>
                      </a:moveTo>
                      <a:lnTo>
                        <a:pt x="16" y="0"/>
                      </a:lnTo>
                      <a:lnTo>
                        <a:pt x="0" y="9"/>
                      </a:lnTo>
                      <a:lnTo>
                        <a:pt x="1" y="18"/>
                      </a:lnTo>
                      <a:lnTo>
                        <a:pt x="5" y="20"/>
                      </a:lnTo>
                      <a:lnTo>
                        <a:pt x="4" y="10"/>
                      </a:lnTo>
                      <a:lnTo>
                        <a:pt x="20" y="1"/>
                      </a:lnTo>
                      <a:close/>
                    </a:path>
                  </a:pathLst>
                </a:custGeom>
                <a:solidFill>
                  <a:srgbClr val="676F5C"/>
                </a:solidFill>
                <a:ln w="9525">
                  <a:noFill/>
                  <a:round/>
                  <a:headEnd/>
                  <a:tailEnd/>
                </a:ln>
              </p:spPr>
              <p:txBody>
                <a:bodyPr/>
                <a:lstStyle/>
                <a:p>
                  <a:endParaRPr lang="en-US"/>
                </a:p>
              </p:txBody>
            </p:sp>
            <p:sp>
              <p:nvSpPr>
                <p:cNvPr id="51432" name="Freeform 384"/>
                <p:cNvSpPr>
                  <a:spLocks/>
                </p:cNvSpPr>
                <p:nvPr/>
              </p:nvSpPr>
              <p:spPr bwMode="auto">
                <a:xfrm>
                  <a:off x="1314" y="1788"/>
                  <a:ext cx="43" cy="41"/>
                </a:xfrm>
                <a:custGeom>
                  <a:avLst/>
                  <a:gdLst>
                    <a:gd name="T0" fmla="*/ 0 w 86"/>
                    <a:gd name="T1" fmla="*/ 31 h 82"/>
                    <a:gd name="T2" fmla="*/ 75 w 86"/>
                    <a:gd name="T3" fmla="*/ 0 h 82"/>
                    <a:gd name="T4" fmla="*/ 86 w 86"/>
                    <a:gd name="T5" fmla="*/ 49 h 82"/>
                    <a:gd name="T6" fmla="*/ 11 w 86"/>
                    <a:gd name="T7" fmla="*/ 82 h 82"/>
                    <a:gd name="T8" fmla="*/ 0 w 86"/>
                    <a:gd name="T9" fmla="*/ 31 h 82"/>
                    <a:gd name="T10" fmla="*/ 0 60000 65536"/>
                    <a:gd name="T11" fmla="*/ 0 60000 65536"/>
                    <a:gd name="T12" fmla="*/ 0 60000 65536"/>
                    <a:gd name="T13" fmla="*/ 0 60000 65536"/>
                    <a:gd name="T14" fmla="*/ 0 60000 65536"/>
                    <a:gd name="T15" fmla="*/ 0 w 86"/>
                    <a:gd name="T16" fmla="*/ 0 h 82"/>
                    <a:gd name="T17" fmla="*/ 86 w 86"/>
                    <a:gd name="T18" fmla="*/ 82 h 82"/>
                  </a:gdLst>
                  <a:ahLst/>
                  <a:cxnLst>
                    <a:cxn ang="T10">
                      <a:pos x="T0" y="T1"/>
                    </a:cxn>
                    <a:cxn ang="T11">
                      <a:pos x="T2" y="T3"/>
                    </a:cxn>
                    <a:cxn ang="T12">
                      <a:pos x="T4" y="T5"/>
                    </a:cxn>
                    <a:cxn ang="T13">
                      <a:pos x="T6" y="T7"/>
                    </a:cxn>
                    <a:cxn ang="T14">
                      <a:pos x="T8" y="T9"/>
                    </a:cxn>
                  </a:cxnLst>
                  <a:rect l="T15" t="T16" r="T17" b="T18"/>
                  <a:pathLst>
                    <a:path w="86" h="82">
                      <a:moveTo>
                        <a:pt x="0" y="31"/>
                      </a:moveTo>
                      <a:lnTo>
                        <a:pt x="75" y="0"/>
                      </a:lnTo>
                      <a:lnTo>
                        <a:pt x="86" y="49"/>
                      </a:lnTo>
                      <a:lnTo>
                        <a:pt x="11" y="82"/>
                      </a:lnTo>
                      <a:lnTo>
                        <a:pt x="0" y="31"/>
                      </a:lnTo>
                      <a:close/>
                    </a:path>
                  </a:pathLst>
                </a:custGeom>
                <a:solidFill>
                  <a:srgbClr val="A9BEC3"/>
                </a:solidFill>
                <a:ln w="9525">
                  <a:noFill/>
                  <a:round/>
                  <a:headEnd/>
                  <a:tailEnd/>
                </a:ln>
              </p:spPr>
              <p:txBody>
                <a:bodyPr/>
                <a:lstStyle/>
                <a:p>
                  <a:endParaRPr lang="en-US"/>
                </a:p>
              </p:txBody>
            </p:sp>
            <p:sp>
              <p:nvSpPr>
                <p:cNvPr id="51433" name="Freeform 385"/>
                <p:cNvSpPr>
                  <a:spLocks/>
                </p:cNvSpPr>
                <p:nvPr/>
              </p:nvSpPr>
              <p:spPr bwMode="auto">
                <a:xfrm>
                  <a:off x="1319" y="1787"/>
                  <a:ext cx="39" cy="43"/>
                </a:xfrm>
                <a:custGeom>
                  <a:avLst/>
                  <a:gdLst>
                    <a:gd name="T0" fmla="*/ 60 w 76"/>
                    <a:gd name="T1" fmla="*/ 3 h 86"/>
                    <a:gd name="T2" fmla="*/ 66 w 76"/>
                    <a:gd name="T3" fmla="*/ 0 h 86"/>
                    <a:gd name="T4" fmla="*/ 76 w 76"/>
                    <a:gd name="T5" fmla="*/ 49 h 86"/>
                    <a:gd name="T6" fmla="*/ 0 w 76"/>
                    <a:gd name="T7" fmla="*/ 86 h 86"/>
                    <a:gd name="T8" fmla="*/ 0 w 76"/>
                    <a:gd name="T9" fmla="*/ 82 h 86"/>
                    <a:gd name="T10" fmla="*/ 70 w 76"/>
                    <a:gd name="T11" fmla="*/ 49 h 86"/>
                    <a:gd name="T12" fmla="*/ 60 w 76"/>
                    <a:gd name="T13" fmla="*/ 3 h 86"/>
                    <a:gd name="T14" fmla="*/ 0 60000 65536"/>
                    <a:gd name="T15" fmla="*/ 0 60000 65536"/>
                    <a:gd name="T16" fmla="*/ 0 60000 65536"/>
                    <a:gd name="T17" fmla="*/ 0 60000 65536"/>
                    <a:gd name="T18" fmla="*/ 0 60000 65536"/>
                    <a:gd name="T19" fmla="*/ 0 60000 65536"/>
                    <a:gd name="T20" fmla="*/ 0 60000 65536"/>
                    <a:gd name="T21" fmla="*/ 0 w 76"/>
                    <a:gd name="T22" fmla="*/ 0 h 86"/>
                    <a:gd name="T23" fmla="*/ 76 w 76"/>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86">
                      <a:moveTo>
                        <a:pt x="60" y="3"/>
                      </a:moveTo>
                      <a:lnTo>
                        <a:pt x="66" y="0"/>
                      </a:lnTo>
                      <a:lnTo>
                        <a:pt x="76" y="49"/>
                      </a:lnTo>
                      <a:lnTo>
                        <a:pt x="0" y="86"/>
                      </a:lnTo>
                      <a:lnTo>
                        <a:pt x="0" y="82"/>
                      </a:lnTo>
                      <a:lnTo>
                        <a:pt x="70" y="49"/>
                      </a:lnTo>
                      <a:lnTo>
                        <a:pt x="60" y="3"/>
                      </a:lnTo>
                      <a:close/>
                    </a:path>
                  </a:pathLst>
                </a:custGeom>
                <a:solidFill>
                  <a:srgbClr val="5F6655"/>
                </a:solidFill>
                <a:ln w="9525">
                  <a:noFill/>
                  <a:round/>
                  <a:headEnd/>
                  <a:tailEnd/>
                </a:ln>
              </p:spPr>
              <p:txBody>
                <a:bodyPr/>
                <a:lstStyle/>
                <a:p>
                  <a:endParaRPr lang="en-US"/>
                </a:p>
              </p:txBody>
            </p:sp>
          </p:grpSp>
          <p:sp>
            <p:nvSpPr>
              <p:cNvPr id="51380" name="Rectangle 386"/>
              <p:cNvSpPr>
                <a:spLocks noChangeArrowheads="1"/>
              </p:cNvSpPr>
              <p:nvPr/>
            </p:nvSpPr>
            <p:spPr bwMode="auto">
              <a:xfrm>
                <a:off x="2234" y="1683"/>
                <a:ext cx="192" cy="272"/>
              </a:xfrm>
              <a:prstGeom prst="rect">
                <a:avLst/>
              </a:prstGeom>
              <a:solidFill>
                <a:schemeClr val="hlink"/>
              </a:solidFill>
              <a:ln w="9525">
                <a:miter lim="800000"/>
                <a:headEnd/>
                <a:tailEnd/>
              </a:ln>
              <a:scene3d>
                <a:camera prst="legacyObliqueTopRight"/>
                <a:lightRig rig="legacyFlat4" dir="b"/>
              </a:scene3d>
              <a:sp3d extrusionH="125400" prstMaterial="legacyMatte">
                <a:bevelT w="13500" h="13500" prst="angle"/>
                <a:bevelB w="13500" h="13500" prst="angle"/>
                <a:extrusionClr>
                  <a:schemeClr val="hlink"/>
                </a:extrusionClr>
              </a:sp3d>
            </p:spPr>
            <p:txBody>
              <a:bodyPr wrap="none" anchor="ctr">
                <a:flatTx/>
              </a:bodyPr>
              <a:lstStyle/>
              <a:p>
                <a:endParaRPr lang="en-US"/>
              </a:p>
            </p:txBody>
          </p:sp>
          <p:grpSp>
            <p:nvGrpSpPr>
              <p:cNvPr id="26" name="Group 387"/>
              <p:cNvGrpSpPr>
                <a:grpSpLocks/>
              </p:cNvGrpSpPr>
              <p:nvPr/>
            </p:nvGrpSpPr>
            <p:grpSpPr bwMode="auto">
              <a:xfrm>
                <a:off x="2256" y="1733"/>
                <a:ext cx="158" cy="177"/>
                <a:chOff x="2311" y="3505"/>
                <a:chExt cx="1412" cy="265"/>
              </a:xfrm>
            </p:grpSpPr>
            <p:sp>
              <p:nvSpPr>
                <p:cNvPr id="299396" name="AutoShape 388"/>
                <p:cNvSpPr>
                  <a:spLocks noChangeArrowheads="1"/>
                </p:cNvSpPr>
                <p:nvPr/>
              </p:nvSpPr>
              <p:spPr bwMode="auto">
                <a:xfrm>
                  <a:off x="2311" y="3505"/>
                  <a:ext cx="527" cy="61"/>
                </a:xfrm>
                <a:prstGeom prst="rightArrow">
                  <a:avLst>
                    <a:gd name="adj1" fmla="val 50000"/>
                    <a:gd name="adj2" fmla="val 21475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397" name="AutoShape 389"/>
                <p:cNvSpPr>
                  <a:spLocks noChangeArrowheads="1"/>
                </p:cNvSpPr>
                <p:nvPr/>
              </p:nvSpPr>
              <p:spPr bwMode="auto">
                <a:xfrm>
                  <a:off x="2311" y="3572"/>
                  <a:ext cx="456" cy="67"/>
                </a:xfrm>
                <a:prstGeom prst="rightArrow">
                  <a:avLst>
                    <a:gd name="adj1" fmla="val 50000"/>
                    <a:gd name="adj2" fmla="val 169030"/>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398" name="AutoShape 390"/>
                <p:cNvSpPr>
                  <a:spLocks noChangeArrowheads="1"/>
                </p:cNvSpPr>
                <p:nvPr/>
              </p:nvSpPr>
              <p:spPr bwMode="auto">
                <a:xfrm>
                  <a:off x="2311" y="3641"/>
                  <a:ext cx="456" cy="67"/>
                </a:xfrm>
                <a:prstGeom prst="rightArrow">
                  <a:avLst>
                    <a:gd name="adj1" fmla="val 50000"/>
                    <a:gd name="adj2" fmla="val 16654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399" name="AutoShape 391"/>
                <p:cNvSpPr>
                  <a:spLocks noChangeArrowheads="1"/>
                </p:cNvSpPr>
                <p:nvPr/>
              </p:nvSpPr>
              <p:spPr bwMode="auto">
                <a:xfrm>
                  <a:off x="2311" y="3709"/>
                  <a:ext cx="527" cy="61"/>
                </a:xfrm>
                <a:prstGeom prst="rightArrow">
                  <a:avLst>
                    <a:gd name="adj1" fmla="val 50000"/>
                    <a:gd name="adj2" fmla="val 21475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400" name="AutoShape 392"/>
                <p:cNvSpPr>
                  <a:spLocks noChangeArrowheads="1"/>
                </p:cNvSpPr>
                <p:nvPr/>
              </p:nvSpPr>
              <p:spPr bwMode="auto">
                <a:xfrm rot="-5400000">
                  <a:off x="3127" y="3188"/>
                  <a:ext cx="255" cy="903"/>
                </a:xfrm>
                <a:custGeom>
                  <a:avLst/>
                  <a:gdLst>
                    <a:gd name="G0" fmla="+- 8293 0 0"/>
                    <a:gd name="G1" fmla="+- -11234341 0 0"/>
                    <a:gd name="G2" fmla="+- 0 0 -11234341"/>
                    <a:gd name="T0" fmla="*/ 0 256 1"/>
                    <a:gd name="T1" fmla="*/ 180 256 1"/>
                    <a:gd name="G3" fmla="+- -11234341 T0 T1"/>
                    <a:gd name="T2" fmla="*/ 0 256 1"/>
                    <a:gd name="T3" fmla="*/ 90 256 1"/>
                    <a:gd name="G4" fmla="+- -11234341 T2 T3"/>
                    <a:gd name="G5" fmla="*/ G4 2 1"/>
                    <a:gd name="T4" fmla="*/ 90 256 1"/>
                    <a:gd name="T5" fmla="*/ 0 256 1"/>
                    <a:gd name="G6" fmla="+- -11234341 T4 T5"/>
                    <a:gd name="G7" fmla="*/ G6 2 1"/>
                    <a:gd name="G8" fmla="abs -1123434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93"/>
                    <a:gd name="G18" fmla="*/ 8293 1 2"/>
                    <a:gd name="G19" fmla="+- G18 5400 0"/>
                    <a:gd name="G20" fmla="cos G19 -11234341"/>
                    <a:gd name="G21" fmla="sin G19 -11234341"/>
                    <a:gd name="G22" fmla="+- G20 10800 0"/>
                    <a:gd name="G23" fmla="+- G21 10800 0"/>
                    <a:gd name="G24" fmla="+- 10800 0 G20"/>
                    <a:gd name="G25" fmla="+- 8293 10800 0"/>
                    <a:gd name="G26" fmla="?: G9 G17 G25"/>
                    <a:gd name="G27" fmla="?: G9 0 21600"/>
                    <a:gd name="G28" fmla="cos 10800 -11234341"/>
                    <a:gd name="G29" fmla="sin 10800 -11234341"/>
                    <a:gd name="G30" fmla="sin 8293 -11234341"/>
                    <a:gd name="G31" fmla="+- G28 10800 0"/>
                    <a:gd name="G32" fmla="+- G29 10800 0"/>
                    <a:gd name="G33" fmla="+- G30 10800 0"/>
                    <a:gd name="G34" fmla="?: G4 0 G31"/>
                    <a:gd name="G35" fmla="?: -11234341 G34 0"/>
                    <a:gd name="G36" fmla="?: G6 G35 G31"/>
                    <a:gd name="G37" fmla="+- 21600 0 G36"/>
                    <a:gd name="G38" fmla="?: G4 0 G33"/>
                    <a:gd name="G39" fmla="?: -11234341 G38 G32"/>
                    <a:gd name="G40" fmla="?: G6 G39 0"/>
                    <a:gd name="G41" fmla="?: G4 G32 21600"/>
                    <a:gd name="G42" fmla="?: G6 G41 G33"/>
                    <a:gd name="T12" fmla="*/ 10800 w 21600"/>
                    <a:gd name="T13" fmla="*/ 0 h 21600"/>
                    <a:gd name="T14" fmla="*/ 1359 w 21600"/>
                    <a:gd name="T15" fmla="*/ 9376 h 21600"/>
                    <a:gd name="T16" fmla="*/ 10800 w 21600"/>
                    <a:gd name="T17" fmla="*/ 2507 h 21600"/>
                    <a:gd name="T18" fmla="*/ 20241 w 21600"/>
                    <a:gd name="T19" fmla="*/ 93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599" y="9563"/>
                      </a:moveTo>
                      <a:cubicBezTo>
                        <a:pt x="3211" y="5506"/>
                        <a:pt x="6697" y="2506"/>
                        <a:pt x="10800" y="2507"/>
                      </a:cubicBezTo>
                      <a:cubicBezTo>
                        <a:pt x="14902" y="2507"/>
                        <a:pt x="18388" y="5506"/>
                        <a:pt x="19000" y="9563"/>
                      </a:cubicBezTo>
                      <a:lnTo>
                        <a:pt x="21479" y="9189"/>
                      </a:lnTo>
                      <a:cubicBezTo>
                        <a:pt x="20682" y="3906"/>
                        <a:pt x="16142" y="-1"/>
                        <a:pt x="10799" y="0"/>
                      </a:cubicBezTo>
                      <a:cubicBezTo>
                        <a:pt x="5457" y="0"/>
                        <a:pt x="917" y="3906"/>
                        <a:pt x="120" y="9189"/>
                      </a:cubicBezTo>
                      <a:close/>
                    </a:path>
                  </a:pathLst>
                </a:cu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sp>
              <p:nvSpPr>
                <p:cNvPr id="299401" name="AutoShape 393"/>
                <p:cNvSpPr>
                  <a:spLocks noChangeArrowheads="1"/>
                </p:cNvSpPr>
                <p:nvPr/>
              </p:nvSpPr>
              <p:spPr bwMode="auto">
                <a:xfrm>
                  <a:off x="3178" y="3587"/>
                  <a:ext cx="545" cy="102"/>
                </a:xfrm>
                <a:prstGeom prst="homePlate">
                  <a:avLst>
                    <a:gd name="adj" fmla="val 150710"/>
                  </a:avLst>
                </a:pr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grpSp>
          <p:pic>
            <p:nvPicPr>
              <p:cNvPr id="51382" name="Picture 394" descr="天线"/>
              <p:cNvPicPr preferRelativeResize="0">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687" y="1539"/>
                <a:ext cx="163" cy="336"/>
              </a:xfrm>
              <a:prstGeom prst="rect">
                <a:avLst/>
              </a:prstGeom>
              <a:noFill/>
              <a:ln w="9525">
                <a:noFill/>
                <a:miter lim="800000"/>
                <a:headEnd/>
                <a:tailEnd/>
              </a:ln>
            </p:spPr>
          </p:pic>
          <p:pic>
            <p:nvPicPr>
              <p:cNvPr id="51383" name="Picture 395"/>
              <p:cNvPicPr>
                <a:picLocks noChangeAspect="1" noChangeArrowheads="1"/>
              </p:cNvPicPr>
              <p:nvPr/>
            </p:nvPicPr>
            <p:blipFill>
              <a:blip r:embed="rId10" cstate="print"/>
              <a:srcRect/>
              <a:stretch>
                <a:fillRect/>
              </a:stretch>
            </p:blipFill>
            <p:spPr bwMode="auto">
              <a:xfrm>
                <a:off x="1658" y="1731"/>
                <a:ext cx="54" cy="141"/>
              </a:xfrm>
              <a:prstGeom prst="rect">
                <a:avLst/>
              </a:prstGeom>
              <a:noFill/>
              <a:ln w="9525">
                <a:noFill/>
                <a:miter lim="800000"/>
                <a:headEnd/>
                <a:tailEnd/>
              </a:ln>
            </p:spPr>
          </p:pic>
          <p:sp>
            <p:nvSpPr>
              <p:cNvPr id="51384" name="Rectangle 396"/>
              <p:cNvSpPr>
                <a:spLocks noChangeArrowheads="1"/>
              </p:cNvSpPr>
              <p:nvPr/>
            </p:nvSpPr>
            <p:spPr bwMode="auto">
              <a:xfrm rot="1593903">
                <a:off x="2551" y="1795"/>
                <a:ext cx="280" cy="9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000" b="1">
                    <a:latin typeface="Times New Roman" pitchFamily="18" charset="0"/>
                    <a:ea typeface="宋体" pitchFamily="2" charset="-122"/>
                  </a:rPr>
                  <a:t>Iu-PS-U</a:t>
                </a:r>
              </a:p>
            </p:txBody>
          </p:sp>
          <p:sp>
            <p:nvSpPr>
              <p:cNvPr id="51385" name="Rectangle 397"/>
              <p:cNvSpPr>
                <a:spLocks noChangeArrowheads="1"/>
              </p:cNvSpPr>
              <p:nvPr/>
            </p:nvSpPr>
            <p:spPr bwMode="auto">
              <a:xfrm>
                <a:off x="2018" y="2069"/>
                <a:ext cx="192" cy="272"/>
              </a:xfrm>
              <a:prstGeom prst="rect">
                <a:avLst/>
              </a:prstGeom>
              <a:solidFill>
                <a:schemeClr val="hlink"/>
              </a:solidFill>
              <a:ln w="9525">
                <a:miter lim="800000"/>
                <a:headEnd/>
                <a:tailEnd/>
              </a:ln>
              <a:scene3d>
                <a:camera prst="legacyObliqueTopRight"/>
                <a:lightRig rig="legacyFlat4" dir="b"/>
              </a:scene3d>
              <a:sp3d extrusionH="125400" prstMaterial="legacyMatte">
                <a:bevelT w="13500" h="13500" prst="angle"/>
                <a:bevelB w="13500" h="13500" prst="angle"/>
                <a:extrusionClr>
                  <a:schemeClr val="hlink"/>
                </a:extrusionClr>
              </a:sp3d>
            </p:spPr>
            <p:txBody>
              <a:bodyPr wrap="none" anchor="ctr">
                <a:flatTx/>
              </a:bodyPr>
              <a:lstStyle/>
              <a:p>
                <a:endParaRPr lang="en-US"/>
              </a:p>
            </p:txBody>
          </p:sp>
          <p:grpSp>
            <p:nvGrpSpPr>
              <p:cNvPr id="27" name="Group 398"/>
              <p:cNvGrpSpPr>
                <a:grpSpLocks/>
              </p:cNvGrpSpPr>
              <p:nvPr/>
            </p:nvGrpSpPr>
            <p:grpSpPr bwMode="auto">
              <a:xfrm>
                <a:off x="2040" y="2119"/>
                <a:ext cx="158" cy="177"/>
                <a:chOff x="2311" y="3505"/>
                <a:chExt cx="1412" cy="265"/>
              </a:xfrm>
            </p:grpSpPr>
            <p:sp>
              <p:nvSpPr>
                <p:cNvPr id="299407" name="AutoShape 399"/>
                <p:cNvSpPr>
                  <a:spLocks noChangeArrowheads="1"/>
                </p:cNvSpPr>
                <p:nvPr/>
              </p:nvSpPr>
              <p:spPr bwMode="auto">
                <a:xfrm>
                  <a:off x="2311" y="3505"/>
                  <a:ext cx="527" cy="61"/>
                </a:xfrm>
                <a:prstGeom prst="rightArrow">
                  <a:avLst>
                    <a:gd name="adj1" fmla="val 50000"/>
                    <a:gd name="adj2" fmla="val 21475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408" name="AutoShape 400"/>
                <p:cNvSpPr>
                  <a:spLocks noChangeArrowheads="1"/>
                </p:cNvSpPr>
                <p:nvPr/>
              </p:nvSpPr>
              <p:spPr bwMode="auto">
                <a:xfrm>
                  <a:off x="2311" y="3572"/>
                  <a:ext cx="456" cy="67"/>
                </a:xfrm>
                <a:prstGeom prst="rightArrow">
                  <a:avLst>
                    <a:gd name="adj1" fmla="val 50000"/>
                    <a:gd name="adj2" fmla="val 169030"/>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409" name="AutoShape 401"/>
                <p:cNvSpPr>
                  <a:spLocks noChangeArrowheads="1"/>
                </p:cNvSpPr>
                <p:nvPr/>
              </p:nvSpPr>
              <p:spPr bwMode="auto">
                <a:xfrm>
                  <a:off x="2311" y="3641"/>
                  <a:ext cx="456" cy="67"/>
                </a:xfrm>
                <a:prstGeom prst="rightArrow">
                  <a:avLst>
                    <a:gd name="adj1" fmla="val 50000"/>
                    <a:gd name="adj2" fmla="val 16654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410" name="AutoShape 402"/>
                <p:cNvSpPr>
                  <a:spLocks noChangeArrowheads="1"/>
                </p:cNvSpPr>
                <p:nvPr/>
              </p:nvSpPr>
              <p:spPr bwMode="auto">
                <a:xfrm>
                  <a:off x="2311" y="3709"/>
                  <a:ext cx="527" cy="61"/>
                </a:xfrm>
                <a:prstGeom prst="rightArrow">
                  <a:avLst>
                    <a:gd name="adj1" fmla="val 50000"/>
                    <a:gd name="adj2" fmla="val 214754"/>
                  </a:avLst>
                </a:prstGeom>
                <a:solidFill>
                  <a:schemeClr val="bg1"/>
                </a:solidFill>
                <a:ln w="9525">
                  <a:solidFill>
                    <a:schemeClr val="bg2"/>
                  </a:solidFill>
                  <a:miter lim="800000"/>
                  <a:headEnd/>
                  <a:tailEnd/>
                </a:ln>
                <a:effectLst>
                  <a:prstShdw prst="shdw18" dist="17961" dir="13500000">
                    <a:schemeClr val="bg2">
                      <a:gamma/>
                      <a:shade val="60000"/>
                      <a:invGamma/>
                    </a:schemeClr>
                  </a:prstShdw>
                </a:effectLst>
              </p:spPr>
              <p:txBody>
                <a:bodyPr wrap="none" anchor="ctr"/>
                <a:lstStyle/>
                <a:p>
                  <a:pPr>
                    <a:defRPr/>
                  </a:pPr>
                  <a:endParaRPr lang="en-US"/>
                </a:p>
              </p:txBody>
            </p:sp>
            <p:sp>
              <p:nvSpPr>
                <p:cNvPr id="299411" name="AutoShape 403"/>
                <p:cNvSpPr>
                  <a:spLocks noChangeArrowheads="1"/>
                </p:cNvSpPr>
                <p:nvPr/>
              </p:nvSpPr>
              <p:spPr bwMode="auto">
                <a:xfrm rot="-5400000">
                  <a:off x="3127" y="3188"/>
                  <a:ext cx="255" cy="903"/>
                </a:xfrm>
                <a:custGeom>
                  <a:avLst/>
                  <a:gdLst>
                    <a:gd name="G0" fmla="+- 8293 0 0"/>
                    <a:gd name="G1" fmla="+- -11234341 0 0"/>
                    <a:gd name="G2" fmla="+- 0 0 -11234341"/>
                    <a:gd name="T0" fmla="*/ 0 256 1"/>
                    <a:gd name="T1" fmla="*/ 180 256 1"/>
                    <a:gd name="G3" fmla="+- -11234341 T0 T1"/>
                    <a:gd name="T2" fmla="*/ 0 256 1"/>
                    <a:gd name="T3" fmla="*/ 90 256 1"/>
                    <a:gd name="G4" fmla="+- -11234341 T2 T3"/>
                    <a:gd name="G5" fmla="*/ G4 2 1"/>
                    <a:gd name="T4" fmla="*/ 90 256 1"/>
                    <a:gd name="T5" fmla="*/ 0 256 1"/>
                    <a:gd name="G6" fmla="+- -11234341 T4 T5"/>
                    <a:gd name="G7" fmla="*/ G6 2 1"/>
                    <a:gd name="G8" fmla="abs -1123434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293"/>
                    <a:gd name="G18" fmla="*/ 8293 1 2"/>
                    <a:gd name="G19" fmla="+- G18 5400 0"/>
                    <a:gd name="G20" fmla="cos G19 -11234341"/>
                    <a:gd name="G21" fmla="sin G19 -11234341"/>
                    <a:gd name="G22" fmla="+- G20 10800 0"/>
                    <a:gd name="G23" fmla="+- G21 10800 0"/>
                    <a:gd name="G24" fmla="+- 10800 0 G20"/>
                    <a:gd name="G25" fmla="+- 8293 10800 0"/>
                    <a:gd name="G26" fmla="?: G9 G17 G25"/>
                    <a:gd name="G27" fmla="?: G9 0 21600"/>
                    <a:gd name="G28" fmla="cos 10800 -11234341"/>
                    <a:gd name="G29" fmla="sin 10800 -11234341"/>
                    <a:gd name="G30" fmla="sin 8293 -11234341"/>
                    <a:gd name="G31" fmla="+- G28 10800 0"/>
                    <a:gd name="G32" fmla="+- G29 10800 0"/>
                    <a:gd name="G33" fmla="+- G30 10800 0"/>
                    <a:gd name="G34" fmla="?: G4 0 G31"/>
                    <a:gd name="G35" fmla="?: -11234341 G34 0"/>
                    <a:gd name="G36" fmla="?: G6 G35 G31"/>
                    <a:gd name="G37" fmla="+- 21600 0 G36"/>
                    <a:gd name="G38" fmla="?: G4 0 G33"/>
                    <a:gd name="G39" fmla="?: -11234341 G38 G32"/>
                    <a:gd name="G40" fmla="?: G6 G39 0"/>
                    <a:gd name="G41" fmla="?: G4 G32 21600"/>
                    <a:gd name="G42" fmla="?: G6 G41 G33"/>
                    <a:gd name="T12" fmla="*/ 10800 w 21600"/>
                    <a:gd name="T13" fmla="*/ 0 h 21600"/>
                    <a:gd name="T14" fmla="*/ 1359 w 21600"/>
                    <a:gd name="T15" fmla="*/ 9376 h 21600"/>
                    <a:gd name="T16" fmla="*/ 10800 w 21600"/>
                    <a:gd name="T17" fmla="*/ 2507 h 21600"/>
                    <a:gd name="T18" fmla="*/ 20241 w 21600"/>
                    <a:gd name="T19" fmla="*/ 93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599" y="9563"/>
                      </a:moveTo>
                      <a:cubicBezTo>
                        <a:pt x="3211" y="5506"/>
                        <a:pt x="6697" y="2506"/>
                        <a:pt x="10800" y="2507"/>
                      </a:cubicBezTo>
                      <a:cubicBezTo>
                        <a:pt x="14902" y="2507"/>
                        <a:pt x="18388" y="5506"/>
                        <a:pt x="19000" y="9563"/>
                      </a:cubicBezTo>
                      <a:lnTo>
                        <a:pt x="21479" y="9189"/>
                      </a:lnTo>
                      <a:cubicBezTo>
                        <a:pt x="20682" y="3906"/>
                        <a:pt x="16142" y="-1"/>
                        <a:pt x="10799" y="0"/>
                      </a:cubicBezTo>
                      <a:cubicBezTo>
                        <a:pt x="5457" y="0"/>
                        <a:pt x="917" y="3906"/>
                        <a:pt x="120" y="9189"/>
                      </a:cubicBezTo>
                      <a:close/>
                    </a:path>
                  </a:pathLst>
                </a:cu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sp>
              <p:nvSpPr>
                <p:cNvPr id="299412" name="AutoShape 404"/>
                <p:cNvSpPr>
                  <a:spLocks noChangeArrowheads="1"/>
                </p:cNvSpPr>
                <p:nvPr/>
              </p:nvSpPr>
              <p:spPr bwMode="auto">
                <a:xfrm>
                  <a:off x="3178" y="3587"/>
                  <a:ext cx="545" cy="102"/>
                </a:xfrm>
                <a:prstGeom prst="homePlate">
                  <a:avLst>
                    <a:gd name="adj" fmla="val 150710"/>
                  </a:avLst>
                </a:prstGeom>
                <a:solidFill>
                  <a:schemeClr val="bg1"/>
                </a:solidFill>
                <a:ln w="9525">
                  <a:noFill/>
                  <a:miter lim="800000"/>
                  <a:headEnd/>
                  <a:tailEnd/>
                </a:ln>
                <a:effectLst>
                  <a:outerShdw dist="35921" dir="18900000" algn="ctr" rotWithShape="0">
                    <a:schemeClr val="bg2"/>
                  </a:outerShdw>
                </a:effectLst>
              </p:spPr>
              <p:txBody>
                <a:bodyPr wrap="none" anchor="ctr"/>
                <a:lstStyle/>
                <a:p>
                  <a:pPr>
                    <a:defRPr/>
                  </a:pPr>
                  <a:endParaRPr lang="en-US"/>
                </a:p>
              </p:txBody>
            </p:sp>
          </p:grpSp>
          <p:sp>
            <p:nvSpPr>
              <p:cNvPr id="51387" name="Line 405"/>
              <p:cNvSpPr>
                <a:spLocks noChangeShapeType="1"/>
              </p:cNvSpPr>
              <p:nvPr/>
            </p:nvSpPr>
            <p:spPr bwMode="auto">
              <a:xfrm flipH="1">
                <a:off x="2229" y="1961"/>
                <a:ext cx="171" cy="213"/>
              </a:xfrm>
              <a:prstGeom prst="line">
                <a:avLst/>
              </a:prstGeom>
              <a:noFill/>
              <a:ln w="9525">
                <a:solidFill>
                  <a:schemeClr val="accent2">
                    <a:lumMod val="75000"/>
                  </a:schemeClr>
                </a:solidFill>
                <a:round/>
                <a:headEnd/>
                <a:tailEnd/>
              </a:ln>
            </p:spPr>
            <p:txBody>
              <a:bodyPr/>
              <a:lstStyle/>
              <a:p>
                <a:endParaRPr lang="en-US"/>
              </a:p>
            </p:txBody>
          </p:sp>
          <p:sp>
            <p:nvSpPr>
              <p:cNvPr id="51388" name="Rectangle 406"/>
              <p:cNvSpPr>
                <a:spLocks noChangeArrowheads="1"/>
              </p:cNvSpPr>
              <p:nvPr/>
            </p:nvSpPr>
            <p:spPr bwMode="auto">
              <a:xfrm rot="2662055">
                <a:off x="2335" y="2023"/>
                <a:ext cx="113" cy="116"/>
              </a:xfrm>
              <a:prstGeom prst="rect">
                <a:avLst/>
              </a:prstGeom>
              <a:noFill/>
              <a:ln w="9525">
                <a:noFill/>
                <a:miter lim="800000"/>
                <a:headEnd/>
                <a:tailEnd/>
              </a:ln>
            </p:spPr>
            <p:txBody>
              <a:bodyPr wrap="none" lIns="0" tIns="0" rIns="0" bIns="0">
                <a:spAutoFit/>
              </a:bodyPr>
              <a:lstStyle/>
              <a:p>
                <a:pPr>
                  <a:spcBef>
                    <a:spcPct val="50000"/>
                  </a:spcBef>
                </a:pPr>
                <a:r>
                  <a:rPr kumimoji="1" lang="en-US" altLang="zh-CN" sz="1200" dirty="0" err="1">
                    <a:latin typeface="Times New Roman" pitchFamily="18" charset="0"/>
                    <a:ea typeface="宋体" pitchFamily="2" charset="-122"/>
                  </a:rPr>
                  <a:t>Iur</a:t>
                </a:r>
                <a:endParaRPr kumimoji="1" lang="en-US" altLang="zh-CN" sz="1200" dirty="0">
                  <a:latin typeface="Times New Roman" pitchFamily="18" charset="0"/>
                  <a:ea typeface="宋体" pitchFamily="2" charset="-122"/>
                </a:endParaRPr>
              </a:p>
            </p:txBody>
          </p:sp>
        </p:grpSp>
        <p:sp>
          <p:nvSpPr>
            <p:cNvPr id="51318" name="Line 407"/>
            <p:cNvSpPr>
              <a:spLocks noChangeShapeType="1"/>
            </p:cNvSpPr>
            <p:nvPr/>
          </p:nvSpPr>
          <p:spPr bwMode="auto">
            <a:xfrm flipV="1">
              <a:off x="2480" y="1064"/>
              <a:ext cx="924" cy="685"/>
            </a:xfrm>
            <a:prstGeom prst="line">
              <a:avLst/>
            </a:prstGeom>
            <a:noFill/>
            <a:ln w="9525">
              <a:solidFill>
                <a:schemeClr val="accent2">
                  <a:lumMod val="75000"/>
                </a:schemeClr>
              </a:solidFill>
              <a:round/>
              <a:headEnd/>
              <a:tailEnd/>
            </a:ln>
          </p:spPr>
          <p:txBody>
            <a:bodyPr/>
            <a:lstStyle/>
            <a:p>
              <a:endParaRPr lang="en-US"/>
            </a:p>
          </p:txBody>
        </p:sp>
        <p:sp>
          <p:nvSpPr>
            <p:cNvPr id="51319" name="Line 408"/>
            <p:cNvSpPr>
              <a:spLocks noChangeShapeType="1"/>
            </p:cNvSpPr>
            <p:nvPr/>
          </p:nvSpPr>
          <p:spPr bwMode="auto">
            <a:xfrm flipV="1">
              <a:off x="2234" y="1064"/>
              <a:ext cx="1170" cy="1146"/>
            </a:xfrm>
            <a:prstGeom prst="line">
              <a:avLst/>
            </a:prstGeom>
            <a:noFill/>
            <a:ln w="9525">
              <a:solidFill>
                <a:schemeClr val="accent2">
                  <a:lumMod val="75000"/>
                </a:schemeClr>
              </a:solidFill>
              <a:round/>
              <a:headEnd/>
              <a:tailEnd/>
            </a:ln>
          </p:spPr>
          <p:txBody>
            <a:bodyPr/>
            <a:lstStyle/>
            <a:p>
              <a:endParaRPr lang="en-US"/>
            </a:p>
          </p:txBody>
        </p:sp>
      </p:grpSp>
      <p:sp>
        <p:nvSpPr>
          <p:cNvPr id="299417" name="Oval 409"/>
          <p:cNvSpPr>
            <a:spLocks noChangeArrowheads="1"/>
          </p:cNvSpPr>
          <p:nvPr/>
        </p:nvSpPr>
        <p:spPr bwMode="auto">
          <a:xfrm>
            <a:off x="696913" y="3840163"/>
            <a:ext cx="533400" cy="2052637"/>
          </a:xfrm>
          <a:prstGeom prst="ellipse">
            <a:avLst/>
          </a:prstGeom>
          <a:solidFill>
            <a:srgbClr val="0099CC"/>
          </a:solidFill>
          <a:ln w="19050" algn="ctr">
            <a:solidFill>
              <a:srgbClr val="CC0000"/>
            </a:solidFill>
            <a:round/>
            <a:headEnd/>
            <a:tailEnd/>
          </a:ln>
        </p:spPr>
        <p:txBody>
          <a:bodyPr wrap="none" anchor="ctr"/>
          <a:lstStyle/>
          <a:p>
            <a:endParaRPr lang="en-US"/>
          </a:p>
        </p:txBody>
      </p:sp>
      <p:sp>
        <p:nvSpPr>
          <p:cNvPr id="299418" name="Text Box 410"/>
          <p:cNvSpPr txBox="1">
            <a:spLocks noChangeArrowheads="1"/>
          </p:cNvSpPr>
          <p:nvPr/>
        </p:nvSpPr>
        <p:spPr bwMode="auto">
          <a:xfrm>
            <a:off x="696913" y="5000625"/>
            <a:ext cx="615950" cy="366713"/>
          </a:xfrm>
          <a:prstGeom prst="rect">
            <a:avLst/>
          </a:prstGeom>
          <a:noFill/>
          <a:ln w="19050" algn="ctr">
            <a:noFill/>
            <a:prstDash val="lgDash"/>
            <a:miter lim="800000"/>
            <a:headEnd/>
            <a:tailEnd/>
          </a:ln>
        </p:spPr>
        <p:txBody>
          <a:bodyPr wrap="none" lIns="91434" tIns="45717" rIns="91434" bIns="45717">
            <a:spAutoFit/>
          </a:bodyPr>
          <a:lstStyle/>
          <a:p>
            <a:pPr algn="ctr">
              <a:spcBef>
                <a:spcPct val="20000"/>
              </a:spcBef>
              <a:tabLst>
                <a:tab pos="6400800" algn="l"/>
              </a:tabLst>
            </a:pPr>
            <a:r>
              <a:rPr lang="en-US" altLang="zh-CN" b="1">
                <a:solidFill>
                  <a:schemeClr val="bg1"/>
                </a:solidFill>
                <a:ea typeface="宋体" pitchFamily="2" charset="-122"/>
              </a:rPr>
              <a:t>LTE</a:t>
            </a:r>
          </a:p>
        </p:txBody>
      </p:sp>
      <p:sp>
        <p:nvSpPr>
          <p:cNvPr id="299419" name="Line 411"/>
          <p:cNvSpPr>
            <a:spLocks noChangeShapeType="1"/>
          </p:cNvSpPr>
          <p:nvPr/>
        </p:nvSpPr>
        <p:spPr bwMode="auto">
          <a:xfrm flipH="1">
            <a:off x="3270250" y="4489450"/>
            <a:ext cx="2133600" cy="457200"/>
          </a:xfrm>
          <a:prstGeom prst="line">
            <a:avLst/>
          </a:prstGeom>
          <a:noFill/>
          <a:ln w="15875">
            <a:solidFill>
              <a:srgbClr val="006699"/>
            </a:solidFill>
            <a:prstDash val="dash"/>
            <a:round/>
            <a:headEnd/>
            <a:tailEnd/>
          </a:ln>
        </p:spPr>
        <p:txBody>
          <a:bodyPr anchor="ctr">
            <a:spAutoFit/>
          </a:bodyPr>
          <a:lstStyle/>
          <a:p>
            <a:endParaRPr lang="en-US"/>
          </a:p>
        </p:txBody>
      </p:sp>
      <p:sp>
        <p:nvSpPr>
          <p:cNvPr id="299420" name="Line 412"/>
          <p:cNvSpPr>
            <a:spLocks noChangeShapeType="1"/>
          </p:cNvSpPr>
          <p:nvPr/>
        </p:nvSpPr>
        <p:spPr bwMode="auto">
          <a:xfrm flipH="1" flipV="1">
            <a:off x="3270250" y="4946650"/>
            <a:ext cx="3352800" cy="152400"/>
          </a:xfrm>
          <a:prstGeom prst="line">
            <a:avLst/>
          </a:prstGeom>
          <a:noFill/>
          <a:ln w="15875">
            <a:solidFill>
              <a:srgbClr val="006699"/>
            </a:solidFill>
            <a:round/>
            <a:headEnd/>
            <a:tailEnd/>
          </a:ln>
        </p:spPr>
        <p:txBody>
          <a:bodyPr anchor="ctr">
            <a:spAutoFit/>
          </a:bodyPr>
          <a:lstStyle/>
          <a:p>
            <a:endParaRPr lang="en-US"/>
          </a:p>
        </p:txBody>
      </p:sp>
      <p:sp>
        <p:nvSpPr>
          <p:cNvPr id="299421" name="Text Box 413"/>
          <p:cNvSpPr txBox="1">
            <a:spLocks noChangeArrowheads="1"/>
          </p:cNvSpPr>
          <p:nvPr/>
        </p:nvSpPr>
        <p:spPr bwMode="auto">
          <a:xfrm>
            <a:off x="5795963" y="3732213"/>
            <a:ext cx="750887" cy="304800"/>
          </a:xfrm>
          <a:prstGeom prst="rect">
            <a:avLst/>
          </a:prstGeom>
          <a:noFill/>
          <a:ln w="9525">
            <a:noFill/>
            <a:miter lim="800000"/>
            <a:headEnd/>
            <a:tailEnd/>
          </a:ln>
        </p:spPr>
        <p:txBody>
          <a:bodyPr wrap="none">
            <a:spAutoFit/>
          </a:bodyPr>
          <a:lstStyle/>
          <a:p>
            <a:r>
              <a:rPr lang="en-US" sz="1400" b="1" dirty="0">
                <a:solidFill>
                  <a:schemeClr val="tx2"/>
                </a:solidFill>
              </a:rPr>
              <a:t>+ MME</a:t>
            </a:r>
          </a:p>
        </p:txBody>
      </p:sp>
      <p:sp>
        <p:nvSpPr>
          <p:cNvPr id="299422" name="Text Box 414"/>
          <p:cNvSpPr txBox="1">
            <a:spLocks noChangeArrowheads="1"/>
          </p:cNvSpPr>
          <p:nvPr/>
        </p:nvSpPr>
        <p:spPr bwMode="auto">
          <a:xfrm>
            <a:off x="7277100" y="5765800"/>
            <a:ext cx="1290638" cy="304800"/>
          </a:xfrm>
          <a:prstGeom prst="rect">
            <a:avLst/>
          </a:prstGeom>
          <a:noFill/>
          <a:ln w="9525">
            <a:noFill/>
            <a:miter lim="800000"/>
            <a:headEnd/>
            <a:tailEnd/>
          </a:ln>
        </p:spPr>
        <p:txBody>
          <a:bodyPr wrap="none">
            <a:spAutoFit/>
          </a:bodyPr>
          <a:lstStyle/>
          <a:p>
            <a:r>
              <a:rPr lang="en-US" sz="1400" b="1">
                <a:solidFill>
                  <a:schemeClr val="tx2"/>
                </a:solidFill>
              </a:rPr>
              <a:t>+ SGW+PGW</a:t>
            </a:r>
          </a:p>
        </p:txBody>
      </p:sp>
      <p:grpSp>
        <p:nvGrpSpPr>
          <p:cNvPr id="28" name="Group 419"/>
          <p:cNvGrpSpPr>
            <a:grpSpLocks/>
          </p:cNvGrpSpPr>
          <p:nvPr/>
        </p:nvGrpSpPr>
        <p:grpSpPr bwMode="auto">
          <a:xfrm>
            <a:off x="6953250" y="741363"/>
            <a:ext cx="2805113" cy="1344612"/>
            <a:chOff x="3654" y="1265"/>
            <a:chExt cx="1767" cy="847"/>
          </a:xfrm>
        </p:grpSpPr>
        <p:sp>
          <p:nvSpPr>
            <p:cNvPr id="51313" name="AutoShape 418"/>
            <p:cNvSpPr>
              <a:spLocks noChangeArrowheads="1"/>
            </p:cNvSpPr>
            <p:nvPr/>
          </p:nvSpPr>
          <p:spPr bwMode="auto">
            <a:xfrm>
              <a:off x="3654" y="1265"/>
              <a:ext cx="1307" cy="847"/>
            </a:xfrm>
            <a:prstGeom prst="roundRect">
              <a:avLst>
                <a:gd name="adj" fmla="val 16667"/>
              </a:avLst>
            </a:prstGeom>
            <a:solidFill>
              <a:srgbClr val="99FF66">
                <a:alpha val="76862"/>
              </a:srgbClr>
            </a:solidFill>
            <a:ln w="9525">
              <a:noFill/>
              <a:round/>
              <a:headEnd/>
              <a:tailEnd/>
            </a:ln>
            <a:effectLst>
              <a:prstShdw prst="shdw17" dist="17961" dir="2700000">
                <a:srgbClr val="5C993D"/>
              </a:prstShdw>
            </a:effectLst>
          </p:spPr>
          <p:txBody>
            <a:bodyPr wrap="none" anchor="ctr"/>
            <a:lstStyle/>
            <a:p>
              <a:endParaRPr lang="en-US"/>
            </a:p>
          </p:txBody>
        </p:sp>
        <p:sp>
          <p:nvSpPr>
            <p:cNvPr id="51314" name="Text Box 415"/>
            <p:cNvSpPr txBox="1">
              <a:spLocks noChangeArrowheads="1"/>
            </p:cNvSpPr>
            <p:nvPr/>
          </p:nvSpPr>
          <p:spPr bwMode="auto">
            <a:xfrm>
              <a:off x="3751" y="1337"/>
              <a:ext cx="1670" cy="692"/>
            </a:xfrm>
            <a:prstGeom prst="rect">
              <a:avLst/>
            </a:prstGeom>
            <a:noFill/>
            <a:ln w="9525">
              <a:noFill/>
              <a:miter lim="800000"/>
              <a:headEnd/>
              <a:tailEnd/>
            </a:ln>
          </p:spPr>
          <p:txBody>
            <a:bodyPr>
              <a:spAutoFit/>
            </a:bodyPr>
            <a:lstStyle/>
            <a:p>
              <a:pPr>
                <a:spcBef>
                  <a:spcPct val="50000"/>
                </a:spcBef>
              </a:pPr>
              <a:r>
                <a:rPr lang="en-US" sz="1400" b="1" dirty="0">
                  <a:solidFill>
                    <a:srgbClr val="000099"/>
                  </a:solidFill>
                </a:rPr>
                <a:t>LTE Highlights:</a:t>
              </a:r>
            </a:p>
            <a:p>
              <a:pPr>
                <a:spcBef>
                  <a:spcPct val="30000"/>
                </a:spcBef>
                <a:buFontTx/>
                <a:buChar char="-"/>
              </a:pPr>
              <a:r>
                <a:rPr lang="en-US" sz="1000" b="1" dirty="0" smtClean="0">
                  <a:solidFill>
                    <a:srgbClr val="000099"/>
                  </a:solidFill>
                </a:rPr>
                <a:t>Only Data, No </a:t>
              </a:r>
              <a:r>
                <a:rPr lang="en-US" sz="1000" b="1" dirty="0">
                  <a:solidFill>
                    <a:srgbClr val="000099"/>
                  </a:solidFill>
                </a:rPr>
                <a:t>CS</a:t>
              </a:r>
            </a:p>
            <a:p>
              <a:pPr>
                <a:spcBef>
                  <a:spcPct val="30000"/>
                </a:spcBef>
                <a:buFontTx/>
                <a:buChar char="-"/>
              </a:pPr>
              <a:r>
                <a:rPr lang="en-US" sz="1000" b="1" dirty="0">
                  <a:solidFill>
                    <a:srgbClr val="000099"/>
                  </a:solidFill>
                </a:rPr>
                <a:t>No RNC/BSC</a:t>
              </a:r>
            </a:p>
            <a:p>
              <a:pPr>
                <a:spcBef>
                  <a:spcPct val="30000"/>
                </a:spcBef>
                <a:buFontTx/>
                <a:buChar char="-"/>
              </a:pPr>
              <a:r>
                <a:rPr lang="en-US" sz="1000" b="1" dirty="0">
                  <a:solidFill>
                    <a:srgbClr val="000099"/>
                  </a:solidFill>
                </a:rPr>
                <a:t>ENodeB interconnected</a:t>
              </a:r>
            </a:p>
            <a:p>
              <a:pPr>
                <a:spcBef>
                  <a:spcPct val="30000"/>
                </a:spcBef>
                <a:buFontTx/>
                <a:buChar char="-"/>
              </a:pPr>
              <a:r>
                <a:rPr lang="en-US" sz="1000" b="1" dirty="0">
                  <a:solidFill>
                    <a:srgbClr val="000099"/>
                  </a:solidFill>
                </a:rPr>
                <a:t>Differentiated UP and CP</a:t>
              </a:r>
            </a:p>
          </p:txBody>
        </p:sp>
      </p:grpSp>
      <p:sp>
        <p:nvSpPr>
          <p:cNvPr id="419"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12</a:t>
            </a:fld>
            <a:endParaRPr lang="en-GB" dirty="0"/>
          </a:p>
        </p:txBody>
      </p:sp>
      <p:cxnSp>
        <p:nvCxnSpPr>
          <p:cNvPr id="421" name="Straight Connector 420"/>
          <p:cNvCxnSpPr/>
          <p:nvPr/>
        </p:nvCxnSpPr>
        <p:spPr>
          <a:xfrm>
            <a:off x="4495800" y="1219200"/>
            <a:ext cx="0" cy="51054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22" name="TextBox 421"/>
          <p:cNvSpPr txBox="1"/>
          <p:nvPr/>
        </p:nvSpPr>
        <p:spPr>
          <a:xfrm>
            <a:off x="2022144" y="6183868"/>
            <a:ext cx="1838965" cy="369332"/>
          </a:xfrm>
          <a:prstGeom prst="rect">
            <a:avLst/>
          </a:prstGeom>
          <a:noFill/>
        </p:spPr>
        <p:txBody>
          <a:bodyPr wrap="none" rtlCol="0">
            <a:spAutoFit/>
          </a:bodyPr>
          <a:lstStyle/>
          <a:p>
            <a:r>
              <a:rPr lang="en-US" dirty="0" smtClean="0"/>
              <a:t>Access Network</a:t>
            </a:r>
            <a:endParaRPr lang="en-US" dirty="0"/>
          </a:p>
        </p:txBody>
      </p:sp>
      <p:sp>
        <p:nvSpPr>
          <p:cNvPr id="423" name="TextBox 422"/>
          <p:cNvSpPr txBox="1"/>
          <p:nvPr/>
        </p:nvSpPr>
        <p:spPr>
          <a:xfrm>
            <a:off x="4942835" y="6181888"/>
            <a:ext cx="1595309" cy="369332"/>
          </a:xfrm>
          <a:prstGeom prst="rect">
            <a:avLst/>
          </a:prstGeom>
          <a:noFill/>
        </p:spPr>
        <p:txBody>
          <a:bodyPr wrap="none" rtlCol="0">
            <a:spAutoFit/>
          </a:bodyPr>
          <a:lstStyle/>
          <a:p>
            <a:r>
              <a:rPr lang="en-US" dirty="0" smtClean="0"/>
              <a:t>Core Network</a:t>
            </a:r>
            <a:endParaRPr lang="en-US" dirty="0"/>
          </a:p>
        </p:txBody>
      </p:sp>
      <p:cxnSp>
        <p:nvCxnSpPr>
          <p:cNvPr id="424" name="Straight Connector 423"/>
          <p:cNvCxnSpPr/>
          <p:nvPr/>
        </p:nvCxnSpPr>
        <p:spPr>
          <a:xfrm>
            <a:off x="4495800" y="3276600"/>
            <a:ext cx="43434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28" name="TextBox 427"/>
          <p:cNvSpPr txBox="1"/>
          <p:nvPr/>
        </p:nvSpPr>
        <p:spPr>
          <a:xfrm>
            <a:off x="7086600" y="3288268"/>
            <a:ext cx="1890261" cy="369332"/>
          </a:xfrm>
          <a:prstGeom prst="rect">
            <a:avLst/>
          </a:prstGeom>
          <a:noFill/>
        </p:spPr>
        <p:txBody>
          <a:bodyPr wrap="none" rtlCol="0">
            <a:spAutoFit/>
          </a:bodyPr>
          <a:lstStyle/>
          <a:p>
            <a:r>
              <a:rPr lang="en-US" dirty="0" smtClean="0"/>
              <a:t>Packet Switched</a:t>
            </a:r>
            <a:endParaRPr lang="en-US" dirty="0"/>
          </a:p>
        </p:txBody>
      </p:sp>
      <p:sp>
        <p:nvSpPr>
          <p:cNvPr id="429" name="TextBox 428"/>
          <p:cNvSpPr txBox="1"/>
          <p:nvPr/>
        </p:nvSpPr>
        <p:spPr>
          <a:xfrm>
            <a:off x="7087691" y="2819400"/>
            <a:ext cx="1838965" cy="369332"/>
          </a:xfrm>
          <a:prstGeom prst="rect">
            <a:avLst/>
          </a:prstGeom>
          <a:noFill/>
        </p:spPr>
        <p:txBody>
          <a:bodyPr wrap="none" rtlCol="0">
            <a:spAutoFit/>
          </a:bodyPr>
          <a:lstStyle/>
          <a:p>
            <a:r>
              <a:rPr lang="en-US" dirty="0" smtClean="0"/>
              <a:t>Circuit Switched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67"/>
                                        </p:tgtEl>
                                        <p:attrNameLst>
                                          <p:attrName>style.visibility</p:attrName>
                                        </p:attrNameLst>
                                      </p:cBhvr>
                                      <p:to>
                                        <p:strVal val="visible"/>
                                      </p:to>
                                    </p:set>
                                    <p:animEffect transition="in" filter="blinds(horizontal)">
                                      <p:cBhvr>
                                        <p:cTn id="7" dur="500"/>
                                        <p:tgtEl>
                                          <p:spTgt spid="2990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9110"/>
                                        </p:tgtEl>
                                        <p:attrNameLst>
                                          <p:attrName>style.visibility</p:attrName>
                                        </p:attrNameLst>
                                      </p:cBhvr>
                                      <p:to>
                                        <p:strVal val="visible"/>
                                      </p:to>
                                    </p:set>
                                    <p:animEffect transition="in" filter="blinds(horizontal)">
                                      <p:cBhvr>
                                        <p:cTn id="10" dur="500"/>
                                        <p:tgtEl>
                                          <p:spTgt spid="2991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9012"/>
                                        </p:tgtEl>
                                        <p:attrNameLst>
                                          <p:attrName>style.visibility</p:attrName>
                                        </p:attrNameLst>
                                      </p:cBhvr>
                                      <p:to>
                                        <p:strVal val="visible"/>
                                      </p:to>
                                    </p:set>
                                    <p:animEffect transition="in" filter="blinds(horizontal)">
                                      <p:cBhvr>
                                        <p:cTn id="13" dur="500"/>
                                        <p:tgtEl>
                                          <p:spTgt spid="299012"/>
                                        </p:tgtEl>
                                      </p:cBhvr>
                                    </p:animEffect>
                                  </p:childTnLst>
                                </p:cTn>
                              </p:par>
                              <p:par>
                                <p:cTn id="14" presetID="3" presetClass="entr" presetSubtype="10" fill="hold" nodeType="withEffect">
                                  <p:stCondLst>
                                    <p:cond delay="0"/>
                                  </p:stCondLst>
                                  <p:childTnLst>
                                    <p:set>
                                      <p:cBhvr>
                                        <p:cTn id="15" dur="1" fill="hold">
                                          <p:stCondLst>
                                            <p:cond delay="0"/>
                                          </p:stCondLst>
                                        </p:cTn>
                                        <p:tgtEl>
                                          <p:spTgt spid="612462"/>
                                        </p:tgtEl>
                                        <p:attrNameLst>
                                          <p:attrName>style.visibility</p:attrName>
                                        </p:attrNameLst>
                                      </p:cBhvr>
                                      <p:to>
                                        <p:strVal val="visible"/>
                                      </p:to>
                                    </p:set>
                                    <p:animEffect transition="in" filter="blinds(horizontal)">
                                      <p:cBhvr>
                                        <p:cTn id="16" dur="500"/>
                                        <p:tgtEl>
                                          <p:spTgt spid="61246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9188"/>
                                        </p:tgtEl>
                                        <p:attrNameLst>
                                          <p:attrName>style.visibility</p:attrName>
                                        </p:attrNameLst>
                                      </p:cBhvr>
                                      <p:to>
                                        <p:strVal val="visible"/>
                                      </p:to>
                                    </p:set>
                                    <p:animEffect transition="in" filter="blinds(horizontal)">
                                      <p:cBhvr>
                                        <p:cTn id="19" dur="500"/>
                                        <p:tgtEl>
                                          <p:spTgt spid="29918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9186"/>
                                        </p:tgtEl>
                                        <p:attrNameLst>
                                          <p:attrName>style.visibility</p:attrName>
                                        </p:attrNameLst>
                                      </p:cBhvr>
                                      <p:to>
                                        <p:strVal val="visible"/>
                                      </p:to>
                                    </p:set>
                                    <p:animEffect transition="in" filter="blinds(horizontal)">
                                      <p:cBhvr>
                                        <p:cTn id="22" dur="500"/>
                                        <p:tgtEl>
                                          <p:spTgt spid="299186"/>
                                        </p:tgtEl>
                                      </p:cBhvr>
                                    </p:animEffect>
                                  </p:childTnLst>
                                </p:cTn>
                              </p:par>
                              <p:par>
                                <p:cTn id="23" presetID="3" presetClass="entr" presetSubtype="10" fill="hold" nodeType="withEffect">
                                  <p:stCondLst>
                                    <p:cond delay="0"/>
                                  </p:stCondLst>
                                  <p:childTnLst>
                                    <p:set>
                                      <p:cBhvr>
                                        <p:cTn id="24" dur="1" fill="hold">
                                          <p:stCondLst>
                                            <p:cond delay="0"/>
                                          </p:stCondLst>
                                        </p:cTn>
                                        <p:tgtEl>
                                          <p:spTgt spid="612388"/>
                                        </p:tgtEl>
                                        <p:attrNameLst>
                                          <p:attrName>style.visibility</p:attrName>
                                        </p:attrNameLst>
                                      </p:cBhvr>
                                      <p:to>
                                        <p:strVal val="visible"/>
                                      </p:to>
                                    </p:set>
                                    <p:animEffect transition="in" filter="blinds(horizontal)">
                                      <p:cBhvr>
                                        <p:cTn id="25" dur="500"/>
                                        <p:tgtEl>
                                          <p:spTgt spid="6123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99138"/>
                                        </p:tgtEl>
                                        <p:attrNameLst>
                                          <p:attrName>style.visibility</p:attrName>
                                        </p:attrNameLst>
                                      </p:cBhvr>
                                      <p:to>
                                        <p:strVal val="visible"/>
                                      </p:to>
                                    </p:set>
                                    <p:animEffect transition="in" filter="blinds(horizontal)">
                                      <p:cBhvr>
                                        <p:cTn id="28" dur="500"/>
                                        <p:tgtEl>
                                          <p:spTgt spid="299138"/>
                                        </p:tgtEl>
                                      </p:cBhvr>
                                    </p:animEffect>
                                  </p:childTnLst>
                                </p:cTn>
                              </p:par>
                              <p:par>
                                <p:cTn id="29" presetID="3" presetClass="entr" presetSubtype="10" fill="hold" nodeType="withEffect">
                                  <p:stCondLst>
                                    <p:cond delay="0"/>
                                  </p:stCondLst>
                                  <p:childTnLst>
                                    <p:set>
                                      <p:cBhvr>
                                        <p:cTn id="30" dur="1" fill="hold">
                                          <p:stCondLst>
                                            <p:cond delay="0"/>
                                          </p:stCondLst>
                                        </p:cTn>
                                        <p:tgtEl>
                                          <p:spTgt spid="299011"/>
                                        </p:tgtEl>
                                        <p:attrNameLst>
                                          <p:attrName>style.visibility</p:attrName>
                                        </p:attrNameLst>
                                      </p:cBhvr>
                                      <p:to>
                                        <p:strVal val="visible"/>
                                      </p:to>
                                    </p:set>
                                    <p:animEffect transition="in" filter="blinds(horizontal)">
                                      <p:cBhvr>
                                        <p:cTn id="31" dur="500"/>
                                        <p:tgtEl>
                                          <p:spTgt spid="2990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99189"/>
                                        </p:tgtEl>
                                        <p:attrNameLst>
                                          <p:attrName>style.visibility</p:attrName>
                                        </p:attrNameLst>
                                      </p:cBhvr>
                                      <p:to>
                                        <p:strVal val="visible"/>
                                      </p:to>
                                    </p:set>
                                    <p:animEffect transition="in" filter="blinds(horizontal)">
                                      <p:cBhvr>
                                        <p:cTn id="34" dur="500"/>
                                        <p:tgtEl>
                                          <p:spTgt spid="29918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9109"/>
                                        </p:tgtEl>
                                        <p:attrNameLst>
                                          <p:attrName>style.visibility</p:attrName>
                                        </p:attrNameLst>
                                      </p:cBhvr>
                                      <p:to>
                                        <p:strVal val="visible"/>
                                      </p:to>
                                    </p:set>
                                    <p:animEffect transition="in" filter="blinds(horizontal)">
                                      <p:cBhvr>
                                        <p:cTn id="37" dur="500"/>
                                        <p:tgtEl>
                                          <p:spTgt spid="29910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9182"/>
                                        </p:tgtEl>
                                        <p:attrNameLst>
                                          <p:attrName>style.visibility</p:attrName>
                                        </p:attrNameLst>
                                      </p:cBhvr>
                                      <p:to>
                                        <p:strVal val="visible"/>
                                      </p:to>
                                    </p:set>
                                    <p:animEffect transition="in" filter="blinds(horizontal)">
                                      <p:cBhvr>
                                        <p:cTn id="40" dur="500"/>
                                        <p:tgtEl>
                                          <p:spTgt spid="29918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99139"/>
                                        </p:tgtEl>
                                        <p:attrNameLst>
                                          <p:attrName>style.visibility</p:attrName>
                                        </p:attrNameLst>
                                      </p:cBhvr>
                                      <p:to>
                                        <p:strVal val="visible"/>
                                      </p:to>
                                    </p:set>
                                    <p:animEffect transition="in" filter="blinds(horizontal)">
                                      <p:cBhvr>
                                        <p:cTn id="43" dur="500"/>
                                        <p:tgtEl>
                                          <p:spTgt spid="299139"/>
                                        </p:tgtEl>
                                      </p:cBhvr>
                                    </p:animEffect>
                                  </p:childTnLst>
                                </p:cTn>
                              </p:par>
                              <p:par>
                                <p:cTn id="44" presetID="3"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9181"/>
                                        </p:tgtEl>
                                        <p:attrNameLst>
                                          <p:attrName>style.visibility</p:attrName>
                                        </p:attrNameLst>
                                      </p:cBhvr>
                                      <p:to>
                                        <p:strVal val="visible"/>
                                      </p:to>
                                    </p:set>
                                    <p:animEffect transition="in" filter="blinds(horizontal)">
                                      <p:cBhvr>
                                        <p:cTn id="52" dur="500"/>
                                        <p:tgtEl>
                                          <p:spTgt spid="29918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9111"/>
                                        </p:tgtEl>
                                        <p:attrNameLst>
                                          <p:attrName>style.visibility</p:attrName>
                                        </p:attrNameLst>
                                      </p:cBhvr>
                                      <p:to>
                                        <p:strVal val="visible"/>
                                      </p:to>
                                    </p:set>
                                    <p:animEffect transition="in" filter="blinds(horizontal)">
                                      <p:cBhvr>
                                        <p:cTn id="60" dur="500"/>
                                        <p:tgtEl>
                                          <p:spTgt spid="29911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99187"/>
                                        </p:tgtEl>
                                        <p:attrNameLst>
                                          <p:attrName>style.visibility</p:attrName>
                                        </p:attrNameLst>
                                      </p:cBhvr>
                                      <p:to>
                                        <p:strVal val="visible"/>
                                      </p:to>
                                    </p:set>
                                    <p:animEffect transition="in" filter="blinds(horizontal)">
                                      <p:cBhvr>
                                        <p:cTn id="63" dur="500"/>
                                        <p:tgtEl>
                                          <p:spTgt spid="29918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99420"/>
                                        </p:tgtEl>
                                        <p:attrNameLst>
                                          <p:attrName>style.visibility</p:attrName>
                                        </p:attrNameLst>
                                      </p:cBhvr>
                                      <p:to>
                                        <p:strVal val="visible"/>
                                      </p:to>
                                    </p:set>
                                    <p:animEffect transition="in" filter="blinds(horizontal)">
                                      <p:cBhvr>
                                        <p:cTn id="68" dur="500"/>
                                        <p:tgtEl>
                                          <p:spTgt spid="29942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99255"/>
                                        </p:tgtEl>
                                        <p:attrNameLst>
                                          <p:attrName>style.visibility</p:attrName>
                                        </p:attrNameLst>
                                      </p:cBhvr>
                                      <p:to>
                                        <p:strVal val="visible"/>
                                      </p:to>
                                    </p:set>
                                    <p:animEffect transition="in" filter="blinds(horizontal)">
                                      <p:cBhvr>
                                        <p:cTn id="71" dur="500"/>
                                        <p:tgtEl>
                                          <p:spTgt spid="29925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99419"/>
                                        </p:tgtEl>
                                        <p:attrNameLst>
                                          <p:attrName>style.visibility</p:attrName>
                                        </p:attrNameLst>
                                      </p:cBhvr>
                                      <p:to>
                                        <p:strVal val="visible"/>
                                      </p:to>
                                    </p:set>
                                    <p:animEffect transition="in" filter="blinds(horizontal)">
                                      <p:cBhvr>
                                        <p:cTn id="74" dur="500"/>
                                        <p:tgtEl>
                                          <p:spTgt spid="299419"/>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99254"/>
                                        </p:tgtEl>
                                        <p:attrNameLst>
                                          <p:attrName>style.visibility</p:attrName>
                                        </p:attrNameLst>
                                      </p:cBhvr>
                                      <p:to>
                                        <p:strVal val="visible"/>
                                      </p:to>
                                    </p:set>
                                    <p:animEffect transition="in" filter="blinds(horizontal)">
                                      <p:cBhvr>
                                        <p:cTn id="77" dur="500"/>
                                        <p:tgtEl>
                                          <p:spTgt spid="29925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99185"/>
                                        </p:tgtEl>
                                        <p:attrNameLst>
                                          <p:attrName>style.visibility</p:attrName>
                                        </p:attrNameLst>
                                      </p:cBhvr>
                                      <p:to>
                                        <p:strVal val="visible"/>
                                      </p:to>
                                    </p:set>
                                    <p:animEffect transition="in" filter="blinds(horizontal)">
                                      <p:cBhvr>
                                        <p:cTn id="80" dur="500"/>
                                        <p:tgtEl>
                                          <p:spTgt spid="299185"/>
                                        </p:tgtEl>
                                      </p:cBhvr>
                                    </p:animEffect>
                                  </p:childTnLst>
                                </p:cTn>
                              </p:par>
                              <p:par>
                                <p:cTn id="81" presetID="3" presetClass="entr" presetSubtype="1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linds(horizontal)">
                                      <p:cBhvr>
                                        <p:cTn id="83" dur="500"/>
                                        <p:tgtEl>
                                          <p:spTgt spid="1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99190"/>
                                        </p:tgtEl>
                                        <p:attrNameLst>
                                          <p:attrName>style.visibility</p:attrName>
                                        </p:attrNameLst>
                                      </p:cBhvr>
                                      <p:to>
                                        <p:strVal val="visible"/>
                                      </p:to>
                                    </p:set>
                                    <p:animEffect transition="in" filter="blinds(horizontal)">
                                      <p:cBhvr>
                                        <p:cTn id="86" dur="500"/>
                                        <p:tgtEl>
                                          <p:spTgt spid="299190"/>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99191"/>
                                        </p:tgtEl>
                                        <p:attrNameLst>
                                          <p:attrName>style.visibility</p:attrName>
                                        </p:attrNameLst>
                                      </p:cBhvr>
                                      <p:to>
                                        <p:strVal val="visible"/>
                                      </p:to>
                                    </p:set>
                                    <p:animEffect transition="in" filter="blinds(horizontal)">
                                      <p:cBhvr>
                                        <p:cTn id="89" dur="500"/>
                                        <p:tgtEl>
                                          <p:spTgt spid="299191"/>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99417"/>
                                        </p:tgtEl>
                                        <p:attrNameLst>
                                          <p:attrName>style.visibility</p:attrName>
                                        </p:attrNameLst>
                                      </p:cBhvr>
                                      <p:to>
                                        <p:strVal val="visible"/>
                                      </p:to>
                                    </p:set>
                                    <p:animEffect transition="in" filter="blinds(horizontal)">
                                      <p:cBhvr>
                                        <p:cTn id="92" dur="500"/>
                                        <p:tgtEl>
                                          <p:spTgt spid="299417"/>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99418"/>
                                        </p:tgtEl>
                                        <p:attrNameLst>
                                          <p:attrName>style.visibility</p:attrName>
                                        </p:attrNameLst>
                                      </p:cBhvr>
                                      <p:to>
                                        <p:strVal val="visible"/>
                                      </p:to>
                                    </p:set>
                                    <p:animEffect transition="in" filter="blinds(horizontal)">
                                      <p:cBhvr>
                                        <p:cTn id="95" dur="500"/>
                                        <p:tgtEl>
                                          <p:spTgt spid="29941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99421"/>
                                        </p:tgtEl>
                                        <p:attrNameLst>
                                          <p:attrName>style.visibility</p:attrName>
                                        </p:attrNameLst>
                                      </p:cBhvr>
                                      <p:to>
                                        <p:strVal val="visible"/>
                                      </p:to>
                                    </p:set>
                                    <p:animEffect transition="in" filter="blinds(horizontal)">
                                      <p:cBhvr>
                                        <p:cTn id="98" dur="500"/>
                                        <p:tgtEl>
                                          <p:spTgt spid="299421"/>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99422"/>
                                        </p:tgtEl>
                                        <p:attrNameLst>
                                          <p:attrName>style.visibility</p:attrName>
                                        </p:attrNameLst>
                                      </p:cBhvr>
                                      <p:to>
                                        <p:strVal val="visible"/>
                                      </p:to>
                                    </p:set>
                                    <p:animEffect transition="in" filter="blinds(horizontal)">
                                      <p:cBhvr>
                                        <p:cTn id="101" dur="500"/>
                                        <p:tgtEl>
                                          <p:spTgt spid="29942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blinds(horizontal)">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P spid="299067" grpId="0"/>
      <p:bldP spid="299109" grpId="0" animBg="1"/>
      <p:bldP spid="299110" grpId="0" animBg="1"/>
      <p:bldP spid="299111" grpId="0" animBg="1"/>
      <p:bldP spid="299138" grpId="0" animBg="1"/>
      <p:bldP spid="299139" grpId="0"/>
      <p:bldP spid="299181" grpId="0"/>
      <p:bldP spid="299182" grpId="0" animBg="1"/>
      <p:bldP spid="299185" grpId="0"/>
      <p:bldP spid="299186" grpId="0"/>
      <p:bldP spid="299187" grpId="0" animBg="1"/>
      <p:bldP spid="299188" grpId="0"/>
      <p:bldP spid="299189" grpId="0"/>
      <p:bldP spid="299190" grpId="0" animBg="1"/>
      <p:bldP spid="299191" grpId="0" animBg="1"/>
      <p:bldP spid="299254" grpId="0" animBg="1"/>
      <p:bldP spid="299255" grpId="0" animBg="1"/>
      <p:bldP spid="299417" grpId="0" animBg="1"/>
      <p:bldP spid="299418" grpId="0"/>
      <p:bldP spid="299419" grpId="0" animBg="1"/>
      <p:bldP spid="299420" grpId="0" animBg="1"/>
      <p:bldP spid="299421" grpId="0"/>
      <p:bldP spid="2994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pPr defTabSz="784225"/>
            <a:r>
              <a:rPr lang="de-DE" dirty="0"/>
              <a:t>Page </a:t>
            </a:r>
            <a:fld id="{430319FD-7CCF-4998-8537-D24F92A4EAC3}" type="slidenum">
              <a:rPr lang="de-DE"/>
              <a:pPr defTabSz="784225"/>
              <a:t>13</a:t>
            </a:fld>
            <a:endParaRPr lang="en-GB" dirty="0"/>
          </a:p>
        </p:txBody>
      </p:sp>
      <p:sp>
        <p:nvSpPr>
          <p:cNvPr id="52227" name="Rectangle 4"/>
          <p:cNvSpPr>
            <a:spLocks noChangeArrowheads="1"/>
          </p:cNvSpPr>
          <p:nvPr/>
        </p:nvSpPr>
        <p:spPr bwMode="auto">
          <a:xfrm>
            <a:off x="541338" y="4643437"/>
            <a:ext cx="7242175" cy="1439863"/>
          </a:xfrm>
          <a:prstGeom prst="rect">
            <a:avLst/>
          </a:prstGeom>
          <a:noFill/>
          <a:ln w="9525">
            <a:noFill/>
            <a:miter lim="800000"/>
            <a:headEnd/>
            <a:tailEnd/>
          </a:ln>
        </p:spPr>
        <p:txBody>
          <a:bodyPr lIns="91354" tIns="45676" rIns="91354" bIns="45676"/>
          <a:lstStyle/>
          <a:p>
            <a:pPr marL="293688" indent="-293688" defTabSz="784225">
              <a:lnSpc>
                <a:spcPct val="140000"/>
              </a:lnSpc>
              <a:buClr>
                <a:schemeClr val="bg2"/>
              </a:buClr>
              <a:buSzPct val="60000"/>
              <a:buFont typeface="Wingdings" pitchFamily="2" charset="2"/>
              <a:buChar char="l"/>
            </a:pPr>
            <a:endParaRPr lang="en-US" altLang="zh-CN" sz="1400">
              <a:latin typeface="FrutigerNext LT Regular" pitchFamily="34" charset="0"/>
            </a:endParaRPr>
          </a:p>
        </p:txBody>
      </p:sp>
      <p:sp>
        <p:nvSpPr>
          <p:cNvPr id="52228" name="Text Box 446"/>
          <p:cNvSpPr txBox="1">
            <a:spLocks noChangeArrowheads="1"/>
          </p:cNvSpPr>
          <p:nvPr/>
        </p:nvSpPr>
        <p:spPr bwMode="auto">
          <a:xfrm>
            <a:off x="539750" y="173038"/>
            <a:ext cx="6624638" cy="488950"/>
          </a:xfrm>
          <a:prstGeom prst="rect">
            <a:avLst/>
          </a:prstGeom>
          <a:noFill/>
          <a:ln w="9525">
            <a:noFill/>
            <a:miter lim="800000"/>
            <a:headEnd/>
            <a:tailEnd/>
          </a:ln>
        </p:spPr>
        <p:txBody>
          <a:bodyPr lIns="91332" tIns="45671" rIns="91332" bIns="45671">
            <a:spAutoFit/>
          </a:bodyPr>
          <a:lstStyle/>
          <a:p>
            <a:pPr>
              <a:spcBef>
                <a:spcPct val="50000"/>
              </a:spcBef>
            </a:pPr>
            <a:r>
              <a:rPr lang="en-US" altLang="zh-CN" sz="2600" b="1">
                <a:solidFill>
                  <a:srgbClr val="990000"/>
                </a:solidFill>
                <a:latin typeface="FrutigerNext LT Medium" pitchFamily="34" charset="0"/>
              </a:rPr>
              <a:t>LTE/EPC Flat IP Network</a:t>
            </a:r>
          </a:p>
        </p:txBody>
      </p:sp>
      <p:sp>
        <p:nvSpPr>
          <p:cNvPr id="176130" name="Oval 2"/>
          <p:cNvSpPr>
            <a:spLocks noChangeArrowheads="1"/>
          </p:cNvSpPr>
          <p:nvPr/>
        </p:nvSpPr>
        <p:spPr bwMode="auto">
          <a:xfrm>
            <a:off x="3806825" y="1258887"/>
            <a:ext cx="2144713" cy="387350"/>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6731" tIns="43369" rIns="86731" bIns="43369" anchor="ctr"/>
          <a:lstStyle/>
          <a:p>
            <a:pPr algn="ctr" defTabSz="869950">
              <a:defRPr/>
            </a:pPr>
            <a:r>
              <a:rPr lang="en-US" altLang="zh-CN" b="1">
                <a:solidFill>
                  <a:srgbClr val="006699"/>
                </a:solidFill>
              </a:rPr>
              <a:t>Evolved</a:t>
            </a:r>
            <a:br>
              <a:rPr lang="en-US" altLang="zh-CN" b="1">
                <a:solidFill>
                  <a:srgbClr val="006699"/>
                </a:solidFill>
              </a:rPr>
            </a:br>
            <a:r>
              <a:rPr lang="en-US" altLang="zh-CN" b="1">
                <a:solidFill>
                  <a:srgbClr val="006699"/>
                </a:solidFill>
              </a:rPr>
              <a:t>Packet Core</a:t>
            </a:r>
          </a:p>
        </p:txBody>
      </p:sp>
      <p:sp>
        <p:nvSpPr>
          <p:cNvPr id="52230" name="AutoShape 3"/>
          <p:cNvSpPr>
            <a:spLocks noChangeArrowheads="1"/>
          </p:cNvSpPr>
          <p:nvPr/>
        </p:nvSpPr>
        <p:spPr bwMode="gray">
          <a:xfrm>
            <a:off x="2787650" y="1085850"/>
            <a:ext cx="4062413" cy="3605212"/>
          </a:xfrm>
          <a:prstGeom prst="roundRect">
            <a:avLst>
              <a:gd name="adj" fmla="val 9681"/>
            </a:avLst>
          </a:prstGeom>
          <a:solidFill>
            <a:srgbClr val="99CCFF">
              <a:alpha val="50195"/>
            </a:srgbClr>
          </a:solidFill>
          <a:ln w="9525" algn="ctr">
            <a:noFill/>
            <a:round/>
            <a:headEnd/>
            <a:tailEnd/>
          </a:ln>
        </p:spPr>
        <p:txBody>
          <a:bodyPr wrap="none" lIns="0" tIns="45711" rIns="0" bIns="45711" anchor="ctr"/>
          <a:lstStyle/>
          <a:p>
            <a:endParaRPr lang="en-US" sz="1600"/>
          </a:p>
        </p:txBody>
      </p:sp>
      <p:sp>
        <p:nvSpPr>
          <p:cNvPr id="52231" name="AutoShape 4"/>
          <p:cNvSpPr>
            <a:spLocks noChangeArrowheads="1"/>
          </p:cNvSpPr>
          <p:nvPr/>
        </p:nvSpPr>
        <p:spPr bwMode="gray">
          <a:xfrm>
            <a:off x="2886075" y="4941887"/>
            <a:ext cx="5780088" cy="1009650"/>
          </a:xfrm>
          <a:prstGeom prst="roundRect">
            <a:avLst>
              <a:gd name="adj" fmla="val 9037"/>
            </a:avLst>
          </a:prstGeom>
          <a:gradFill rotWithShape="1">
            <a:gsLst>
              <a:gs pos="0">
                <a:schemeClr val="bg1"/>
              </a:gs>
              <a:gs pos="100000">
                <a:srgbClr val="99CCFF"/>
              </a:gs>
            </a:gsLst>
            <a:lin ang="0" scaled="1"/>
          </a:gradFill>
          <a:ln w="28575" algn="ctr">
            <a:solidFill>
              <a:srgbClr val="0099CC"/>
            </a:solidFill>
            <a:round/>
            <a:headEnd/>
            <a:tailEnd/>
          </a:ln>
        </p:spPr>
        <p:txBody>
          <a:bodyPr lIns="0" tIns="41713" rIns="0" bIns="41713" anchor="ctr">
            <a:spAutoFit/>
          </a:bodyPr>
          <a:lstStyle/>
          <a:p>
            <a:pPr marL="228600" indent="-228600" defTabSz="835025">
              <a:buFontTx/>
              <a:buChar char="•"/>
            </a:pPr>
            <a:r>
              <a:rPr lang="en-US" altLang="zh-CN" sz="1400"/>
              <a:t>ALL-IP flat network architecture</a:t>
            </a:r>
          </a:p>
          <a:p>
            <a:pPr marL="228600" indent="-228600" defTabSz="835025">
              <a:buFontTx/>
              <a:buChar char="•"/>
            </a:pPr>
            <a:r>
              <a:rPr lang="en-US" altLang="zh-CN" sz="1400"/>
              <a:t>Flexible deployment options for centralized services and local breakout for internet access</a:t>
            </a:r>
          </a:p>
          <a:p>
            <a:pPr marL="228600" indent="-228600" defTabSz="835025">
              <a:buFontTx/>
              <a:buChar char="•"/>
            </a:pPr>
            <a:r>
              <a:rPr lang="en-US" altLang="zh-CN" sz="1400"/>
              <a:t>Scalable architecture for capacity growth</a:t>
            </a:r>
            <a:endParaRPr lang="zh-CN" altLang="en-US" sz="1000" b="1">
              <a:latin typeface="FrutigerNext LT Regular" pitchFamily="34" charset="0"/>
            </a:endParaRPr>
          </a:p>
        </p:txBody>
      </p:sp>
      <p:pic>
        <p:nvPicPr>
          <p:cNvPr id="52232" name="Picture 5" descr="4"/>
          <p:cNvPicPr>
            <a:picLocks noChangeAspect="1" noChangeArrowheads="1"/>
          </p:cNvPicPr>
          <p:nvPr/>
        </p:nvPicPr>
        <p:blipFill>
          <a:blip r:embed="rId3" cstate="print"/>
          <a:srcRect/>
          <a:stretch>
            <a:fillRect/>
          </a:stretch>
        </p:blipFill>
        <p:spPr bwMode="auto">
          <a:xfrm>
            <a:off x="7102475" y="2732087"/>
            <a:ext cx="1830388" cy="714375"/>
          </a:xfrm>
          <a:prstGeom prst="rect">
            <a:avLst/>
          </a:prstGeom>
          <a:noFill/>
          <a:ln w="9525">
            <a:noFill/>
            <a:miter lim="800000"/>
            <a:headEnd/>
            <a:tailEnd/>
          </a:ln>
        </p:spPr>
      </p:pic>
      <p:sp>
        <p:nvSpPr>
          <p:cNvPr id="52233" name="Line 6"/>
          <p:cNvSpPr>
            <a:spLocks noChangeShapeType="1"/>
          </p:cNvSpPr>
          <p:nvPr/>
        </p:nvSpPr>
        <p:spPr bwMode="auto">
          <a:xfrm flipV="1">
            <a:off x="1752600" y="3598860"/>
            <a:ext cx="5638800" cy="1"/>
          </a:xfrm>
          <a:prstGeom prst="line">
            <a:avLst/>
          </a:prstGeom>
          <a:noFill/>
          <a:ln w="28575">
            <a:solidFill>
              <a:srgbClr val="0033CC"/>
            </a:solidFill>
            <a:round/>
            <a:headEnd/>
            <a:tailEnd/>
          </a:ln>
        </p:spPr>
        <p:txBody>
          <a:bodyPr wrap="none" lIns="87828" tIns="43914" rIns="87828" bIns="43914" anchor="ctr"/>
          <a:lstStyle/>
          <a:p>
            <a:endParaRPr lang="en-US"/>
          </a:p>
        </p:txBody>
      </p:sp>
      <p:sp>
        <p:nvSpPr>
          <p:cNvPr id="52234" name="Line 7"/>
          <p:cNvSpPr>
            <a:spLocks noChangeShapeType="1"/>
          </p:cNvSpPr>
          <p:nvPr/>
        </p:nvSpPr>
        <p:spPr bwMode="auto">
          <a:xfrm>
            <a:off x="3565525" y="2514600"/>
            <a:ext cx="1152525" cy="973137"/>
          </a:xfrm>
          <a:prstGeom prst="line">
            <a:avLst/>
          </a:prstGeom>
          <a:noFill/>
          <a:ln w="28575">
            <a:solidFill>
              <a:srgbClr val="0033CC"/>
            </a:solidFill>
            <a:prstDash val="dash"/>
            <a:round/>
            <a:headEnd/>
            <a:tailEnd/>
          </a:ln>
        </p:spPr>
        <p:txBody>
          <a:bodyPr/>
          <a:lstStyle/>
          <a:p>
            <a:endParaRPr lang="en-US"/>
          </a:p>
        </p:txBody>
      </p:sp>
      <p:sp>
        <p:nvSpPr>
          <p:cNvPr id="176136" name="Oval 8"/>
          <p:cNvSpPr>
            <a:spLocks noChangeArrowheads="1"/>
          </p:cNvSpPr>
          <p:nvPr/>
        </p:nvSpPr>
        <p:spPr bwMode="auto">
          <a:xfrm>
            <a:off x="476250" y="3457575"/>
            <a:ext cx="635000" cy="206375"/>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6731" tIns="43369" rIns="86731" bIns="43369" anchor="ctr"/>
          <a:lstStyle/>
          <a:p>
            <a:pPr algn="ctr" defTabSz="869950">
              <a:defRPr/>
            </a:pPr>
            <a:r>
              <a:rPr lang="en-US" altLang="zh-CN" sz="1100" b="1">
                <a:solidFill>
                  <a:srgbClr val="006699"/>
                </a:solidFill>
              </a:rPr>
              <a:t>LTE</a:t>
            </a:r>
          </a:p>
        </p:txBody>
      </p:sp>
      <p:sp>
        <p:nvSpPr>
          <p:cNvPr id="52236" name="Line 9"/>
          <p:cNvSpPr>
            <a:spLocks noChangeShapeType="1"/>
          </p:cNvSpPr>
          <p:nvPr/>
        </p:nvSpPr>
        <p:spPr bwMode="auto">
          <a:xfrm flipV="1">
            <a:off x="1520825" y="2605087"/>
            <a:ext cx="1862138" cy="933450"/>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37" name="Line 10"/>
          <p:cNvSpPr>
            <a:spLocks noChangeShapeType="1"/>
          </p:cNvSpPr>
          <p:nvPr/>
        </p:nvSpPr>
        <p:spPr bwMode="auto">
          <a:xfrm flipV="1">
            <a:off x="3565525" y="1760537"/>
            <a:ext cx="2400300" cy="784225"/>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38" name="Line 11"/>
          <p:cNvSpPr>
            <a:spLocks noChangeShapeType="1"/>
          </p:cNvSpPr>
          <p:nvPr/>
        </p:nvSpPr>
        <p:spPr bwMode="auto">
          <a:xfrm flipV="1">
            <a:off x="6061075" y="2357437"/>
            <a:ext cx="9525" cy="1041400"/>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39" name="Rectangle 12"/>
          <p:cNvSpPr>
            <a:spLocks noChangeArrowheads="1"/>
          </p:cNvSpPr>
          <p:nvPr/>
        </p:nvSpPr>
        <p:spPr bwMode="auto">
          <a:xfrm>
            <a:off x="5864225" y="1227137"/>
            <a:ext cx="469900" cy="260350"/>
          </a:xfrm>
          <a:prstGeom prst="rect">
            <a:avLst/>
          </a:prstGeom>
          <a:noFill/>
          <a:ln w="9525">
            <a:noFill/>
            <a:miter lim="800000"/>
            <a:headEnd/>
            <a:tailEnd/>
          </a:ln>
        </p:spPr>
        <p:txBody>
          <a:bodyPr wrap="none" lIns="90989" tIns="45494" rIns="90989" bIns="45494">
            <a:spAutoFit/>
          </a:bodyPr>
          <a:lstStyle/>
          <a:p>
            <a:pPr defTabSz="911225"/>
            <a:r>
              <a:rPr lang="en-US" altLang="zh-CN" sz="1100" b="1"/>
              <a:t>HSS</a:t>
            </a:r>
          </a:p>
        </p:txBody>
      </p:sp>
      <p:sp>
        <p:nvSpPr>
          <p:cNvPr id="52240" name="Rectangle 13"/>
          <p:cNvSpPr>
            <a:spLocks noChangeArrowheads="1"/>
          </p:cNvSpPr>
          <p:nvPr/>
        </p:nvSpPr>
        <p:spPr bwMode="auto">
          <a:xfrm>
            <a:off x="5826125" y="2017712"/>
            <a:ext cx="563563" cy="260350"/>
          </a:xfrm>
          <a:prstGeom prst="rect">
            <a:avLst/>
          </a:prstGeom>
          <a:noFill/>
          <a:ln w="9525">
            <a:noFill/>
            <a:miter lim="800000"/>
            <a:headEnd/>
            <a:tailEnd/>
          </a:ln>
        </p:spPr>
        <p:txBody>
          <a:bodyPr wrap="none" lIns="90989" tIns="45494" rIns="90989" bIns="45494">
            <a:spAutoFit/>
          </a:bodyPr>
          <a:lstStyle/>
          <a:p>
            <a:pPr defTabSz="911225"/>
            <a:r>
              <a:rPr lang="en-US" altLang="zh-CN" sz="1100" b="1"/>
              <a:t>PCRF</a:t>
            </a:r>
            <a:endParaRPr lang="zh-CN" altLang="en-US" sz="1100" b="1"/>
          </a:p>
        </p:txBody>
      </p:sp>
      <p:sp>
        <p:nvSpPr>
          <p:cNvPr id="52241" name="Rectangle 14"/>
          <p:cNvSpPr>
            <a:spLocks noChangeArrowheads="1"/>
          </p:cNvSpPr>
          <p:nvPr/>
        </p:nvSpPr>
        <p:spPr bwMode="auto">
          <a:xfrm>
            <a:off x="1131888" y="3754437"/>
            <a:ext cx="660400" cy="244475"/>
          </a:xfrm>
          <a:prstGeom prst="rect">
            <a:avLst/>
          </a:prstGeom>
          <a:noFill/>
          <a:ln w="9525">
            <a:noFill/>
            <a:miter lim="800000"/>
            <a:headEnd/>
            <a:tailEnd/>
          </a:ln>
        </p:spPr>
        <p:txBody>
          <a:bodyPr wrap="none" lIns="90989" tIns="45494" rIns="90989" bIns="45494">
            <a:spAutoFit/>
          </a:bodyPr>
          <a:lstStyle/>
          <a:p>
            <a:pPr defTabSz="911225"/>
            <a:r>
              <a:rPr lang="en-US" altLang="zh-CN" sz="1000" b="1"/>
              <a:t>eNodeB</a:t>
            </a:r>
          </a:p>
        </p:txBody>
      </p:sp>
      <p:sp>
        <p:nvSpPr>
          <p:cNvPr id="52242" name="Line 15"/>
          <p:cNvSpPr>
            <a:spLocks noChangeShapeType="1"/>
          </p:cNvSpPr>
          <p:nvPr/>
        </p:nvSpPr>
        <p:spPr bwMode="auto">
          <a:xfrm>
            <a:off x="5059363" y="3559175"/>
            <a:ext cx="774700" cy="1587"/>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43" name="Rectangle 16"/>
          <p:cNvSpPr>
            <a:spLocks noChangeArrowheads="1"/>
          </p:cNvSpPr>
          <p:nvPr/>
        </p:nvSpPr>
        <p:spPr bwMode="auto">
          <a:xfrm>
            <a:off x="3005138" y="3606800"/>
            <a:ext cx="792896" cy="230376"/>
          </a:xfrm>
          <a:prstGeom prst="rect">
            <a:avLst/>
          </a:prstGeom>
          <a:noFill/>
          <a:ln w="9525">
            <a:noFill/>
            <a:miter lim="800000"/>
            <a:headEnd/>
            <a:tailEnd/>
          </a:ln>
        </p:spPr>
        <p:txBody>
          <a:bodyPr wrap="none" lIns="90989" tIns="45494" rIns="90989" bIns="45494">
            <a:spAutoFit/>
          </a:bodyPr>
          <a:lstStyle/>
          <a:p>
            <a:pPr defTabSz="911225"/>
            <a:r>
              <a:rPr lang="en-US" altLang="zh-CN" sz="900" dirty="0" smtClean="0">
                <a:solidFill>
                  <a:srgbClr val="0033CC"/>
                </a:solidFill>
              </a:rPr>
              <a:t>S1-U (GTP)</a:t>
            </a:r>
            <a:endParaRPr lang="en-US" altLang="zh-CN" sz="900" dirty="0">
              <a:solidFill>
                <a:srgbClr val="0033CC"/>
              </a:solidFill>
            </a:endParaRPr>
          </a:p>
        </p:txBody>
      </p:sp>
      <p:sp>
        <p:nvSpPr>
          <p:cNvPr id="52244" name="Rectangle 17"/>
          <p:cNvSpPr>
            <a:spLocks noChangeArrowheads="1"/>
          </p:cNvSpPr>
          <p:nvPr/>
        </p:nvSpPr>
        <p:spPr bwMode="auto">
          <a:xfrm>
            <a:off x="6011605" y="2889250"/>
            <a:ext cx="327025" cy="228600"/>
          </a:xfrm>
          <a:prstGeom prst="rect">
            <a:avLst/>
          </a:prstGeom>
          <a:noFill/>
          <a:ln w="9525">
            <a:noFill/>
            <a:miter lim="800000"/>
            <a:headEnd/>
            <a:tailEnd/>
          </a:ln>
        </p:spPr>
        <p:txBody>
          <a:bodyPr wrap="none" lIns="90989" tIns="45494" rIns="90989" bIns="45494">
            <a:spAutoFit/>
          </a:bodyPr>
          <a:lstStyle/>
          <a:p>
            <a:pPr defTabSz="911225"/>
            <a:r>
              <a:rPr lang="en-US" altLang="zh-CN" sz="900" dirty="0" err="1">
                <a:solidFill>
                  <a:srgbClr val="0033CC"/>
                </a:solidFill>
              </a:rPr>
              <a:t>Gx</a:t>
            </a:r>
            <a:endParaRPr lang="en-US" altLang="zh-CN" sz="900" dirty="0">
              <a:solidFill>
                <a:srgbClr val="0033CC"/>
              </a:solidFill>
            </a:endParaRPr>
          </a:p>
        </p:txBody>
      </p:sp>
      <p:sp>
        <p:nvSpPr>
          <p:cNvPr id="52245" name="Rectangle 18"/>
          <p:cNvSpPr>
            <a:spLocks noChangeArrowheads="1"/>
          </p:cNvSpPr>
          <p:nvPr/>
        </p:nvSpPr>
        <p:spPr bwMode="auto">
          <a:xfrm>
            <a:off x="4917645" y="3653052"/>
            <a:ext cx="1068613" cy="368875"/>
          </a:xfrm>
          <a:prstGeom prst="rect">
            <a:avLst/>
          </a:prstGeom>
          <a:noFill/>
          <a:ln w="9525">
            <a:noFill/>
            <a:miter lim="800000"/>
            <a:headEnd/>
            <a:tailEnd/>
          </a:ln>
        </p:spPr>
        <p:txBody>
          <a:bodyPr wrap="none" lIns="90989" tIns="45494" rIns="90989" bIns="45494">
            <a:spAutoFit/>
          </a:bodyPr>
          <a:lstStyle/>
          <a:p>
            <a:pPr algn="ctr" defTabSz="911225"/>
            <a:r>
              <a:rPr lang="en-US" altLang="zh-CN" sz="900" dirty="0" smtClean="0">
                <a:solidFill>
                  <a:srgbClr val="0033CC"/>
                </a:solidFill>
              </a:rPr>
              <a:t>S5/S8</a:t>
            </a:r>
          </a:p>
          <a:p>
            <a:pPr algn="ctr" defTabSz="911225"/>
            <a:r>
              <a:rPr lang="en-US" altLang="zh-CN" sz="900" dirty="0" smtClean="0">
                <a:solidFill>
                  <a:srgbClr val="0033CC"/>
                </a:solidFill>
              </a:rPr>
              <a:t>(GTP or PMIPv6)</a:t>
            </a:r>
            <a:endParaRPr lang="en-US" altLang="zh-CN" sz="900" dirty="0">
              <a:solidFill>
                <a:srgbClr val="0033CC"/>
              </a:solidFill>
            </a:endParaRPr>
          </a:p>
        </p:txBody>
      </p:sp>
      <p:sp>
        <p:nvSpPr>
          <p:cNvPr id="52246" name="Rectangle 19"/>
          <p:cNvSpPr>
            <a:spLocks noChangeArrowheads="1"/>
          </p:cNvSpPr>
          <p:nvPr/>
        </p:nvSpPr>
        <p:spPr bwMode="auto">
          <a:xfrm>
            <a:off x="2259013" y="3170237"/>
            <a:ext cx="6254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S1-MME</a:t>
            </a:r>
          </a:p>
        </p:txBody>
      </p:sp>
      <p:sp>
        <p:nvSpPr>
          <p:cNvPr id="52247" name="Rectangle 20"/>
          <p:cNvSpPr>
            <a:spLocks noChangeArrowheads="1"/>
          </p:cNvSpPr>
          <p:nvPr/>
        </p:nvSpPr>
        <p:spPr bwMode="auto">
          <a:xfrm>
            <a:off x="4264760" y="1832842"/>
            <a:ext cx="966021" cy="230376"/>
          </a:xfrm>
          <a:prstGeom prst="rect">
            <a:avLst/>
          </a:prstGeom>
          <a:noFill/>
          <a:ln w="9525">
            <a:noFill/>
            <a:miter lim="800000"/>
            <a:headEnd/>
            <a:tailEnd/>
          </a:ln>
        </p:spPr>
        <p:txBody>
          <a:bodyPr wrap="none" lIns="90989" tIns="45494" rIns="90989" bIns="45494">
            <a:spAutoFit/>
          </a:bodyPr>
          <a:lstStyle/>
          <a:p>
            <a:pPr defTabSz="911225"/>
            <a:r>
              <a:rPr lang="en-US" altLang="zh-CN" sz="900" dirty="0" smtClean="0">
                <a:solidFill>
                  <a:srgbClr val="0033CC"/>
                </a:solidFill>
              </a:rPr>
              <a:t>S6a (Diameter)</a:t>
            </a:r>
            <a:endParaRPr lang="en-US" altLang="zh-CN" sz="900" dirty="0">
              <a:solidFill>
                <a:srgbClr val="0033CC"/>
              </a:solidFill>
            </a:endParaRPr>
          </a:p>
        </p:txBody>
      </p:sp>
      <p:sp>
        <p:nvSpPr>
          <p:cNvPr id="52248" name="Rectangle 21"/>
          <p:cNvSpPr>
            <a:spLocks noChangeArrowheads="1"/>
          </p:cNvSpPr>
          <p:nvPr/>
        </p:nvSpPr>
        <p:spPr bwMode="auto">
          <a:xfrm>
            <a:off x="3871913" y="2940050"/>
            <a:ext cx="3841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S11</a:t>
            </a:r>
          </a:p>
        </p:txBody>
      </p:sp>
      <p:sp>
        <p:nvSpPr>
          <p:cNvPr id="52249" name="Rectangle 22"/>
          <p:cNvSpPr>
            <a:spLocks noChangeArrowheads="1"/>
          </p:cNvSpPr>
          <p:nvPr/>
        </p:nvSpPr>
        <p:spPr bwMode="auto">
          <a:xfrm>
            <a:off x="6705600" y="3590925"/>
            <a:ext cx="3714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SGi</a:t>
            </a:r>
          </a:p>
        </p:txBody>
      </p:sp>
      <p:grpSp>
        <p:nvGrpSpPr>
          <p:cNvPr id="2" name="Group 23"/>
          <p:cNvGrpSpPr>
            <a:grpSpLocks/>
          </p:cNvGrpSpPr>
          <p:nvPr/>
        </p:nvGrpSpPr>
        <p:grpSpPr bwMode="auto">
          <a:xfrm rot="-5400000">
            <a:off x="6182519" y="2443956"/>
            <a:ext cx="223837" cy="123825"/>
            <a:chOff x="2907" y="2478"/>
            <a:chExt cx="139" cy="242"/>
          </a:xfrm>
        </p:grpSpPr>
        <p:sp>
          <p:nvSpPr>
            <p:cNvPr id="52399" name="Line 24"/>
            <p:cNvSpPr>
              <a:spLocks noChangeShapeType="1"/>
            </p:cNvSpPr>
            <p:nvPr/>
          </p:nvSpPr>
          <p:spPr bwMode="auto">
            <a:xfrm flipV="1">
              <a:off x="2913" y="2478"/>
              <a:ext cx="1" cy="242"/>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sp>
          <p:nvSpPr>
            <p:cNvPr id="52400" name="Line 25"/>
            <p:cNvSpPr>
              <a:spLocks noChangeShapeType="1"/>
            </p:cNvSpPr>
            <p:nvPr/>
          </p:nvSpPr>
          <p:spPr bwMode="auto">
            <a:xfrm flipV="1">
              <a:off x="3045" y="2484"/>
              <a:ext cx="1" cy="234"/>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sp>
          <p:nvSpPr>
            <p:cNvPr id="52401" name="Line 26"/>
            <p:cNvSpPr>
              <a:spLocks noChangeShapeType="1"/>
            </p:cNvSpPr>
            <p:nvPr/>
          </p:nvSpPr>
          <p:spPr bwMode="auto">
            <a:xfrm>
              <a:off x="2907" y="2710"/>
              <a:ext cx="135" cy="1"/>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grpSp>
      <p:grpSp>
        <p:nvGrpSpPr>
          <p:cNvPr id="3" name="Group 27"/>
          <p:cNvGrpSpPr>
            <a:grpSpLocks/>
          </p:cNvGrpSpPr>
          <p:nvPr/>
        </p:nvGrpSpPr>
        <p:grpSpPr bwMode="auto">
          <a:xfrm rot="5400000">
            <a:off x="3081337" y="2427288"/>
            <a:ext cx="195263" cy="144462"/>
            <a:chOff x="2907" y="2478"/>
            <a:chExt cx="139" cy="242"/>
          </a:xfrm>
        </p:grpSpPr>
        <p:sp>
          <p:nvSpPr>
            <p:cNvPr id="52396" name="Line 28"/>
            <p:cNvSpPr>
              <a:spLocks noChangeShapeType="1"/>
            </p:cNvSpPr>
            <p:nvPr/>
          </p:nvSpPr>
          <p:spPr bwMode="auto">
            <a:xfrm flipV="1">
              <a:off x="2913" y="2478"/>
              <a:ext cx="1" cy="242"/>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sp>
          <p:nvSpPr>
            <p:cNvPr id="52397" name="Line 29"/>
            <p:cNvSpPr>
              <a:spLocks noChangeShapeType="1"/>
            </p:cNvSpPr>
            <p:nvPr/>
          </p:nvSpPr>
          <p:spPr bwMode="auto">
            <a:xfrm flipV="1">
              <a:off x="3045" y="2484"/>
              <a:ext cx="1" cy="234"/>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sp>
          <p:nvSpPr>
            <p:cNvPr id="52398" name="Line 30"/>
            <p:cNvSpPr>
              <a:spLocks noChangeShapeType="1"/>
            </p:cNvSpPr>
            <p:nvPr/>
          </p:nvSpPr>
          <p:spPr bwMode="auto">
            <a:xfrm>
              <a:off x="2907" y="2710"/>
              <a:ext cx="135" cy="1"/>
            </a:xfrm>
            <a:prstGeom prst="line">
              <a:avLst/>
            </a:prstGeom>
            <a:noFill/>
            <a:ln w="28575">
              <a:solidFill>
                <a:srgbClr val="0033CC"/>
              </a:solidFill>
              <a:prstDash val="dash"/>
              <a:round/>
              <a:headEnd/>
              <a:tailEnd/>
            </a:ln>
          </p:spPr>
          <p:txBody>
            <a:bodyPr rot="10800000" vert="eaVert" lIns="90000" tIns="46800" rIns="90000" bIns="46800" anchor="ctr">
              <a:spAutoFit/>
            </a:bodyPr>
            <a:lstStyle/>
            <a:p>
              <a:endParaRPr lang="en-US"/>
            </a:p>
          </p:txBody>
        </p:sp>
      </p:grpSp>
      <p:sp>
        <p:nvSpPr>
          <p:cNvPr id="52252" name="Rectangle 31"/>
          <p:cNvSpPr>
            <a:spLocks noChangeArrowheads="1"/>
          </p:cNvSpPr>
          <p:nvPr/>
        </p:nvSpPr>
        <p:spPr bwMode="auto">
          <a:xfrm>
            <a:off x="6345238" y="2349500"/>
            <a:ext cx="3206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S9</a:t>
            </a:r>
          </a:p>
        </p:txBody>
      </p:sp>
      <p:sp>
        <p:nvSpPr>
          <p:cNvPr id="52253" name="Rectangle 32"/>
          <p:cNvSpPr>
            <a:spLocks noChangeArrowheads="1"/>
          </p:cNvSpPr>
          <p:nvPr/>
        </p:nvSpPr>
        <p:spPr bwMode="auto">
          <a:xfrm>
            <a:off x="2771775" y="2370137"/>
            <a:ext cx="3841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S10</a:t>
            </a:r>
          </a:p>
        </p:txBody>
      </p:sp>
      <p:sp>
        <p:nvSpPr>
          <p:cNvPr id="52254" name="Line 41"/>
          <p:cNvSpPr>
            <a:spLocks noChangeShapeType="1"/>
          </p:cNvSpPr>
          <p:nvPr/>
        </p:nvSpPr>
        <p:spPr bwMode="auto">
          <a:xfrm>
            <a:off x="7404100" y="1606550"/>
            <a:ext cx="360362" cy="0"/>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52255" name="Line 42"/>
          <p:cNvSpPr>
            <a:spLocks noChangeShapeType="1"/>
          </p:cNvSpPr>
          <p:nvPr/>
        </p:nvSpPr>
        <p:spPr bwMode="auto">
          <a:xfrm>
            <a:off x="7404100" y="1709737"/>
            <a:ext cx="360362" cy="0"/>
          </a:xfrm>
          <a:prstGeom prst="line">
            <a:avLst/>
          </a:prstGeom>
          <a:noFill/>
          <a:ln w="19050">
            <a:solidFill>
              <a:srgbClr val="0066CC"/>
            </a:solidFill>
            <a:round/>
            <a:headEnd/>
            <a:tailEnd/>
          </a:ln>
        </p:spPr>
        <p:txBody>
          <a:bodyPr wrap="none" lIns="87828" tIns="43914" rIns="87828" bIns="43914" anchor="ctr"/>
          <a:lstStyle/>
          <a:p>
            <a:endParaRPr lang="en-US"/>
          </a:p>
        </p:txBody>
      </p:sp>
      <p:sp>
        <p:nvSpPr>
          <p:cNvPr id="52256" name="Text Box 43"/>
          <p:cNvSpPr txBox="1">
            <a:spLocks noChangeArrowheads="1"/>
          </p:cNvSpPr>
          <p:nvPr/>
        </p:nvSpPr>
        <p:spPr bwMode="auto">
          <a:xfrm>
            <a:off x="7734300" y="1620837"/>
            <a:ext cx="788987" cy="244475"/>
          </a:xfrm>
          <a:prstGeom prst="rect">
            <a:avLst/>
          </a:prstGeom>
          <a:noFill/>
          <a:ln w="9525">
            <a:noFill/>
            <a:miter lim="800000"/>
            <a:headEnd/>
            <a:tailEnd/>
          </a:ln>
        </p:spPr>
        <p:txBody>
          <a:bodyPr wrap="none" lIns="89557" tIns="46569" rIns="89557" bIns="46569">
            <a:spAutoFit/>
          </a:bodyPr>
          <a:lstStyle/>
          <a:p>
            <a:pPr defTabSz="758825" eaLnBrk="0" hangingPunct="0">
              <a:spcBef>
                <a:spcPct val="15000"/>
              </a:spcBef>
              <a:spcAft>
                <a:spcPct val="15000"/>
              </a:spcAft>
              <a:buClr>
                <a:schemeClr val="accent1"/>
              </a:buClr>
            </a:pPr>
            <a:r>
              <a:rPr lang="en-US" altLang="zh-CN" sz="1000" dirty="0"/>
              <a:t>User plane</a:t>
            </a:r>
          </a:p>
        </p:txBody>
      </p:sp>
      <p:sp>
        <p:nvSpPr>
          <p:cNvPr id="52257" name="Text Box 44"/>
          <p:cNvSpPr txBox="1">
            <a:spLocks noChangeArrowheads="1"/>
          </p:cNvSpPr>
          <p:nvPr/>
        </p:nvSpPr>
        <p:spPr bwMode="auto">
          <a:xfrm>
            <a:off x="7734300" y="1465262"/>
            <a:ext cx="928687" cy="244475"/>
          </a:xfrm>
          <a:prstGeom prst="rect">
            <a:avLst/>
          </a:prstGeom>
          <a:noFill/>
          <a:ln w="9525">
            <a:noFill/>
            <a:miter lim="800000"/>
            <a:headEnd/>
            <a:tailEnd/>
          </a:ln>
        </p:spPr>
        <p:txBody>
          <a:bodyPr wrap="none" lIns="89557" tIns="46569" rIns="89557" bIns="46569">
            <a:spAutoFit/>
          </a:bodyPr>
          <a:lstStyle/>
          <a:p>
            <a:pPr defTabSz="758825" eaLnBrk="0" hangingPunct="0">
              <a:spcBef>
                <a:spcPct val="15000"/>
              </a:spcBef>
              <a:spcAft>
                <a:spcPct val="15000"/>
              </a:spcAft>
              <a:buClr>
                <a:schemeClr val="accent1"/>
              </a:buClr>
            </a:pPr>
            <a:r>
              <a:rPr lang="en-US" altLang="zh-CN" sz="1000"/>
              <a:t>Control plane</a:t>
            </a:r>
          </a:p>
        </p:txBody>
      </p:sp>
      <p:sp>
        <p:nvSpPr>
          <p:cNvPr id="52258" name="Rectangle 45"/>
          <p:cNvSpPr>
            <a:spLocks noChangeArrowheads="1"/>
          </p:cNvSpPr>
          <p:nvPr/>
        </p:nvSpPr>
        <p:spPr bwMode="auto">
          <a:xfrm>
            <a:off x="542925" y="4643437"/>
            <a:ext cx="7240588" cy="1439863"/>
          </a:xfrm>
          <a:prstGeom prst="rect">
            <a:avLst/>
          </a:prstGeom>
          <a:noFill/>
          <a:ln w="9525">
            <a:noFill/>
            <a:miter lim="800000"/>
            <a:headEnd/>
            <a:tailEnd/>
          </a:ln>
        </p:spPr>
        <p:txBody>
          <a:bodyPr lIns="90989" tIns="45494" rIns="90989" bIns="45494"/>
          <a:lstStyle/>
          <a:p>
            <a:pPr marL="342900" indent="-342900">
              <a:spcBef>
                <a:spcPct val="20000"/>
              </a:spcBef>
              <a:buClr>
                <a:schemeClr val="tx1"/>
              </a:buClr>
              <a:buFontTx/>
              <a:buChar char="•"/>
            </a:pPr>
            <a:endParaRPr lang="en-US" altLang="zh-CN" sz="1500">
              <a:solidFill>
                <a:schemeClr val="bg2"/>
              </a:solidFill>
            </a:endParaRPr>
          </a:p>
        </p:txBody>
      </p:sp>
      <p:pic>
        <p:nvPicPr>
          <p:cNvPr id="52259" name="Picture 48" descr="图片777"/>
          <p:cNvPicPr>
            <a:picLocks noChangeAspect="1" noChangeArrowheads="1"/>
          </p:cNvPicPr>
          <p:nvPr/>
        </p:nvPicPr>
        <p:blipFill>
          <a:blip r:embed="rId4" cstate="print"/>
          <a:srcRect/>
          <a:stretch>
            <a:fillRect/>
          </a:stretch>
        </p:blipFill>
        <p:spPr bwMode="auto">
          <a:xfrm>
            <a:off x="7391400" y="3840162"/>
            <a:ext cx="1214437" cy="512763"/>
          </a:xfrm>
          <a:prstGeom prst="rect">
            <a:avLst/>
          </a:prstGeom>
          <a:noFill/>
          <a:ln w="9525">
            <a:noFill/>
            <a:miter lim="800000"/>
            <a:headEnd/>
            <a:tailEnd/>
          </a:ln>
        </p:spPr>
      </p:pic>
      <p:sp>
        <p:nvSpPr>
          <p:cNvPr id="52260" name="Text Box 49"/>
          <p:cNvSpPr txBox="1">
            <a:spLocks noChangeArrowheads="1"/>
          </p:cNvSpPr>
          <p:nvPr/>
        </p:nvSpPr>
        <p:spPr bwMode="gray">
          <a:xfrm>
            <a:off x="7581900" y="3827462"/>
            <a:ext cx="887412" cy="520700"/>
          </a:xfrm>
          <a:prstGeom prst="rect">
            <a:avLst/>
          </a:prstGeom>
          <a:noFill/>
          <a:ln w="9525" algn="ctr">
            <a:noFill/>
            <a:miter lim="800000"/>
            <a:headEnd/>
            <a:tailEnd/>
          </a:ln>
        </p:spPr>
        <p:txBody>
          <a:bodyPr lIns="0" tIns="41713" rIns="0" bIns="41713">
            <a:spAutoFit/>
          </a:bodyPr>
          <a:lstStyle/>
          <a:p>
            <a:pPr algn="ctr" defTabSz="835025">
              <a:lnSpc>
                <a:spcPct val="110000"/>
              </a:lnSpc>
              <a:buClr>
                <a:srgbClr val="FF0000"/>
              </a:buClr>
              <a:buSzPct val="80000"/>
              <a:buFont typeface="Wingdings" pitchFamily="2" charset="2"/>
              <a:buNone/>
            </a:pPr>
            <a:r>
              <a:rPr lang="en-US" altLang="zh-CN" sz="1300" dirty="0"/>
              <a:t>Corporate Services</a:t>
            </a:r>
          </a:p>
        </p:txBody>
      </p:sp>
      <p:pic>
        <p:nvPicPr>
          <p:cNvPr id="52261" name="Picture 50" descr="图片777"/>
          <p:cNvPicPr>
            <a:picLocks noChangeAspect="1" noChangeArrowheads="1"/>
          </p:cNvPicPr>
          <p:nvPr/>
        </p:nvPicPr>
        <p:blipFill>
          <a:blip r:embed="rId4" cstate="print"/>
          <a:srcRect/>
          <a:stretch>
            <a:fillRect/>
          </a:stretch>
        </p:blipFill>
        <p:spPr bwMode="auto">
          <a:xfrm>
            <a:off x="7391400" y="3370262"/>
            <a:ext cx="1214438" cy="511175"/>
          </a:xfrm>
          <a:prstGeom prst="rect">
            <a:avLst/>
          </a:prstGeom>
          <a:noFill/>
          <a:ln w="9525">
            <a:noFill/>
            <a:miter lim="800000"/>
            <a:headEnd/>
            <a:tailEnd/>
          </a:ln>
        </p:spPr>
      </p:pic>
      <p:sp>
        <p:nvSpPr>
          <p:cNvPr id="52262" name="Text Box 51"/>
          <p:cNvSpPr txBox="1">
            <a:spLocks noChangeArrowheads="1"/>
          </p:cNvSpPr>
          <p:nvPr/>
        </p:nvSpPr>
        <p:spPr bwMode="gray">
          <a:xfrm>
            <a:off x="7786688" y="3387725"/>
            <a:ext cx="561975" cy="360362"/>
          </a:xfrm>
          <a:prstGeom prst="rect">
            <a:avLst/>
          </a:prstGeom>
          <a:noFill/>
          <a:ln w="9525" algn="ctr">
            <a:noFill/>
            <a:miter lim="800000"/>
            <a:headEnd/>
            <a:tailEnd/>
          </a:ln>
        </p:spPr>
        <p:txBody>
          <a:bodyPr wrap="none" lIns="0" tIns="41713" rIns="0" bIns="41713">
            <a:spAutoFit/>
          </a:bodyPr>
          <a:lstStyle/>
          <a:p>
            <a:pPr defTabSz="835025">
              <a:lnSpc>
                <a:spcPct val="140000"/>
              </a:lnSpc>
              <a:buClr>
                <a:srgbClr val="FF0000"/>
              </a:buClr>
              <a:buSzPct val="80000"/>
              <a:buFont typeface="Wingdings" pitchFamily="2" charset="2"/>
              <a:buNone/>
            </a:pPr>
            <a:r>
              <a:rPr lang="en-US" altLang="zh-CN" sz="1300"/>
              <a:t>Internet</a:t>
            </a:r>
          </a:p>
        </p:txBody>
      </p:sp>
      <p:sp>
        <p:nvSpPr>
          <p:cNvPr id="176180" name="Text Box 52"/>
          <p:cNvSpPr txBox="1">
            <a:spLocks noChangeArrowheads="1"/>
          </p:cNvSpPr>
          <p:nvPr/>
        </p:nvSpPr>
        <p:spPr bwMode="auto">
          <a:xfrm>
            <a:off x="7104063" y="2836862"/>
            <a:ext cx="1893887" cy="5492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91387" tIns="45693" rIns="91387" bIns="45693">
            <a:spAutoFit/>
          </a:bodyPr>
          <a:lstStyle/>
          <a:p>
            <a:pPr algn="ctr">
              <a:spcBef>
                <a:spcPct val="20000"/>
              </a:spcBef>
              <a:tabLst>
                <a:tab pos="6400800" algn="l"/>
              </a:tabLst>
              <a:defRPr/>
            </a:pPr>
            <a:r>
              <a:rPr lang="en-US" altLang="zh-CN" sz="1500" b="1" dirty="0">
                <a:solidFill>
                  <a:srgbClr val="006699"/>
                </a:solidFill>
              </a:rPr>
              <a:t>Operator Service Network</a:t>
            </a:r>
          </a:p>
        </p:txBody>
      </p:sp>
      <p:grpSp>
        <p:nvGrpSpPr>
          <p:cNvPr id="4" name="Group 53"/>
          <p:cNvGrpSpPr>
            <a:grpSpLocks noChangeAspect="1"/>
          </p:cNvGrpSpPr>
          <p:nvPr/>
        </p:nvGrpSpPr>
        <p:grpSpPr bwMode="auto">
          <a:xfrm>
            <a:off x="5892800" y="2236787"/>
            <a:ext cx="395288" cy="477838"/>
            <a:chOff x="3096" y="2356"/>
            <a:chExt cx="436" cy="531"/>
          </a:xfrm>
        </p:grpSpPr>
        <p:sp>
          <p:nvSpPr>
            <p:cNvPr id="52389" name="Freeform 54"/>
            <p:cNvSpPr>
              <a:spLocks noChangeAspect="1"/>
            </p:cNvSpPr>
            <p:nvPr/>
          </p:nvSpPr>
          <p:spPr bwMode="auto">
            <a:xfrm>
              <a:off x="3152" y="2356"/>
              <a:ext cx="74" cy="475"/>
            </a:xfrm>
            <a:custGeom>
              <a:avLst/>
              <a:gdLst>
                <a:gd name="T0" fmla="*/ 74 w 74"/>
                <a:gd name="T1" fmla="*/ 0 h 475"/>
                <a:gd name="T2" fmla="*/ 24 w 74"/>
                <a:gd name="T3" fmla="*/ 46 h 475"/>
                <a:gd name="T4" fmla="*/ 0 w 74"/>
                <a:gd name="T5" fmla="*/ 66 h 475"/>
                <a:gd name="T6" fmla="*/ 0 w 74"/>
                <a:gd name="T7" fmla="*/ 66 h 475"/>
                <a:gd name="T8" fmla="*/ 0 w 74"/>
                <a:gd name="T9" fmla="*/ 475 h 475"/>
                <a:gd name="T10" fmla="*/ 68 w 74"/>
                <a:gd name="T11" fmla="*/ 439 h 475"/>
                <a:gd name="T12" fmla="*/ 74 w 74"/>
                <a:gd name="T13" fmla="*/ 0 h 475"/>
                <a:gd name="T14" fmla="*/ 0 60000 65536"/>
                <a:gd name="T15" fmla="*/ 0 60000 65536"/>
                <a:gd name="T16" fmla="*/ 0 60000 65536"/>
                <a:gd name="T17" fmla="*/ 0 60000 65536"/>
                <a:gd name="T18" fmla="*/ 0 60000 65536"/>
                <a:gd name="T19" fmla="*/ 0 60000 65536"/>
                <a:gd name="T20" fmla="*/ 0 60000 65536"/>
                <a:gd name="T21" fmla="*/ 0 w 74"/>
                <a:gd name="T22" fmla="*/ 0 h 475"/>
                <a:gd name="T23" fmla="*/ 74 w 74"/>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75">
                  <a:moveTo>
                    <a:pt x="74" y="0"/>
                  </a:moveTo>
                  <a:lnTo>
                    <a:pt x="24" y="46"/>
                  </a:lnTo>
                  <a:lnTo>
                    <a:pt x="0" y="66"/>
                  </a:lnTo>
                  <a:lnTo>
                    <a:pt x="0" y="475"/>
                  </a:lnTo>
                  <a:lnTo>
                    <a:pt x="68" y="439"/>
                  </a:lnTo>
                  <a:lnTo>
                    <a:pt x="74" y="0"/>
                  </a:lnTo>
                  <a:close/>
                </a:path>
              </a:pathLst>
            </a:custGeom>
            <a:solidFill>
              <a:srgbClr val="E48E1A"/>
            </a:solidFill>
            <a:ln w="9525">
              <a:noFill/>
              <a:round/>
              <a:headEnd/>
              <a:tailEnd/>
            </a:ln>
          </p:spPr>
          <p:txBody>
            <a:bodyPr/>
            <a:lstStyle/>
            <a:p>
              <a:endParaRPr lang="en-US"/>
            </a:p>
          </p:txBody>
        </p:sp>
        <p:sp>
          <p:nvSpPr>
            <p:cNvPr id="52390" name="Freeform 55"/>
            <p:cNvSpPr>
              <a:spLocks noChangeAspect="1"/>
            </p:cNvSpPr>
            <p:nvPr/>
          </p:nvSpPr>
          <p:spPr bwMode="auto">
            <a:xfrm>
              <a:off x="3176" y="2402"/>
              <a:ext cx="246" cy="477"/>
            </a:xfrm>
            <a:custGeom>
              <a:avLst/>
              <a:gdLst>
                <a:gd name="T0" fmla="*/ 236 w 246"/>
                <a:gd name="T1" fmla="*/ 477 h 477"/>
                <a:gd name="T2" fmla="*/ 0 w 246"/>
                <a:gd name="T3" fmla="*/ 413 h 477"/>
                <a:gd name="T4" fmla="*/ 0 w 246"/>
                <a:gd name="T5" fmla="*/ 0 h 477"/>
                <a:gd name="T6" fmla="*/ 246 w 246"/>
                <a:gd name="T7" fmla="*/ 46 h 477"/>
                <a:gd name="T8" fmla="*/ 236 w 246"/>
                <a:gd name="T9" fmla="*/ 477 h 477"/>
                <a:gd name="T10" fmla="*/ 0 60000 65536"/>
                <a:gd name="T11" fmla="*/ 0 60000 65536"/>
                <a:gd name="T12" fmla="*/ 0 60000 65536"/>
                <a:gd name="T13" fmla="*/ 0 60000 65536"/>
                <a:gd name="T14" fmla="*/ 0 60000 65536"/>
                <a:gd name="T15" fmla="*/ 0 w 246"/>
                <a:gd name="T16" fmla="*/ 0 h 477"/>
                <a:gd name="T17" fmla="*/ 246 w 246"/>
                <a:gd name="T18" fmla="*/ 477 h 477"/>
              </a:gdLst>
              <a:ahLst/>
              <a:cxnLst>
                <a:cxn ang="T10">
                  <a:pos x="T0" y="T1"/>
                </a:cxn>
                <a:cxn ang="T11">
                  <a:pos x="T2" y="T3"/>
                </a:cxn>
                <a:cxn ang="T12">
                  <a:pos x="T4" y="T5"/>
                </a:cxn>
                <a:cxn ang="T13">
                  <a:pos x="T6" y="T7"/>
                </a:cxn>
                <a:cxn ang="T14">
                  <a:pos x="T8" y="T9"/>
                </a:cxn>
              </a:cxnLst>
              <a:rect l="T15" t="T16" r="T17" b="T18"/>
              <a:pathLst>
                <a:path w="246" h="477">
                  <a:moveTo>
                    <a:pt x="236" y="477"/>
                  </a:moveTo>
                  <a:lnTo>
                    <a:pt x="0" y="413"/>
                  </a:lnTo>
                  <a:lnTo>
                    <a:pt x="0" y="0"/>
                  </a:lnTo>
                  <a:lnTo>
                    <a:pt x="246" y="46"/>
                  </a:lnTo>
                  <a:lnTo>
                    <a:pt x="236" y="477"/>
                  </a:lnTo>
                  <a:close/>
                </a:path>
              </a:pathLst>
            </a:custGeom>
            <a:solidFill>
              <a:srgbClr val="F8B856"/>
            </a:solidFill>
            <a:ln w="9525">
              <a:noFill/>
              <a:round/>
              <a:headEnd/>
              <a:tailEnd/>
            </a:ln>
          </p:spPr>
          <p:txBody>
            <a:bodyPr/>
            <a:lstStyle/>
            <a:p>
              <a:endParaRPr lang="en-US"/>
            </a:p>
          </p:txBody>
        </p:sp>
        <p:sp>
          <p:nvSpPr>
            <p:cNvPr id="52391" name="Freeform 56"/>
            <p:cNvSpPr>
              <a:spLocks noChangeAspect="1"/>
            </p:cNvSpPr>
            <p:nvPr/>
          </p:nvSpPr>
          <p:spPr bwMode="auto">
            <a:xfrm>
              <a:off x="3096" y="2382"/>
              <a:ext cx="56" cy="449"/>
            </a:xfrm>
            <a:custGeom>
              <a:avLst/>
              <a:gdLst>
                <a:gd name="T0" fmla="*/ 0 w 56"/>
                <a:gd name="T1" fmla="*/ 385 h 449"/>
                <a:gd name="T2" fmla="*/ 56 w 56"/>
                <a:gd name="T3" fmla="*/ 449 h 449"/>
                <a:gd name="T4" fmla="*/ 56 w 56"/>
                <a:gd name="T5" fmla="*/ 40 h 449"/>
                <a:gd name="T6" fmla="*/ 0 w 56"/>
                <a:gd name="T7" fmla="*/ 0 h 449"/>
                <a:gd name="T8" fmla="*/ 0 w 56"/>
                <a:gd name="T9" fmla="*/ 385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385"/>
                  </a:moveTo>
                  <a:lnTo>
                    <a:pt x="56" y="449"/>
                  </a:lnTo>
                  <a:lnTo>
                    <a:pt x="56" y="40"/>
                  </a:lnTo>
                  <a:lnTo>
                    <a:pt x="0" y="0"/>
                  </a:lnTo>
                  <a:lnTo>
                    <a:pt x="0" y="385"/>
                  </a:lnTo>
                  <a:close/>
                </a:path>
              </a:pathLst>
            </a:custGeom>
            <a:solidFill>
              <a:srgbClr val="FCD68C"/>
            </a:solidFill>
            <a:ln w="9525">
              <a:noFill/>
              <a:round/>
              <a:headEnd/>
              <a:tailEnd/>
            </a:ln>
          </p:spPr>
          <p:txBody>
            <a:bodyPr/>
            <a:lstStyle/>
            <a:p>
              <a:endParaRPr lang="en-US"/>
            </a:p>
          </p:txBody>
        </p:sp>
        <p:sp>
          <p:nvSpPr>
            <p:cNvPr id="52392" name="Freeform 57"/>
            <p:cNvSpPr>
              <a:spLocks noChangeAspect="1"/>
            </p:cNvSpPr>
            <p:nvPr/>
          </p:nvSpPr>
          <p:spPr bwMode="auto">
            <a:xfrm>
              <a:off x="3096" y="2356"/>
              <a:ext cx="436" cy="112"/>
            </a:xfrm>
            <a:custGeom>
              <a:avLst/>
              <a:gdLst>
                <a:gd name="T0" fmla="*/ 370 w 436"/>
                <a:gd name="T1" fmla="*/ 48 h 112"/>
                <a:gd name="T2" fmla="*/ 370 w 436"/>
                <a:gd name="T3" fmla="*/ 48 h 112"/>
                <a:gd name="T4" fmla="*/ 352 w 436"/>
                <a:gd name="T5" fmla="*/ 62 h 112"/>
                <a:gd name="T6" fmla="*/ 110 w 436"/>
                <a:gd name="T7" fmla="*/ 20 h 112"/>
                <a:gd name="T8" fmla="*/ 130 w 436"/>
                <a:gd name="T9" fmla="*/ 0 h 112"/>
                <a:gd name="T10" fmla="*/ 0 w 436"/>
                <a:gd name="T11" fmla="*/ 26 h 112"/>
                <a:gd name="T12" fmla="*/ 56 w 436"/>
                <a:gd name="T13" fmla="*/ 66 h 112"/>
                <a:gd name="T14" fmla="*/ 80 w 436"/>
                <a:gd name="T15" fmla="*/ 46 h 112"/>
                <a:gd name="T16" fmla="*/ 326 w 436"/>
                <a:gd name="T17" fmla="*/ 92 h 112"/>
                <a:gd name="T18" fmla="*/ 308 w 436"/>
                <a:gd name="T19" fmla="*/ 112 h 112"/>
                <a:gd name="T20" fmla="*/ 436 w 436"/>
                <a:gd name="T21" fmla="*/ 80 h 112"/>
                <a:gd name="T22" fmla="*/ 370 w 436"/>
                <a:gd name="T23" fmla="*/ 4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
                <a:gd name="T37" fmla="*/ 0 h 112"/>
                <a:gd name="T38" fmla="*/ 436 w 436"/>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 h="112">
                  <a:moveTo>
                    <a:pt x="370" y="48"/>
                  </a:moveTo>
                  <a:lnTo>
                    <a:pt x="370" y="48"/>
                  </a:lnTo>
                  <a:lnTo>
                    <a:pt x="352" y="62"/>
                  </a:lnTo>
                  <a:lnTo>
                    <a:pt x="110" y="20"/>
                  </a:lnTo>
                  <a:lnTo>
                    <a:pt x="130" y="0"/>
                  </a:lnTo>
                  <a:lnTo>
                    <a:pt x="0" y="26"/>
                  </a:lnTo>
                  <a:lnTo>
                    <a:pt x="56" y="66"/>
                  </a:lnTo>
                  <a:lnTo>
                    <a:pt x="80" y="46"/>
                  </a:lnTo>
                  <a:lnTo>
                    <a:pt x="326" y="92"/>
                  </a:lnTo>
                  <a:lnTo>
                    <a:pt x="308" y="112"/>
                  </a:lnTo>
                  <a:lnTo>
                    <a:pt x="436" y="80"/>
                  </a:lnTo>
                  <a:lnTo>
                    <a:pt x="370" y="48"/>
                  </a:lnTo>
                  <a:close/>
                </a:path>
              </a:pathLst>
            </a:custGeom>
            <a:solidFill>
              <a:srgbClr val="F5A21C"/>
            </a:solidFill>
            <a:ln w="9525">
              <a:noFill/>
              <a:round/>
              <a:headEnd/>
              <a:tailEnd/>
            </a:ln>
          </p:spPr>
          <p:txBody>
            <a:bodyPr/>
            <a:lstStyle/>
            <a:p>
              <a:endParaRPr lang="en-US"/>
            </a:p>
          </p:txBody>
        </p:sp>
        <p:sp>
          <p:nvSpPr>
            <p:cNvPr id="52393" name="Freeform 58"/>
            <p:cNvSpPr>
              <a:spLocks noChangeAspect="1"/>
            </p:cNvSpPr>
            <p:nvPr/>
          </p:nvSpPr>
          <p:spPr bwMode="auto">
            <a:xfrm>
              <a:off x="3406" y="2436"/>
              <a:ext cx="126" cy="451"/>
            </a:xfrm>
            <a:custGeom>
              <a:avLst/>
              <a:gdLst>
                <a:gd name="T0" fmla="*/ 126 w 126"/>
                <a:gd name="T1" fmla="*/ 403 h 451"/>
                <a:gd name="T2" fmla="*/ 0 w 126"/>
                <a:gd name="T3" fmla="*/ 451 h 451"/>
                <a:gd name="T4" fmla="*/ 0 w 126"/>
                <a:gd name="T5" fmla="*/ 32 h 451"/>
                <a:gd name="T6" fmla="*/ 126 w 126"/>
                <a:gd name="T7" fmla="*/ 0 h 451"/>
                <a:gd name="T8" fmla="*/ 126 w 126"/>
                <a:gd name="T9" fmla="*/ 403 h 451"/>
                <a:gd name="T10" fmla="*/ 0 60000 65536"/>
                <a:gd name="T11" fmla="*/ 0 60000 65536"/>
                <a:gd name="T12" fmla="*/ 0 60000 65536"/>
                <a:gd name="T13" fmla="*/ 0 60000 65536"/>
                <a:gd name="T14" fmla="*/ 0 60000 65536"/>
                <a:gd name="T15" fmla="*/ 0 w 126"/>
                <a:gd name="T16" fmla="*/ 0 h 451"/>
                <a:gd name="T17" fmla="*/ 126 w 126"/>
                <a:gd name="T18" fmla="*/ 451 h 451"/>
              </a:gdLst>
              <a:ahLst/>
              <a:cxnLst>
                <a:cxn ang="T10">
                  <a:pos x="T0" y="T1"/>
                </a:cxn>
                <a:cxn ang="T11">
                  <a:pos x="T2" y="T3"/>
                </a:cxn>
                <a:cxn ang="T12">
                  <a:pos x="T4" y="T5"/>
                </a:cxn>
                <a:cxn ang="T13">
                  <a:pos x="T6" y="T7"/>
                </a:cxn>
                <a:cxn ang="T14">
                  <a:pos x="T8" y="T9"/>
                </a:cxn>
              </a:cxnLst>
              <a:rect l="T15" t="T16" r="T17" b="T18"/>
              <a:pathLst>
                <a:path w="126" h="451">
                  <a:moveTo>
                    <a:pt x="126" y="403"/>
                  </a:moveTo>
                  <a:lnTo>
                    <a:pt x="0" y="451"/>
                  </a:lnTo>
                  <a:lnTo>
                    <a:pt x="0" y="32"/>
                  </a:lnTo>
                  <a:lnTo>
                    <a:pt x="126" y="0"/>
                  </a:lnTo>
                  <a:lnTo>
                    <a:pt x="126" y="403"/>
                  </a:lnTo>
                  <a:close/>
                </a:path>
              </a:pathLst>
            </a:custGeom>
            <a:solidFill>
              <a:srgbClr val="E48E1A"/>
            </a:solidFill>
            <a:ln w="9525">
              <a:noFill/>
              <a:round/>
              <a:headEnd/>
              <a:tailEnd/>
            </a:ln>
          </p:spPr>
          <p:txBody>
            <a:bodyPr/>
            <a:lstStyle/>
            <a:p>
              <a:endParaRPr lang="en-US"/>
            </a:p>
          </p:txBody>
        </p:sp>
        <p:sp>
          <p:nvSpPr>
            <p:cNvPr id="52394" name="Freeform 59"/>
            <p:cNvSpPr>
              <a:spLocks noChangeAspect="1" noEditPoints="1"/>
            </p:cNvSpPr>
            <p:nvPr/>
          </p:nvSpPr>
          <p:spPr bwMode="auto">
            <a:xfrm>
              <a:off x="3190" y="2536"/>
              <a:ext cx="214" cy="231"/>
            </a:xfrm>
            <a:custGeom>
              <a:avLst/>
              <a:gdLst>
                <a:gd name="T0" fmla="*/ 752 w 107"/>
                <a:gd name="T1" fmla="*/ 795 h 115"/>
                <a:gd name="T2" fmla="*/ 632 w 107"/>
                <a:gd name="T3" fmla="*/ 763 h 115"/>
                <a:gd name="T4" fmla="*/ 576 w 107"/>
                <a:gd name="T5" fmla="*/ 673 h 115"/>
                <a:gd name="T6" fmla="*/ 592 w 107"/>
                <a:gd name="T7" fmla="*/ 356 h 115"/>
                <a:gd name="T8" fmla="*/ 600 w 107"/>
                <a:gd name="T9" fmla="*/ 299 h 115"/>
                <a:gd name="T10" fmla="*/ 672 w 107"/>
                <a:gd name="T11" fmla="*/ 275 h 115"/>
                <a:gd name="T12" fmla="*/ 752 w 107"/>
                <a:gd name="T13" fmla="*/ 307 h 115"/>
                <a:gd name="T14" fmla="*/ 856 w 107"/>
                <a:gd name="T15" fmla="*/ 275 h 115"/>
                <a:gd name="T16" fmla="*/ 752 w 107"/>
                <a:gd name="T17" fmla="*/ 217 h 115"/>
                <a:gd name="T18" fmla="*/ 600 w 107"/>
                <a:gd name="T19" fmla="*/ 185 h 115"/>
                <a:gd name="T20" fmla="*/ 520 w 107"/>
                <a:gd name="T21" fmla="*/ 267 h 115"/>
                <a:gd name="T22" fmla="*/ 360 w 107"/>
                <a:gd name="T23" fmla="*/ 225 h 115"/>
                <a:gd name="T24" fmla="*/ 296 w 107"/>
                <a:gd name="T25" fmla="*/ 169 h 115"/>
                <a:gd name="T26" fmla="*/ 112 w 107"/>
                <a:gd name="T27" fmla="*/ 72 h 115"/>
                <a:gd name="T28" fmla="*/ 96 w 107"/>
                <a:gd name="T29" fmla="*/ 0 h 115"/>
                <a:gd name="T30" fmla="*/ 96 w 107"/>
                <a:gd name="T31" fmla="*/ 209 h 115"/>
                <a:gd name="T32" fmla="*/ 176 w 107"/>
                <a:gd name="T33" fmla="*/ 153 h 115"/>
                <a:gd name="T34" fmla="*/ 264 w 107"/>
                <a:gd name="T35" fmla="*/ 243 h 115"/>
                <a:gd name="T36" fmla="*/ 280 w 107"/>
                <a:gd name="T37" fmla="*/ 283 h 115"/>
                <a:gd name="T38" fmla="*/ 272 w 107"/>
                <a:gd name="T39" fmla="*/ 585 h 115"/>
                <a:gd name="T40" fmla="*/ 216 w 107"/>
                <a:gd name="T41" fmla="*/ 665 h 115"/>
                <a:gd name="T42" fmla="*/ 120 w 107"/>
                <a:gd name="T43" fmla="*/ 649 h 115"/>
                <a:gd name="T44" fmla="*/ 96 w 107"/>
                <a:gd name="T45" fmla="*/ 576 h 115"/>
                <a:gd name="T46" fmla="*/ 96 w 107"/>
                <a:gd name="T47" fmla="*/ 779 h 115"/>
                <a:gd name="T48" fmla="*/ 248 w 107"/>
                <a:gd name="T49" fmla="*/ 747 h 115"/>
                <a:gd name="T50" fmla="*/ 336 w 107"/>
                <a:gd name="T51" fmla="*/ 657 h 115"/>
                <a:gd name="T52" fmla="*/ 504 w 107"/>
                <a:gd name="T53" fmla="*/ 715 h 115"/>
                <a:gd name="T54" fmla="*/ 544 w 107"/>
                <a:gd name="T55" fmla="*/ 755 h 115"/>
                <a:gd name="T56" fmla="*/ 600 w 107"/>
                <a:gd name="T57" fmla="*/ 828 h 115"/>
                <a:gd name="T58" fmla="*/ 752 w 107"/>
                <a:gd name="T59" fmla="*/ 868 h 115"/>
                <a:gd name="T60" fmla="*/ 856 w 107"/>
                <a:gd name="T61" fmla="*/ 860 h 115"/>
                <a:gd name="T62" fmla="*/ 520 w 107"/>
                <a:gd name="T63" fmla="*/ 609 h 115"/>
                <a:gd name="T64" fmla="*/ 304 w 107"/>
                <a:gd name="T65" fmla="*/ 412 h 115"/>
                <a:gd name="T66" fmla="*/ 520 w 107"/>
                <a:gd name="T67" fmla="*/ 609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115"/>
                <a:gd name="T104" fmla="*/ 107 w 107"/>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115">
                  <a:moveTo>
                    <a:pt x="94" y="89"/>
                  </a:moveTo>
                  <a:cubicBezTo>
                    <a:pt x="94" y="92"/>
                    <a:pt x="94" y="95"/>
                    <a:pt x="94" y="98"/>
                  </a:cubicBezTo>
                  <a:cubicBezTo>
                    <a:pt x="91" y="98"/>
                    <a:pt x="88" y="97"/>
                    <a:pt x="86" y="96"/>
                  </a:cubicBezTo>
                  <a:cubicBezTo>
                    <a:pt x="84" y="96"/>
                    <a:pt x="80" y="96"/>
                    <a:pt x="79" y="94"/>
                  </a:cubicBezTo>
                  <a:cubicBezTo>
                    <a:pt x="77" y="92"/>
                    <a:pt x="76" y="90"/>
                    <a:pt x="74" y="88"/>
                  </a:cubicBezTo>
                  <a:cubicBezTo>
                    <a:pt x="73" y="86"/>
                    <a:pt x="71" y="84"/>
                    <a:pt x="72" y="83"/>
                  </a:cubicBezTo>
                  <a:cubicBezTo>
                    <a:pt x="80" y="74"/>
                    <a:pt x="81" y="61"/>
                    <a:pt x="76" y="49"/>
                  </a:cubicBezTo>
                  <a:cubicBezTo>
                    <a:pt x="75" y="47"/>
                    <a:pt x="75" y="46"/>
                    <a:pt x="74" y="44"/>
                  </a:cubicBezTo>
                  <a:cubicBezTo>
                    <a:pt x="73" y="43"/>
                    <a:pt x="71" y="41"/>
                    <a:pt x="71" y="40"/>
                  </a:cubicBezTo>
                  <a:cubicBezTo>
                    <a:pt x="71" y="39"/>
                    <a:pt x="75" y="37"/>
                    <a:pt x="75" y="37"/>
                  </a:cubicBezTo>
                  <a:cubicBezTo>
                    <a:pt x="76" y="35"/>
                    <a:pt x="78" y="34"/>
                    <a:pt x="79" y="33"/>
                  </a:cubicBezTo>
                  <a:cubicBezTo>
                    <a:pt x="80" y="32"/>
                    <a:pt x="82" y="33"/>
                    <a:pt x="84" y="34"/>
                  </a:cubicBezTo>
                  <a:cubicBezTo>
                    <a:pt x="86" y="34"/>
                    <a:pt x="89" y="35"/>
                    <a:pt x="92" y="35"/>
                  </a:cubicBezTo>
                  <a:cubicBezTo>
                    <a:pt x="94" y="36"/>
                    <a:pt x="94" y="36"/>
                    <a:pt x="94" y="38"/>
                  </a:cubicBezTo>
                  <a:cubicBezTo>
                    <a:pt x="94" y="40"/>
                    <a:pt x="94" y="43"/>
                    <a:pt x="94" y="45"/>
                  </a:cubicBezTo>
                  <a:cubicBezTo>
                    <a:pt x="98" y="41"/>
                    <a:pt x="103" y="38"/>
                    <a:pt x="107" y="34"/>
                  </a:cubicBezTo>
                  <a:cubicBezTo>
                    <a:pt x="103" y="29"/>
                    <a:pt x="98" y="24"/>
                    <a:pt x="94" y="19"/>
                  </a:cubicBezTo>
                  <a:cubicBezTo>
                    <a:pt x="94" y="22"/>
                    <a:pt x="94" y="25"/>
                    <a:pt x="94" y="27"/>
                  </a:cubicBezTo>
                  <a:cubicBezTo>
                    <a:pt x="89" y="26"/>
                    <a:pt x="85" y="25"/>
                    <a:pt x="80" y="24"/>
                  </a:cubicBezTo>
                  <a:cubicBezTo>
                    <a:pt x="79" y="24"/>
                    <a:pt x="76" y="23"/>
                    <a:pt x="75" y="23"/>
                  </a:cubicBezTo>
                  <a:cubicBezTo>
                    <a:pt x="74" y="24"/>
                    <a:pt x="72" y="26"/>
                    <a:pt x="71" y="27"/>
                  </a:cubicBezTo>
                  <a:cubicBezTo>
                    <a:pt x="69" y="29"/>
                    <a:pt x="67" y="31"/>
                    <a:pt x="65" y="33"/>
                  </a:cubicBezTo>
                  <a:cubicBezTo>
                    <a:pt x="64" y="34"/>
                    <a:pt x="64" y="33"/>
                    <a:pt x="62" y="32"/>
                  </a:cubicBezTo>
                  <a:cubicBezTo>
                    <a:pt x="57" y="28"/>
                    <a:pt x="50" y="26"/>
                    <a:pt x="45" y="28"/>
                  </a:cubicBezTo>
                  <a:cubicBezTo>
                    <a:pt x="43" y="29"/>
                    <a:pt x="43" y="29"/>
                    <a:pt x="42" y="28"/>
                  </a:cubicBezTo>
                  <a:cubicBezTo>
                    <a:pt x="40" y="26"/>
                    <a:pt x="39" y="23"/>
                    <a:pt x="37" y="21"/>
                  </a:cubicBezTo>
                  <a:cubicBezTo>
                    <a:pt x="35" y="18"/>
                    <a:pt x="33" y="14"/>
                    <a:pt x="30" y="13"/>
                  </a:cubicBezTo>
                  <a:cubicBezTo>
                    <a:pt x="25" y="12"/>
                    <a:pt x="20" y="10"/>
                    <a:pt x="14" y="9"/>
                  </a:cubicBezTo>
                  <a:cubicBezTo>
                    <a:pt x="12" y="9"/>
                    <a:pt x="12" y="9"/>
                    <a:pt x="12" y="7"/>
                  </a:cubicBezTo>
                  <a:cubicBezTo>
                    <a:pt x="12" y="5"/>
                    <a:pt x="12" y="2"/>
                    <a:pt x="12" y="0"/>
                  </a:cubicBezTo>
                  <a:cubicBezTo>
                    <a:pt x="8" y="3"/>
                    <a:pt x="4" y="6"/>
                    <a:pt x="0" y="10"/>
                  </a:cubicBezTo>
                  <a:cubicBezTo>
                    <a:pt x="4" y="15"/>
                    <a:pt x="8" y="21"/>
                    <a:pt x="12" y="26"/>
                  </a:cubicBezTo>
                  <a:cubicBezTo>
                    <a:pt x="12" y="23"/>
                    <a:pt x="12" y="20"/>
                    <a:pt x="12" y="17"/>
                  </a:cubicBezTo>
                  <a:cubicBezTo>
                    <a:pt x="15" y="18"/>
                    <a:pt x="18" y="19"/>
                    <a:pt x="22" y="19"/>
                  </a:cubicBezTo>
                  <a:cubicBezTo>
                    <a:pt x="24" y="20"/>
                    <a:pt x="26" y="20"/>
                    <a:pt x="28" y="22"/>
                  </a:cubicBezTo>
                  <a:cubicBezTo>
                    <a:pt x="30" y="25"/>
                    <a:pt x="32" y="27"/>
                    <a:pt x="33" y="30"/>
                  </a:cubicBezTo>
                  <a:cubicBezTo>
                    <a:pt x="34" y="31"/>
                    <a:pt x="35" y="32"/>
                    <a:pt x="36" y="33"/>
                  </a:cubicBezTo>
                  <a:cubicBezTo>
                    <a:pt x="36" y="34"/>
                    <a:pt x="35" y="34"/>
                    <a:pt x="35" y="35"/>
                  </a:cubicBezTo>
                  <a:cubicBezTo>
                    <a:pt x="28" y="44"/>
                    <a:pt x="27" y="56"/>
                    <a:pt x="32" y="68"/>
                  </a:cubicBezTo>
                  <a:cubicBezTo>
                    <a:pt x="33" y="69"/>
                    <a:pt x="34" y="71"/>
                    <a:pt x="34" y="72"/>
                  </a:cubicBezTo>
                  <a:cubicBezTo>
                    <a:pt x="35" y="74"/>
                    <a:pt x="36" y="74"/>
                    <a:pt x="35" y="76"/>
                  </a:cubicBezTo>
                  <a:cubicBezTo>
                    <a:pt x="33" y="78"/>
                    <a:pt x="30" y="80"/>
                    <a:pt x="27" y="82"/>
                  </a:cubicBezTo>
                  <a:cubicBezTo>
                    <a:pt x="26" y="83"/>
                    <a:pt x="24" y="82"/>
                    <a:pt x="23" y="82"/>
                  </a:cubicBezTo>
                  <a:cubicBezTo>
                    <a:pt x="20" y="81"/>
                    <a:pt x="17" y="81"/>
                    <a:pt x="15" y="80"/>
                  </a:cubicBezTo>
                  <a:cubicBezTo>
                    <a:pt x="12" y="79"/>
                    <a:pt x="12" y="80"/>
                    <a:pt x="12" y="78"/>
                  </a:cubicBezTo>
                  <a:cubicBezTo>
                    <a:pt x="12" y="75"/>
                    <a:pt x="12" y="73"/>
                    <a:pt x="12" y="71"/>
                  </a:cubicBezTo>
                  <a:cubicBezTo>
                    <a:pt x="8" y="74"/>
                    <a:pt x="4" y="78"/>
                    <a:pt x="0" y="81"/>
                  </a:cubicBezTo>
                  <a:cubicBezTo>
                    <a:pt x="4" y="86"/>
                    <a:pt x="8" y="91"/>
                    <a:pt x="12" y="96"/>
                  </a:cubicBezTo>
                  <a:cubicBezTo>
                    <a:pt x="12" y="94"/>
                    <a:pt x="12" y="91"/>
                    <a:pt x="12" y="88"/>
                  </a:cubicBezTo>
                  <a:cubicBezTo>
                    <a:pt x="19" y="89"/>
                    <a:pt x="25" y="91"/>
                    <a:pt x="31" y="92"/>
                  </a:cubicBezTo>
                  <a:cubicBezTo>
                    <a:pt x="33" y="92"/>
                    <a:pt x="35" y="89"/>
                    <a:pt x="36" y="88"/>
                  </a:cubicBezTo>
                  <a:cubicBezTo>
                    <a:pt x="38" y="86"/>
                    <a:pt x="40" y="83"/>
                    <a:pt x="42" y="81"/>
                  </a:cubicBezTo>
                  <a:cubicBezTo>
                    <a:pt x="47" y="85"/>
                    <a:pt x="51" y="87"/>
                    <a:pt x="56" y="88"/>
                  </a:cubicBezTo>
                  <a:cubicBezTo>
                    <a:pt x="59" y="88"/>
                    <a:pt x="61" y="88"/>
                    <a:pt x="63" y="88"/>
                  </a:cubicBezTo>
                  <a:cubicBezTo>
                    <a:pt x="64" y="88"/>
                    <a:pt x="64" y="87"/>
                    <a:pt x="65" y="88"/>
                  </a:cubicBezTo>
                  <a:cubicBezTo>
                    <a:pt x="66" y="90"/>
                    <a:pt x="67" y="91"/>
                    <a:pt x="68" y="93"/>
                  </a:cubicBezTo>
                  <a:cubicBezTo>
                    <a:pt x="70" y="95"/>
                    <a:pt x="71" y="97"/>
                    <a:pt x="73" y="99"/>
                  </a:cubicBezTo>
                  <a:cubicBezTo>
                    <a:pt x="73" y="100"/>
                    <a:pt x="74" y="101"/>
                    <a:pt x="75" y="102"/>
                  </a:cubicBezTo>
                  <a:cubicBezTo>
                    <a:pt x="77" y="104"/>
                    <a:pt x="81" y="104"/>
                    <a:pt x="84" y="104"/>
                  </a:cubicBezTo>
                  <a:cubicBezTo>
                    <a:pt x="87" y="105"/>
                    <a:pt x="91" y="106"/>
                    <a:pt x="94" y="107"/>
                  </a:cubicBezTo>
                  <a:cubicBezTo>
                    <a:pt x="94" y="107"/>
                    <a:pt x="94" y="114"/>
                    <a:pt x="94" y="115"/>
                  </a:cubicBezTo>
                  <a:cubicBezTo>
                    <a:pt x="98" y="112"/>
                    <a:pt x="103" y="109"/>
                    <a:pt x="107" y="106"/>
                  </a:cubicBezTo>
                  <a:cubicBezTo>
                    <a:pt x="103" y="100"/>
                    <a:pt x="98" y="95"/>
                    <a:pt x="94" y="89"/>
                  </a:cubicBezTo>
                  <a:close/>
                  <a:moveTo>
                    <a:pt x="65" y="75"/>
                  </a:moveTo>
                  <a:cubicBezTo>
                    <a:pt x="59" y="80"/>
                    <a:pt x="52" y="78"/>
                    <a:pt x="46" y="73"/>
                  </a:cubicBezTo>
                  <a:cubicBezTo>
                    <a:pt x="40" y="68"/>
                    <a:pt x="37" y="59"/>
                    <a:pt x="38" y="51"/>
                  </a:cubicBezTo>
                  <a:cubicBezTo>
                    <a:pt x="39" y="43"/>
                    <a:pt x="46" y="36"/>
                    <a:pt x="54" y="38"/>
                  </a:cubicBezTo>
                  <a:cubicBezTo>
                    <a:pt x="69" y="41"/>
                    <a:pt x="77" y="66"/>
                    <a:pt x="65" y="75"/>
                  </a:cubicBezTo>
                  <a:close/>
                </a:path>
              </a:pathLst>
            </a:custGeom>
            <a:solidFill>
              <a:srgbClr val="741F00"/>
            </a:solidFill>
            <a:ln w="9525">
              <a:noFill/>
              <a:round/>
              <a:headEnd/>
              <a:tailEnd/>
            </a:ln>
          </p:spPr>
          <p:txBody>
            <a:bodyPr/>
            <a:lstStyle/>
            <a:p>
              <a:endParaRPr lang="en-US"/>
            </a:p>
          </p:txBody>
        </p:sp>
        <p:sp>
          <p:nvSpPr>
            <p:cNvPr id="52395" name="Freeform 60"/>
            <p:cNvSpPr>
              <a:spLocks noChangeAspect="1" noEditPoints="1"/>
            </p:cNvSpPr>
            <p:nvPr/>
          </p:nvSpPr>
          <p:spPr bwMode="auto">
            <a:xfrm>
              <a:off x="3180" y="2528"/>
              <a:ext cx="214" cy="231"/>
            </a:xfrm>
            <a:custGeom>
              <a:avLst/>
              <a:gdLst>
                <a:gd name="T0" fmla="*/ 760 w 107"/>
                <a:gd name="T1" fmla="*/ 795 h 115"/>
                <a:gd name="T2" fmla="*/ 632 w 107"/>
                <a:gd name="T3" fmla="*/ 755 h 115"/>
                <a:gd name="T4" fmla="*/ 576 w 107"/>
                <a:gd name="T5" fmla="*/ 665 h 115"/>
                <a:gd name="T6" fmla="*/ 592 w 107"/>
                <a:gd name="T7" fmla="*/ 356 h 115"/>
                <a:gd name="T8" fmla="*/ 608 w 107"/>
                <a:gd name="T9" fmla="*/ 291 h 115"/>
                <a:gd name="T10" fmla="*/ 672 w 107"/>
                <a:gd name="T11" fmla="*/ 267 h 115"/>
                <a:gd name="T12" fmla="*/ 760 w 107"/>
                <a:gd name="T13" fmla="*/ 299 h 115"/>
                <a:gd name="T14" fmla="*/ 856 w 107"/>
                <a:gd name="T15" fmla="*/ 275 h 115"/>
                <a:gd name="T16" fmla="*/ 760 w 107"/>
                <a:gd name="T17" fmla="*/ 217 h 115"/>
                <a:gd name="T18" fmla="*/ 600 w 107"/>
                <a:gd name="T19" fmla="*/ 185 h 115"/>
                <a:gd name="T20" fmla="*/ 528 w 107"/>
                <a:gd name="T21" fmla="*/ 259 h 115"/>
                <a:gd name="T22" fmla="*/ 360 w 107"/>
                <a:gd name="T23" fmla="*/ 225 h 115"/>
                <a:gd name="T24" fmla="*/ 296 w 107"/>
                <a:gd name="T25" fmla="*/ 169 h 115"/>
                <a:gd name="T26" fmla="*/ 120 w 107"/>
                <a:gd name="T27" fmla="*/ 72 h 115"/>
                <a:gd name="T28" fmla="*/ 104 w 107"/>
                <a:gd name="T29" fmla="*/ 0 h 115"/>
                <a:gd name="T30" fmla="*/ 104 w 107"/>
                <a:gd name="T31" fmla="*/ 201 h 115"/>
                <a:gd name="T32" fmla="*/ 176 w 107"/>
                <a:gd name="T33" fmla="*/ 153 h 115"/>
                <a:gd name="T34" fmla="*/ 272 w 107"/>
                <a:gd name="T35" fmla="*/ 235 h 115"/>
                <a:gd name="T36" fmla="*/ 280 w 107"/>
                <a:gd name="T37" fmla="*/ 275 h 115"/>
                <a:gd name="T38" fmla="*/ 280 w 107"/>
                <a:gd name="T39" fmla="*/ 576 h 115"/>
                <a:gd name="T40" fmla="*/ 224 w 107"/>
                <a:gd name="T41" fmla="*/ 665 h 115"/>
                <a:gd name="T42" fmla="*/ 120 w 107"/>
                <a:gd name="T43" fmla="*/ 641 h 115"/>
                <a:gd name="T44" fmla="*/ 104 w 107"/>
                <a:gd name="T45" fmla="*/ 568 h 115"/>
                <a:gd name="T46" fmla="*/ 104 w 107"/>
                <a:gd name="T47" fmla="*/ 779 h 115"/>
                <a:gd name="T48" fmla="*/ 256 w 107"/>
                <a:gd name="T49" fmla="*/ 739 h 115"/>
                <a:gd name="T50" fmla="*/ 344 w 107"/>
                <a:gd name="T51" fmla="*/ 657 h 115"/>
                <a:gd name="T52" fmla="*/ 512 w 107"/>
                <a:gd name="T53" fmla="*/ 707 h 115"/>
                <a:gd name="T54" fmla="*/ 552 w 107"/>
                <a:gd name="T55" fmla="*/ 747 h 115"/>
                <a:gd name="T56" fmla="*/ 600 w 107"/>
                <a:gd name="T57" fmla="*/ 828 h 115"/>
                <a:gd name="T58" fmla="*/ 752 w 107"/>
                <a:gd name="T59" fmla="*/ 860 h 115"/>
                <a:gd name="T60" fmla="*/ 856 w 107"/>
                <a:gd name="T61" fmla="*/ 852 h 115"/>
                <a:gd name="T62" fmla="*/ 520 w 107"/>
                <a:gd name="T63" fmla="*/ 609 h 115"/>
                <a:gd name="T64" fmla="*/ 304 w 107"/>
                <a:gd name="T65" fmla="*/ 412 h 115"/>
                <a:gd name="T66" fmla="*/ 520 w 107"/>
                <a:gd name="T67" fmla="*/ 609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115"/>
                <a:gd name="T104" fmla="*/ 107 w 107"/>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115">
                  <a:moveTo>
                    <a:pt x="95" y="89"/>
                  </a:moveTo>
                  <a:cubicBezTo>
                    <a:pt x="95" y="92"/>
                    <a:pt x="95" y="95"/>
                    <a:pt x="95" y="98"/>
                  </a:cubicBezTo>
                  <a:cubicBezTo>
                    <a:pt x="92" y="97"/>
                    <a:pt x="89" y="96"/>
                    <a:pt x="86" y="96"/>
                  </a:cubicBezTo>
                  <a:cubicBezTo>
                    <a:pt x="84" y="95"/>
                    <a:pt x="81" y="95"/>
                    <a:pt x="79" y="93"/>
                  </a:cubicBezTo>
                  <a:cubicBezTo>
                    <a:pt x="78" y="91"/>
                    <a:pt x="76" y="89"/>
                    <a:pt x="75" y="87"/>
                  </a:cubicBezTo>
                  <a:cubicBezTo>
                    <a:pt x="74" y="86"/>
                    <a:pt x="71" y="83"/>
                    <a:pt x="72" y="82"/>
                  </a:cubicBezTo>
                  <a:cubicBezTo>
                    <a:pt x="80" y="73"/>
                    <a:pt x="82" y="60"/>
                    <a:pt x="76" y="48"/>
                  </a:cubicBezTo>
                  <a:cubicBezTo>
                    <a:pt x="76" y="47"/>
                    <a:pt x="75" y="45"/>
                    <a:pt x="74" y="44"/>
                  </a:cubicBezTo>
                  <a:cubicBezTo>
                    <a:pt x="74" y="43"/>
                    <a:pt x="72" y="40"/>
                    <a:pt x="72" y="40"/>
                  </a:cubicBezTo>
                  <a:cubicBezTo>
                    <a:pt x="72" y="39"/>
                    <a:pt x="75" y="37"/>
                    <a:pt x="76" y="36"/>
                  </a:cubicBezTo>
                  <a:cubicBezTo>
                    <a:pt x="77" y="35"/>
                    <a:pt x="78" y="34"/>
                    <a:pt x="80" y="33"/>
                  </a:cubicBezTo>
                  <a:cubicBezTo>
                    <a:pt x="81" y="32"/>
                    <a:pt x="83" y="33"/>
                    <a:pt x="84" y="33"/>
                  </a:cubicBezTo>
                  <a:cubicBezTo>
                    <a:pt x="87" y="34"/>
                    <a:pt x="89" y="34"/>
                    <a:pt x="92" y="35"/>
                  </a:cubicBezTo>
                  <a:cubicBezTo>
                    <a:pt x="94" y="35"/>
                    <a:pt x="95" y="35"/>
                    <a:pt x="95" y="37"/>
                  </a:cubicBezTo>
                  <a:cubicBezTo>
                    <a:pt x="95" y="40"/>
                    <a:pt x="95" y="42"/>
                    <a:pt x="95" y="44"/>
                  </a:cubicBezTo>
                  <a:cubicBezTo>
                    <a:pt x="99" y="41"/>
                    <a:pt x="103" y="37"/>
                    <a:pt x="107" y="34"/>
                  </a:cubicBezTo>
                  <a:cubicBezTo>
                    <a:pt x="103" y="29"/>
                    <a:pt x="99" y="24"/>
                    <a:pt x="95" y="18"/>
                  </a:cubicBezTo>
                  <a:cubicBezTo>
                    <a:pt x="95" y="21"/>
                    <a:pt x="95" y="24"/>
                    <a:pt x="95" y="27"/>
                  </a:cubicBezTo>
                  <a:cubicBezTo>
                    <a:pt x="90" y="26"/>
                    <a:pt x="85" y="25"/>
                    <a:pt x="80" y="24"/>
                  </a:cubicBezTo>
                  <a:cubicBezTo>
                    <a:pt x="79" y="24"/>
                    <a:pt x="76" y="22"/>
                    <a:pt x="75" y="23"/>
                  </a:cubicBezTo>
                  <a:cubicBezTo>
                    <a:pt x="74" y="23"/>
                    <a:pt x="73" y="25"/>
                    <a:pt x="72" y="26"/>
                  </a:cubicBezTo>
                  <a:cubicBezTo>
                    <a:pt x="70" y="28"/>
                    <a:pt x="68" y="30"/>
                    <a:pt x="66" y="32"/>
                  </a:cubicBezTo>
                  <a:cubicBezTo>
                    <a:pt x="65" y="33"/>
                    <a:pt x="64" y="32"/>
                    <a:pt x="63" y="31"/>
                  </a:cubicBezTo>
                  <a:cubicBezTo>
                    <a:pt x="58" y="28"/>
                    <a:pt x="51" y="26"/>
                    <a:pt x="45" y="28"/>
                  </a:cubicBezTo>
                  <a:cubicBezTo>
                    <a:pt x="44" y="28"/>
                    <a:pt x="43" y="29"/>
                    <a:pt x="42" y="27"/>
                  </a:cubicBezTo>
                  <a:cubicBezTo>
                    <a:pt x="41" y="25"/>
                    <a:pt x="39" y="23"/>
                    <a:pt x="37" y="21"/>
                  </a:cubicBezTo>
                  <a:cubicBezTo>
                    <a:pt x="36" y="18"/>
                    <a:pt x="34" y="13"/>
                    <a:pt x="31" y="12"/>
                  </a:cubicBezTo>
                  <a:cubicBezTo>
                    <a:pt x="25" y="11"/>
                    <a:pt x="20" y="10"/>
                    <a:pt x="15" y="9"/>
                  </a:cubicBezTo>
                  <a:cubicBezTo>
                    <a:pt x="13" y="8"/>
                    <a:pt x="13" y="8"/>
                    <a:pt x="13" y="6"/>
                  </a:cubicBezTo>
                  <a:cubicBezTo>
                    <a:pt x="13" y="4"/>
                    <a:pt x="13" y="2"/>
                    <a:pt x="13" y="0"/>
                  </a:cubicBezTo>
                  <a:cubicBezTo>
                    <a:pt x="8" y="3"/>
                    <a:pt x="4" y="6"/>
                    <a:pt x="0" y="9"/>
                  </a:cubicBezTo>
                  <a:cubicBezTo>
                    <a:pt x="4" y="15"/>
                    <a:pt x="8" y="20"/>
                    <a:pt x="13" y="25"/>
                  </a:cubicBezTo>
                  <a:cubicBezTo>
                    <a:pt x="13" y="23"/>
                    <a:pt x="13" y="20"/>
                    <a:pt x="13" y="17"/>
                  </a:cubicBezTo>
                  <a:cubicBezTo>
                    <a:pt x="16" y="17"/>
                    <a:pt x="19" y="18"/>
                    <a:pt x="22" y="19"/>
                  </a:cubicBezTo>
                  <a:cubicBezTo>
                    <a:pt x="25" y="19"/>
                    <a:pt x="27" y="19"/>
                    <a:pt x="29" y="22"/>
                  </a:cubicBezTo>
                  <a:cubicBezTo>
                    <a:pt x="30" y="24"/>
                    <a:pt x="32" y="27"/>
                    <a:pt x="34" y="29"/>
                  </a:cubicBezTo>
                  <a:cubicBezTo>
                    <a:pt x="35" y="30"/>
                    <a:pt x="35" y="31"/>
                    <a:pt x="36" y="32"/>
                  </a:cubicBezTo>
                  <a:cubicBezTo>
                    <a:pt x="37" y="33"/>
                    <a:pt x="35" y="33"/>
                    <a:pt x="35" y="34"/>
                  </a:cubicBezTo>
                  <a:cubicBezTo>
                    <a:pt x="28" y="44"/>
                    <a:pt x="28" y="55"/>
                    <a:pt x="33" y="67"/>
                  </a:cubicBezTo>
                  <a:cubicBezTo>
                    <a:pt x="33" y="69"/>
                    <a:pt x="34" y="70"/>
                    <a:pt x="35" y="71"/>
                  </a:cubicBezTo>
                  <a:cubicBezTo>
                    <a:pt x="36" y="73"/>
                    <a:pt x="37" y="73"/>
                    <a:pt x="35" y="75"/>
                  </a:cubicBezTo>
                  <a:cubicBezTo>
                    <a:pt x="33" y="78"/>
                    <a:pt x="30" y="80"/>
                    <a:pt x="28" y="82"/>
                  </a:cubicBezTo>
                  <a:cubicBezTo>
                    <a:pt x="27" y="83"/>
                    <a:pt x="25" y="82"/>
                    <a:pt x="23" y="81"/>
                  </a:cubicBezTo>
                  <a:cubicBezTo>
                    <a:pt x="21" y="81"/>
                    <a:pt x="18" y="80"/>
                    <a:pt x="15" y="79"/>
                  </a:cubicBezTo>
                  <a:cubicBezTo>
                    <a:pt x="13" y="79"/>
                    <a:pt x="13" y="79"/>
                    <a:pt x="13" y="77"/>
                  </a:cubicBezTo>
                  <a:cubicBezTo>
                    <a:pt x="13" y="75"/>
                    <a:pt x="13" y="72"/>
                    <a:pt x="13" y="70"/>
                  </a:cubicBezTo>
                  <a:cubicBezTo>
                    <a:pt x="8" y="73"/>
                    <a:pt x="4" y="77"/>
                    <a:pt x="0" y="81"/>
                  </a:cubicBezTo>
                  <a:cubicBezTo>
                    <a:pt x="4" y="86"/>
                    <a:pt x="8" y="91"/>
                    <a:pt x="13" y="96"/>
                  </a:cubicBezTo>
                  <a:cubicBezTo>
                    <a:pt x="13" y="93"/>
                    <a:pt x="13" y="90"/>
                    <a:pt x="13" y="87"/>
                  </a:cubicBezTo>
                  <a:cubicBezTo>
                    <a:pt x="19" y="89"/>
                    <a:pt x="25" y="90"/>
                    <a:pt x="32" y="91"/>
                  </a:cubicBezTo>
                  <a:cubicBezTo>
                    <a:pt x="33" y="92"/>
                    <a:pt x="36" y="88"/>
                    <a:pt x="37" y="87"/>
                  </a:cubicBezTo>
                  <a:cubicBezTo>
                    <a:pt x="39" y="85"/>
                    <a:pt x="41" y="83"/>
                    <a:pt x="43" y="81"/>
                  </a:cubicBezTo>
                  <a:cubicBezTo>
                    <a:pt x="47" y="85"/>
                    <a:pt x="52" y="86"/>
                    <a:pt x="57" y="87"/>
                  </a:cubicBezTo>
                  <a:cubicBezTo>
                    <a:pt x="59" y="88"/>
                    <a:pt x="61" y="87"/>
                    <a:pt x="64" y="87"/>
                  </a:cubicBezTo>
                  <a:cubicBezTo>
                    <a:pt x="65" y="87"/>
                    <a:pt x="65" y="86"/>
                    <a:pt x="66" y="87"/>
                  </a:cubicBezTo>
                  <a:cubicBezTo>
                    <a:pt x="67" y="89"/>
                    <a:pt x="68" y="91"/>
                    <a:pt x="69" y="92"/>
                  </a:cubicBezTo>
                  <a:cubicBezTo>
                    <a:pt x="70" y="94"/>
                    <a:pt x="72" y="96"/>
                    <a:pt x="73" y="98"/>
                  </a:cubicBezTo>
                  <a:cubicBezTo>
                    <a:pt x="74" y="99"/>
                    <a:pt x="74" y="101"/>
                    <a:pt x="75" y="102"/>
                  </a:cubicBezTo>
                  <a:cubicBezTo>
                    <a:pt x="77" y="103"/>
                    <a:pt x="82" y="103"/>
                    <a:pt x="84" y="104"/>
                  </a:cubicBezTo>
                  <a:cubicBezTo>
                    <a:pt x="88" y="105"/>
                    <a:pt x="91" y="105"/>
                    <a:pt x="94" y="106"/>
                  </a:cubicBezTo>
                  <a:cubicBezTo>
                    <a:pt x="95" y="106"/>
                    <a:pt x="95" y="114"/>
                    <a:pt x="95" y="115"/>
                  </a:cubicBezTo>
                  <a:cubicBezTo>
                    <a:pt x="99" y="112"/>
                    <a:pt x="103" y="108"/>
                    <a:pt x="107" y="105"/>
                  </a:cubicBezTo>
                  <a:cubicBezTo>
                    <a:pt x="103" y="100"/>
                    <a:pt x="99" y="94"/>
                    <a:pt x="95" y="89"/>
                  </a:cubicBezTo>
                  <a:close/>
                  <a:moveTo>
                    <a:pt x="65" y="75"/>
                  </a:moveTo>
                  <a:cubicBezTo>
                    <a:pt x="59" y="79"/>
                    <a:pt x="52" y="78"/>
                    <a:pt x="46" y="72"/>
                  </a:cubicBezTo>
                  <a:cubicBezTo>
                    <a:pt x="40" y="67"/>
                    <a:pt x="37" y="58"/>
                    <a:pt x="38" y="51"/>
                  </a:cubicBezTo>
                  <a:cubicBezTo>
                    <a:pt x="39" y="42"/>
                    <a:pt x="46" y="36"/>
                    <a:pt x="54" y="38"/>
                  </a:cubicBezTo>
                  <a:cubicBezTo>
                    <a:pt x="69" y="41"/>
                    <a:pt x="78" y="66"/>
                    <a:pt x="65" y="75"/>
                  </a:cubicBezTo>
                  <a:close/>
                </a:path>
              </a:pathLst>
            </a:custGeom>
            <a:solidFill>
              <a:srgbClr val="FFFFFF"/>
            </a:solidFill>
            <a:ln w="9525">
              <a:noFill/>
              <a:round/>
              <a:headEnd/>
              <a:tailEnd/>
            </a:ln>
          </p:spPr>
          <p:txBody>
            <a:bodyPr/>
            <a:lstStyle/>
            <a:p>
              <a:endParaRPr lang="en-US"/>
            </a:p>
          </p:txBody>
        </p:sp>
      </p:grpSp>
      <p:grpSp>
        <p:nvGrpSpPr>
          <p:cNvPr id="5" name="Group 61"/>
          <p:cNvGrpSpPr>
            <a:grpSpLocks noChangeAspect="1"/>
          </p:cNvGrpSpPr>
          <p:nvPr/>
        </p:nvGrpSpPr>
        <p:grpSpPr bwMode="auto">
          <a:xfrm>
            <a:off x="5902325" y="1470025"/>
            <a:ext cx="447675" cy="473075"/>
            <a:chOff x="2190" y="2172"/>
            <a:chExt cx="684" cy="725"/>
          </a:xfrm>
        </p:grpSpPr>
        <p:sp>
          <p:nvSpPr>
            <p:cNvPr id="52329" name="Oval 62"/>
            <p:cNvSpPr>
              <a:spLocks noChangeAspect="1" noChangeArrowheads="1"/>
            </p:cNvSpPr>
            <p:nvPr/>
          </p:nvSpPr>
          <p:spPr bwMode="auto">
            <a:xfrm>
              <a:off x="2436" y="2494"/>
              <a:ext cx="324" cy="171"/>
            </a:xfrm>
            <a:prstGeom prst="ellipse">
              <a:avLst/>
            </a:prstGeom>
            <a:solidFill>
              <a:srgbClr val="E48E1A"/>
            </a:solidFill>
            <a:ln w="9525">
              <a:noFill/>
              <a:round/>
              <a:headEnd/>
              <a:tailEnd/>
            </a:ln>
          </p:spPr>
          <p:txBody>
            <a:bodyPr/>
            <a:lstStyle/>
            <a:p>
              <a:endParaRPr lang="en-US" sz="1600"/>
            </a:p>
          </p:txBody>
        </p:sp>
        <p:sp>
          <p:nvSpPr>
            <p:cNvPr id="52330" name="Oval 63"/>
            <p:cNvSpPr>
              <a:spLocks noChangeAspect="1" noChangeArrowheads="1"/>
            </p:cNvSpPr>
            <p:nvPr/>
          </p:nvSpPr>
          <p:spPr bwMode="auto">
            <a:xfrm>
              <a:off x="2436" y="2474"/>
              <a:ext cx="324" cy="171"/>
            </a:xfrm>
            <a:prstGeom prst="ellipse">
              <a:avLst/>
            </a:prstGeom>
            <a:solidFill>
              <a:srgbClr val="FFF6E5"/>
            </a:solidFill>
            <a:ln w="9525">
              <a:noFill/>
              <a:round/>
              <a:headEnd/>
              <a:tailEnd/>
            </a:ln>
          </p:spPr>
          <p:txBody>
            <a:bodyPr/>
            <a:lstStyle/>
            <a:p>
              <a:endParaRPr lang="en-US" sz="1600"/>
            </a:p>
          </p:txBody>
        </p:sp>
        <p:sp>
          <p:nvSpPr>
            <p:cNvPr id="52331" name="Oval 64"/>
            <p:cNvSpPr>
              <a:spLocks noChangeAspect="1" noChangeArrowheads="1"/>
            </p:cNvSpPr>
            <p:nvPr/>
          </p:nvSpPr>
          <p:spPr bwMode="auto">
            <a:xfrm>
              <a:off x="2436" y="2466"/>
              <a:ext cx="324" cy="171"/>
            </a:xfrm>
            <a:prstGeom prst="ellipse">
              <a:avLst/>
            </a:prstGeom>
            <a:solidFill>
              <a:srgbClr val="FDE0AA"/>
            </a:solidFill>
            <a:ln w="9525">
              <a:noFill/>
              <a:round/>
              <a:headEnd/>
              <a:tailEnd/>
            </a:ln>
          </p:spPr>
          <p:txBody>
            <a:bodyPr/>
            <a:lstStyle/>
            <a:p>
              <a:endParaRPr lang="en-US" sz="1600"/>
            </a:p>
          </p:txBody>
        </p:sp>
        <p:sp>
          <p:nvSpPr>
            <p:cNvPr id="52332" name="Oval 65"/>
            <p:cNvSpPr>
              <a:spLocks noChangeAspect="1" noChangeArrowheads="1"/>
            </p:cNvSpPr>
            <p:nvPr/>
          </p:nvSpPr>
          <p:spPr bwMode="auto">
            <a:xfrm>
              <a:off x="2436" y="2434"/>
              <a:ext cx="324" cy="171"/>
            </a:xfrm>
            <a:prstGeom prst="ellipse">
              <a:avLst/>
            </a:prstGeom>
            <a:solidFill>
              <a:srgbClr val="E48E1A"/>
            </a:solidFill>
            <a:ln w="9525">
              <a:noFill/>
              <a:round/>
              <a:headEnd/>
              <a:tailEnd/>
            </a:ln>
          </p:spPr>
          <p:txBody>
            <a:bodyPr/>
            <a:lstStyle/>
            <a:p>
              <a:endParaRPr lang="en-US" sz="1600"/>
            </a:p>
          </p:txBody>
        </p:sp>
        <p:sp>
          <p:nvSpPr>
            <p:cNvPr id="52333" name="Oval 66"/>
            <p:cNvSpPr>
              <a:spLocks noChangeAspect="1" noChangeArrowheads="1"/>
            </p:cNvSpPr>
            <p:nvPr/>
          </p:nvSpPr>
          <p:spPr bwMode="auto">
            <a:xfrm>
              <a:off x="2436" y="2414"/>
              <a:ext cx="324" cy="171"/>
            </a:xfrm>
            <a:prstGeom prst="ellipse">
              <a:avLst/>
            </a:prstGeom>
            <a:solidFill>
              <a:srgbClr val="FFF6E5"/>
            </a:solidFill>
            <a:ln w="9525">
              <a:noFill/>
              <a:round/>
              <a:headEnd/>
              <a:tailEnd/>
            </a:ln>
          </p:spPr>
          <p:txBody>
            <a:bodyPr/>
            <a:lstStyle/>
            <a:p>
              <a:endParaRPr lang="en-US" sz="1600"/>
            </a:p>
          </p:txBody>
        </p:sp>
        <p:sp>
          <p:nvSpPr>
            <p:cNvPr id="52334" name="Oval 67"/>
            <p:cNvSpPr>
              <a:spLocks noChangeAspect="1" noChangeArrowheads="1"/>
            </p:cNvSpPr>
            <p:nvPr/>
          </p:nvSpPr>
          <p:spPr bwMode="auto">
            <a:xfrm>
              <a:off x="2436" y="2408"/>
              <a:ext cx="324" cy="171"/>
            </a:xfrm>
            <a:prstGeom prst="ellipse">
              <a:avLst/>
            </a:prstGeom>
            <a:solidFill>
              <a:srgbClr val="FDE0AA"/>
            </a:solidFill>
            <a:ln w="9525">
              <a:noFill/>
              <a:round/>
              <a:headEnd/>
              <a:tailEnd/>
            </a:ln>
          </p:spPr>
          <p:txBody>
            <a:bodyPr/>
            <a:lstStyle/>
            <a:p>
              <a:endParaRPr lang="en-US" sz="1600"/>
            </a:p>
          </p:txBody>
        </p:sp>
        <p:sp>
          <p:nvSpPr>
            <p:cNvPr id="52335" name="Oval 68"/>
            <p:cNvSpPr>
              <a:spLocks noChangeAspect="1" noChangeArrowheads="1"/>
            </p:cNvSpPr>
            <p:nvPr/>
          </p:nvSpPr>
          <p:spPr bwMode="auto">
            <a:xfrm>
              <a:off x="2436" y="2376"/>
              <a:ext cx="324" cy="168"/>
            </a:xfrm>
            <a:prstGeom prst="ellipse">
              <a:avLst/>
            </a:prstGeom>
            <a:solidFill>
              <a:srgbClr val="E48E1A"/>
            </a:solidFill>
            <a:ln w="9525">
              <a:noFill/>
              <a:round/>
              <a:headEnd/>
              <a:tailEnd/>
            </a:ln>
          </p:spPr>
          <p:txBody>
            <a:bodyPr/>
            <a:lstStyle/>
            <a:p>
              <a:endParaRPr lang="en-US" sz="1600"/>
            </a:p>
          </p:txBody>
        </p:sp>
        <p:sp>
          <p:nvSpPr>
            <p:cNvPr id="52336" name="Oval 69"/>
            <p:cNvSpPr>
              <a:spLocks noChangeAspect="1" noChangeArrowheads="1"/>
            </p:cNvSpPr>
            <p:nvPr/>
          </p:nvSpPr>
          <p:spPr bwMode="auto">
            <a:xfrm>
              <a:off x="2436" y="2356"/>
              <a:ext cx="324" cy="168"/>
            </a:xfrm>
            <a:prstGeom prst="ellipse">
              <a:avLst/>
            </a:prstGeom>
            <a:solidFill>
              <a:srgbClr val="FFF6E5"/>
            </a:solidFill>
            <a:ln w="9525">
              <a:noFill/>
              <a:round/>
              <a:headEnd/>
              <a:tailEnd/>
            </a:ln>
          </p:spPr>
          <p:txBody>
            <a:bodyPr/>
            <a:lstStyle/>
            <a:p>
              <a:endParaRPr lang="en-US" sz="1600"/>
            </a:p>
          </p:txBody>
        </p:sp>
        <p:sp>
          <p:nvSpPr>
            <p:cNvPr id="52337" name="Oval 70"/>
            <p:cNvSpPr>
              <a:spLocks noChangeAspect="1" noChangeArrowheads="1"/>
            </p:cNvSpPr>
            <p:nvPr/>
          </p:nvSpPr>
          <p:spPr bwMode="auto">
            <a:xfrm>
              <a:off x="2436" y="2348"/>
              <a:ext cx="324" cy="170"/>
            </a:xfrm>
            <a:prstGeom prst="ellipse">
              <a:avLst/>
            </a:prstGeom>
            <a:solidFill>
              <a:srgbClr val="FDE0AA"/>
            </a:solidFill>
            <a:ln w="9525">
              <a:noFill/>
              <a:round/>
              <a:headEnd/>
              <a:tailEnd/>
            </a:ln>
          </p:spPr>
          <p:txBody>
            <a:bodyPr/>
            <a:lstStyle/>
            <a:p>
              <a:endParaRPr lang="en-US" sz="1600"/>
            </a:p>
          </p:txBody>
        </p:sp>
        <p:sp>
          <p:nvSpPr>
            <p:cNvPr id="52338" name="Oval 71"/>
            <p:cNvSpPr>
              <a:spLocks noChangeAspect="1" noChangeArrowheads="1"/>
            </p:cNvSpPr>
            <p:nvPr/>
          </p:nvSpPr>
          <p:spPr bwMode="auto">
            <a:xfrm>
              <a:off x="2436" y="2316"/>
              <a:ext cx="324" cy="170"/>
            </a:xfrm>
            <a:prstGeom prst="ellipse">
              <a:avLst/>
            </a:prstGeom>
            <a:solidFill>
              <a:srgbClr val="E48E1A"/>
            </a:solidFill>
            <a:ln w="9525">
              <a:noFill/>
              <a:round/>
              <a:headEnd/>
              <a:tailEnd/>
            </a:ln>
          </p:spPr>
          <p:txBody>
            <a:bodyPr/>
            <a:lstStyle/>
            <a:p>
              <a:endParaRPr lang="en-US" sz="1600"/>
            </a:p>
          </p:txBody>
        </p:sp>
        <p:sp>
          <p:nvSpPr>
            <p:cNvPr id="52339" name="Oval 72"/>
            <p:cNvSpPr>
              <a:spLocks noChangeAspect="1" noChangeArrowheads="1"/>
            </p:cNvSpPr>
            <p:nvPr/>
          </p:nvSpPr>
          <p:spPr bwMode="auto">
            <a:xfrm>
              <a:off x="2436" y="2296"/>
              <a:ext cx="324" cy="170"/>
            </a:xfrm>
            <a:prstGeom prst="ellipse">
              <a:avLst/>
            </a:prstGeom>
            <a:solidFill>
              <a:srgbClr val="FFF6E5"/>
            </a:solidFill>
            <a:ln w="9525">
              <a:noFill/>
              <a:round/>
              <a:headEnd/>
              <a:tailEnd/>
            </a:ln>
          </p:spPr>
          <p:txBody>
            <a:bodyPr/>
            <a:lstStyle/>
            <a:p>
              <a:endParaRPr lang="en-US" sz="1600"/>
            </a:p>
          </p:txBody>
        </p:sp>
        <p:sp>
          <p:nvSpPr>
            <p:cNvPr id="52340" name="Oval 73"/>
            <p:cNvSpPr>
              <a:spLocks noChangeAspect="1" noChangeArrowheads="1"/>
            </p:cNvSpPr>
            <p:nvPr/>
          </p:nvSpPr>
          <p:spPr bwMode="auto">
            <a:xfrm>
              <a:off x="2436" y="2288"/>
              <a:ext cx="324" cy="170"/>
            </a:xfrm>
            <a:prstGeom prst="ellipse">
              <a:avLst/>
            </a:prstGeom>
            <a:solidFill>
              <a:srgbClr val="FDE0AA"/>
            </a:solidFill>
            <a:ln w="9525">
              <a:noFill/>
              <a:round/>
              <a:headEnd/>
              <a:tailEnd/>
            </a:ln>
          </p:spPr>
          <p:txBody>
            <a:bodyPr/>
            <a:lstStyle/>
            <a:p>
              <a:endParaRPr lang="en-US" sz="1600"/>
            </a:p>
          </p:txBody>
        </p:sp>
        <p:sp>
          <p:nvSpPr>
            <p:cNvPr id="52341" name="Oval 74"/>
            <p:cNvSpPr>
              <a:spLocks noChangeAspect="1" noChangeArrowheads="1"/>
            </p:cNvSpPr>
            <p:nvPr/>
          </p:nvSpPr>
          <p:spPr bwMode="auto">
            <a:xfrm>
              <a:off x="2436" y="2256"/>
              <a:ext cx="324" cy="170"/>
            </a:xfrm>
            <a:prstGeom prst="ellipse">
              <a:avLst/>
            </a:prstGeom>
            <a:solidFill>
              <a:srgbClr val="E48E1A"/>
            </a:solidFill>
            <a:ln w="9525">
              <a:noFill/>
              <a:round/>
              <a:headEnd/>
              <a:tailEnd/>
            </a:ln>
          </p:spPr>
          <p:txBody>
            <a:bodyPr/>
            <a:lstStyle/>
            <a:p>
              <a:endParaRPr lang="en-US" sz="1600"/>
            </a:p>
          </p:txBody>
        </p:sp>
        <p:sp>
          <p:nvSpPr>
            <p:cNvPr id="52342" name="Oval 75"/>
            <p:cNvSpPr>
              <a:spLocks noChangeAspect="1" noChangeArrowheads="1"/>
            </p:cNvSpPr>
            <p:nvPr/>
          </p:nvSpPr>
          <p:spPr bwMode="auto">
            <a:xfrm>
              <a:off x="2436" y="2236"/>
              <a:ext cx="324" cy="170"/>
            </a:xfrm>
            <a:prstGeom prst="ellipse">
              <a:avLst/>
            </a:prstGeom>
            <a:solidFill>
              <a:srgbClr val="FFF6E5"/>
            </a:solidFill>
            <a:ln w="9525">
              <a:noFill/>
              <a:round/>
              <a:headEnd/>
              <a:tailEnd/>
            </a:ln>
          </p:spPr>
          <p:txBody>
            <a:bodyPr/>
            <a:lstStyle/>
            <a:p>
              <a:endParaRPr lang="en-US" sz="1600"/>
            </a:p>
          </p:txBody>
        </p:sp>
        <p:sp>
          <p:nvSpPr>
            <p:cNvPr id="52343" name="Oval 76"/>
            <p:cNvSpPr>
              <a:spLocks noChangeAspect="1" noChangeArrowheads="1"/>
            </p:cNvSpPr>
            <p:nvPr/>
          </p:nvSpPr>
          <p:spPr bwMode="auto">
            <a:xfrm>
              <a:off x="2436" y="2230"/>
              <a:ext cx="324" cy="170"/>
            </a:xfrm>
            <a:prstGeom prst="ellipse">
              <a:avLst/>
            </a:prstGeom>
            <a:solidFill>
              <a:srgbClr val="FDE0AA"/>
            </a:solidFill>
            <a:ln w="9525">
              <a:noFill/>
              <a:round/>
              <a:headEnd/>
              <a:tailEnd/>
            </a:ln>
          </p:spPr>
          <p:txBody>
            <a:bodyPr/>
            <a:lstStyle/>
            <a:p>
              <a:endParaRPr lang="en-US" sz="1600"/>
            </a:p>
          </p:txBody>
        </p:sp>
        <p:sp>
          <p:nvSpPr>
            <p:cNvPr id="52344" name="Oval 77"/>
            <p:cNvSpPr>
              <a:spLocks noChangeAspect="1" noChangeArrowheads="1"/>
            </p:cNvSpPr>
            <p:nvPr/>
          </p:nvSpPr>
          <p:spPr bwMode="auto">
            <a:xfrm>
              <a:off x="2436" y="2198"/>
              <a:ext cx="324" cy="170"/>
            </a:xfrm>
            <a:prstGeom prst="ellipse">
              <a:avLst/>
            </a:prstGeom>
            <a:solidFill>
              <a:srgbClr val="E48E1A"/>
            </a:solidFill>
            <a:ln w="9525">
              <a:noFill/>
              <a:round/>
              <a:headEnd/>
              <a:tailEnd/>
            </a:ln>
          </p:spPr>
          <p:txBody>
            <a:bodyPr/>
            <a:lstStyle/>
            <a:p>
              <a:endParaRPr lang="en-US" sz="1600"/>
            </a:p>
          </p:txBody>
        </p:sp>
        <p:sp>
          <p:nvSpPr>
            <p:cNvPr id="52345" name="Oval 78"/>
            <p:cNvSpPr>
              <a:spLocks noChangeAspect="1" noChangeArrowheads="1"/>
            </p:cNvSpPr>
            <p:nvPr/>
          </p:nvSpPr>
          <p:spPr bwMode="auto">
            <a:xfrm>
              <a:off x="2436" y="2178"/>
              <a:ext cx="324" cy="170"/>
            </a:xfrm>
            <a:prstGeom prst="ellipse">
              <a:avLst/>
            </a:prstGeom>
            <a:solidFill>
              <a:srgbClr val="FFF6E5"/>
            </a:solidFill>
            <a:ln w="9525">
              <a:noFill/>
              <a:round/>
              <a:headEnd/>
              <a:tailEnd/>
            </a:ln>
          </p:spPr>
          <p:txBody>
            <a:bodyPr/>
            <a:lstStyle/>
            <a:p>
              <a:endParaRPr lang="en-US" sz="1600"/>
            </a:p>
          </p:txBody>
        </p:sp>
        <p:sp>
          <p:nvSpPr>
            <p:cNvPr id="52346" name="Oval 79"/>
            <p:cNvSpPr>
              <a:spLocks noChangeAspect="1" noChangeArrowheads="1"/>
            </p:cNvSpPr>
            <p:nvPr/>
          </p:nvSpPr>
          <p:spPr bwMode="auto">
            <a:xfrm>
              <a:off x="2436" y="2172"/>
              <a:ext cx="324" cy="170"/>
            </a:xfrm>
            <a:prstGeom prst="ellipse">
              <a:avLst/>
            </a:prstGeom>
            <a:solidFill>
              <a:srgbClr val="FDE0AA"/>
            </a:solidFill>
            <a:ln w="9525">
              <a:noFill/>
              <a:round/>
              <a:headEnd/>
              <a:tailEnd/>
            </a:ln>
          </p:spPr>
          <p:txBody>
            <a:bodyPr/>
            <a:lstStyle/>
            <a:p>
              <a:endParaRPr lang="en-US" sz="1600"/>
            </a:p>
          </p:txBody>
        </p:sp>
        <p:sp>
          <p:nvSpPr>
            <p:cNvPr id="52347" name="Freeform 80"/>
            <p:cNvSpPr>
              <a:spLocks noChangeAspect="1"/>
            </p:cNvSpPr>
            <p:nvPr/>
          </p:nvSpPr>
          <p:spPr bwMode="auto">
            <a:xfrm>
              <a:off x="2446" y="2230"/>
              <a:ext cx="166" cy="98"/>
            </a:xfrm>
            <a:custGeom>
              <a:avLst/>
              <a:gdLst>
                <a:gd name="T0" fmla="*/ 664 w 83"/>
                <a:gd name="T1" fmla="*/ 376 h 49"/>
                <a:gd name="T2" fmla="*/ 264 w 83"/>
                <a:gd name="T3" fmla="*/ 312 h 49"/>
                <a:gd name="T4" fmla="*/ 72 w 83"/>
                <a:gd name="T5" fmla="*/ 0 h 49"/>
                <a:gd name="T6" fmla="*/ 288 w 83"/>
                <a:gd name="T7" fmla="*/ 280 h 49"/>
                <a:gd name="T8" fmla="*/ 664 w 83"/>
                <a:gd name="T9" fmla="*/ 376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7"/>
                  </a:moveTo>
                  <a:cubicBezTo>
                    <a:pt x="66" y="49"/>
                    <a:pt x="49" y="46"/>
                    <a:pt x="33" y="39"/>
                  </a:cubicBezTo>
                  <a:cubicBezTo>
                    <a:pt x="21" y="34"/>
                    <a:pt x="0" y="19"/>
                    <a:pt x="9" y="0"/>
                  </a:cubicBezTo>
                  <a:cubicBezTo>
                    <a:pt x="8" y="18"/>
                    <a:pt x="24" y="29"/>
                    <a:pt x="36" y="35"/>
                  </a:cubicBezTo>
                  <a:cubicBezTo>
                    <a:pt x="51" y="43"/>
                    <a:pt x="67" y="46"/>
                    <a:pt x="83" y="47"/>
                  </a:cubicBezTo>
                </a:path>
              </a:pathLst>
            </a:custGeom>
            <a:solidFill>
              <a:srgbClr val="F8B856"/>
            </a:solidFill>
            <a:ln w="9525">
              <a:noFill/>
              <a:round/>
              <a:headEnd/>
              <a:tailEnd/>
            </a:ln>
          </p:spPr>
          <p:txBody>
            <a:bodyPr/>
            <a:lstStyle/>
            <a:p>
              <a:endParaRPr lang="en-US"/>
            </a:p>
          </p:txBody>
        </p:sp>
        <p:sp>
          <p:nvSpPr>
            <p:cNvPr id="52348" name="Freeform 81"/>
            <p:cNvSpPr>
              <a:spLocks noChangeAspect="1"/>
            </p:cNvSpPr>
            <p:nvPr/>
          </p:nvSpPr>
          <p:spPr bwMode="auto">
            <a:xfrm>
              <a:off x="2570" y="2180"/>
              <a:ext cx="182" cy="118"/>
            </a:xfrm>
            <a:custGeom>
              <a:avLst/>
              <a:gdLst>
                <a:gd name="T0" fmla="*/ 48 w 91"/>
                <a:gd name="T1" fmla="*/ 0 h 59"/>
                <a:gd name="T2" fmla="*/ 608 w 91"/>
                <a:gd name="T3" fmla="*/ 160 h 59"/>
                <a:gd name="T4" fmla="*/ 584 w 91"/>
                <a:gd name="T5" fmla="*/ 472 h 59"/>
                <a:gd name="T6" fmla="*/ 488 w 91"/>
                <a:gd name="T7" fmla="*/ 144 h 59"/>
                <a:gd name="T8" fmla="*/ 0 w 91"/>
                <a:gd name="T9" fmla="*/ 0 h 59"/>
                <a:gd name="T10" fmla="*/ 48 w 91"/>
                <a:gd name="T11" fmla="*/ 0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0"/>
                  </a:moveTo>
                  <a:cubicBezTo>
                    <a:pt x="29" y="1"/>
                    <a:pt x="57" y="5"/>
                    <a:pt x="76" y="20"/>
                  </a:cubicBezTo>
                  <a:cubicBezTo>
                    <a:pt x="91" y="32"/>
                    <a:pt x="90" y="49"/>
                    <a:pt x="73" y="59"/>
                  </a:cubicBezTo>
                  <a:cubicBezTo>
                    <a:pt x="87" y="45"/>
                    <a:pt x="75" y="27"/>
                    <a:pt x="61" y="18"/>
                  </a:cubicBezTo>
                  <a:cubicBezTo>
                    <a:pt x="42" y="7"/>
                    <a:pt x="21" y="2"/>
                    <a:pt x="0" y="0"/>
                  </a:cubicBezTo>
                  <a:cubicBezTo>
                    <a:pt x="2" y="0"/>
                    <a:pt x="4" y="0"/>
                    <a:pt x="6" y="0"/>
                  </a:cubicBezTo>
                </a:path>
              </a:pathLst>
            </a:custGeom>
            <a:solidFill>
              <a:srgbClr val="FFFFFF"/>
            </a:solidFill>
            <a:ln w="9525">
              <a:noFill/>
              <a:round/>
              <a:headEnd/>
              <a:tailEnd/>
            </a:ln>
          </p:spPr>
          <p:txBody>
            <a:bodyPr/>
            <a:lstStyle/>
            <a:p>
              <a:endParaRPr lang="en-US"/>
            </a:p>
          </p:txBody>
        </p:sp>
        <p:sp>
          <p:nvSpPr>
            <p:cNvPr id="52349" name="Oval 82"/>
            <p:cNvSpPr>
              <a:spLocks noChangeAspect="1" noChangeArrowheads="1"/>
            </p:cNvSpPr>
            <p:nvPr/>
          </p:nvSpPr>
          <p:spPr bwMode="auto">
            <a:xfrm>
              <a:off x="2548" y="2727"/>
              <a:ext cx="326" cy="170"/>
            </a:xfrm>
            <a:prstGeom prst="ellipse">
              <a:avLst/>
            </a:prstGeom>
            <a:solidFill>
              <a:srgbClr val="898989"/>
            </a:solidFill>
            <a:ln w="9525">
              <a:noFill/>
              <a:round/>
              <a:headEnd/>
              <a:tailEnd/>
            </a:ln>
          </p:spPr>
          <p:txBody>
            <a:bodyPr/>
            <a:lstStyle/>
            <a:p>
              <a:endParaRPr lang="en-US" sz="1600"/>
            </a:p>
          </p:txBody>
        </p:sp>
        <p:sp>
          <p:nvSpPr>
            <p:cNvPr id="52350" name="Oval 83"/>
            <p:cNvSpPr>
              <a:spLocks noChangeAspect="1" noChangeArrowheads="1"/>
            </p:cNvSpPr>
            <p:nvPr/>
          </p:nvSpPr>
          <p:spPr bwMode="auto">
            <a:xfrm>
              <a:off x="2548" y="2707"/>
              <a:ext cx="326" cy="170"/>
            </a:xfrm>
            <a:prstGeom prst="ellipse">
              <a:avLst/>
            </a:prstGeom>
            <a:solidFill>
              <a:srgbClr val="EBEBEB"/>
            </a:solidFill>
            <a:ln w="9525">
              <a:noFill/>
              <a:round/>
              <a:headEnd/>
              <a:tailEnd/>
            </a:ln>
          </p:spPr>
          <p:txBody>
            <a:bodyPr/>
            <a:lstStyle/>
            <a:p>
              <a:endParaRPr lang="en-US" sz="1600"/>
            </a:p>
          </p:txBody>
        </p:sp>
        <p:sp>
          <p:nvSpPr>
            <p:cNvPr id="52351" name="Oval 84"/>
            <p:cNvSpPr>
              <a:spLocks noChangeAspect="1" noChangeArrowheads="1"/>
            </p:cNvSpPr>
            <p:nvPr/>
          </p:nvSpPr>
          <p:spPr bwMode="auto">
            <a:xfrm>
              <a:off x="2548" y="2699"/>
              <a:ext cx="326" cy="170"/>
            </a:xfrm>
            <a:prstGeom prst="ellipse">
              <a:avLst/>
            </a:prstGeom>
            <a:solidFill>
              <a:srgbClr val="DCDDDD"/>
            </a:solidFill>
            <a:ln w="9525">
              <a:noFill/>
              <a:round/>
              <a:headEnd/>
              <a:tailEnd/>
            </a:ln>
          </p:spPr>
          <p:txBody>
            <a:bodyPr/>
            <a:lstStyle/>
            <a:p>
              <a:endParaRPr lang="en-US" sz="1600"/>
            </a:p>
          </p:txBody>
        </p:sp>
        <p:sp>
          <p:nvSpPr>
            <p:cNvPr id="52352" name="Oval 85"/>
            <p:cNvSpPr>
              <a:spLocks noChangeAspect="1" noChangeArrowheads="1"/>
            </p:cNvSpPr>
            <p:nvPr/>
          </p:nvSpPr>
          <p:spPr bwMode="auto">
            <a:xfrm>
              <a:off x="2548" y="2667"/>
              <a:ext cx="326" cy="170"/>
            </a:xfrm>
            <a:prstGeom prst="ellipse">
              <a:avLst/>
            </a:prstGeom>
            <a:solidFill>
              <a:srgbClr val="898989"/>
            </a:solidFill>
            <a:ln w="9525">
              <a:noFill/>
              <a:round/>
              <a:headEnd/>
              <a:tailEnd/>
            </a:ln>
          </p:spPr>
          <p:txBody>
            <a:bodyPr/>
            <a:lstStyle/>
            <a:p>
              <a:endParaRPr lang="en-US" sz="1600"/>
            </a:p>
          </p:txBody>
        </p:sp>
        <p:sp>
          <p:nvSpPr>
            <p:cNvPr id="52353" name="Oval 86"/>
            <p:cNvSpPr>
              <a:spLocks noChangeAspect="1" noChangeArrowheads="1"/>
            </p:cNvSpPr>
            <p:nvPr/>
          </p:nvSpPr>
          <p:spPr bwMode="auto">
            <a:xfrm>
              <a:off x="2548" y="2647"/>
              <a:ext cx="326" cy="170"/>
            </a:xfrm>
            <a:prstGeom prst="ellipse">
              <a:avLst/>
            </a:prstGeom>
            <a:solidFill>
              <a:srgbClr val="EBEBEB"/>
            </a:solidFill>
            <a:ln w="9525">
              <a:noFill/>
              <a:round/>
              <a:headEnd/>
              <a:tailEnd/>
            </a:ln>
          </p:spPr>
          <p:txBody>
            <a:bodyPr/>
            <a:lstStyle/>
            <a:p>
              <a:endParaRPr lang="en-US" sz="1600"/>
            </a:p>
          </p:txBody>
        </p:sp>
        <p:sp>
          <p:nvSpPr>
            <p:cNvPr id="52354" name="Oval 87"/>
            <p:cNvSpPr>
              <a:spLocks noChangeAspect="1" noChangeArrowheads="1"/>
            </p:cNvSpPr>
            <p:nvPr/>
          </p:nvSpPr>
          <p:spPr bwMode="auto">
            <a:xfrm>
              <a:off x="2548" y="2641"/>
              <a:ext cx="326" cy="170"/>
            </a:xfrm>
            <a:prstGeom prst="ellipse">
              <a:avLst/>
            </a:prstGeom>
            <a:solidFill>
              <a:srgbClr val="DCDDDD"/>
            </a:solidFill>
            <a:ln w="9525">
              <a:noFill/>
              <a:round/>
              <a:headEnd/>
              <a:tailEnd/>
            </a:ln>
          </p:spPr>
          <p:txBody>
            <a:bodyPr/>
            <a:lstStyle/>
            <a:p>
              <a:endParaRPr lang="en-US" sz="1600"/>
            </a:p>
          </p:txBody>
        </p:sp>
        <p:sp>
          <p:nvSpPr>
            <p:cNvPr id="52355" name="Oval 88"/>
            <p:cNvSpPr>
              <a:spLocks noChangeAspect="1" noChangeArrowheads="1"/>
            </p:cNvSpPr>
            <p:nvPr/>
          </p:nvSpPr>
          <p:spPr bwMode="auto">
            <a:xfrm>
              <a:off x="2548" y="2609"/>
              <a:ext cx="326" cy="168"/>
            </a:xfrm>
            <a:prstGeom prst="ellipse">
              <a:avLst/>
            </a:prstGeom>
            <a:solidFill>
              <a:srgbClr val="898989"/>
            </a:solidFill>
            <a:ln w="9525">
              <a:noFill/>
              <a:round/>
              <a:headEnd/>
              <a:tailEnd/>
            </a:ln>
          </p:spPr>
          <p:txBody>
            <a:bodyPr/>
            <a:lstStyle/>
            <a:p>
              <a:endParaRPr lang="en-US" sz="1600"/>
            </a:p>
          </p:txBody>
        </p:sp>
        <p:sp>
          <p:nvSpPr>
            <p:cNvPr id="52356" name="Oval 89"/>
            <p:cNvSpPr>
              <a:spLocks noChangeAspect="1" noChangeArrowheads="1"/>
            </p:cNvSpPr>
            <p:nvPr/>
          </p:nvSpPr>
          <p:spPr bwMode="auto">
            <a:xfrm>
              <a:off x="2548" y="2589"/>
              <a:ext cx="326" cy="168"/>
            </a:xfrm>
            <a:prstGeom prst="ellipse">
              <a:avLst/>
            </a:prstGeom>
            <a:solidFill>
              <a:srgbClr val="EBEBEB"/>
            </a:solidFill>
            <a:ln w="9525">
              <a:noFill/>
              <a:round/>
              <a:headEnd/>
              <a:tailEnd/>
            </a:ln>
          </p:spPr>
          <p:txBody>
            <a:bodyPr/>
            <a:lstStyle/>
            <a:p>
              <a:endParaRPr lang="en-US" sz="1600"/>
            </a:p>
          </p:txBody>
        </p:sp>
        <p:sp>
          <p:nvSpPr>
            <p:cNvPr id="52357" name="Oval 90"/>
            <p:cNvSpPr>
              <a:spLocks noChangeAspect="1" noChangeArrowheads="1"/>
            </p:cNvSpPr>
            <p:nvPr/>
          </p:nvSpPr>
          <p:spPr bwMode="auto">
            <a:xfrm>
              <a:off x="2548" y="2581"/>
              <a:ext cx="326" cy="170"/>
            </a:xfrm>
            <a:prstGeom prst="ellipse">
              <a:avLst/>
            </a:prstGeom>
            <a:solidFill>
              <a:srgbClr val="DCDDDD"/>
            </a:solidFill>
            <a:ln w="9525">
              <a:noFill/>
              <a:round/>
              <a:headEnd/>
              <a:tailEnd/>
            </a:ln>
          </p:spPr>
          <p:txBody>
            <a:bodyPr/>
            <a:lstStyle/>
            <a:p>
              <a:endParaRPr lang="en-US" sz="1600"/>
            </a:p>
          </p:txBody>
        </p:sp>
        <p:sp>
          <p:nvSpPr>
            <p:cNvPr id="52358" name="Oval 91"/>
            <p:cNvSpPr>
              <a:spLocks noChangeAspect="1" noChangeArrowheads="1"/>
            </p:cNvSpPr>
            <p:nvPr/>
          </p:nvSpPr>
          <p:spPr bwMode="auto">
            <a:xfrm>
              <a:off x="2548" y="2549"/>
              <a:ext cx="326" cy="170"/>
            </a:xfrm>
            <a:prstGeom prst="ellipse">
              <a:avLst/>
            </a:prstGeom>
            <a:solidFill>
              <a:srgbClr val="898989"/>
            </a:solidFill>
            <a:ln w="9525">
              <a:noFill/>
              <a:round/>
              <a:headEnd/>
              <a:tailEnd/>
            </a:ln>
          </p:spPr>
          <p:txBody>
            <a:bodyPr/>
            <a:lstStyle/>
            <a:p>
              <a:endParaRPr lang="en-US" sz="1600"/>
            </a:p>
          </p:txBody>
        </p:sp>
        <p:sp>
          <p:nvSpPr>
            <p:cNvPr id="52359" name="Oval 92"/>
            <p:cNvSpPr>
              <a:spLocks noChangeAspect="1" noChangeArrowheads="1"/>
            </p:cNvSpPr>
            <p:nvPr/>
          </p:nvSpPr>
          <p:spPr bwMode="auto">
            <a:xfrm>
              <a:off x="2548" y="2528"/>
              <a:ext cx="326" cy="171"/>
            </a:xfrm>
            <a:prstGeom prst="ellipse">
              <a:avLst/>
            </a:prstGeom>
            <a:solidFill>
              <a:srgbClr val="EBEBEB"/>
            </a:solidFill>
            <a:ln w="9525">
              <a:noFill/>
              <a:round/>
              <a:headEnd/>
              <a:tailEnd/>
            </a:ln>
          </p:spPr>
          <p:txBody>
            <a:bodyPr/>
            <a:lstStyle/>
            <a:p>
              <a:endParaRPr lang="en-US" sz="1600"/>
            </a:p>
          </p:txBody>
        </p:sp>
        <p:sp>
          <p:nvSpPr>
            <p:cNvPr id="52360" name="Oval 93"/>
            <p:cNvSpPr>
              <a:spLocks noChangeAspect="1" noChangeArrowheads="1"/>
            </p:cNvSpPr>
            <p:nvPr/>
          </p:nvSpPr>
          <p:spPr bwMode="auto">
            <a:xfrm>
              <a:off x="2548" y="2520"/>
              <a:ext cx="326" cy="171"/>
            </a:xfrm>
            <a:prstGeom prst="ellipse">
              <a:avLst/>
            </a:prstGeom>
            <a:solidFill>
              <a:srgbClr val="DCDDDD"/>
            </a:solidFill>
            <a:ln w="9525">
              <a:noFill/>
              <a:round/>
              <a:headEnd/>
              <a:tailEnd/>
            </a:ln>
          </p:spPr>
          <p:txBody>
            <a:bodyPr/>
            <a:lstStyle/>
            <a:p>
              <a:endParaRPr lang="en-US" sz="1600"/>
            </a:p>
          </p:txBody>
        </p:sp>
        <p:sp>
          <p:nvSpPr>
            <p:cNvPr id="52361" name="Oval 94"/>
            <p:cNvSpPr>
              <a:spLocks noChangeAspect="1" noChangeArrowheads="1"/>
            </p:cNvSpPr>
            <p:nvPr/>
          </p:nvSpPr>
          <p:spPr bwMode="auto">
            <a:xfrm>
              <a:off x="2548" y="2488"/>
              <a:ext cx="326" cy="171"/>
            </a:xfrm>
            <a:prstGeom prst="ellipse">
              <a:avLst/>
            </a:prstGeom>
            <a:solidFill>
              <a:srgbClr val="898989"/>
            </a:solidFill>
            <a:ln w="9525">
              <a:noFill/>
              <a:round/>
              <a:headEnd/>
              <a:tailEnd/>
            </a:ln>
          </p:spPr>
          <p:txBody>
            <a:bodyPr/>
            <a:lstStyle/>
            <a:p>
              <a:endParaRPr lang="en-US" sz="1600"/>
            </a:p>
          </p:txBody>
        </p:sp>
        <p:sp>
          <p:nvSpPr>
            <p:cNvPr id="52362" name="Oval 95"/>
            <p:cNvSpPr>
              <a:spLocks noChangeAspect="1" noChangeArrowheads="1"/>
            </p:cNvSpPr>
            <p:nvPr/>
          </p:nvSpPr>
          <p:spPr bwMode="auto">
            <a:xfrm>
              <a:off x="2548" y="2468"/>
              <a:ext cx="326" cy="171"/>
            </a:xfrm>
            <a:prstGeom prst="ellipse">
              <a:avLst/>
            </a:prstGeom>
            <a:solidFill>
              <a:srgbClr val="EBEBEB"/>
            </a:solidFill>
            <a:ln w="9525">
              <a:noFill/>
              <a:round/>
              <a:headEnd/>
              <a:tailEnd/>
            </a:ln>
          </p:spPr>
          <p:txBody>
            <a:bodyPr/>
            <a:lstStyle/>
            <a:p>
              <a:endParaRPr lang="en-US" sz="1600"/>
            </a:p>
          </p:txBody>
        </p:sp>
        <p:sp>
          <p:nvSpPr>
            <p:cNvPr id="52363" name="Oval 96"/>
            <p:cNvSpPr>
              <a:spLocks noChangeAspect="1" noChangeArrowheads="1"/>
            </p:cNvSpPr>
            <p:nvPr/>
          </p:nvSpPr>
          <p:spPr bwMode="auto">
            <a:xfrm>
              <a:off x="2548" y="2462"/>
              <a:ext cx="326" cy="171"/>
            </a:xfrm>
            <a:prstGeom prst="ellipse">
              <a:avLst/>
            </a:prstGeom>
            <a:solidFill>
              <a:srgbClr val="DCDDDD"/>
            </a:solidFill>
            <a:ln w="9525">
              <a:noFill/>
              <a:round/>
              <a:headEnd/>
              <a:tailEnd/>
            </a:ln>
          </p:spPr>
          <p:txBody>
            <a:bodyPr/>
            <a:lstStyle/>
            <a:p>
              <a:endParaRPr lang="en-US" sz="1600"/>
            </a:p>
          </p:txBody>
        </p:sp>
        <p:sp>
          <p:nvSpPr>
            <p:cNvPr id="52364" name="Oval 97"/>
            <p:cNvSpPr>
              <a:spLocks noChangeAspect="1" noChangeArrowheads="1"/>
            </p:cNvSpPr>
            <p:nvPr/>
          </p:nvSpPr>
          <p:spPr bwMode="auto">
            <a:xfrm>
              <a:off x="2548" y="2430"/>
              <a:ext cx="326" cy="171"/>
            </a:xfrm>
            <a:prstGeom prst="ellipse">
              <a:avLst/>
            </a:prstGeom>
            <a:solidFill>
              <a:srgbClr val="898989"/>
            </a:solidFill>
            <a:ln w="9525">
              <a:noFill/>
              <a:round/>
              <a:headEnd/>
              <a:tailEnd/>
            </a:ln>
          </p:spPr>
          <p:txBody>
            <a:bodyPr/>
            <a:lstStyle/>
            <a:p>
              <a:endParaRPr lang="en-US" sz="1600"/>
            </a:p>
          </p:txBody>
        </p:sp>
        <p:sp>
          <p:nvSpPr>
            <p:cNvPr id="52365" name="Oval 98"/>
            <p:cNvSpPr>
              <a:spLocks noChangeAspect="1" noChangeArrowheads="1"/>
            </p:cNvSpPr>
            <p:nvPr/>
          </p:nvSpPr>
          <p:spPr bwMode="auto">
            <a:xfrm>
              <a:off x="2548" y="2410"/>
              <a:ext cx="326" cy="171"/>
            </a:xfrm>
            <a:prstGeom prst="ellipse">
              <a:avLst/>
            </a:prstGeom>
            <a:solidFill>
              <a:srgbClr val="EBEBEB"/>
            </a:solidFill>
            <a:ln w="9525">
              <a:noFill/>
              <a:round/>
              <a:headEnd/>
              <a:tailEnd/>
            </a:ln>
          </p:spPr>
          <p:txBody>
            <a:bodyPr/>
            <a:lstStyle/>
            <a:p>
              <a:endParaRPr lang="en-US" sz="1600"/>
            </a:p>
          </p:txBody>
        </p:sp>
        <p:sp>
          <p:nvSpPr>
            <p:cNvPr id="52366" name="Oval 99"/>
            <p:cNvSpPr>
              <a:spLocks noChangeAspect="1" noChangeArrowheads="1"/>
            </p:cNvSpPr>
            <p:nvPr/>
          </p:nvSpPr>
          <p:spPr bwMode="auto">
            <a:xfrm>
              <a:off x="2548" y="2404"/>
              <a:ext cx="326" cy="171"/>
            </a:xfrm>
            <a:prstGeom prst="ellipse">
              <a:avLst/>
            </a:prstGeom>
            <a:solidFill>
              <a:srgbClr val="DCDDDD"/>
            </a:solidFill>
            <a:ln w="9525">
              <a:noFill/>
              <a:round/>
              <a:headEnd/>
              <a:tailEnd/>
            </a:ln>
          </p:spPr>
          <p:txBody>
            <a:bodyPr/>
            <a:lstStyle/>
            <a:p>
              <a:endParaRPr lang="en-US" sz="1600"/>
            </a:p>
          </p:txBody>
        </p:sp>
        <p:sp>
          <p:nvSpPr>
            <p:cNvPr id="52367" name="Freeform 100"/>
            <p:cNvSpPr>
              <a:spLocks noChangeAspect="1"/>
            </p:cNvSpPr>
            <p:nvPr/>
          </p:nvSpPr>
          <p:spPr bwMode="auto">
            <a:xfrm>
              <a:off x="2560" y="2462"/>
              <a:ext cx="166" cy="99"/>
            </a:xfrm>
            <a:custGeom>
              <a:avLst/>
              <a:gdLst>
                <a:gd name="T0" fmla="*/ 664 w 83"/>
                <a:gd name="T1" fmla="*/ 388 h 49"/>
                <a:gd name="T2" fmla="*/ 256 w 83"/>
                <a:gd name="T3" fmla="*/ 323 h 49"/>
                <a:gd name="T4" fmla="*/ 72 w 83"/>
                <a:gd name="T5" fmla="*/ 0 h 49"/>
                <a:gd name="T6" fmla="*/ 280 w 83"/>
                <a:gd name="T7" fmla="*/ 289 h 49"/>
                <a:gd name="T8" fmla="*/ 664 w 83"/>
                <a:gd name="T9" fmla="*/ 388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7"/>
                  </a:moveTo>
                  <a:cubicBezTo>
                    <a:pt x="66" y="49"/>
                    <a:pt x="48" y="46"/>
                    <a:pt x="32" y="39"/>
                  </a:cubicBezTo>
                  <a:cubicBezTo>
                    <a:pt x="21" y="34"/>
                    <a:pt x="0" y="19"/>
                    <a:pt x="9" y="0"/>
                  </a:cubicBezTo>
                  <a:cubicBezTo>
                    <a:pt x="8" y="18"/>
                    <a:pt x="24" y="29"/>
                    <a:pt x="35" y="35"/>
                  </a:cubicBezTo>
                  <a:cubicBezTo>
                    <a:pt x="50" y="43"/>
                    <a:pt x="67" y="46"/>
                    <a:pt x="83" y="47"/>
                  </a:cubicBezTo>
                </a:path>
              </a:pathLst>
            </a:custGeom>
            <a:solidFill>
              <a:srgbClr val="B5B5B6"/>
            </a:solidFill>
            <a:ln w="9525">
              <a:noFill/>
              <a:round/>
              <a:headEnd/>
              <a:tailEnd/>
            </a:ln>
          </p:spPr>
          <p:txBody>
            <a:bodyPr/>
            <a:lstStyle/>
            <a:p>
              <a:endParaRPr lang="en-US"/>
            </a:p>
          </p:txBody>
        </p:sp>
        <p:sp>
          <p:nvSpPr>
            <p:cNvPr id="52368" name="Freeform 101"/>
            <p:cNvSpPr>
              <a:spLocks noChangeAspect="1"/>
            </p:cNvSpPr>
            <p:nvPr/>
          </p:nvSpPr>
          <p:spPr bwMode="auto">
            <a:xfrm>
              <a:off x="2682" y="2412"/>
              <a:ext cx="182" cy="118"/>
            </a:xfrm>
            <a:custGeom>
              <a:avLst/>
              <a:gdLst>
                <a:gd name="T0" fmla="*/ 48 w 91"/>
                <a:gd name="T1" fmla="*/ 0 h 59"/>
                <a:gd name="T2" fmla="*/ 608 w 91"/>
                <a:gd name="T3" fmla="*/ 160 h 59"/>
                <a:gd name="T4" fmla="*/ 592 w 91"/>
                <a:gd name="T5" fmla="*/ 472 h 59"/>
                <a:gd name="T6" fmla="*/ 496 w 91"/>
                <a:gd name="T7" fmla="*/ 144 h 59"/>
                <a:gd name="T8" fmla="*/ 0 w 91"/>
                <a:gd name="T9" fmla="*/ 0 h 59"/>
                <a:gd name="T10" fmla="*/ 48 w 91"/>
                <a:gd name="T11" fmla="*/ 0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0"/>
                  </a:moveTo>
                  <a:cubicBezTo>
                    <a:pt x="30" y="1"/>
                    <a:pt x="58" y="5"/>
                    <a:pt x="76" y="20"/>
                  </a:cubicBezTo>
                  <a:cubicBezTo>
                    <a:pt x="91" y="32"/>
                    <a:pt x="91" y="49"/>
                    <a:pt x="74" y="59"/>
                  </a:cubicBezTo>
                  <a:cubicBezTo>
                    <a:pt x="88" y="45"/>
                    <a:pt x="76" y="27"/>
                    <a:pt x="62" y="18"/>
                  </a:cubicBezTo>
                  <a:cubicBezTo>
                    <a:pt x="43" y="7"/>
                    <a:pt x="22" y="2"/>
                    <a:pt x="0" y="0"/>
                  </a:cubicBezTo>
                  <a:cubicBezTo>
                    <a:pt x="2" y="0"/>
                    <a:pt x="4" y="0"/>
                    <a:pt x="6" y="0"/>
                  </a:cubicBezTo>
                </a:path>
              </a:pathLst>
            </a:custGeom>
            <a:solidFill>
              <a:srgbClr val="FFFFFF"/>
            </a:solidFill>
            <a:ln w="9525">
              <a:noFill/>
              <a:round/>
              <a:headEnd/>
              <a:tailEnd/>
            </a:ln>
          </p:spPr>
          <p:txBody>
            <a:bodyPr/>
            <a:lstStyle/>
            <a:p>
              <a:endParaRPr lang="en-US"/>
            </a:p>
          </p:txBody>
        </p:sp>
        <p:sp>
          <p:nvSpPr>
            <p:cNvPr id="52369" name="Oval 102"/>
            <p:cNvSpPr>
              <a:spLocks noChangeAspect="1" noChangeArrowheads="1"/>
            </p:cNvSpPr>
            <p:nvPr/>
          </p:nvSpPr>
          <p:spPr bwMode="auto">
            <a:xfrm>
              <a:off x="2190" y="2621"/>
              <a:ext cx="324" cy="170"/>
            </a:xfrm>
            <a:prstGeom prst="ellipse">
              <a:avLst/>
            </a:prstGeom>
            <a:solidFill>
              <a:srgbClr val="0B3C68"/>
            </a:solidFill>
            <a:ln w="9525">
              <a:noFill/>
              <a:round/>
              <a:headEnd/>
              <a:tailEnd/>
            </a:ln>
          </p:spPr>
          <p:txBody>
            <a:bodyPr/>
            <a:lstStyle/>
            <a:p>
              <a:endParaRPr lang="en-US" sz="1600"/>
            </a:p>
          </p:txBody>
        </p:sp>
        <p:sp>
          <p:nvSpPr>
            <p:cNvPr id="52370" name="Oval 103"/>
            <p:cNvSpPr>
              <a:spLocks noChangeAspect="1" noChangeArrowheads="1"/>
            </p:cNvSpPr>
            <p:nvPr/>
          </p:nvSpPr>
          <p:spPr bwMode="auto">
            <a:xfrm>
              <a:off x="2190" y="2601"/>
              <a:ext cx="324" cy="170"/>
            </a:xfrm>
            <a:prstGeom prst="ellipse">
              <a:avLst/>
            </a:prstGeom>
            <a:solidFill>
              <a:srgbClr val="BDC9D6"/>
            </a:solidFill>
            <a:ln w="9525">
              <a:noFill/>
              <a:round/>
              <a:headEnd/>
              <a:tailEnd/>
            </a:ln>
          </p:spPr>
          <p:txBody>
            <a:bodyPr/>
            <a:lstStyle/>
            <a:p>
              <a:endParaRPr lang="en-US" sz="1600"/>
            </a:p>
          </p:txBody>
        </p:sp>
        <p:sp>
          <p:nvSpPr>
            <p:cNvPr id="52371" name="Oval 104"/>
            <p:cNvSpPr>
              <a:spLocks noChangeAspect="1" noChangeArrowheads="1"/>
            </p:cNvSpPr>
            <p:nvPr/>
          </p:nvSpPr>
          <p:spPr bwMode="auto">
            <a:xfrm>
              <a:off x="2190" y="2595"/>
              <a:ext cx="324" cy="168"/>
            </a:xfrm>
            <a:prstGeom prst="ellipse">
              <a:avLst/>
            </a:prstGeom>
            <a:solidFill>
              <a:srgbClr val="8BA6BD"/>
            </a:solidFill>
            <a:ln w="9525">
              <a:noFill/>
              <a:round/>
              <a:headEnd/>
              <a:tailEnd/>
            </a:ln>
          </p:spPr>
          <p:txBody>
            <a:bodyPr/>
            <a:lstStyle/>
            <a:p>
              <a:endParaRPr lang="en-US" sz="1600"/>
            </a:p>
          </p:txBody>
        </p:sp>
        <p:sp>
          <p:nvSpPr>
            <p:cNvPr id="52372" name="Oval 105"/>
            <p:cNvSpPr>
              <a:spLocks noChangeAspect="1" noChangeArrowheads="1"/>
            </p:cNvSpPr>
            <p:nvPr/>
          </p:nvSpPr>
          <p:spPr bwMode="auto">
            <a:xfrm>
              <a:off x="2190" y="2563"/>
              <a:ext cx="324" cy="168"/>
            </a:xfrm>
            <a:prstGeom prst="ellipse">
              <a:avLst/>
            </a:prstGeom>
            <a:solidFill>
              <a:srgbClr val="0B3C68"/>
            </a:solidFill>
            <a:ln w="9525">
              <a:noFill/>
              <a:round/>
              <a:headEnd/>
              <a:tailEnd/>
            </a:ln>
          </p:spPr>
          <p:txBody>
            <a:bodyPr/>
            <a:lstStyle/>
            <a:p>
              <a:endParaRPr lang="en-US" sz="1600"/>
            </a:p>
          </p:txBody>
        </p:sp>
        <p:sp>
          <p:nvSpPr>
            <p:cNvPr id="52373" name="Oval 106"/>
            <p:cNvSpPr>
              <a:spLocks noChangeAspect="1" noChangeArrowheads="1"/>
            </p:cNvSpPr>
            <p:nvPr/>
          </p:nvSpPr>
          <p:spPr bwMode="auto">
            <a:xfrm>
              <a:off x="2190" y="2542"/>
              <a:ext cx="324" cy="169"/>
            </a:xfrm>
            <a:prstGeom prst="ellipse">
              <a:avLst/>
            </a:prstGeom>
            <a:solidFill>
              <a:srgbClr val="BDC9D6"/>
            </a:solidFill>
            <a:ln w="9525">
              <a:noFill/>
              <a:round/>
              <a:headEnd/>
              <a:tailEnd/>
            </a:ln>
          </p:spPr>
          <p:txBody>
            <a:bodyPr/>
            <a:lstStyle/>
            <a:p>
              <a:endParaRPr lang="en-US" sz="1600"/>
            </a:p>
          </p:txBody>
        </p:sp>
        <p:sp>
          <p:nvSpPr>
            <p:cNvPr id="52374" name="Oval 107"/>
            <p:cNvSpPr>
              <a:spLocks noChangeAspect="1" noChangeArrowheads="1"/>
            </p:cNvSpPr>
            <p:nvPr/>
          </p:nvSpPr>
          <p:spPr bwMode="auto">
            <a:xfrm>
              <a:off x="2190" y="2534"/>
              <a:ext cx="324" cy="171"/>
            </a:xfrm>
            <a:prstGeom prst="ellipse">
              <a:avLst/>
            </a:prstGeom>
            <a:solidFill>
              <a:srgbClr val="8BA6BD"/>
            </a:solidFill>
            <a:ln w="9525">
              <a:noFill/>
              <a:round/>
              <a:headEnd/>
              <a:tailEnd/>
            </a:ln>
          </p:spPr>
          <p:txBody>
            <a:bodyPr/>
            <a:lstStyle/>
            <a:p>
              <a:endParaRPr lang="en-US" sz="1600"/>
            </a:p>
          </p:txBody>
        </p:sp>
        <p:sp>
          <p:nvSpPr>
            <p:cNvPr id="52375" name="Oval 108"/>
            <p:cNvSpPr>
              <a:spLocks noChangeAspect="1" noChangeArrowheads="1"/>
            </p:cNvSpPr>
            <p:nvPr/>
          </p:nvSpPr>
          <p:spPr bwMode="auto">
            <a:xfrm>
              <a:off x="2190" y="2502"/>
              <a:ext cx="324" cy="171"/>
            </a:xfrm>
            <a:prstGeom prst="ellipse">
              <a:avLst/>
            </a:prstGeom>
            <a:solidFill>
              <a:srgbClr val="0B3C68"/>
            </a:solidFill>
            <a:ln w="9525">
              <a:noFill/>
              <a:round/>
              <a:headEnd/>
              <a:tailEnd/>
            </a:ln>
          </p:spPr>
          <p:txBody>
            <a:bodyPr/>
            <a:lstStyle/>
            <a:p>
              <a:endParaRPr lang="en-US" sz="1600"/>
            </a:p>
          </p:txBody>
        </p:sp>
        <p:sp>
          <p:nvSpPr>
            <p:cNvPr id="52376" name="Oval 109"/>
            <p:cNvSpPr>
              <a:spLocks noChangeAspect="1" noChangeArrowheads="1"/>
            </p:cNvSpPr>
            <p:nvPr/>
          </p:nvSpPr>
          <p:spPr bwMode="auto">
            <a:xfrm>
              <a:off x="2190" y="2482"/>
              <a:ext cx="324" cy="171"/>
            </a:xfrm>
            <a:prstGeom prst="ellipse">
              <a:avLst/>
            </a:prstGeom>
            <a:solidFill>
              <a:srgbClr val="BDC9D6"/>
            </a:solidFill>
            <a:ln w="9525">
              <a:noFill/>
              <a:round/>
              <a:headEnd/>
              <a:tailEnd/>
            </a:ln>
          </p:spPr>
          <p:txBody>
            <a:bodyPr/>
            <a:lstStyle/>
            <a:p>
              <a:endParaRPr lang="en-US" sz="1600"/>
            </a:p>
          </p:txBody>
        </p:sp>
        <p:sp>
          <p:nvSpPr>
            <p:cNvPr id="52377" name="Oval 110"/>
            <p:cNvSpPr>
              <a:spLocks noChangeAspect="1" noChangeArrowheads="1"/>
            </p:cNvSpPr>
            <p:nvPr/>
          </p:nvSpPr>
          <p:spPr bwMode="auto">
            <a:xfrm>
              <a:off x="2190" y="2474"/>
              <a:ext cx="324" cy="171"/>
            </a:xfrm>
            <a:prstGeom prst="ellipse">
              <a:avLst/>
            </a:prstGeom>
            <a:solidFill>
              <a:srgbClr val="8BA6BD"/>
            </a:solidFill>
            <a:ln w="9525">
              <a:noFill/>
              <a:round/>
              <a:headEnd/>
              <a:tailEnd/>
            </a:ln>
          </p:spPr>
          <p:txBody>
            <a:bodyPr/>
            <a:lstStyle/>
            <a:p>
              <a:endParaRPr lang="en-US" sz="1600"/>
            </a:p>
          </p:txBody>
        </p:sp>
        <p:sp>
          <p:nvSpPr>
            <p:cNvPr id="52378" name="Oval 111"/>
            <p:cNvSpPr>
              <a:spLocks noChangeAspect="1" noChangeArrowheads="1"/>
            </p:cNvSpPr>
            <p:nvPr/>
          </p:nvSpPr>
          <p:spPr bwMode="auto">
            <a:xfrm>
              <a:off x="2190" y="2442"/>
              <a:ext cx="324" cy="171"/>
            </a:xfrm>
            <a:prstGeom prst="ellipse">
              <a:avLst/>
            </a:prstGeom>
            <a:solidFill>
              <a:srgbClr val="0B3C68"/>
            </a:solidFill>
            <a:ln w="9525">
              <a:noFill/>
              <a:round/>
              <a:headEnd/>
              <a:tailEnd/>
            </a:ln>
          </p:spPr>
          <p:txBody>
            <a:bodyPr/>
            <a:lstStyle/>
            <a:p>
              <a:endParaRPr lang="en-US" sz="1600"/>
            </a:p>
          </p:txBody>
        </p:sp>
        <p:sp>
          <p:nvSpPr>
            <p:cNvPr id="52379" name="Oval 112"/>
            <p:cNvSpPr>
              <a:spLocks noChangeAspect="1" noChangeArrowheads="1"/>
            </p:cNvSpPr>
            <p:nvPr/>
          </p:nvSpPr>
          <p:spPr bwMode="auto">
            <a:xfrm>
              <a:off x="2190" y="2422"/>
              <a:ext cx="324" cy="171"/>
            </a:xfrm>
            <a:prstGeom prst="ellipse">
              <a:avLst/>
            </a:prstGeom>
            <a:solidFill>
              <a:srgbClr val="BDC9D6"/>
            </a:solidFill>
            <a:ln w="9525">
              <a:noFill/>
              <a:round/>
              <a:headEnd/>
              <a:tailEnd/>
            </a:ln>
          </p:spPr>
          <p:txBody>
            <a:bodyPr/>
            <a:lstStyle/>
            <a:p>
              <a:endParaRPr lang="en-US" sz="1600"/>
            </a:p>
          </p:txBody>
        </p:sp>
        <p:sp>
          <p:nvSpPr>
            <p:cNvPr id="52380" name="Oval 113"/>
            <p:cNvSpPr>
              <a:spLocks noChangeAspect="1" noChangeArrowheads="1"/>
            </p:cNvSpPr>
            <p:nvPr/>
          </p:nvSpPr>
          <p:spPr bwMode="auto">
            <a:xfrm>
              <a:off x="2190" y="2414"/>
              <a:ext cx="324" cy="171"/>
            </a:xfrm>
            <a:prstGeom prst="ellipse">
              <a:avLst/>
            </a:prstGeom>
            <a:solidFill>
              <a:srgbClr val="8BA6BD"/>
            </a:solidFill>
            <a:ln w="9525">
              <a:noFill/>
              <a:round/>
              <a:headEnd/>
              <a:tailEnd/>
            </a:ln>
          </p:spPr>
          <p:txBody>
            <a:bodyPr/>
            <a:lstStyle/>
            <a:p>
              <a:endParaRPr lang="en-US" sz="1600"/>
            </a:p>
          </p:txBody>
        </p:sp>
        <p:sp>
          <p:nvSpPr>
            <p:cNvPr id="52381" name="Oval 114"/>
            <p:cNvSpPr>
              <a:spLocks noChangeAspect="1" noChangeArrowheads="1"/>
            </p:cNvSpPr>
            <p:nvPr/>
          </p:nvSpPr>
          <p:spPr bwMode="auto">
            <a:xfrm>
              <a:off x="2190" y="2382"/>
              <a:ext cx="324" cy="171"/>
            </a:xfrm>
            <a:prstGeom prst="ellipse">
              <a:avLst/>
            </a:prstGeom>
            <a:solidFill>
              <a:srgbClr val="0B3C68"/>
            </a:solidFill>
            <a:ln w="9525">
              <a:noFill/>
              <a:round/>
              <a:headEnd/>
              <a:tailEnd/>
            </a:ln>
          </p:spPr>
          <p:txBody>
            <a:bodyPr/>
            <a:lstStyle/>
            <a:p>
              <a:endParaRPr lang="en-US" sz="1600"/>
            </a:p>
          </p:txBody>
        </p:sp>
        <p:sp>
          <p:nvSpPr>
            <p:cNvPr id="52382" name="Oval 115"/>
            <p:cNvSpPr>
              <a:spLocks noChangeAspect="1" noChangeArrowheads="1"/>
            </p:cNvSpPr>
            <p:nvPr/>
          </p:nvSpPr>
          <p:spPr bwMode="auto">
            <a:xfrm>
              <a:off x="2190" y="2362"/>
              <a:ext cx="324" cy="170"/>
            </a:xfrm>
            <a:prstGeom prst="ellipse">
              <a:avLst/>
            </a:prstGeom>
            <a:solidFill>
              <a:srgbClr val="BDC9D6"/>
            </a:solidFill>
            <a:ln w="9525">
              <a:noFill/>
              <a:round/>
              <a:headEnd/>
              <a:tailEnd/>
            </a:ln>
          </p:spPr>
          <p:txBody>
            <a:bodyPr/>
            <a:lstStyle/>
            <a:p>
              <a:endParaRPr lang="en-US" sz="1600"/>
            </a:p>
          </p:txBody>
        </p:sp>
        <p:sp>
          <p:nvSpPr>
            <p:cNvPr id="52383" name="Oval 116"/>
            <p:cNvSpPr>
              <a:spLocks noChangeAspect="1" noChangeArrowheads="1"/>
            </p:cNvSpPr>
            <p:nvPr/>
          </p:nvSpPr>
          <p:spPr bwMode="auto">
            <a:xfrm>
              <a:off x="2190" y="2356"/>
              <a:ext cx="324" cy="170"/>
            </a:xfrm>
            <a:prstGeom prst="ellipse">
              <a:avLst/>
            </a:prstGeom>
            <a:solidFill>
              <a:srgbClr val="8BA6BD"/>
            </a:solidFill>
            <a:ln w="9525">
              <a:noFill/>
              <a:round/>
              <a:headEnd/>
              <a:tailEnd/>
            </a:ln>
          </p:spPr>
          <p:txBody>
            <a:bodyPr/>
            <a:lstStyle/>
            <a:p>
              <a:endParaRPr lang="en-US" sz="1600"/>
            </a:p>
          </p:txBody>
        </p:sp>
        <p:sp>
          <p:nvSpPr>
            <p:cNvPr id="52384" name="Oval 117"/>
            <p:cNvSpPr>
              <a:spLocks noChangeAspect="1" noChangeArrowheads="1"/>
            </p:cNvSpPr>
            <p:nvPr/>
          </p:nvSpPr>
          <p:spPr bwMode="auto">
            <a:xfrm>
              <a:off x="2190" y="2326"/>
              <a:ext cx="324" cy="170"/>
            </a:xfrm>
            <a:prstGeom prst="ellipse">
              <a:avLst/>
            </a:prstGeom>
            <a:solidFill>
              <a:srgbClr val="0B3C68"/>
            </a:solidFill>
            <a:ln w="9525">
              <a:noFill/>
              <a:round/>
              <a:headEnd/>
              <a:tailEnd/>
            </a:ln>
          </p:spPr>
          <p:txBody>
            <a:bodyPr/>
            <a:lstStyle/>
            <a:p>
              <a:endParaRPr lang="en-US" sz="1600"/>
            </a:p>
          </p:txBody>
        </p:sp>
        <p:sp>
          <p:nvSpPr>
            <p:cNvPr id="52385" name="Oval 118"/>
            <p:cNvSpPr>
              <a:spLocks noChangeAspect="1" noChangeArrowheads="1"/>
            </p:cNvSpPr>
            <p:nvPr/>
          </p:nvSpPr>
          <p:spPr bwMode="auto">
            <a:xfrm>
              <a:off x="2190" y="2306"/>
              <a:ext cx="324" cy="170"/>
            </a:xfrm>
            <a:prstGeom prst="ellipse">
              <a:avLst/>
            </a:prstGeom>
            <a:solidFill>
              <a:srgbClr val="BDC9D6"/>
            </a:solidFill>
            <a:ln w="9525">
              <a:noFill/>
              <a:round/>
              <a:headEnd/>
              <a:tailEnd/>
            </a:ln>
          </p:spPr>
          <p:txBody>
            <a:bodyPr/>
            <a:lstStyle/>
            <a:p>
              <a:endParaRPr lang="en-US" sz="1600"/>
            </a:p>
          </p:txBody>
        </p:sp>
        <p:sp>
          <p:nvSpPr>
            <p:cNvPr id="52386" name="Oval 119"/>
            <p:cNvSpPr>
              <a:spLocks noChangeAspect="1" noChangeArrowheads="1"/>
            </p:cNvSpPr>
            <p:nvPr/>
          </p:nvSpPr>
          <p:spPr bwMode="auto">
            <a:xfrm>
              <a:off x="2190" y="2298"/>
              <a:ext cx="324" cy="170"/>
            </a:xfrm>
            <a:prstGeom prst="ellipse">
              <a:avLst/>
            </a:prstGeom>
            <a:solidFill>
              <a:srgbClr val="8BA6BD"/>
            </a:solidFill>
            <a:ln w="9525">
              <a:noFill/>
              <a:round/>
              <a:headEnd/>
              <a:tailEnd/>
            </a:ln>
          </p:spPr>
          <p:txBody>
            <a:bodyPr/>
            <a:lstStyle/>
            <a:p>
              <a:endParaRPr lang="en-US" sz="1600"/>
            </a:p>
          </p:txBody>
        </p:sp>
        <p:sp>
          <p:nvSpPr>
            <p:cNvPr id="52387" name="Freeform 120"/>
            <p:cNvSpPr>
              <a:spLocks noChangeAspect="1"/>
            </p:cNvSpPr>
            <p:nvPr/>
          </p:nvSpPr>
          <p:spPr bwMode="auto">
            <a:xfrm>
              <a:off x="2200" y="2356"/>
              <a:ext cx="166" cy="98"/>
            </a:xfrm>
            <a:custGeom>
              <a:avLst/>
              <a:gdLst>
                <a:gd name="T0" fmla="*/ 664 w 83"/>
                <a:gd name="T1" fmla="*/ 384 h 49"/>
                <a:gd name="T2" fmla="*/ 264 w 83"/>
                <a:gd name="T3" fmla="*/ 312 h 49"/>
                <a:gd name="T4" fmla="*/ 72 w 83"/>
                <a:gd name="T5" fmla="*/ 0 h 49"/>
                <a:gd name="T6" fmla="*/ 288 w 83"/>
                <a:gd name="T7" fmla="*/ 288 h 49"/>
                <a:gd name="T8" fmla="*/ 664 w 83"/>
                <a:gd name="T9" fmla="*/ 384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8"/>
                  </a:moveTo>
                  <a:cubicBezTo>
                    <a:pt x="66" y="49"/>
                    <a:pt x="49" y="47"/>
                    <a:pt x="33" y="39"/>
                  </a:cubicBezTo>
                  <a:cubicBezTo>
                    <a:pt x="21" y="34"/>
                    <a:pt x="0" y="19"/>
                    <a:pt x="9" y="0"/>
                  </a:cubicBezTo>
                  <a:cubicBezTo>
                    <a:pt x="8" y="18"/>
                    <a:pt x="24" y="30"/>
                    <a:pt x="36" y="36"/>
                  </a:cubicBezTo>
                  <a:cubicBezTo>
                    <a:pt x="51" y="43"/>
                    <a:pt x="67" y="47"/>
                    <a:pt x="83" y="48"/>
                  </a:cubicBezTo>
                </a:path>
              </a:pathLst>
            </a:custGeom>
            <a:solidFill>
              <a:srgbClr val="BDC9D6"/>
            </a:solidFill>
            <a:ln w="9525">
              <a:noFill/>
              <a:round/>
              <a:headEnd/>
              <a:tailEnd/>
            </a:ln>
          </p:spPr>
          <p:txBody>
            <a:bodyPr/>
            <a:lstStyle/>
            <a:p>
              <a:endParaRPr lang="en-US"/>
            </a:p>
          </p:txBody>
        </p:sp>
        <p:sp>
          <p:nvSpPr>
            <p:cNvPr id="52388" name="Freeform 121"/>
            <p:cNvSpPr>
              <a:spLocks noChangeAspect="1"/>
            </p:cNvSpPr>
            <p:nvPr/>
          </p:nvSpPr>
          <p:spPr bwMode="auto">
            <a:xfrm>
              <a:off x="2324" y="2306"/>
              <a:ext cx="182" cy="118"/>
            </a:xfrm>
            <a:custGeom>
              <a:avLst/>
              <a:gdLst>
                <a:gd name="T0" fmla="*/ 48 w 91"/>
                <a:gd name="T1" fmla="*/ 8 h 59"/>
                <a:gd name="T2" fmla="*/ 608 w 91"/>
                <a:gd name="T3" fmla="*/ 160 h 59"/>
                <a:gd name="T4" fmla="*/ 584 w 91"/>
                <a:gd name="T5" fmla="*/ 472 h 59"/>
                <a:gd name="T6" fmla="*/ 488 w 91"/>
                <a:gd name="T7" fmla="*/ 144 h 59"/>
                <a:gd name="T8" fmla="*/ 0 w 91"/>
                <a:gd name="T9" fmla="*/ 0 h 59"/>
                <a:gd name="T10" fmla="*/ 48 w 91"/>
                <a:gd name="T11" fmla="*/ 8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1"/>
                  </a:moveTo>
                  <a:cubicBezTo>
                    <a:pt x="29" y="1"/>
                    <a:pt x="57" y="5"/>
                    <a:pt x="76" y="20"/>
                  </a:cubicBezTo>
                  <a:cubicBezTo>
                    <a:pt x="91" y="32"/>
                    <a:pt x="90" y="49"/>
                    <a:pt x="73" y="59"/>
                  </a:cubicBezTo>
                  <a:cubicBezTo>
                    <a:pt x="87" y="45"/>
                    <a:pt x="75" y="27"/>
                    <a:pt x="61" y="18"/>
                  </a:cubicBezTo>
                  <a:cubicBezTo>
                    <a:pt x="42" y="8"/>
                    <a:pt x="21" y="2"/>
                    <a:pt x="0" y="0"/>
                  </a:cubicBezTo>
                  <a:cubicBezTo>
                    <a:pt x="2" y="0"/>
                    <a:pt x="4" y="0"/>
                    <a:pt x="6" y="1"/>
                  </a:cubicBezTo>
                </a:path>
              </a:pathLst>
            </a:custGeom>
            <a:solidFill>
              <a:srgbClr val="FFFFFF"/>
            </a:solidFill>
            <a:ln w="9525">
              <a:noFill/>
              <a:round/>
              <a:headEnd/>
              <a:tailEnd/>
            </a:ln>
          </p:spPr>
          <p:txBody>
            <a:bodyPr/>
            <a:lstStyle/>
            <a:p>
              <a:endParaRPr lang="en-US"/>
            </a:p>
          </p:txBody>
        </p:sp>
      </p:grpSp>
      <p:pic>
        <p:nvPicPr>
          <p:cNvPr id="52266" name="Picture 144" descr="82"/>
          <p:cNvPicPr>
            <a:picLocks noChangeAspect="1" noChangeArrowheads="1"/>
          </p:cNvPicPr>
          <p:nvPr/>
        </p:nvPicPr>
        <p:blipFill>
          <a:blip r:embed="rId5" cstate="print"/>
          <a:srcRect/>
          <a:stretch>
            <a:fillRect/>
          </a:stretch>
        </p:blipFill>
        <p:spPr bwMode="auto">
          <a:xfrm>
            <a:off x="3170238" y="2225675"/>
            <a:ext cx="542925" cy="552450"/>
          </a:xfrm>
          <a:prstGeom prst="rect">
            <a:avLst/>
          </a:prstGeom>
          <a:noFill/>
          <a:ln w="9525">
            <a:noFill/>
            <a:miter lim="800000"/>
            <a:headEnd/>
            <a:tailEnd/>
          </a:ln>
        </p:spPr>
      </p:pic>
      <p:sp>
        <p:nvSpPr>
          <p:cNvPr id="52267" name="Rectangle 145"/>
          <p:cNvSpPr>
            <a:spLocks noChangeArrowheads="1"/>
          </p:cNvSpPr>
          <p:nvPr/>
        </p:nvSpPr>
        <p:spPr bwMode="auto">
          <a:xfrm>
            <a:off x="3203575" y="2667000"/>
            <a:ext cx="506413" cy="260350"/>
          </a:xfrm>
          <a:prstGeom prst="rect">
            <a:avLst/>
          </a:prstGeom>
          <a:noFill/>
          <a:ln w="9525">
            <a:noFill/>
            <a:miter lim="800000"/>
            <a:headEnd/>
            <a:tailEnd/>
          </a:ln>
        </p:spPr>
        <p:txBody>
          <a:bodyPr wrap="none" lIns="90989" tIns="45494" rIns="90989" bIns="45494">
            <a:spAutoFit/>
          </a:bodyPr>
          <a:lstStyle/>
          <a:p>
            <a:pPr defTabSz="911225"/>
            <a:r>
              <a:rPr lang="en-US" altLang="zh-CN" sz="1100" b="1"/>
              <a:t>MME</a:t>
            </a:r>
          </a:p>
        </p:txBody>
      </p:sp>
      <p:pic>
        <p:nvPicPr>
          <p:cNvPr id="52268" name="Picture 36" descr="73"/>
          <p:cNvPicPr>
            <a:picLocks noChangeAspect="1" noChangeArrowheads="1"/>
          </p:cNvPicPr>
          <p:nvPr/>
        </p:nvPicPr>
        <p:blipFill>
          <a:blip r:embed="rId6" cstate="print"/>
          <a:srcRect/>
          <a:stretch>
            <a:fillRect/>
          </a:stretch>
        </p:blipFill>
        <p:spPr bwMode="auto">
          <a:xfrm>
            <a:off x="4572000" y="3344862"/>
            <a:ext cx="538163" cy="519113"/>
          </a:xfrm>
          <a:prstGeom prst="rect">
            <a:avLst/>
          </a:prstGeom>
          <a:noFill/>
          <a:ln w="9525">
            <a:noFill/>
            <a:miter lim="800000"/>
            <a:headEnd/>
            <a:tailEnd/>
          </a:ln>
        </p:spPr>
      </p:pic>
      <p:sp>
        <p:nvSpPr>
          <p:cNvPr id="52269" name="Rectangle 147"/>
          <p:cNvSpPr>
            <a:spLocks noChangeArrowheads="1"/>
          </p:cNvSpPr>
          <p:nvPr/>
        </p:nvSpPr>
        <p:spPr bwMode="auto">
          <a:xfrm>
            <a:off x="3995925" y="3799982"/>
            <a:ext cx="971550" cy="260350"/>
          </a:xfrm>
          <a:prstGeom prst="rect">
            <a:avLst/>
          </a:prstGeom>
          <a:noFill/>
          <a:ln w="9525">
            <a:noFill/>
            <a:miter lim="800000"/>
            <a:headEnd/>
            <a:tailEnd/>
          </a:ln>
        </p:spPr>
        <p:txBody>
          <a:bodyPr wrap="none" lIns="90989" tIns="45494" rIns="90989" bIns="45494">
            <a:spAutoFit/>
          </a:bodyPr>
          <a:lstStyle/>
          <a:p>
            <a:pPr defTabSz="911225"/>
            <a:r>
              <a:rPr lang="en-US" altLang="zh-CN" sz="1100" b="1" dirty="0"/>
              <a:t>Serving GW</a:t>
            </a:r>
            <a:endParaRPr lang="zh-CN" altLang="en-US" sz="1100" b="1" dirty="0"/>
          </a:p>
        </p:txBody>
      </p:sp>
      <p:pic>
        <p:nvPicPr>
          <p:cNvPr id="52270" name="Picture 36" descr="73"/>
          <p:cNvPicPr>
            <a:picLocks noChangeAspect="1" noChangeArrowheads="1"/>
          </p:cNvPicPr>
          <p:nvPr/>
        </p:nvPicPr>
        <p:blipFill>
          <a:blip r:embed="rId6" cstate="print"/>
          <a:srcRect/>
          <a:stretch>
            <a:fillRect/>
          </a:stretch>
        </p:blipFill>
        <p:spPr bwMode="auto">
          <a:xfrm>
            <a:off x="5761038" y="3384550"/>
            <a:ext cx="538162" cy="520700"/>
          </a:xfrm>
          <a:prstGeom prst="rect">
            <a:avLst/>
          </a:prstGeom>
          <a:noFill/>
          <a:ln w="9525">
            <a:noFill/>
            <a:miter lim="800000"/>
            <a:headEnd/>
            <a:tailEnd/>
          </a:ln>
        </p:spPr>
      </p:pic>
      <p:sp>
        <p:nvSpPr>
          <p:cNvPr id="52271" name="Rectangle 182"/>
          <p:cNvSpPr>
            <a:spLocks noChangeArrowheads="1"/>
          </p:cNvSpPr>
          <p:nvPr/>
        </p:nvSpPr>
        <p:spPr bwMode="auto">
          <a:xfrm>
            <a:off x="6031390" y="3855850"/>
            <a:ext cx="755650" cy="242887"/>
          </a:xfrm>
          <a:prstGeom prst="rect">
            <a:avLst/>
          </a:prstGeom>
          <a:noFill/>
          <a:ln w="9525">
            <a:noFill/>
            <a:miter lim="800000"/>
            <a:headEnd/>
            <a:tailEnd/>
          </a:ln>
        </p:spPr>
        <p:txBody>
          <a:bodyPr wrap="none" lIns="90989" tIns="45494" rIns="90989" bIns="45494">
            <a:spAutoFit/>
          </a:bodyPr>
          <a:lstStyle/>
          <a:p>
            <a:pPr algn="ctr" defTabSz="911225">
              <a:lnSpc>
                <a:spcPct val="90000"/>
              </a:lnSpc>
            </a:pPr>
            <a:r>
              <a:rPr lang="en-US" altLang="zh-CN" sz="1100" b="1" dirty="0"/>
              <a:t>PDN GW</a:t>
            </a:r>
            <a:endParaRPr lang="zh-CN" altLang="en-US" sz="1100" b="1" dirty="0"/>
          </a:p>
        </p:txBody>
      </p:sp>
      <p:sp>
        <p:nvSpPr>
          <p:cNvPr id="176422" name="Oval 294"/>
          <p:cNvSpPr>
            <a:spLocks noChangeArrowheads="1"/>
          </p:cNvSpPr>
          <p:nvPr/>
        </p:nvSpPr>
        <p:spPr bwMode="auto">
          <a:xfrm>
            <a:off x="468313" y="2189162"/>
            <a:ext cx="635000" cy="206375"/>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6731" tIns="43369" rIns="86731" bIns="43369" anchor="ctr"/>
          <a:lstStyle/>
          <a:p>
            <a:pPr algn="ctr" defTabSz="869950">
              <a:defRPr/>
            </a:pPr>
            <a:r>
              <a:rPr lang="en-US" altLang="zh-CN" sz="1100" b="1">
                <a:solidFill>
                  <a:srgbClr val="006699"/>
                </a:solidFill>
              </a:rPr>
              <a:t>LTE</a:t>
            </a:r>
          </a:p>
        </p:txBody>
      </p:sp>
      <p:sp>
        <p:nvSpPr>
          <p:cNvPr id="52273" name="Rectangle 295"/>
          <p:cNvSpPr>
            <a:spLocks noChangeArrowheads="1"/>
          </p:cNvSpPr>
          <p:nvPr/>
        </p:nvSpPr>
        <p:spPr bwMode="auto">
          <a:xfrm>
            <a:off x="1171575" y="1557337"/>
            <a:ext cx="660400" cy="244475"/>
          </a:xfrm>
          <a:prstGeom prst="rect">
            <a:avLst/>
          </a:prstGeom>
          <a:noFill/>
          <a:ln w="9525">
            <a:noFill/>
            <a:miter lim="800000"/>
            <a:headEnd/>
            <a:tailEnd/>
          </a:ln>
        </p:spPr>
        <p:txBody>
          <a:bodyPr wrap="none" lIns="90989" tIns="45494" rIns="90989" bIns="45494">
            <a:spAutoFit/>
          </a:bodyPr>
          <a:lstStyle/>
          <a:p>
            <a:pPr defTabSz="911225"/>
            <a:r>
              <a:rPr lang="en-US" altLang="zh-CN" sz="1000" b="1"/>
              <a:t>eNodeB</a:t>
            </a:r>
          </a:p>
        </p:txBody>
      </p:sp>
      <p:grpSp>
        <p:nvGrpSpPr>
          <p:cNvPr id="6" name="Group 296"/>
          <p:cNvGrpSpPr>
            <a:grpSpLocks noChangeAspect="1"/>
          </p:cNvGrpSpPr>
          <p:nvPr/>
        </p:nvGrpSpPr>
        <p:grpSpPr bwMode="auto">
          <a:xfrm>
            <a:off x="1128713" y="1863725"/>
            <a:ext cx="642937" cy="630237"/>
            <a:chOff x="2228" y="1321"/>
            <a:chExt cx="457" cy="563"/>
          </a:xfrm>
        </p:grpSpPr>
        <p:sp>
          <p:nvSpPr>
            <p:cNvPr id="52308" name="Rectangle 297"/>
            <p:cNvSpPr>
              <a:spLocks noChangeAspect="1" noChangeArrowheads="1"/>
            </p:cNvSpPr>
            <p:nvPr/>
          </p:nvSpPr>
          <p:spPr bwMode="auto">
            <a:xfrm>
              <a:off x="2491" y="1746"/>
              <a:ext cx="128" cy="16"/>
            </a:xfrm>
            <a:prstGeom prst="rect">
              <a:avLst/>
            </a:prstGeom>
            <a:solidFill>
              <a:srgbClr val="F6B148"/>
            </a:solidFill>
            <a:ln w="9525">
              <a:noFill/>
              <a:miter lim="800000"/>
              <a:headEnd/>
              <a:tailEnd/>
            </a:ln>
          </p:spPr>
          <p:txBody>
            <a:bodyPr/>
            <a:lstStyle/>
            <a:p>
              <a:endParaRPr lang="en-US" sz="1600"/>
            </a:p>
          </p:txBody>
        </p:sp>
        <p:sp>
          <p:nvSpPr>
            <p:cNvPr id="52309" name="Freeform 298"/>
            <p:cNvSpPr>
              <a:spLocks noChangeAspect="1"/>
            </p:cNvSpPr>
            <p:nvPr/>
          </p:nvSpPr>
          <p:spPr bwMode="auto">
            <a:xfrm>
              <a:off x="2619" y="1690"/>
              <a:ext cx="66" cy="72"/>
            </a:xfrm>
            <a:custGeom>
              <a:avLst/>
              <a:gdLst>
                <a:gd name="T0" fmla="*/ 0 w 66"/>
                <a:gd name="T1" fmla="*/ 72 h 72"/>
                <a:gd name="T2" fmla="*/ 66 w 66"/>
                <a:gd name="T3" fmla="*/ 16 h 72"/>
                <a:gd name="T4" fmla="*/ 66 w 66"/>
                <a:gd name="T5" fmla="*/ 0 h 72"/>
                <a:gd name="T6" fmla="*/ 0 w 66"/>
                <a:gd name="T7" fmla="*/ 56 h 72"/>
                <a:gd name="T8" fmla="*/ 0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66" y="16"/>
                  </a:lnTo>
                  <a:lnTo>
                    <a:pt x="66" y="0"/>
                  </a:lnTo>
                  <a:lnTo>
                    <a:pt x="0" y="56"/>
                  </a:lnTo>
                  <a:lnTo>
                    <a:pt x="0" y="72"/>
                  </a:lnTo>
                  <a:close/>
                </a:path>
              </a:pathLst>
            </a:custGeom>
            <a:solidFill>
              <a:srgbClr val="E38D19"/>
            </a:solidFill>
            <a:ln w="9525">
              <a:noFill/>
              <a:round/>
              <a:headEnd/>
              <a:tailEnd/>
            </a:ln>
          </p:spPr>
          <p:txBody>
            <a:bodyPr/>
            <a:lstStyle/>
            <a:p>
              <a:endParaRPr lang="en-US"/>
            </a:p>
          </p:txBody>
        </p:sp>
        <p:sp>
          <p:nvSpPr>
            <p:cNvPr id="52310" name="Freeform 299"/>
            <p:cNvSpPr>
              <a:spLocks noChangeAspect="1"/>
            </p:cNvSpPr>
            <p:nvPr/>
          </p:nvSpPr>
          <p:spPr bwMode="auto">
            <a:xfrm>
              <a:off x="2425" y="1690"/>
              <a:ext cx="66" cy="72"/>
            </a:xfrm>
            <a:custGeom>
              <a:avLst/>
              <a:gdLst>
                <a:gd name="T0" fmla="*/ 66 w 66"/>
                <a:gd name="T1" fmla="*/ 72 h 72"/>
                <a:gd name="T2" fmla="*/ 0 w 66"/>
                <a:gd name="T3" fmla="*/ 16 h 72"/>
                <a:gd name="T4" fmla="*/ 0 w 66"/>
                <a:gd name="T5" fmla="*/ 0 h 72"/>
                <a:gd name="T6" fmla="*/ 66 w 66"/>
                <a:gd name="T7" fmla="*/ 56 h 72"/>
                <a:gd name="T8" fmla="*/ 66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66" y="72"/>
                  </a:moveTo>
                  <a:lnTo>
                    <a:pt x="0" y="16"/>
                  </a:lnTo>
                  <a:lnTo>
                    <a:pt x="0" y="0"/>
                  </a:lnTo>
                  <a:lnTo>
                    <a:pt x="66" y="56"/>
                  </a:lnTo>
                  <a:lnTo>
                    <a:pt x="66" y="72"/>
                  </a:lnTo>
                  <a:close/>
                </a:path>
              </a:pathLst>
            </a:custGeom>
            <a:solidFill>
              <a:srgbClr val="E38D19"/>
            </a:solidFill>
            <a:ln w="9525">
              <a:noFill/>
              <a:round/>
              <a:headEnd/>
              <a:tailEnd/>
            </a:ln>
          </p:spPr>
          <p:txBody>
            <a:bodyPr/>
            <a:lstStyle/>
            <a:p>
              <a:endParaRPr lang="en-US"/>
            </a:p>
          </p:txBody>
        </p:sp>
        <p:sp>
          <p:nvSpPr>
            <p:cNvPr id="52311" name="Freeform 300"/>
            <p:cNvSpPr>
              <a:spLocks noChangeAspect="1"/>
            </p:cNvSpPr>
            <p:nvPr/>
          </p:nvSpPr>
          <p:spPr bwMode="auto">
            <a:xfrm>
              <a:off x="2425" y="1634"/>
              <a:ext cx="260" cy="112"/>
            </a:xfrm>
            <a:custGeom>
              <a:avLst/>
              <a:gdLst>
                <a:gd name="T0" fmla="*/ 260 w 260"/>
                <a:gd name="T1" fmla="*/ 56 h 112"/>
                <a:gd name="T2" fmla="*/ 228 w 260"/>
                <a:gd name="T3" fmla="*/ 84 h 112"/>
                <a:gd name="T4" fmla="*/ 196 w 260"/>
                <a:gd name="T5" fmla="*/ 112 h 112"/>
                <a:gd name="T6" fmla="*/ 130 w 260"/>
                <a:gd name="T7" fmla="*/ 112 h 112"/>
                <a:gd name="T8" fmla="*/ 66 w 260"/>
                <a:gd name="T9" fmla="*/ 112 h 112"/>
                <a:gd name="T10" fmla="*/ 34 w 260"/>
                <a:gd name="T11" fmla="*/ 84 h 112"/>
                <a:gd name="T12" fmla="*/ 0 w 260"/>
                <a:gd name="T13" fmla="*/ 56 h 112"/>
                <a:gd name="T14" fmla="*/ 34 w 260"/>
                <a:gd name="T15" fmla="*/ 28 h 112"/>
                <a:gd name="T16" fmla="*/ 66 w 260"/>
                <a:gd name="T17" fmla="*/ 0 h 112"/>
                <a:gd name="T18" fmla="*/ 130 w 260"/>
                <a:gd name="T19" fmla="*/ 0 h 112"/>
                <a:gd name="T20" fmla="*/ 196 w 260"/>
                <a:gd name="T21" fmla="*/ 0 h 112"/>
                <a:gd name="T22" fmla="*/ 228 w 260"/>
                <a:gd name="T23" fmla="*/ 28 h 112"/>
                <a:gd name="T24" fmla="*/ 260 w 260"/>
                <a:gd name="T25" fmla="*/ 56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2"/>
                <a:gd name="T41" fmla="*/ 260 w 26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2">
                  <a:moveTo>
                    <a:pt x="260" y="56"/>
                  </a:moveTo>
                  <a:lnTo>
                    <a:pt x="228" y="84"/>
                  </a:lnTo>
                  <a:lnTo>
                    <a:pt x="196" y="112"/>
                  </a:lnTo>
                  <a:lnTo>
                    <a:pt x="130" y="112"/>
                  </a:lnTo>
                  <a:lnTo>
                    <a:pt x="66" y="112"/>
                  </a:lnTo>
                  <a:lnTo>
                    <a:pt x="34" y="84"/>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52312" name="Rectangle 301"/>
            <p:cNvSpPr>
              <a:spLocks noChangeAspect="1" noChangeArrowheads="1"/>
            </p:cNvSpPr>
            <p:nvPr/>
          </p:nvSpPr>
          <p:spPr bwMode="auto">
            <a:xfrm>
              <a:off x="2294" y="1806"/>
              <a:ext cx="129" cy="16"/>
            </a:xfrm>
            <a:prstGeom prst="rect">
              <a:avLst/>
            </a:prstGeom>
            <a:solidFill>
              <a:srgbClr val="F6B148"/>
            </a:solidFill>
            <a:ln w="9525">
              <a:noFill/>
              <a:miter lim="800000"/>
              <a:headEnd/>
              <a:tailEnd/>
            </a:ln>
          </p:spPr>
          <p:txBody>
            <a:bodyPr/>
            <a:lstStyle/>
            <a:p>
              <a:endParaRPr lang="en-US" sz="1600"/>
            </a:p>
          </p:txBody>
        </p:sp>
        <p:sp>
          <p:nvSpPr>
            <p:cNvPr id="52313" name="Freeform 302"/>
            <p:cNvSpPr>
              <a:spLocks noChangeAspect="1"/>
            </p:cNvSpPr>
            <p:nvPr/>
          </p:nvSpPr>
          <p:spPr bwMode="auto">
            <a:xfrm>
              <a:off x="2423" y="1752"/>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52314" name="Freeform 303"/>
            <p:cNvSpPr>
              <a:spLocks noChangeAspect="1"/>
            </p:cNvSpPr>
            <p:nvPr/>
          </p:nvSpPr>
          <p:spPr bwMode="auto">
            <a:xfrm>
              <a:off x="2228" y="1752"/>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52315" name="Freeform 304"/>
            <p:cNvSpPr>
              <a:spLocks noChangeAspect="1"/>
            </p:cNvSpPr>
            <p:nvPr/>
          </p:nvSpPr>
          <p:spPr bwMode="auto">
            <a:xfrm>
              <a:off x="2228" y="1696"/>
              <a:ext cx="261" cy="110"/>
            </a:xfrm>
            <a:custGeom>
              <a:avLst/>
              <a:gdLst>
                <a:gd name="T0" fmla="*/ 261 w 261"/>
                <a:gd name="T1" fmla="*/ 56 h 110"/>
                <a:gd name="T2" fmla="*/ 227 w 261"/>
                <a:gd name="T3" fmla="*/ 82 h 110"/>
                <a:gd name="T4" fmla="*/ 195 w 261"/>
                <a:gd name="T5" fmla="*/ 110 h 110"/>
                <a:gd name="T6" fmla="*/ 130 w 261"/>
                <a:gd name="T7" fmla="*/ 110 h 110"/>
                <a:gd name="T8" fmla="*/ 66 w 261"/>
                <a:gd name="T9" fmla="*/ 110 h 110"/>
                <a:gd name="T10" fmla="*/ 32 w 261"/>
                <a:gd name="T11" fmla="*/ 82 h 110"/>
                <a:gd name="T12" fmla="*/ 0 w 261"/>
                <a:gd name="T13" fmla="*/ 56 h 110"/>
                <a:gd name="T14" fmla="*/ 32 w 261"/>
                <a:gd name="T15" fmla="*/ 28 h 110"/>
                <a:gd name="T16" fmla="*/ 66 w 261"/>
                <a:gd name="T17" fmla="*/ 0 h 110"/>
                <a:gd name="T18" fmla="*/ 130 w 261"/>
                <a:gd name="T19" fmla="*/ 0 h 110"/>
                <a:gd name="T20" fmla="*/ 195 w 261"/>
                <a:gd name="T21" fmla="*/ 0 h 110"/>
                <a:gd name="T22" fmla="*/ 227 w 261"/>
                <a:gd name="T23" fmla="*/ 28 h 110"/>
                <a:gd name="T24" fmla="*/ 261 w 261"/>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110"/>
                <a:gd name="T41" fmla="*/ 261 w 26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110">
                  <a:moveTo>
                    <a:pt x="261" y="56"/>
                  </a:moveTo>
                  <a:lnTo>
                    <a:pt x="227" y="82"/>
                  </a:lnTo>
                  <a:lnTo>
                    <a:pt x="195" y="110"/>
                  </a:lnTo>
                  <a:lnTo>
                    <a:pt x="130" y="110"/>
                  </a:lnTo>
                  <a:lnTo>
                    <a:pt x="66" y="110"/>
                  </a:lnTo>
                  <a:lnTo>
                    <a:pt x="32" y="82"/>
                  </a:lnTo>
                  <a:lnTo>
                    <a:pt x="0" y="56"/>
                  </a:lnTo>
                  <a:lnTo>
                    <a:pt x="32" y="28"/>
                  </a:lnTo>
                  <a:lnTo>
                    <a:pt x="66" y="0"/>
                  </a:lnTo>
                  <a:lnTo>
                    <a:pt x="130" y="0"/>
                  </a:lnTo>
                  <a:lnTo>
                    <a:pt x="195" y="0"/>
                  </a:lnTo>
                  <a:lnTo>
                    <a:pt x="227" y="28"/>
                  </a:lnTo>
                  <a:lnTo>
                    <a:pt x="261" y="56"/>
                  </a:lnTo>
                  <a:close/>
                </a:path>
              </a:pathLst>
            </a:custGeom>
            <a:solidFill>
              <a:srgbClr val="FBD58B"/>
            </a:solidFill>
            <a:ln w="9525">
              <a:noFill/>
              <a:round/>
              <a:headEnd/>
              <a:tailEnd/>
            </a:ln>
          </p:spPr>
          <p:txBody>
            <a:bodyPr/>
            <a:lstStyle/>
            <a:p>
              <a:endParaRPr lang="en-US"/>
            </a:p>
          </p:txBody>
        </p:sp>
        <p:sp>
          <p:nvSpPr>
            <p:cNvPr id="52316" name="Rectangle 305"/>
            <p:cNvSpPr>
              <a:spLocks noChangeAspect="1" noChangeArrowheads="1"/>
            </p:cNvSpPr>
            <p:nvPr/>
          </p:nvSpPr>
          <p:spPr bwMode="auto">
            <a:xfrm>
              <a:off x="2491" y="1868"/>
              <a:ext cx="128" cy="16"/>
            </a:xfrm>
            <a:prstGeom prst="rect">
              <a:avLst/>
            </a:prstGeom>
            <a:solidFill>
              <a:srgbClr val="F6B148"/>
            </a:solidFill>
            <a:ln w="9525">
              <a:noFill/>
              <a:miter lim="800000"/>
              <a:headEnd/>
              <a:tailEnd/>
            </a:ln>
          </p:spPr>
          <p:txBody>
            <a:bodyPr/>
            <a:lstStyle/>
            <a:p>
              <a:endParaRPr lang="en-US" sz="1600"/>
            </a:p>
          </p:txBody>
        </p:sp>
        <p:sp>
          <p:nvSpPr>
            <p:cNvPr id="52317" name="Freeform 306"/>
            <p:cNvSpPr>
              <a:spLocks noChangeAspect="1"/>
            </p:cNvSpPr>
            <p:nvPr/>
          </p:nvSpPr>
          <p:spPr bwMode="auto">
            <a:xfrm>
              <a:off x="2619" y="1814"/>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52318" name="Freeform 307"/>
            <p:cNvSpPr>
              <a:spLocks noChangeAspect="1"/>
            </p:cNvSpPr>
            <p:nvPr/>
          </p:nvSpPr>
          <p:spPr bwMode="auto">
            <a:xfrm>
              <a:off x="2425" y="1814"/>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52319" name="Freeform 308"/>
            <p:cNvSpPr>
              <a:spLocks noChangeAspect="1"/>
            </p:cNvSpPr>
            <p:nvPr/>
          </p:nvSpPr>
          <p:spPr bwMode="auto">
            <a:xfrm>
              <a:off x="2425" y="1758"/>
              <a:ext cx="260" cy="110"/>
            </a:xfrm>
            <a:custGeom>
              <a:avLst/>
              <a:gdLst>
                <a:gd name="T0" fmla="*/ 260 w 260"/>
                <a:gd name="T1" fmla="*/ 56 h 110"/>
                <a:gd name="T2" fmla="*/ 228 w 260"/>
                <a:gd name="T3" fmla="*/ 82 h 110"/>
                <a:gd name="T4" fmla="*/ 196 w 260"/>
                <a:gd name="T5" fmla="*/ 110 h 110"/>
                <a:gd name="T6" fmla="*/ 130 w 260"/>
                <a:gd name="T7" fmla="*/ 110 h 110"/>
                <a:gd name="T8" fmla="*/ 66 w 260"/>
                <a:gd name="T9" fmla="*/ 110 h 110"/>
                <a:gd name="T10" fmla="*/ 34 w 260"/>
                <a:gd name="T11" fmla="*/ 82 h 110"/>
                <a:gd name="T12" fmla="*/ 0 w 260"/>
                <a:gd name="T13" fmla="*/ 56 h 110"/>
                <a:gd name="T14" fmla="*/ 34 w 260"/>
                <a:gd name="T15" fmla="*/ 28 h 110"/>
                <a:gd name="T16" fmla="*/ 66 w 260"/>
                <a:gd name="T17" fmla="*/ 0 h 110"/>
                <a:gd name="T18" fmla="*/ 130 w 260"/>
                <a:gd name="T19" fmla="*/ 0 h 110"/>
                <a:gd name="T20" fmla="*/ 196 w 260"/>
                <a:gd name="T21" fmla="*/ 0 h 110"/>
                <a:gd name="T22" fmla="*/ 228 w 260"/>
                <a:gd name="T23" fmla="*/ 28 h 110"/>
                <a:gd name="T24" fmla="*/ 260 w 260"/>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0"/>
                <a:gd name="T41" fmla="*/ 260 w 26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0">
                  <a:moveTo>
                    <a:pt x="260" y="56"/>
                  </a:moveTo>
                  <a:lnTo>
                    <a:pt x="228" y="82"/>
                  </a:lnTo>
                  <a:lnTo>
                    <a:pt x="196" y="110"/>
                  </a:lnTo>
                  <a:lnTo>
                    <a:pt x="130" y="110"/>
                  </a:lnTo>
                  <a:lnTo>
                    <a:pt x="66" y="110"/>
                  </a:lnTo>
                  <a:lnTo>
                    <a:pt x="34" y="82"/>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52320" name="Freeform 309"/>
            <p:cNvSpPr>
              <a:spLocks noChangeAspect="1"/>
            </p:cNvSpPr>
            <p:nvPr/>
          </p:nvSpPr>
          <p:spPr bwMode="auto">
            <a:xfrm>
              <a:off x="2461" y="1349"/>
              <a:ext cx="16" cy="16"/>
            </a:xfrm>
            <a:custGeom>
              <a:avLst/>
              <a:gdLst>
                <a:gd name="T0" fmla="*/ 4 w 16"/>
                <a:gd name="T1" fmla="*/ 0 h 16"/>
                <a:gd name="T2" fmla="*/ 12 w 16"/>
                <a:gd name="T3" fmla="*/ 0 h 16"/>
                <a:gd name="T4" fmla="*/ 16 w 16"/>
                <a:gd name="T5" fmla="*/ 16 h 16"/>
                <a:gd name="T6" fmla="*/ 0 w 16"/>
                <a:gd name="T7" fmla="*/ 16 h 16"/>
                <a:gd name="T8" fmla="*/ 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0"/>
                  </a:moveTo>
                  <a:lnTo>
                    <a:pt x="12" y="0"/>
                  </a:lnTo>
                  <a:lnTo>
                    <a:pt x="16" y="16"/>
                  </a:lnTo>
                  <a:lnTo>
                    <a:pt x="0" y="16"/>
                  </a:lnTo>
                  <a:lnTo>
                    <a:pt x="4" y="0"/>
                  </a:lnTo>
                  <a:close/>
                </a:path>
              </a:pathLst>
            </a:custGeom>
            <a:solidFill>
              <a:srgbClr val="E38D19"/>
            </a:solidFill>
            <a:ln w="9525">
              <a:noFill/>
              <a:round/>
              <a:headEnd/>
              <a:tailEnd/>
            </a:ln>
          </p:spPr>
          <p:txBody>
            <a:bodyPr/>
            <a:lstStyle/>
            <a:p>
              <a:endParaRPr lang="en-US"/>
            </a:p>
          </p:txBody>
        </p:sp>
        <p:sp>
          <p:nvSpPr>
            <p:cNvPr id="52321" name="Freeform 310"/>
            <p:cNvSpPr>
              <a:spLocks noChangeAspect="1"/>
            </p:cNvSpPr>
            <p:nvPr/>
          </p:nvSpPr>
          <p:spPr bwMode="auto">
            <a:xfrm>
              <a:off x="2451" y="1361"/>
              <a:ext cx="36" cy="8"/>
            </a:xfrm>
            <a:custGeom>
              <a:avLst/>
              <a:gdLst>
                <a:gd name="T0" fmla="*/ 18 w 36"/>
                <a:gd name="T1" fmla="*/ 0 h 8"/>
                <a:gd name="T2" fmla="*/ 26 w 36"/>
                <a:gd name="T3" fmla="*/ 4 h 8"/>
                <a:gd name="T4" fmla="*/ 36 w 36"/>
                <a:gd name="T5" fmla="*/ 8 h 8"/>
                <a:gd name="T6" fmla="*/ 18 w 36"/>
                <a:gd name="T7" fmla="*/ 8 h 8"/>
                <a:gd name="T8" fmla="*/ 0 w 36"/>
                <a:gd name="T9" fmla="*/ 8 h 8"/>
                <a:gd name="T10" fmla="*/ 8 w 36"/>
                <a:gd name="T11" fmla="*/ 4 h 8"/>
                <a:gd name="T12" fmla="*/ 18 w 36"/>
                <a:gd name="T13" fmla="*/ 0 h 8"/>
                <a:gd name="T14" fmla="*/ 0 60000 65536"/>
                <a:gd name="T15" fmla="*/ 0 60000 65536"/>
                <a:gd name="T16" fmla="*/ 0 60000 65536"/>
                <a:gd name="T17" fmla="*/ 0 60000 65536"/>
                <a:gd name="T18" fmla="*/ 0 60000 65536"/>
                <a:gd name="T19" fmla="*/ 0 60000 65536"/>
                <a:gd name="T20" fmla="*/ 0 60000 65536"/>
                <a:gd name="T21" fmla="*/ 0 w 36"/>
                <a:gd name="T22" fmla="*/ 0 h 8"/>
                <a:gd name="T23" fmla="*/ 36 w 3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
                  <a:moveTo>
                    <a:pt x="18" y="0"/>
                  </a:moveTo>
                  <a:lnTo>
                    <a:pt x="26" y="4"/>
                  </a:lnTo>
                  <a:lnTo>
                    <a:pt x="36" y="8"/>
                  </a:lnTo>
                  <a:lnTo>
                    <a:pt x="18" y="8"/>
                  </a:lnTo>
                  <a:lnTo>
                    <a:pt x="0" y="8"/>
                  </a:lnTo>
                  <a:lnTo>
                    <a:pt x="8" y="4"/>
                  </a:lnTo>
                  <a:lnTo>
                    <a:pt x="18" y="0"/>
                  </a:lnTo>
                  <a:close/>
                </a:path>
              </a:pathLst>
            </a:custGeom>
            <a:solidFill>
              <a:srgbClr val="E38D19"/>
            </a:solidFill>
            <a:ln w="9525">
              <a:noFill/>
              <a:round/>
              <a:headEnd/>
              <a:tailEnd/>
            </a:ln>
          </p:spPr>
          <p:txBody>
            <a:bodyPr/>
            <a:lstStyle/>
            <a:p>
              <a:endParaRPr lang="en-US"/>
            </a:p>
          </p:txBody>
        </p:sp>
        <p:sp>
          <p:nvSpPr>
            <p:cNvPr id="52322" name="Freeform 311"/>
            <p:cNvSpPr>
              <a:spLocks noChangeAspect="1" noEditPoints="1"/>
            </p:cNvSpPr>
            <p:nvPr/>
          </p:nvSpPr>
          <p:spPr bwMode="auto">
            <a:xfrm>
              <a:off x="2348" y="1369"/>
              <a:ext cx="239" cy="367"/>
            </a:xfrm>
            <a:custGeom>
              <a:avLst/>
              <a:gdLst>
                <a:gd name="T0" fmla="*/ 235 w 239"/>
                <a:gd name="T1" fmla="*/ 311 h 367"/>
                <a:gd name="T2" fmla="*/ 201 w 239"/>
                <a:gd name="T3" fmla="*/ 285 h 367"/>
                <a:gd name="T4" fmla="*/ 191 w 239"/>
                <a:gd name="T5" fmla="*/ 226 h 367"/>
                <a:gd name="T6" fmla="*/ 167 w 239"/>
                <a:gd name="T7" fmla="*/ 208 h 367"/>
                <a:gd name="T8" fmla="*/ 135 w 239"/>
                <a:gd name="T9" fmla="*/ 32 h 367"/>
                <a:gd name="T10" fmla="*/ 143 w 239"/>
                <a:gd name="T11" fmla="*/ 18 h 367"/>
                <a:gd name="T12" fmla="*/ 135 w 239"/>
                <a:gd name="T13" fmla="*/ 12 h 367"/>
                <a:gd name="T14" fmla="*/ 135 w 239"/>
                <a:gd name="T15" fmla="*/ 0 h 367"/>
                <a:gd name="T16" fmla="*/ 107 w 239"/>
                <a:gd name="T17" fmla="*/ 10 h 367"/>
                <a:gd name="T18" fmla="*/ 105 w 239"/>
                <a:gd name="T19" fmla="*/ 12 h 367"/>
                <a:gd name="T20" fmla="*/ 99 w 239"/>
                <a:gd name="T21" fmla="*/ 26 h 367"/>
                <a:gd name="T22" fmla="*/ 109 w 239"/>
                <a:gd name="T23" fmla="*/ 32 h 367"/>
                <a:gd name="T24" fmla="*/ 50 w 239"/>
                <a:gd name="T25" fmla="*/ 208 h 367"/>
                <a:gd name="T26" fmla="*/ 67 w 239"/>
                <a:gd name="T27" fmla="*/ 226 h 367"/>
                <a:gd name="T28" fmla="*/ 4 w 239"/>
                <a:gd name="T29" fmla="*/ 285 h 367"/>
                <a:gd name="T30" fmla="*/ 28 w 239"/>
                <a:gd name="T31" fmla="*/ 311 h 367"/>
                <a:gd name="T32" fmla="*/ 121 w 239"/>
                <a:gd name="T33" fmla="*/ 367 h 367"/>
                <a:gd name="T34" fmla="*/ 211 w 239"/>
                <a:gd name="T35" fmla="*/ 311 h 367"/>
                <a:gd name="T36" fmla="*/ 121 w 239"/>
                <a:gd name="T37" fmla="*/ 50 h 367"/>
                <a:gd name="T38" fmla="*/ 121 w 239"/>
                <a:gd name="T39" fmla="*/ 208 h 367"/>
                <a:gd name="T40" fmla="*/ 121 w 239"/>
                <a:gd name="T41" fmla="*/ 48 h 367"/>
                <a:gd name="T42" fmla="*/ 121 w 239"/>
                <a:gd name="T43" fmla="*/ 230 h 367"/>
                <a:gd name="T44" fmla="*/ 175 w 239"/>
                <a:gd name="T45" fmla="*/ 285 h 367"/>
                <a:gd name="T46" fmla="*/ 67 w 239"/>
                <a:gd name="T47" fmla="*/ 285 h 367"/>
                <a:gd name="T48" fmla="*/ 121 w 239"/>
                <a:gd name="T49" fmla="*/ 363 h 367"/>
                <a:gd name="T50" fmla="*/ 34 w 239"/>
                <a:gd name="T51" fmla="*/ 361 h 367"/>
                <a:gd name="T52" fmla="*/ 40 w 239"/>
                <a:gd name="T53" fmla="*/ 353 h 367"/>
                <a:gd name="T54" fmla="*/ 46 w 239"/>
                <a:gd name="T55" fmla="*/ 347 h 367"/>
                <a:gd name="T56" fmla="*/ 54 w 239"/>
                <a:gd name="T57" fmla="*/ 339 h 367"/>
                <a:gd name="T58" fmla="*/ 69 w 239"/>
                <a:gd name="T59" fmla="*/ 331 h 367"/>
                <a:gd name="T60" fmla="*/ 85 w 239"/>
                <a:gd name="T61" fmla="*/ 325 h 367"/>
                <a:gd name="T62" fmla="*/ 95 w 239"/>
                <a:gd name="T63" fmla="*/ 325 h 367"/>
                <a:gd name="T64" fmla="*/ 107 w 239"/>
                <a:gd name="T65" fmla="*/ 323 h 367"/>
                <a:gd name="T66" fmla="*/ 121 w 239"/>
                <a:gd name="T67" fmla="*/ 323 h 367"/>
                <a:gd name="T68" fmla="*/ 133 w 239"/>
                <a:gd name="T69" fmla="*/ 323 h 367"/>
                <a:gd name="T70" fmla="*/ 145 w 239"/>
                <a:gd name="T71" fmla="*/ 325 h 367"/>
                <a:gd name="T72" fmla="*/ 155 w 239"/>
                <a:gd name="T73" fmla="*/ 325 h 367"/>
                <a:gd name="T74" fmla="*/ 173 w 239"/>
                <a:gd name="T75" fmla="*/ 331 h 367"/>
                <a:gd name="T76" fmla="*/ 185 w 239"/>
                <a:gd name="T77" fmla="*/ 339 h 367"/>
                <a:gd name="T78" fmla="*/ 195 w 239"/>
                <a:gd name="T79" fmla="*/ 347 h 367"/>
                <a:gd name="T80" fmla="*/ 201 w 239"/>
                <a:gd name="T81" fmla="*/ 357 h 367"/>
                <a:gd name="T82" fmla="*/ 205 w 239"/>
                <a:gd name="T83" fmla="*/ 363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367"/>
                <a:gd name="T128" fmla="*/ 239 w 239"/>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367">
                  <a:moveTo>
                    <a:pt x="211" y="311"/>
                  </a:moveTo>
                  <a:lnTo>
                    <a:pt x="235" y="311"/>
                  </a:lnTo>
                  <a:lnTo>
                    <a:pt x="235" y="285"/>
                  </a:lnTo>
                  <a:lnTo>
                    <a:pt x="201" y="285"/>
                  </a:lnTo>
                  <a:lnTo>
                    <a:pt x="175" y="226"/>
                  </a:lnTo>
                  <a:lnTo>
                    <a:pt x="191" y="226"/>
                  </a:lnTo>
                  <a:lnTo>
                    <a:pt x="191" y="208"/>
                  </a:lnTo>
                  <a:lnTo>
                    <a:pt x="167" y="208"/>
                  </a:lnTo>
                  <a:lnTo>
                    <a:pt x="131" y="32"/>
                  </a:lnTo>
                  <a:lnTo>
                    <a:pt x="135" y="32"/>
                  </a:lnTo>
                  <a:lnTo>
                    <a:pt x="143" y="26"/>
                  </a:lnTo>
                  <a:lnTo>
                    <a:pt x="143" y="18"/>
                  </a:lnTo>
                  <a:lnTo>
                    <a:pt x="135" y="12"/>
                  </a:lnTo>
                  <a:lnTo>
                    <a:pt x="135" y="10"/>
                  </a:lnTo>
                  <a:lnTo>
                    <a:pt x="135" y="0"/>
                  </a:lnTo>
                  <a:lnTo>
                    <a:pt x="107" y="0"/>
                  </a:lnTo>
                  <a:lnTo>
                    <a:pt x="107" y="10"/>
                  </a:lnTo>
                  <a:lnTo>
                    <a:pt x="107" y="12"/>
                  </a:lnTo>
                  <a:lnTo>
                    <a:pt x="105" y="12"/>
                  </a:lnTo>
                  <a:lnTo>
                    <a:pt x="99" y="18"/>
                  </a:lnTo>
                  <a:lnTo>
                    <a:pt x="99" y="26"/>
                  </a:lnTo>
                  <a:lnTo>
                    <a:pt x="105" y="32"/>
                  </a:lnTo>
                  <a:lnTo>
                    <a:pt x="109" y="32"/>
                  </a:lnTo>
                  <a:lnTo>
                    <a:pt x="75" y="208"/>
                  </a:lnTo>
                  <a:lnTo>
                    <a:pt x="50" y="208"/>
                  </a:lnTo>
                  <a:lnTo>
                    <a:pt x="50" y="226"/>
                  </a:lnTo>
                  <a:lnTo>
                    <a:pt x="67" y="226"/>
                  </a:lnTo>
                  <a:lnTo>
                    <a:pt x="38" y="285"/>
                  </a:lnTo>
                  <a:lnTo>
                    <a:pt x="4" y="285"/>
                  </a:lnTo>
                  <a:lnTo>
                    <a:pt x="4" y="311"/>
                  </a:lnTo>
                  <a:lnTo>
                    <a:pt x="28" y="311"/>
                  </a:lnTo>
                  <a:lnTo>
                    <a:pt x="0" y="367"/>
                  </a:lnTo>
                  <a:lnTo>
                    <a:pt x="121" y="367"/>
                  </a:lnTo>
                  <a:lnTo>
                    <a:pt x="239" y="367"/>
                  </a:lnTo>
                  <a:lnTo>
                    <a:pt x="211" y="311"/>
                  </a:lnTo>
                  <a:close/>
                  <a:moveTo>
                    <a:pt x="121" y="48"/>
                  </a:moveTo>
                  <a:lnTo>
                    <a:pt x="121" y="50"/>
                  </a:lnTo>
                  <a:lnTo>
                    <a:pt x="145" y="208"/>
                  </a:lnTo>
                  <a:lnTo>
                    <a:pt x="121" y="208"/>
                  </a:lnTo>
                  <a:lnTo>
                    <a:pt x="95" y="208"/>
                  </a:lnTo>
                  <a:lnTo>
                    <a:pt x="121" y="48"/>
                  </a:lnTo>
                  <a:close/>
                  <a:moveTo>
                    <a:pt x="91" y="230"/>
                  </a:moveTo>
                  <a:lnTo>
                    <a:pt x="121" y="230"/>
                  </a:lnTo>
                  <a:lnTo>
                    <a:pt x="149" y="230"/>
                  </a:lnTo>
                  <a:lnTo>
                    <a:pt x="175" y="285"/>
                  </a:lnTo>
                  <a:lnTo>
                    <a:pt x="121" y="285"/>
                  </a:lnTo>
                  <a:lnTo>
                    <a:pt x="67" y="285"/>
                  </a:lnTo>
                  <a:lnTo>
                    <a:pt x="91" y="230"/>
                  </a:lnTo>
                  <a:close/>
                  <a:moveTo>
                    <a:pt x="121" y="363"/>
                  </a:moveTo>
                  <a:lnTo>
                    <a:pt x="34" y="363"/>
                  </a:lnTo>
                  <a:lnTo>
                    <a:pt x="34" y="361"/>
                  </a:lnTo>
                  <a:lnTo>
                    <a:pt x="38" y="357"/>
                  </a:lnTo>
                  <a:lnTo>
                    <a:pt x="40" y="353"/>
                  </a:lnTo>
                  <a:lnTo>
                    <a:pt x="42" y="351"/>
                  </a:lnTo>
                  <a:lnTo>
                    <a:pt x="46" y="347"/>
                  </a:lnTo>
                  <a:lnTo>
                    <a:pt x="50" y="343"/>
                  </a:lnTo>
                  <a:lnTo>
                    <a:pt x="54" y="339"/>
                  </a:lnTo>
                  <a:lnTo>
                    <a:pt x="60" y="335"/>
                  </a:lnTo>
                  <a:lnTo>
                    <a:pt x="69" y="331"/>
                  </a:lnTo>
                  <a:lnTo>
                    <a:pt x="77" y="329"/>
                  </a:lnTo>
                  <a:lnTo>
                    <a:pt x="85" y="325"/>
                  </a:lnTo>
                  <a:lnTo>
                    <a:pt x="91" y="325"/>
                  </a:lnTo>
                  <a:lnTo>
                    <a:pt x="95" y="325"/>
                  </a:lnTo>
                  <a:lnTo>
                    <a:pt x="101" y="323"/>
                  </a:lnTo>
                  <a:lnTo>
                    <a:pt x="107" y="323"/>
                  </a:lnTo>
                  <a:lnTo>
                    <a:pt x="113" y="323"/>
                  </a:lnTo>
                  <a:lnTo>
                    <a:pt x="121" y="323"/>
                  </a:lnTo>
                  <a:lnTo>
                    <a:pt x="127" y="323"/>
                  </a:lnTo>
                  <a:lnTo>
                    <a:pt x="133" y="323"/>
                  </a:lnTo>
                  <a:lnTo>
                    <a:pt x="139" y="323"/>
                  </a:lnTo>
                  <a:lnTo>
                    <a:pt x="145" y="325"/>
                  </a:lnTo>
                  <a:lnTo>
                    <a:pt x="151" y="325"/>
                  </a:lnTo>
                  <a:lnTo>
                    <a:pt x="155" y="325"/>
                  </a:lnTo>
                  <a:lnTo>
                    <a:pt x="165" y="329"/>
                  </a:lnTo>
                  <a:lnTo>
                    <a:pt x="173" y="331"/>
                  </a:lnTo>
                  <a:lnTo>
                    <a:pt x="179" y="335"/>
                  </a:lnTo>
                  <a:lnTo>
                    <a:pt x="185" y="339"/>
                  </a:lnTo>
                  <a:lnTo>
                    <a:pt x="191" y="343"/>
                  </a:lnTo>
                  <a:lnTo>
                    <a:pt x="195" y="347"/>
                  </a:lnTo>
                  <a:lnTo>
                    <a:pt x="197" y="351"/>
                  </a:lnTo>
                  <a:lnTo>
                    <a:pt x="201" y="357"/>
                  </a:lnTo>
                  <a:lnTo>
                    <a:pt x="205" y="361"/>
                  </a:lnTo>
                  <a:lnTo>
                    <a:pt x="205" y="363"/>
                  </a:lnTo>
                  <a:lnTo>
                    <a:pt x="121" y="363"/>
                  </a:lnTo>
                  <a:close/>
                </a:path>
              </a:pathLst>
            </a:custGeom>
            <a:solidFill>
              <a:srgbClr val="E38D19"/>
            </a:solidFill>
            <a:ln w="9525">
              <a:noFill/>
              <a:round/>
              <a:headEnd/>
              <a:tailEnd/>
            </a:ln>
          </p:spPr>
          <p:txBody>
            <a:bodyPr/>
            <a:lstStyle/>
            <a:p>
              <a:endParaRPr lang="en-US"/>
            </a:p>
          </p:txBody>
        </p:sp>
        <p:sp>
          <p:nvSpPr>
            <p:cNvPr id="52323" name="Freeform 312"/>
            <p:cNvSpPr>
              <a:spLocks noChangeAspect="1"/>
            </p:cNvSpPr>
            <p:nvPr/>
          </p:nvSpPr>
          <p:spPr bwMode="auto">
            <a:xfrm>
              <a:off x="2320" y="1321"/>
              <a:ext cx="20" cy="104"/>
            </a:xfrm>
            <a:custGeom>
              <a:avLst/>
              <a:gdLst>
                <a:gd name="T0" fmla="*/ 80 w 10"/>
                <a:gd name="T1" fmla="*/ 8 h 52"/>
                <a:gd name="T2" fmla="*/ 72 w 10"/>
                <a:gd name="T3" fmla="*/ 32 h 52"/>
                <a:gd name="T4" fmla="*/ 64 w 10"/>
                <a:gd name="T5" fmla="*/ 64 h 52"/>
                <a:gd name="T6" fmla="*/ 48 w 10"/>
                <a:gd name="T7" fmla="*/ 136 h 52"/>
                <a:gd name="T8" fmla="*/ 40 w 10"/>
                <a:gd name="T9" fmla="*/ 208 h 52"/>
                <a:gd name="T10" fmla="*/ 40 w 10"/>
                <a:gd name="T11" fmla="*/ 272 h 52"/>
                <a:gd name="T12" fmla="*/ 56 w 10"/>
                <a:gd name="T13" fmla="*/ 336 h 52"/>
                <a:gd name="T14" fmla="*/ 72 w 10"/>
                <a:gd name="T15" fmla="*/ 376 h 52"/>
                <a:gd name="T16" fmla="*/ 80 w 10"/>
                <a:gd name="T17" fmla="*/ 400 h 52"/>
                <a:gd name="T18" fmla="*/ 72 w 10"/>
                <a:gd name="T19" fmla="*/ 408 h 52"/>
                <a:gd name="T20" fmla="*/ 72 w 10"/>
                <a:gd name="T21" fmla="*/ 416 h 52"/>
                <a:gd name="T22" fmla="*/ 56 w 10"/>
                <a:gd name="T23" fmla="*/ 400 h 52"/>
                <a:gd name="T24" fmla="*/ 40 w 10"/>
                <a:gd name="T25" fmla="*/ 376 h 52"/>
                <a:gd name="T26" fmla="*/ 8 w 10"/>
                <a:gd name="T27" fmla="*/ 296 h 52"/>
                <a:gd name="T28" fmla="*/ 0 w 10"/>
                <a:gd name="T29" fmla="*/ 208 h 52"/>
                <a:gd name="T30" fmla="*/ 8 w 10"/>
                <a:gd name="T31" fmla="*/ 120 h 52"/>
                <a:gd name="T32" fmla="*/ 40 w 10"/>
                <a:gd name="T33" fmla="*/ 48 h 52"/>
                <a:gd name="T34" fmla="*/ 56 w 10"/>
                <a:gd name="T35" fmla="*/ 16 h 52"/>
                <a:gd name="T36" fmla="*/ 72 w 10"/>
                <a:gd name="T37" fmla="*/ 0 h 52"/>
                <a:gd name="T38" fmla="*/ 80 w 10"/>
                <a:gd name="T39" fmla="*/ 0 h 52"/>
                <a:gd name="T40" fmla="*/ 8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1"/>
                  </a:moveTo>
                  <a:cubicBezTo>
                    <a:pt x="10" y="2"/>
                    <a:pt x="10" y="3"/>
                    <a:pt x="9" y="4"/>
                  </a:cubicBezTo>
                  <a:cubicBezTo>
                    <a:pt x="9" y="6"/>
                    <a:pt x="8" y="7"/>
                    <a:pt x="8" y="8"/>
                  </a:cubicBezTo>
                  <a:cubicBezTo>
                    <a:pt x="7" y="11"/>
                    <a:pt x="6" y="14"/>
                    <a:pt x="6" y="17"/>
                  </a:cubicBezTo>
                  <a:cubicBezTo>
                    <a:pt x="5" y="20"/>
                    <a:pt x="5" y="23"/>
                    <a:pt x="5" y="26"/>
                  </a:cubicBezTo>
                  <a:cubicBezTo>
                    <a:pt x="5" y="28"/>
                    <a:pt x="5" y="31"/>
                    <a:pt x="5" y="34"/>
                  </a:cubicBezTo>
                  <a:cubicBezTo>
                    <a:pt x="6" y="36"/>
                    <a:pt x="6" y="39"/>
                    <a:pt x="7" y="42"/>
                  </a:cubicBezTo>
                  <a:cubicBezTo>
                    <a:pt x="7" y="43"/>
                    <a:pt x="8" y="45"/>
                    <a:pt x="9" y="47"/>
                  </a:cubicBezTo>
                  <a:cubicBezTo>
                    <a:pt x="9" y="48"/>
                    <a:pt x="10" y="50"/>
                    <a:pt x="10" y="50"/>
                  </a:cubicBezTo>
                  <a:cubicBezTo>
                    <a:pt x="10" y="51"/>
                    <a:pt x="9" y="51"/>
                    <a:pt x="9" y="51"/>
                  </a:cubicBezTo>
                  <a:cubicBezTo>
                    <a:pt x="9" y="52"/>
                    <a:pt x="9" y="52"/>
                    <a:pt x="9" y="52"/>
                  </a:cubicBezTo>
                  <a:cubicBezTo>
                    <a:pt x="8" y="52"/>
                    <a:pt x="8" y="51"/>
                    <a:pt x="7" y="50"/>
                  </a:cubicBezTo>
                  <a:cubicBezTo>
                    <a:pt x="6" y="50"/>
                    <a:pt x="6" y="49"/>
                    <a:pt x="5" y="47"/>
                  </a:cubicBezTo>
                  <a:cubicBezTo>
                    <a:pt x="3" y="44"/>
                    <a:pt x="2" y="40"/>
                    <a:pt x="1" y="37"/>
                  </a:cubicBezTo>
                  <a:cubicBezTo>
                    <a:pt x="1" y="33"/>
                    <a:pt x="0" y="30"/>
                    <a:pt x="0" y="26"/>
                  </a:cubicBezTo>
                  <a:cubicBezTo>
                    <a:pt x="0" y="22"/>
                    <a:pt x="1" y="19"/>
                    <a:pt x="1" y="15"/>
                  </a:cubicBezTo>
                  <a:cubicBezTo>
                    <a:pt x="2" y="12"/>
                    <a:pt x="3" y="9"/>
                    <a:pt x="5" y="6"/>
                  </a:cubicBezTo>
                  <a:cubicBezTo>
                    <a:pt x="6" y="4"/>
                    <a:pt x="6" y="2"/>
                    <a:pt x="7" y="2"/>
                  </a:cubicBezTo>
                  <a:cubicBezTo>
                    <a:pt x="8" y="0"/>
                    <a:pt x="9" y="0"/>
                    <a:pt x="9" y="0"/>
                  </a:cubicBezTo>
                  <a:cubicBezTo>
                    <a:pt x="10" y="0"/>
                    <a:pt x="10" y="0"/>
                    <a:pt x="10" y="0"/>
                  </a:cubicBezTo>
                  <a:cubicBezTo>
                    <a:pt x="10" y="1"/>
                    <a:pt x="10" y="1"/>
                    <a:pt x="10" y="1"/>
                  </a:cubicBezTo>
                  <a:close/>
                </a:path>
              </a:pathLst>
            </a:custGeom>
            <a:solidFill>
              <a:srgbClr val="E38D19"/>
            </a:solidFill>
            <a:ln w="9525">
              <a:noFill/>
              <a:round/>
              <a:headEnd/>
              <a:tailEnd/>
            </a:ln>
          </p:spPr>
          <p:txBody>
            <a:bodyPr/>
            <a:lstStyle/>
            <a:p>
              <a:endParaRPr lang="en-US"/>
            </a:p>
          </p:txBody>
        </p:sp>
        <p:sp>
          <p:nvSpPr>
            <p:cNvPr id="52324" name="Freeform 313"/>
            <p:cNvSpPr>
              <a:spLocks noChangeAspect="1"/>
            </p:cNvSpPr>
            <p:nvPr/>
          </p:nvSpPr>
          <p:spPr bwMode="auto">
            <a:xfrm>
              <a:off x="2362" y="1331"/>
              <a:ext cx="18" cy="82"/>
            </a:xfrm>
            <a:custGeom>
              <a:avLst/>
              <a:gdLst>
                <a:gd name="T0" fmla="*/ 72 w 9"/>
                <a:gd name="T1" fmla="*/ 16 h 41"/>
                <a:gd name="T2" fmla="*/ 64 w 9"/>
                <a:gd name="T3" fmla="*/ 32 h 41"/>
                <a:gd name="T4" fmla="*/ 56 w 9"/>
                <a:gd name="T5" fmla="*/ 56 h 41"/>
                <a:gd name="T6" fmla="*/ 40 w 9"/>
                <a:gd name="T7" fmla="*/ 112 h 41"/>
                <a:gd name="T8" fmla="*/ 32 w 9"/>
                <a:gd name="T9" fmla="*/ 168 h 41"/>
                <a:gd name="T10" fmla="*/ 40 w 9"/>
                <a:gd name="T11" fmla="*/ 216 h 41"/>
                <a:gd name="T12" fmla="*/ 48 w 9"/>
                <a:gd name="T13" fmla="*/ 264 h 41"/>
                <a:gd name="T14" fmla="*/ 56 w 9"/>
                <a:gd name="T15" fmla="*/ 296 h 41"/>
                <a:gd name="T16" fmla="*/ 64 w 9"/>
                <a:gd name="T17" fmla="*/ 320 h 41"/>
                <a:gd name="T18" fmla="*/ 64 w 9"/>
                <a:gd name="T19" fmla="*/ 328 h 41"/>
                <a:gd name="T20" fmla="*/ 56 w 9"/>
                <a:gd name="T21" fmla="*/ 328 h 41"/>
                <a:gd name="T22" fmla="*/ 48 w 9"/>
                <a:gd name="T23" fmla="*/ 320 h 41"/>
                <a:gd name="T24" fmla="*/ 32 w 9"/>
                <a:gd name="T25" fmla="*/ 304 h 41"/>
                <a:gd name="T26" fmla="*/ 8 w 9"/>
                <a:gd name="T27" fmla="*/ 232 h 41"/>
                <a:gd name="T28" fmla="*/ 8 w 9"/>
                <a:gd name="T29" fmla="*/ 168 h 41"/>
                <a:gd name="T30" fmla="*/ 8 w 9"/>
                <a:gd name="T31" fmla="*/ 96 h 41"/>
                <a:gd name="T32" fmla="*/ 32 w 9"/>
                <a:gd name="T33" fmla="*/ 40 h 41"/>
                <a:gd name="T34" fmla="*/ 48 w 9"/>
                <a:gd name="T35" fmla="*/ 16 h 41"/>
                <a:gd name="T36" fmla="*/ 64 w 9"/>
                <a:gd name="T37" fmla="*/ 0 h 41"/>
                <a:gd name="T38" fmla="*/ 64 w 9"/>
                <a:gd name="T39" fmla="*/ 8 h 41"/>
                <a:gd name="T40" fmla="*/ 72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9" y="2"/>
                  </a:moveTo>
                  <a:cubicBezTo>
                    <a:pt x="9" y="2"/>
                    <a:pt x="8" y="3"/>
                    <a:pt x="8" y="4"/>
                  </a:cubicBezTo>
                  <a:cubicBezTo>
                    <a:pt x="7" y="5"/>
                    <a:pt x="7" y="6"/>
                    <a:pt x="7" y="7"/>
                  </a:cubicBezTo>
                  <a:cubicBezTo>
                    <a:pt x="6" y="9"/>
                    <a:pt x="5" y="12"/>
                    <a:pt x="5" y="14"/>
                  </a:cubicBezTo>
                  <a:cubicBezTo>
                    <a:pt x="5" y="16"/>
                    <a:pt x="4" y="18"/>
                    <a:pt x="4" y="21"/>
                  </a:cubicBezTo>
                  <a:cubicBezTo>
                    <a:pt x="4" y="23"/>
                    <a:pt x="4" y="25"/>
                    <a:pt x="5" y="27"/>
                  </a:cubicBezTo>
                  <a:cubicBezTo>
                    <a:pt x="5" y="29"/>
                    <a:pt x="5" y="31"/>
                    <a:pt x="6" y="33"/>
                  </a:cubicBezTo>
                  <a:cubicBezTo>
                    <a:pt x="6" y="34"/>
                    <a:pt x="7" y="36"/>
                    <a:pt x="7" y="37"/>
                  </a:cubicBezTo>
                  <a:cubicBezTo>
                    <a:pt x="8" y="39"/>
                    <a:pt x="8" y="39"/>
                    <a:pt x="8" y="40"/>
                  </a:cubicBezTo>
                  <a:cubicBezTo>
                    <a:pt x="8" y="40"/>
                    <a:pt x="8" y="41"/>
                    <a:pt x="8" y="41"/>
                  </a:cubicBezTo>
                  <a:cubicBezTo>
                    <a:pt x="7" y="41"/>
                    <a:pt x="7" y="41"/>
                    <a:pt x="7" y="41"/>
                  </a:cubicBezTo>
                  <a:cubicBezTo>
                    <a:pt x="7" y="41"/>
                    <a:pt x="7" y="41"/>
                    <a:pt x="6" y="40"/>
                  </a:cubicBezTo>
                  <a:cubicBezTo>
                    <a:pt x="6" y="40"/>
                    <a:pt x="5" y="39"/>
                    <a:pt x="4" y="38"/>
                  </a:cubicBezTo>
                  <a:cubicBezTo>
                    <a:pt x="3" y="35"/>
                    <a:pt x="2" y="32"/>
                    <a:pt x="1" y="29"/>
                  </a:cubicBezTo>
                  <a:cubicBezTo>
                    <a:pt x="1" y="27"/>
                    <a:pt x="0" y="24"/>
                    <a:pt x="1" y="21"/>
                  </a:cubicBezTo>
                  <a:cubicBezTo>
                    <a:pt x="1" y="18"/>
                    <a:pt x="1" y="15"/>
                    <a:pt x="1" y="12"/>
                  </a:cubicBezTo>
                  <a:cubicBezTo>
                    <a:pt x="2" y="10"/>
                    <a:pt x="3" y="7"/>
                    <a:pt x="4" y="5"/>
                  </a:cubicBezTo>
                  <a:cubicBezTo>
                    <a:pt x="5" y="3"/>
                    <a:pt x="6" y="2"/>
                    <a:pt x="6" y="2"/>
                  </a:cubicBezTo>
                  <a:cubicBezTo>
                    <a:pt x="7" y="1"/>
                    <a:pt x="7" y="0"/>
                    <a:pt x="8" y="0"/>
                  </a:cubicBezTo>
                  <a:cubicBezTo>
                    <a:pt x="8" y="1"/>
                    <a:pt x="8" y="1"/>
                    <a:pt x="8" y="1"/>
                  </a:cubicBezTo>
                  <a:lnTo>
                    <a:pt x="9" y="2"/>
                  </a:lnTo>
                  <a:close/>
                </a:path>
              </a:pathLst>
            </a:custGeom>
            <a:solidFill>
              <a:srgbClr val="E38D19"/>
            </a:solidFill>
            <a:ln w="9525">
              <a:noFill/>
              <a:round/>
              <a:headEnd/>
              <a:tailEnd/>
            </a:ln>
          </p:spPr>
          <p:txBody>
            <a:bodyPr/>
            <a:lstStyle/>
            <a:p>
              <a:endParaRPr lang="en-US"/>
            </a:p>
          </p:txBody>
        </p:sp>
        <p:sp>
          <p:nvSpPr>
            <p:cNvPr id="52325" name="Freeform 314"/>
            <p:cNvSpPr>
              <a:spLocks noChangeAspect="1"/>
            </p:cNvSpPr>
            <p:nvPr/>
          </p:nvSpPr>
          <p:spPr bwMode="auto">
            <a:xfrm>
              <a:off x="2404" y="1343"/>
              <a:ext cx="15" cy="62"/>
            </a:xfrm>
            <a:custGeom>
              <a:avLst/>
              <a:gdLst>
                <a:gd name="T0" fmla="*/ 69 w 7"/>
                <a:gd name="T1" fmla="*/ 0 h 31"/>
                <a:gd name="T2" fmla="*/ 60 w 7"/>
                <a:gd name="T3" fmla="*/ 16 h 31"/>
                <a:gd name="T4" fmla="*/ 60 w 7"/>
                <a:gd name="T5" fmla="*/ 32 h 31"/>
                <a:gd name="T6" fmla="*/ 41 w 7"/>
                <a:gd name="T7" fmla="*/ 80 h 31"/>
                <a:gd name="T8" fmla="*/ 28 w 7"/>
                <a:gd name="T9" fmla="*/ 120 h 31"/>
                <a:gd name="T10" fmla="*/ 41 w 7"/>
                <a:gd name="T11" fmla="*/ 160 h 31"/>
                <a:gd name="T12" fmla="*/ 51 w 7"/>
                <a:gd name="T13" fmla="*/ 200 h 31"/>
                <a:gd name="T14" fmla="*/ 60 w 7"/>
                <a:gd name="T15" fmla="*/ 216 h 31"/>
                <a:gd name="T16" fmla="*/ 60 w 7"/>
                <a:gd name="T17" fmla="*/ 240 h 31"/>
                <a:gd name="T18" fmla="*/ 60 w 7"/>
                <a:gd name="T19" fmla="*/ 240 h 31"/>
                <a:gd name="T20" fmla="*/ 60 w 7"/>
                <a:gd name="T21" fmla="*/ 248 h 31"/>
                <a:gd name="T22" fmla="*/ 51 w 7"/>
                <a:gd name="T23" fmla="*/ 240 h 31"/>
                <a:gd name="T24" fmla="*/ 28 w 7"/>
                <a:gd name="T25" fmla="*/ 224 h 31"/>
                <a:gd name="T26" fmla="*/ 9 w 7"/>
                <a:gd name="T27" fmla="*/ 176 h 31"/>
                <a:gd name="T28" fmla="*/ 0 w 7"/>
                <a:gd name="T29" fmla="*/ 120 h 31"/>
                <a:gd name="T30" fmla="*/ 9 w 7"/>
                <a:gd name="T31" fmla="*/ 72 h 31"/>
                <a:gd name="T32" fmla="*/ 28 w 7"/>
                <a:gd name="T33" fmla="*/ 24 h 31"/>
                <a:gd name="T34" fmla="*/ 51 w 7"/>
                <a:gd name="T35" fmla="*/ 8 h 31"/>
                <a:gd name="T36" fmla="*/ 60 w 7"/>
                <a:gd name="T37" fmla="*/ 0 h 31"/>
                <a:gd name="T38" fmla="*/ 69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7" y="0"/>
                  </a:moveTo>
                  <a:cubicBezTo>
                    <a:pt x="7" y="1"/>
                    <a:pt x="7" y="1"/>
                    <a:pt x="6" y="2"/>
                  </a:cubicBezTo>
                  <a:cubicBezTo>
                    <a:pt x="6" y="3"/>
                    <a:pt x="6" y="4"/>
                    <a:pt x="6" y="4"/>
                  </a:cubicBezTo>
                  <a:cubicBezTo>
                    <a:pt x="5" y="6"/>
                    <a:pt x="4" y="8"/>
                    <a:pt x="4" y="10"/>
                  </a:cubicBezTo>
                  <a:cubicBezTo>
                    <a:pt x="4" y="11"/>
                    <a:pt x="3" y="13"/>
                    <a:pt x="3" y="15"/>
                  </a:cubicBezTo>
                  <a:cubicBezTo>
                    <a:pt x="3" y="17"/>
                    <a:pt x="3" y="18"/>
                    <a:pt x="4" y="20"/>
                  </a:cubicBezTo>
                  <a:cubicBezTo>
                    <a:pt x="4" y="21"/>
                    <a:pt x="4" y="23"/>
                    <a:pt x="5" y="25"/>
                  </a:cubicBezTo>
                  <a:cubicBezTo>
                    <a:pt x="5" y="25"/>
                    <a:pt x="5" y="26"/>
                    <a:pt x="6" y="27"/>
                  </a:cubicBezTo>
                  <a:cubicBezTo>
                    <a:pt x="6" y="29"/>
                    <a:pt x="6" y="29"/>
                    <a:pt x="6" y="30"/>
                  </a:cubicBezTo>
                  <a:cubicBezTo>
                    <a:pt x="6" y="30"/>
                    <a:pt x="6" y="30"/>
                    <a:pt x="6" y="30"/>
                  </a:cubicBezTo>
                  <a:cubicBezTo>
                    <a:pt x="6" y="31"/>
                    <a:pt x="6" y="31"/>
                    <a:pt x="6" y="31"/>
                  </a:cubicBezTo>
                  <a:cubicBezTo>
                    <a:pt x="6" y="30"/>
                    <a:pt x="5" y="30"/>
                    <a:pt x="5" y="30"/>
                  </a:cubicBezTo>
                  <a:cubicBezTo>
                    <a:pt x="4" y="29"/>
                    <a:pt x="4" y="29"/>
                    <a:pt x="3" y="28"/>
                  </a:cubicBezTo>
                  <a:cubicBezTo>
                    <a:pt x="2" y="26"/>
                    <a:pt x="2" y="24"/>
                    <a:pt x="1" y="22"/>
                  </a:cubicBezTo>
                  <a:cubicBezTo>
                    <a:pt x="1" y="20"/>
                    <a:pt x="0" y="17"/>
                    <a:pt x="0" y="15"/>
                  </a:cubicBezTo>
                  <a:cubicBezTo>
                    <a:pt x="0" y="13"/>
                    <a:pt x="1" y="11"/>
                    <a:pt x="1" y="9"/>
                  </a:cubicBezTo>
                  <a:cubicBezTo>
                    <a:pt x="2" y="7"/>
                    <a:pt x="2" y="5"/>
                    <a:pt x="3" y="3"/>
                  </a:cubicBezTo>
                  <a:cubicBezTo>
                    <a:pt x="4" y="2"/>
                    <a:pt x="4" y="1"/>
                    <a:pt x="5" y="1"/>
                  </a:cubicBezTo>
                  <a:cubicBezTo>
                    <a:pt x="5" y="0"/>
                    <a:pt x="6" y="0"/>
                    <a:pt x="6" y="0"/>
                  </a:cubicBezTo>
                  <a:cubicBezTo>
                    <a:pt x="7" y="0"/>
                    <a:pt x="7" y="0"/>
                    <a:pt x="7" y="0"/>
                  </a:cubicBezTo>
                  <a:close/>
                </a:path>
              </a:pathLst>
            </a:custGeom>
            <a:solidFill>
              <a:srgbClr val="E38D19"/>
            </a:solidFill>
            <a:ln w="9525">
              <a:noFill/>
              <a:round/>
              <a:headEnd/>
              <a:tailEnd/>
            </a:ln>
          </p:spPr>
          <p:txBody>
            <a:bodyPr/>
            <a:lstStyle/>
            <a:p>
              <a:endParaRPr lang="en-US"/>
            </a:p>
          </p:txBody>
        </p:sp>
        <p:sp>
          <p:nvSpPr>
            <p:cNvPr id="52326" name="Freeform 315"/>
            <p:cNvSpPr>
              <a:spLocks noChangeAspect="1"/>
            </p:cNvSpPr>
            <p:nvPr/>
          </p:nvSpPr>
          <p:spPr bwMode="auto">
            <a:xfrm>
              <a:off x="2595" y="1321"/>
              <a:ext cx="20" cy="104"/>
            </a:xfrm>
            <a:custGeom>
              <a:avLst/>
              <a:gdLst>
                <a:gd name="T0" fmla="*/ 0 w 10"/>
                <a:gd name="T1" fmla="*/ 8 h 52"/>
                <a:gd name="T2" fmla="*/ 8 w 10"/>
                <a:gd name="T3" fmla="*/ 32 h 52"/>
                <a:gd name="T4" fmla="*/ 16 w 10"/>
                <a:gd name="T5" fmla="*/ 64 h 52"/>
                <a:gd name="T6" fmla="*/ 32 w 10"/>
                <a:gd name="T7" fmla="*/ 136 h 52"/>
                <a:gd name="T8" fmla="*/ 40 w 10"/>
                <a:gd name="T9" fmla="*/ 208 h 52"/>
                <a:gd name="T10" fmla="*/ 40 w 10"/>
                <a:gd name="T11" fmla="*/ 272 h 52"/>
                <a:gd name="T12" fmla="*/ 24 w 10"/>
                <a:gd name="T13" fmla="*/ 336 h 52"/>
                <a:gd name="T14" fmla="*/ 8 w 10"/>
                <a:gd name="T15" fmla="*/ 376 h 52"/>
                <a:gd name="T16" fmla="*/ 0 w 10"/>
                <a:gd name="T17" fmla="*/ 400 h 52"/>
                <a:gd name="T18" fmla="*/ 8 w 10"/>
                <a:gd name="T19" fmla="*/ 408 h 52"/>
                <a:gd name="T20" fmla="*/ 8 w 10"/>
                <a:gd name="T21" fmla="*/ 416 h 52"/>
                <a:gd name="T22" fmla="*/ 24 w 10"/>
                <a:gd name="T23" fmla="*/ 400 h 52"/>
                <a:gd name="T24" fmla="*/ 40 w 10"/>
                <a:gd name="T25" fmla="*/ 376 h 52"/>
                <a:gd name="T26" fmla="*/ 72 w 10"/>
                <a:gd name="T27" fmla="*/ 296 h 52"/>
                <a:gd name="T28" fmla="*/ 80 w 10"/>
                <a:gd name="T29" fmla="*/ 208 h 52"/>
                <a:gd name="T30" fmla="*/ 72 w 10"/>
                <a:gd name="T31" fmla="*/ 120 h 52"/>
                <a:gd name="T32" fmla="*/ 40 w 10"/>
                <a:gd name="T33" fmla="*/ 48 h 52"/>
                <a:gd name="T34" fmla="*/ 24 w 10"/>
                <a:gd name="T35" fmla="*/ 16 h 52"/>
                <a:gd name="T36" fmla="*/ 8 w 10"/>
                <a:gd name="T37" fmla="*/ 0 h 52"/>
                <a:gd name="T38" fmla="*/ 0 w 10"/>
                <a:gd name="T39" fmla="*/ 0 h 52"/>
                <a:gd name="T40" fmla="*/ 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0" y="1"/>
                  </a:moveTo>
                  <a:cubicBezTo>
                    <a:pt x="0" y="2"/>
                    <a:pt x="0" y="3"/>
                    <a:pt x="1" y="4"/>
                  </a:cubicBezTo>
                  <a:cubicBezTo>
                    <a:pt x="1" y="6"/>
                    <a:pt x="2" y="7"/>
                    <a:pt x="2" y="8"/>
                  </a:cubicBezTo>
                  <a:cubicBezTo>
                    <a:pt x="3" y="11"/>
                    <a:pt x="4" y="14"/>
                    <a:pt x="4" y="17"/>
                  </a:cubicBezTo>
                  <a:cubicBezTo>
                    <a:pt x="5" y="20"/>
                    <a:pt x="5" y="23"/>
                    <a:pt x="5" y="26"/>
                  </a:cubicBezTo>
                  <a:cubicBezTo>
                    <a:pt x="5" y="28"/>
                    <a:pt x="5" y="31"/>
                    <a:pt x="5" y="34"/>
                  </a:cubicBezTo>
                  <a:cubicBezTo>
                    <a:pt x="4" y="36"/>
                    <a:pt x="4" y="39"/>
                    <a:pt x="3" y="42"/>
                  </a:cubicBezTo>
                  <a:cubicBezTo>
                    <a:pt x="3" y="43"/>
                    <a:pt x="2" y="45"/>
                    <a:pt x="1" y="47"/>
                  </a:cubicBezTo>
                  <a:cubicBezTo>
                    <a:pt x="1" y="48"/>
                    <a:pt x="0" y="50"/>
                    <a:pt x="0" y="50"/>
                  </a:cubicBezTo>
                  <a:cubicBezTo>
                    <a:pt x="0" y="51"/>
                    <a:pt x="1" y="51"/>
                    <a:pt x="1" y="51"/>
                  </a:cubicBezTo>
                  <a:cubicBezTo>
                    <a:pt x="1" y="52"/>
                    <a:pt x="1" y="52"/>
                    <a:pt x="1" y="52"/>
                  </a:cubicBezTo>
                  <a:cubicBezTo>
                    <a:pt x="2" y="52"/>
                    <a:pt x="2" y="51"/>
                    <a:pt x="3" y="50"/>
                  </a:cubicBezTo>
                  <a:cubicBezTo>
                    <a:pt x="4" y="50"/>
                    <a:pt x="4" y="49"/>
                    <a:pt x="5" y="47"/>
                  </a:cubicBezTo>
                  <a:cubicBezTo>
                    <a:pt x="7" y="44"/>
                    <a:pt x="8" y="40"/>
                    <a:pt x="9" y="37"/>
                  </a:cubicBezTo>
                  <a:cubicBezTo>
                    <a:pt x="10" y="33"/>
                    <a:pt x="10" y="30"/>
                    <a:pt x="10" y="26"/>
                  </a:cubicBezTo>
                  <a:cubicBezTo>
                    <a:pt x="10" y="22"/>
                    <a:pt x="9" y="19"/>
                    <a:pt x="9" y="15"/>
                  </a:cubicBezTo>
                  <a:cubicBezTo>
                    <a:pt x="8" y="12"/>
                    <a:pt x="7" y="9"/>
                    <a:pt x="5" y="6"/>
                  </a:cubicBezTo>
                  <a:cubicBezTo>
                    <a:pt x="4" y="4"/>
                    <a:pt x="4" y="2"/>
                    <a:pt x="3" y="2"/>
                  </a:cubicBezTo>
                  <a:cubicBezTo>
                    <a:pt x="2" y="0"/>
                    <a:pt x="1" y="0"/>
                    <a:pt x="1" y="0"/>
                  </a:cubicBezTo>
                  <a:cubicBezTo>
                    <a:pt x="0" y="0"/>
                    <a:pt x="0" y="0"/>
                    <a:pt x="0" y="0"/>
                  </a:cubicBezTo>
                  <a:cubicBezTo>
                    <a:pt x="0" y="1"/>
                    <a:pt x="0" y="1"/>
                    <a:pt x="0" y="1"/>
                  </a:cubicBezTo>
                  <a:close/>
                </a:path>
              </a:pathLst>
            </a:custGeom>
            <a:solidFill>
              <a:srgbClr val="E38D19"/>
            </a:solidFill>
            <a:ln w="9525">
              <a:noFill/>
              <a:round/>
              <a:headEnd/>
              <a:tailEnd/>
            </a:ln>
          </p:spPr>
          <p:txBody>
            <a:bodyPr/>
            <a:lstStyle/>
            <a:p>
              <a:endParaRPr lang="en-US"/>
            </a:p>
          </p:txBody>
        </p:sp>
        <p:sp>
          <p:nvSpPr>
            <p:cNvPr id="52327" name="Freeform 316"/>
            <p:cNvSpPr>
              <a:spLocks noChangeAspect="1"/>
            </p:cNvSpPr>
            <p:nvPr/>
          </p:nvSpPr>
          <p:spPr bwMode="auto">
            <a:xfrm>
              <a:off x="2555" y="1331"/>
              <a:ext cx="18" cy="82"/>
            </a:xfrm>
            <a:custGeom>
              <a:avLst/>
              <a:gdLst>
                <a:gd name="T0" fmla="*/ 0 w 9"/>
                <a:gd name="T1" fmla="*/ 16 h 41"/>
                <a:gd name="T2" fmla="*/ 8 w 9"/>
                <a:gd name="T3" fmla="*/ 32 h 41"/>
                <a:gd name="T4" fmla="*/ 16 w 9"/>
                <a:gd name="T5" fmla="*/ 56 h 41"/>
                <a:gd name="T6" fmla="*/ 32 w 9"/>
                <a:gd name="T7" fmla="*/ 112 h 41"/>
                <a:gd name="T8" fmla="*/ 40 w 9"/>
                <a:gd name="T9" fmla="*/ 168 h 41"/>
                <a:gd name="T10" fmla="*/ 32 w 9"/>
                <a:gd name="T11" fmla="*/ 216 h 41"/>
                <a:gd name="T12" fmla="*/ 24 w 9"/>
                <a:gd name="T13" fmla="*/ 264 h 41"/>
                <a:gd name="T14" fmla="*/ 16 w 9"/>
                <a:gd name="T15" fmla="*/ 296 h 41"/>
                <a:gd name="T16" fmla="*/ 8 w 9"/>
                <a:gd name="T17" fmla="*/ 320 h 41"/>
                <a:gd name="T18" fmla="*/ 8 w 9"/>
                <a:gd name="T19" fmla="*/ 328 h 41"/>
                <a:gd name="T20" fmla="*/ 16 w 9"/>
                <a:gd name="T21" fmla="*/ 328 h 41"/>
                <a:gd name="T22" fmla="*/ 24 w 9"/>
                <a:gd name="T23" fmla="*/ 320 h 41"/>
                <a:gd name="T24" fmla="*/ 40 w 9"/>
                <a:gd name="T25" fmla="*/ 304 h 41"/>
                <a:gd name="T26" fmla="*/ 64 w 9"/>
                <a:gd name="T27" fmla="*/ 232 h 41"/>
                <a:gd name="T28" fmla="*/ 72 w 9"/>
                <a:gd name="T29" fmla="*/ 168 h 41"/>
                <a:gd name="T30" fmla="*/ 64 w 9"/>
                <a:gd name="T31" fmla="*/ 96 h 41"/>
                <a:gd name="T32" fmla="*/ 40 w 9"/>
                <a:gd name="T33" fmla="*/ 40 h 41"/>
                <a:gd name="T34" fmla="*/ 24 w 9"/>
                <a:gd name="T35" fmla="*/ 16 h 41"/>
                <a:gd name="T36" fmla="*/ 8 w 9"/>
                <a:gd name="T37" fmla="*/ 0 h 41"/>
                <a:gd name="T38" fmla="*/ 8 w 9"/>
                <a:gd name="T39" fmla="*/ 8 h 41"/>
                <a:gd name="T40" fmla="*/ 0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0" y="2"/>
                  </a:moveTo>
                  <a:cubicBezTo>
                    <a:pt x="0" y="2"/>
                    <a:pt x="1" y="3"/>
                    <a:pt x="1" y="4"/>
                  </a:cubicBezTo>
                  <a:cubicBezTo>
                    <a:pt x="2" y="5"/>
                    <a:pt x="2" y="6"/>
                    <a:pt x="2" y="7"/>
                  </a:cubicBezTo>
                  <a:cubicBezTo>
                    <a:pt x="3" y="9"/>
                    <a:pt x="4" y="12"/>
                    <a:pt x="4" y="14"/>
                  </a:cubicBezTo>
                  <a:cubicBezTo>
                    <a:pt x="5" y="16"/>
                    <a:pt x="5" y="18"/>
                    <a:pt x="5" y="21"/>
                  </a:cubicBezTo>
                  <a:cubicBezTo>
                    <a:pt x="5" y="23"/>
                    <a:pt x="5" y="25"/>
                    <a:pt x="4" y="27"/>
                  </a:cubicBezTo>
                  <a:cubicBezTo>
                    <a:pt x="4" y="29"/>
                    <a:pt x="4" y="31"/>
                    <a:pt x="3" y="33"/>
                  </a:cubicBezTo>
                  <a:cubicBezTo>
                    <a:pt x="3" y="34"/>
                    <a:pt x="2" y="36"/>
                    <a:pt x="2" y="37"/>
                  </a:cubicBezTo>
                  <a:cubicBezTo>
                    <a:pt x="1" y="39"/>
                    <a:pt x="1" y="39"/>
                    <a:pt x="1" y="40"/>
                  </a:cubicBezTo>
                  <a:cubicBezTo>
                    <a:pt x="1" y="40"/>
                    <a:pt x="1" y="41"/>
                    <a:pt x="1" y="41"/>
                  </a:cubicBezTo>
                  <a:cubicBezTo>
                    <a:pt x="2" y="41"/>
                    <a:pt x="2" y="41"/>
                    <a:pt x="2" y="41"/>
                  </a:cubicBezTo>
                  <a:cubicBezTo>
                    <a:pt x="2" y="41"/>
                    <a:pt x="3" y="41"/>
                    <a:pt x="3" y="40"/>
                  </a:cubicBezTo>
                  <a:cubicBezTo>
                    <a:pt x="3" y="40"/>
                    <a:pt x="4" y="39"/>
                    <a:pt x="5" y="38"/>
                  </a:cubicBezTo>
                  <a:cubicBezTo>
                    <a:pt x="6" y="35"/>
                    <a:pt x="7" y="32"/>
                    <a:pt x="8" y="29"/>
                  </a:cubicBezTo>
                  <a:cubicBezTo>
                    <a:pt x="8" y="27"/>
                    <a:pt x="9" y="24"/>
                    <a:pt x="9" y="21"/>
                  </a:cubicBezTo>
                  <a:cubicBezTo>
                    <a:pt x="9" y="18"/>
                    <a:pt x="8" y="15"/>
                    <a:pt x="8" y="12"/>
                  </a:cubicBezTo>
                  <a:cubicBezTo>
                    <a:pt x="7" y="10"/>
                    <a:pt x="6" y="7"/>
                    <a:pt x="5" y="5"/>
                  </a:cubicBezTo>
                  <a:cubicBezTo>
                    <a:pt x="4" y="3"/>
                    <a:pt x="3" y="2"/>
                    <a:pt x="3" y="2"/>
                  </a:cubicBezTo>
                  <a:cubicBezTo>
                    <a:pt x="2" y="1"/>
                    <a:pt x="2" y="0"/>
                    <a:pt x="1" y="0"/>
                  </a:cubicBezTo>
                  <a:cubicBezTo>
                    <a:pt x="1" y="1"/>
                    <a:pt x="1" y="1"/>
                    <a:pt x="1" y="1"/>
                  </a:cubicBezTo>
                  <a:lnTo>
                    <a:pt x="0" y="2"/>
                  </a:lnTo>
                  <a:close/>
                </a:path>
              </a:pathLst>
            </a:custGeom>
            <a:solidFill>
              <a:srgbClr val="E38D19"/>
            </a:solidFill>
            <a:ln w="9525">
              <a:noFill/>
              <a:round/>
              <a:headEnd/>
              <a:tailEnd/>
            </a:ln>
          </p:spPr>
          <p:txBody>
            <a:bodyPr/>
            <a:lstStyle/>
            <a:p>
              <a:endParaRPr lang="en-US"/>
            </a:p>
          </p:txBody>
        </p:sp>
        <p:sp>
          <p:nvSpPr>
            <p:cNvPr id="52328" name="Freeform 317"/>
            <p:cNvSpPr>
              <a:spLocks noChangeAspect="1"/>
            </p:cNvSpPr>
            <p:nvPr/>
          </p:nvSpPr>
          <p:spPr bwMode="auto">
            <a:xfrm>
              <a:off x="2517" y="1343"/>
              <a:ext cx="14" cy="62"/>
            </a:xfrm>
            <a:custGeom>
              <a:avLst/>
              <a:gdLst>
                <a:gd name="T0" fmla="*/ 0 w 7"/>
                <a:gd name="T1" fmla="*/ 0 h 31"/>
                <a:gd name="T2" fmla="*/ 8 w 7"/>
                <a:gd name="T3" fmla="*/ 16 h 31"/>
                <a:gd name="T4" fmla="*/ 16 w 7"/>
                <a:gd name="T5" fmla="*/ 32 h 31"/>
                <a:gd name="T6" fmla="*/ 24 w 7"/>
                <a:gd name="T7" fmla="*/ 80 h 31"/>
                <a:gd name="T8" fmla="*/ 32 w 7"/>
                <a:gd name="T9" fmla="*/ 120 h 31"/>
                <a:gd name="T10" fmla="*/ 24 w 7"/>
                <a:gd name="T11" fmla="*/ 160 h 31"/>
                <a:gd name="T12" fmla="*/ 16 w 7"/>
                <a:gd name="T13" fmla="*/ 200 h 31"/>
                <a:gd name="T14" fmla="*/ 8 w 7"/>
                <a:gd name="T15" fmla="*/ 216 h 31"/>
                <a:gd name="T16" fmla="*/ 8 w 7"/>
                <a:gd name="T17" fmla="*/ 240 h 31"/>
                <a:gd name="T18" fmla="*/ 8 w 7"/>
                <a:gd name="T19" fmla="*/ 240 h 31"/>
                <a:gd name="T20" fmla="*/ 8 w 7"/>
                <a:gd name="T21" fmla="*/ 248 h 31"/>
                <a:gd name="T22" fmla="*/ 16 w 7"/>
                <a:gd name="T23" fmla="*/ 240 h 31"/>
                <a:gd name="T24" fmla="*/ 32 w 7"/>
                <a:gd name="T25" fmla="*/ 224 h 31"/>
                <a:gd name="T26" fmla="*/ 48 w 7"/>
                <a:gd name="T27" fmla="*/ 176 h 31"/>
                <a:gd name="T28" fmla="*/ 56 w 7"/>
                <a:gd name="T29" fmla="*/ 120 h 31"/>
                <a:gd name="T30" fmla="*/ 48 w 7"/>
                <a:gd name="T31" fmla="*/ 72 h 31"/>
                <a:gd name="T32" fmla="*/ 32 w 7"/>
                <a:gd name="T33" fmla="*/ 24 h 31"/>
                <a:gd name="T34" fmla="*/ 16 w 7"/>
                <a:gd name="T35" fmla="*/ 8 h 31"/>
                <a:gd name="T36" fmla="*/ 8 w 7"/>
                <a:gd name="T37" fmla="*/ 0 h 31"/>
                <a:gd name="T38" fmla="*/ 0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0" y="0"/>
                  </a:moveTo>
                  <a:cubicBezTo>
                    <a:pt x="0" y="1"/>
                    <a:pt x="0" y="1"/>
                    <a:pt x="1" y="2"/>
                  </a:cubicBezTo>
                  <a:cubicBezTo>
                    <a:pt x="1" y="3"/>
                    <a:pt x="1" y="4"/>
                    <a:pt x="2" y="4"/>
                  </a:cubicBezTo>
                  <a:cubicBezTo>
                    <a:pt x="2" y="6"/>
                    <a:pt x="3" y="8"/>
                    <a:pt x="3" y="10"/>
                  </a:cubicBezTo>
                  <a:cubicBezTo>
                    <a:pt x="3" y="11"/>
                    <a:pt x="4" y="13"/>
                    <a:pt x="4" y="15"/>
                  </a:cubicBezTo>
                  <a:cubicBezTo>
                    <a:pt x="4" y="17"/>
                    <a:pt x="4" y="18"/>
                    <a:pt x="3" y="20"/>
                  </a:cubicBezTo>
                  <a:cubicBezTo>
                    <a:pt x="3" y="21"/>
                    <a:pt x="3" y="23"/>
                    <a:pt x="2" y="25"/>
                  </a:cubicBezTo>
                  <a:cubicBezTo>
                    <a:pt x="2" y="25"/>
                    <a:pt x="2" y="26"/>
                    <a:pt x="1" y="27"/>
                  </a:cubicBezTo>
                  <a:cubicBezTo>
                    <a:pt x="1" y="29"/>
                    <a:pt x="1" y="29"/>
                    <a:pt x="1" y="30"/>
                  </a:cubicBezTo>
                  <a:cubicBezTo>
                    <a:pt x="1" y="30"/>
                    <a:pt x="1" y="30"/>
                    <a:pt x="1" y="30"/>
                  </a:cubicBezTo>
                  <a:cubicBezTo>
                    <a:pt x="1" y="31"/>
                    <a:pt x="1" y="31"/>
                    <a:pt x="1" y="31"/>
                  </a:cubicBezTo>
                  <a:cubicBezTo>
                    <a:pt x="1" y="30"/>
                    <a:pt x="2" y="30"/>
                    <a:pt x="2" y="30"/>
                  </a:cubicBezTo>
                  <a:cubicBezTo>
                    <a:pt x="3" y="29"/>
                    <a:pt x="3" y="29"/>
                    <a:pt x="4" y="28"/>
                  </a:cubicBezTo>
                  <a:cubicBezTo>
                    <a:pt x="5" y="26"/>
                    <a:pt x="5" y="24"/>
                    <a:pt x="6" y="22"/>
                  </a:cubicBezTo>
                  <a:cubicBezTo>
                    <a:pt x="7" y="20"/>
                    <a:pt x="7" y="17"/>
                    <a:pt x="7" y="15"/>
                  </a:cubicBezTo>
                  <a:cubicBezTo>
                    <a:pt x="7" y="13"/>
                    <a:pt x="6" y="11"/>
                    <a:pt x="6" y="9"/>
                  </a:cubicBezTo>
                  <a:cubicBezTo>
                    <a:pt x="5" y="7"/>
                    <a:pt x="5" y="5"/>
                    <a:pt x="4" y="3"/>
                  </a:cubicBezTo>
                  <a:cubicBezTo>
                    <a:pt x="3" y="2"/>
                    <a:pt x="3" y="1"/>
                    <a:pt x="2" y="1"/>
                  </a:cubicBezTo>
                  <a:cubicBezTo>
                    <a:pt x="2" y="0"/>
                    <a:pt x="1" y="0"/>
                    <a:pt x="1" y="0"/>
                  </a:cubicBezTo>
                  <a:cubicBezTo>
                    <a:pt x="0" y="0"/>
                    <a:pt x="0" y="0"/>
                    <a:pt x="0" y="0"/>
                  </a:cubicBezTo>
                  <a:close/>
                </a:path>
              </a:pathLst>
            </a:custGeom>
            <a:solidFill>
              <a:srgbClr val="E38D19"/>
            </a:solidFill>
            <a:ln w="9525">
              <a:noFill/>
              <a:round/>
              <a:headEnd/>
              <a:tailEnd/>
            </a:ln>
          </p:spPr>
          <p:txBody>
            <a:bodyPr/>
            <a:lstStyle/>
            <a:p>
              <a:endParaRPr lang="en-US"/>
            </a:p>
          </p:txBody>
        </p:sp>
      </p:grpSp>
      <p:sp>
        <p:nvSpPr>
          <p:cNvPr id="52275" name="Line 318"/>
          <p:cNvSpPr>
            <a:spLocks noChangeShapeType="1"/>
          </p:cNvSpPr>
          <p:nvPr/>
        </p:nvSpPr>
        <p:spPr bwMode="auto">
          <a:xfrm>
            <a:off x="1687513" y="2476500"/>
            <a:ext cx="2884487" cy="1114425"/>
          </a:xfrm>
          <a:prstGeom prst="line">
            <a:avLst/>
          </a:prstGeom>
          <a:noFill/>
          <a:ln w="28575">
            <a:solidFill>
              <a:srgbClr val="0033CC"/>
            </a:solidFill>
            <a:round/>
            <a:headEnd/>
            <a:tailEnd/>
          </a:ln>
        </p:spPr>
        <p:txBody>
          <a:bodyPr wrap="none" lIns="87828" tIns="43914" rIns="87828" bIns="43914" anchor="ctr"/>
          <a:lstStyle/>
          <a:p>
            <a:endParaRPr lang="en-US"/>
          </a:p>
        </p:txBody>
      </p:sp>
      <p:sp>
        <p:nvSpPr>
          <p:cNvPr id="52276" name="Line 319"/>
          <p:cNvSpPr>
            <a:spLocks noChangeShapeType="1"/>
          </p:cNvSpPr>
          <p:nvPr/>
        </p:nvSpPr>
        <p:spPr bwMode="auto">
          <a:xfrm>
            <a:off x="1687513" y="2328862"/>
            <a:ext cx="1516062" cy="334963"/>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77" name="Line 320"/>
          <p:cNvSpPr>
            <a:spLocks noChangeShapeType="1"/>
          </p:cNvSpPr>
          <p:nvPr/>
        </p:nvSpPr>
        <p:spPr bwMode="auto">
          <a:xfrm flipH="1">
            <a:off x="1346200" y="2409825"/>
            <a:ext cx="4763" cy="1062037"/>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52278" name="Line 321"/>
          <p:cNvSpPr>
            <a:spLocks noChangeShapeType="1"/>
          </p:cNvSpPr>
          <p:nvPr/>
        </p:nvSpPr>
        <p:spPr bwMode="auto">
          <a:xfrm>
            <a:off x="1543050" y="2476500"/>
            <a:ext cx="0" cy="933450"/>
          </a:xfrm>
          <a:prstGeom prst="line">
            <a:avLst/>
          </a:prstGeom>
          <a:noFill/>
          <a:ln w="28575">
            <a:solidFill>
              <a:srgbClr val="0033CC"/>
            </a:solidFill>
            <a:round/>
            <a:headEnd/>
            <a:tailEnd/>
          </a:ln>
        </p:spPr>
        <p:txBody>
          <a:bodyPr wrap="none" lIns="87828" tIns="43914" rIns="87828" bIns="43914" anchor="ctr"/>
          <a:lstStyle/>
          <a:p>
            <a:endParaRPr lang="en-US"/>
          </a:p>
        </p:txBody>
      </p:sp>
      <p:grpSp>
        <p:nvGrpSpPr>
          <p:cNvPr id="7" name="Group 122"/>
          <p:cNvGrpSpPr>
            <a:grpSpLocks noChangeAspect="1"/>
          </p:cNvGrpSpPr>
          <p:nvPr/>
        </p:nvGrpSpPr>
        <p:grpSpPr bwMode="auto">
          <a:xfrm>
            <a:off x="1136650" y="3132137"/>
            <a:ext cx="642938" cy="630238"/>
            <a:chOff x="2228" y="1321"/>
            <a:chExt cx="457" cy="563"/>
          </a:xfrm>
        </p:grpSpPr>
        <p:sp>
          <p:nvSpPr>
            <p:cNvPr id="52287" name="Rectangle 123"/>
            <p:cNvSpPr>
              <a:spLocks noChangeAspect="1" noChangeArrowheads="1"/>
            </p:cNvSpPr>
            <p:nvPr/>
          </p:nvSpPr>
          <p:spPr bwMode="auto">
            <a:xfrm>
              <a:off x="2491" y="1746"/>
              <a:ext cx="128" cy="16"/>
            </a:xfrm>
            <a:prstGeom prst="rect">
              <a:avLst/>
            </a:prstGeom>
            <a:solidFill>
              <a:srgbClr val="F6B148"/>
            </a:solidFill>
            <a:ln w="9525">
              <a:noFill/>
              <a:miter lim="800000"/>
              <a:headEnd/>
              <a:tailEnd/>
            </a:ln>
          </p:spPr>
          <p:txBody>
            <a:bodyPr/>
            <a:lstStyle/>
            <a:p>
              <a:endParaRPr lang="en-US" sz="1600"/>
            </a:p>
          </p:txBody>
        </p:sp>
        <p:sp>
          <p:nvSpPr>
            <p:cNvPr id="52288" name="Freeform 124"/>
            <p:cNvSpPr>
              <a:spLocks noChangeAspect="1"/>
            </p:cNvSpPr>
            <p:nvPr/>
          </p:nvSpPr>
          <p:spPr bwMode="auto">
            <a:xfrm>
              <a:off x="2619" y="1690"/>
              <a:ext cx="66" cy="72"/>
            </a:xfrm>
            <a:custGeom>
              <a:avLst/>
              <a:gdLst>
                <a:gd name="T0" fmla="*/ 0 w 66"/>
                <a:gd name="T1" fmla="*/ 72 h 72"/>
                <a:gd name="T2" fmla="*/ 66 w 66"/>
                <a:gd name="T3" fmla="*/ 16 h 72"/>
                <a:gd name="T4" fmla="*/ 66 w 66"/>
                <a:gd name="T5" fmla="*/ 0 h 72"/>
                <a:gd name="T6" fmla="*/ 0 w 66"/>
                <a:gd name="T7" fmla="*/ 56 h 72"/>
                <a:gd name="T8" fmla="*/ 0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66" y="16"/>
                  </a:lnTo>
                  <a:lnTo>
                    <a:pt x="66" y="0"/>
                  </a:lnTo>
                  <a:lnTo>
                    <a:pt x="0" y="56"/>
                  </a:lnTo>
                  <a:lnTo>
                    <a:pt x="0" y="72"/>
                  </a:lnTo>
                  <a:close/>
                </a:path>
              </a:pathLst>
            </a:custGeom>
            <a:solidFill>
              <a:srgbClr val="E38D19"/>
            </a:solidFill>
            <a:ln w="9525">
              <a:noFill/>
              <a:round/>
              <a:headEnd/>
              <a:tailEnd/>
            </a:ln>
          </p:spPr>
          <p:txBody>
            <a:bodyPr/>
            <a:lstStyle/>
            <a:p>
              <a:endParaRPr lang="en-US"/>
            </a:p>
          </p:txBody>
        </p:sp>
        <p:sp>
          <p:nvSpPr>
            <p:cNvPr id="52289" name="Freeform 125"/>
            <p:cNvSpPr>
              <a:spLocks noChangeAspect="1"/>
            </p:cNvSpPr>
            <p:nvPr/>
          </p:nvSpPr>
          <p:spPr bwMode="auto">
            <a:xfrm>
              <a:off x="2425" y="1690"/>
              <a:ext cx="66" cy="72"/>
            </a:xfrm>
            <a:custGeom>
              <a:avLst/>
              <a:gdLst>
                <a:gd name="T0" fmla="*/ 66 w 66"/>
                <a:gd name="T1" fmla="*/ 72 h 72"/>
                <a:gd name="T2" fmla="*/ 0 w 66"/>
                <a:gd name="T3" fmla="*/ 16 h 72"/>
                <a:gd name="T4" fmla="*/ 0 w 66"/>
                <a:gd name="T5" fmla="*/ 0 h 72"/>
                <a:gd name="T6" fmla="*/ 66 w 66"/>
                <a:gd name="T7" fmla="*/ 56 h 72"/>
                <a:gd name="T8" fmla="*/ 66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66" y="72"/>
                  </a:moveTo>
                  <a:lnTo>
                    <a:pt x="0" y="16"/>
                  </a:lnTo>
                  <a:lnTo>
                    <a:pt x="0" y="0"/>
                  </a:lnTo>
                  <a:lnTo>
                    <a:pt x="66" y="56"/>
                  </a:lnTo>
                  <a:lnTo>
                    <a:pt x="66" y="72"/>
                  </a:lnTo>
                  <a:close/>
                </a:path>
              </a:pathLst>
            </a:custGeom>
            <a:solidFill>
              <a:srgbClr val="E38D19"/>
            </a:solidFill>
            <a:ln w="9525">
              <a:noFill/>
              <a:round/>
              <a:headEnd/>
              <a:tailEnd/>
            </a:ln>
          </p:spPr>
          <p:txBody>
            <a:bodyPr/>
            <a:lstStyle/>
            <a:p>
              <a:endParaRPr lang="en-US"/>
            </a:p>
          </p:txBody>
        </p:sp>
        <p:sp>
          <p:nvSpPr>
            <p:cNvPr id="52290" name="Freeform 126"/>
            <p:cNvSpPr>
              <a:spLocks noChangeAspect="1"/>
            </p:cNvSpPr>
            <p:nvPr/>
          </p:nvSpPr>
          <p:spPr bwMode="auto">
            <a:xfrm>
              <a:off x="2425" y="1634"/>
              <a:ext cx="260" cy="112"/>
            </a:xfrm>
            <a:custGeom>
              <a:avLst/>
              <a:gdLst>
                <a:gd name="T0" fmla="*/ 260 w 260"/>
                <a:gd name="T1" fmla="*/ 56 h 112"/>
                <a:gd name="T2" fmla="*/ 228 w 260"/>
                <a:gd name="T3" fmla="*/ 84 h 112"/>
                <a:gd name="T4" fmla="*/ 196 w 260"/>
                <a:gd name="T5" fmla="*/ 112 h 112"/>
                <a:gd name="T6" fmla="*/ 130 w 260"/>
                <a:gd name="T7" fmla="*/ 112 h 112"/>
                <a:gd name="T8" fmla="*/ 66 w 260"/>
                <a:gd name="T9" fmla="*/ 112 h 112"/>
                <a:gd name="T10" fmla="*/ 34 w 260"/>
                <a:gd name="T11" fmla="*/ 84 h 112"/>
                <a:gd name="T12" fmla="*/ 0 w 260"/>
                <a:gd name="T13" fmla="*/ 56 h 112"/>
                <a:gd name="T14" fmla="*/ 34 w 260"/>
                <a:gd name="T15" fmla="*/ 28 h 112"/>
                <a:gd name="T16" fmla="*/ 66 w 260"/>
                <a:gd name="T17" fmla="*/ 0 h 112"/>
                <a:gd name="T18" fmla="*/ 130 w 260"/>
                <a:gd name="T19" fmla="*/ 0 h 112"/>
                <a:gd name="T20" fmla="*/ 196 w 260"/>
                <a:gd name="T21" fmla="*/ 0 h 112"/>
                <a:gd name="T22" fmla="*/ 228 w 260"/>
                <a:gd name="T23" fmla="*/ 28 h 112"/>
                <a:gd name="T24" fmla="*/ 260 w 260"/>
                <a:gd name="T25" fmla="*/ 56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2"/>
                <a:gd name="T41" fmla="*/ 260 w 26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2">
                  <a:moveTo>
                    <a:pt x="260" y="56"/>
                  </a:moveTo>
                  <a:lnTo>
                    <a:pt x="228" y="84"/>
                  </a:lnTo>
                  <a:lnTo>
                    <a:pt x="196" y="112"/>
                  </a:lnTo>
                  <a:lnTo>
                    <a:pt x="130" y="112"/>
                  </a:lnTo>
                  <a:lnTo>
                    <a:pt x="66" y="112"/>
                  </a:lnTo>
                  <a:lnTo>
                    <a:pt x="34" y="84"/>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52291" name="Rectangle 127"/>
            <p:cNvSpPr>
              <a:spLocks noChangeAspect="1" noChangeArrowheads="1"/>
            </p:cNvSpPr>
            <p:nvPr/>
          </p:nvSpPr>
          <p:spPr bwMode="auto">
            <a:xfrm>
              <a:off x="2294" y="1806"/>
              <a:ext cx="129" cy="16"/>
            </a:xfrm>
            <a:prstGeom prst="rect">
              <a:avLst/>
            </a:prstGeom>
            <a:solidFill>
              <a:srgbClr val="F6B148"/>
            </a:solidFill>
            <a:ln w="9525">
              <a:noFill/>
              <a:miter lim="800000"/>
              <a:headEnd/>
              <a:tailEnd/>
            </a:ln>
          </p:spPr>
          <p:txBody>
            <a:bodyPr/>
            <a:lstStyle/>
            <a:p>
              <a:endParaRPr lang="en-US" sz="1600"/>
            </a:p>
          </p:txBody>
        </p:sp>
        <p:sp>
          <p:nvSpPr>
            <p:cNvPr id="52292" name="Freeform 128"/>
            <p:cNvSpPr>
              <a:spLocks noChangeAspect="1"/>
            </p:cNvSpPr>
            <p:nvPr/>
          </p:nvSpPr>
          <p:spPr bwMode="auto">
            <a:xfrm>
              <a:off x="2423" y="1752"/>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52293" name="Freeform 129"/>
            <p:cNvSpPr>
              <a:spLocks noChangeAspect="1"/>
            </p:cNvSpPr>
            <p:nvPr/>
          </p:nvSpPr>
          <p:spPr bwMode="auto">
            <a:xfrm>
              <a:off x="2228" y="1752"/>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52294" name="Freeform 130"/>
            <p:cNvSpPr>
              <a:spLocks noChangeAspect="1"/>
            </p:cNvSpPr>
            <p:nvPr/>
          </p:nvSpPr>
          <p:spPr bwMode="auto">
            <a:xfrm>
              <a:off x="2228" y="1696"/>
              <a:ext cx="261" cy="110"/>
            </a:xfrm>
            <a:custGeom>
              <a:avLst/>
              <a:gdLst>
                <a:gd name="T0" fmla="*/ 261 w 261"/>
                <a:gd name="T1" fmla="*/ 56 h 110"/>
                <a:gd name="T2" fmla="*/ 227 w 261"/>
                <a:gd name="T3" fmla="*/ 82 h 110"/>
                <a:gd name="T4" fmla="*/ 195 w 261"/>
                <a:gd name="T5" fmla="*/ 110 h 110"/>
                <a:gd name="T6" fmla="*/ 130 w 261"/>
                <a:gd name="T7" fmla="*/ 110 h 110"/>
                <a:gd name="T8" fmla="*/ 66 w 261"/>
                <a:gd name="T9" fmla="*/ 110 h 110"/>
                <a:gd name="T10" fmla="*/ 32 w 261"/>
                <a:gd name="T11" fmla="*/ 82 h 110"/>
                <a:gd name="T12" fmla="*/ 0 w 261"/>
                <a:gd name="T13" fmla="*/ 56 h 110"/>
                <a:gd name="T14" fmla="*/ 32 w 261"/>
                <a:gd name="T15" fmla="*/ 28 h 110"/>
                <a:gd name="T16" fmla="*/ 66 w 261"/>
                <a:gd name="T17" fmla="*/ 0 h 110"/>
                <a:gd name="T18" fmla="*/ 130 w 261"/>
                <a:gd name="T19" fmla="*/ 0 h 110"/>
                <a:gd name="T20" fmla="*/ 195 w 261"/>
                <a:gd name="T21" fmla="*/ 0 h 110"/>
                <a:gd name="T22" fmla="*/ 227 w 261"/>
                <a:gd name="T23" fmla="*/ 28 h 110"/>
                <a:gd name="T24" fmla="*/ 261 w 261"/>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110"/>
                <a:gd name="T41" fmla="*/ 261 w 26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110">
                  <a:moveTo>
                    <a:pt x="261" y="56"/>
                  </a:moveTo>
                  <a:lnTo>
                    <a:pt x="227" y="82"/>
                  </a:lnTo>
                  <a:lnTo>
                    <a:pt x="195" y="110"/>
                  </a:lnTo>
                  <a:lnTo>
                    <a:pt x="130" y="110"/>
                  </a:lnTo>
                  <a:lnTo>
                    <a:pt x="66" y="110"/>
                  </a:lnTo>
                  <a:lnTo>
                    <a:pt x="32" y="82"/>
                  </a:lnTo>
                  <a:lnTo>
                    <a:pt x="0" y="56"/>
                  </a:lnTo>
                  <a:lnTo>
                    <a:pt x="32" y="28"/>
                  </a:lnTo>
                  <a:lnTo>
                    <a:pt x="66" y="0"/>
                  </a:lnTo>
                  <a:lnTo>
                    <a:pt x="130" y="0"/>
                  </a:lnTo>
                  <a:lnTo>
                    <a:pt x="195" y="0"/>
                  </a:lnTo>
                  <a:lnTo>
                    <a:pt x="227" y="28"/>
                  </a:lnTo>
                  <a:lnTo>
                    <a:pt x="261" y="56"/>
                  </a:lnTo>
                  <a:close/>
                </a:path>
              </a:pathLst>
            </a:custGeom>
            <a:solidFill>
              <a:srgbClr val="FBD58B"/>
            </a:solidFill>
            <a:ln w="9525">
              <a:noFill/>
              <a:round/>
              <a:headEnd/>
              <a:tailEnd/>
            </a:ln>
          </p:spPr>
          <p:txBody>
            <a:bodyPr/>
            <a:lstStyle/>
            <a:p>
              <a:endParaRPr lang="en-US"/>
            </a:p>
          </p:txBody>
        </p:sp>
        <p:sp>
          <p:nvSpPr>
            <p:cNvPr id="52295" name="Rectangle 131"/>
            <p:cNvSpPr>
              <a:spLocks noChangeAspect="1" noChangeArrowheads="1"/>
            </p:cNvSpPr>
            <p:nvPr/>
          </p:nvSpPr>
          <p:spPr bwMode="auto">
            <a:xfrm>
              <a:off x="2491" y="1868"/>
              <a:ext cx="128" cy="16"/>
            </a:xfrm>
            <a:prstGeom prst="rect">
              <a:avLst/>
            </a:prstGeom>
            <a:solidFill>
              <a:srgbClr val="F6B148"/>
            </a:solidFill>
            <a:ln w="9525">
              <a:noFill/>
              <a:miter lim="800000"/>
              <a:headEnd/>
              <a:tailEnd/>
            </a:ln>
          </p:spPr>
          <p:txBody>
            <a:bodyPr/>
            <a:lstStyle/>
            <a:p>
              <a:endParaRPr lang="en-US" sz="1600"/>
            </a:p>
          </p:txBody>
        </p:sp>
        <p:sp>
          <p:nvSpPr>
            <p:cNvPr id="52296" name="Freeform 132"/>
            <p:cNvSpPr>
              <a:spLocks noChangeAspect="1"/>
            </p:cNvSpPr>
            <p:nvPr/>
          </p:nvSpPr>
          <p:spPr bwMode="auto">
            <a:xfrm>
              <a:off x="2619" y="1814"/>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52297" name="Freeform 133"/>
            <p:cNvSpPr>
              <a:spLocks noChangeAspect="1"/>
            </p:cNvSpPr>
            <p:nvPr/>
          </p:nvSpPr>
          <p:spPr bwMode="auto">
            <a:xfrm>
              <a:off x="2425" y="1814"/>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52298" name="Freeform 134"/>
            <p:cNvSpPr>
              <a:spLocks noChangeAspect="1"/>
            </p:cNvSpPr>
            <p:nvPr/>
          </p:nvSpPr>
          <p:spPr bwMode="auto">
            <a:xfrm>
              <a:off x="2425" y="1758"/>
              <a:ext cx="260" cy="110"/>
            </a:xfrm>
            <a:custGeom>
              <a:avLst/>
              <a:gdLst>
                <a:gd name="T0" fmla="*/ 260 w 260"/>
                <a:gd name="T1" fmla="*/ 56 h 110"/>
                <a:gd name="T2" fmla="*/ 228 w 260"/>
                <a:gd name="T3" fmla="*/ 82 h 110"/>
                <a:gd name="T4" fmla="*/ 196 w 260"/>
                <a:gd name="T5" fmla="*/ 110 h 110"/>
                <a:gd name="T6" fmla="*/ 130 w 260"/>
                <a:gd name="T7" fmla="*/ 110 h 110"/>
                <a:gd name="T8" fmla="*/ 66 w 260"/>
                <a:gd name="T9" fmla="*/ 110 h 110"/>
                <a:gd name="T10" fmla="*/ 34 w 260"/>
                <a:gd name="T11" fmla="*/ 82 h 110"/>
                <a:gd name="T12" fmla="*/ 0 w 260"/>
                <a:gd name="T13" fmla="*/ 56 h 110"/>
                <a:gd name="T14" fmla="*/ 34 w 260"/>
                <a:gd name="T15" fmla="*/ 28 h 110"/>
                <a:gd name="T16" fmla="*/ 66 w 260"/>
                <a:gd name="T17" fmla="*/ 0 h 110"/>
                <a:gd name="T18" fmla="*/ 130 w 260"/>
                <a:gd name="T19" fmla="*/ 0 h 110"/>
                <a:gd name="T20" fmla="*/ 196 w 260"/>
                <a:gd name="T21" fmla="*/ 0 h 110"/>
                <a:gd name="T22" fmla="*/ 228 w 260"/>
                <a:gd name="T23" fmla="*/ 28 h 110"/>
                <a:gd name="T24" fmla="*/ 260 w 260"/>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0"/>
                <a:gd name="T41" fmla="*/ 260 w 26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0">
                  <a:moveTo>
                    <a:pt x="260" y="56"/>
                  </a:moveTo>
                  <a:lnTo>
                    <a:pt x="228" y="82"/>
                  </a:lnTo>
                  <a:lnTo>
                    <a:pt x="196" y="110"/>
                  </a:lnTo>
                  <a:lnTo>
                    <a:pt x="130" y="110"/>
                  </a:lnTo>
                  <a:lnTo>
                    <a:pt x="66" y="110"/>
                  </a:lnTo>
                  <a:lnTo>
                    <a:pt x="34" y="82"/>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52299" name="Freeform 135"/>
            <p:cNvSpPr>
              <a:spLocks noChangeAspect="1"/>
            </p:cNvSpPr>
            <p:nvPr/>
          </p:nvSpPr>
          <p:spPr bwMode="auto">
            <a:xfrm>
              <a:off x="2461" y="1349"/>
              <a:ext cx="16" cy="16"/>
            </a:xfrm>
            <a:custGeom>
              <a:avLst/>
              <a:gdLst>
                <a:gd name="T0" fmla="*/ 4 w 16"/>
                <a:gd name="T1" fmla="*/ 0 h 16"/>
                <a:gd name="T2" fmla="*/ 12 w 16"/>
                <a:gd name="T3" fmla="*/ 0 h 16"/>
                <a:gd name="T4" fmla="*/ 16 w 16"/>
                <a:gd name="T5" fmla="*/ 16 h 16"/>
                <a:gd name="T6" fmla="*/ 0 w 16"/>
                <a:gd name="T7" fmla="*/ 16 h 16"/>
                <a:gd name="T8" fmla="*/ 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0"/>
                  </a:moveTo>
                  <a:lnTo>
                    <a:pt x="12" y="0"/>
                  </a:lnTo>
                  <a:lnTo>
                    <a:pt x="16" y="16"/>
                  </a:lnTo>
                  <a:lnTo>
                    <a:pt x="0" y="16"/>
                  </a:lnTo>
                  <a:lnTo>
                    <a:pt x="4" y="0"/>
                  </a:lnTo>
                  <a:close/>
                </a:path>
              </a:pathLst>
            </a:custGeom>
            <a:solidFill>
              <a:srgbClr val="E38D19"/>
            </a:solidFill>
            <a:ln w="9525">
              <a:noFill/>
              <a:round/>
              <a:headEnd/>
              <a:tailEnd/>
            </a:ln>
          </p:spPr>
          <p:txBody>
            <a:bodyPr/>
            <a:lstStyle/>
            <a:p>
              <a:endParaRPr lang="en-US"/>
            </a:p>
          </p:txBody>
        </p:sp>
        <p:sp>
          <p:nvSpPr>
            <p:cNvPr id="52300" name="Freeform 136"/>
            <p:cNvSpPr>
              <a:spLocks noChangeAspect="1"/>
            </p:cNvSpPr>
            <p:nvPr/>
          </p:nvSpPr>
          <p:spPr bwMode="auto">
            <a:xfrm>
              <a:off x="2451" y="1361"/>
              <a:ext cx="36" cy="8"/>
            </a:xfrm>
            <a:custGeom>
              <a:avLst/>
              <a:gdLst>
                <a:gd name="T0" fmla="*/ 18 w 36"/>
                <a:gd name="T1" fmla="*/ 0 h 8"/>
                <a:gd name="T2" fmla="*/ 26 w 36"/>
                <a:gd name="T3" fmla="*/ 4 h 8"/>
                <a:gd name="T4" fmla="*/ 36 w 36"/>
                <a:gd name="T5" fmla="*/ 8 h 8"/>
                <a:gd name="T6" fmla="*/ 18 w 36"/>
                <a:gd name="T7" fmla="*/ 8 h 8"/>
                <a:gd name="T8" fmla="*/ 0 w 36"/>
                <a:gd name="T9" fmla="*/ 8 h 8"/>
                <a:gd name="T10" fmla="*/ 8 w 36"/>
                <a:gd name="T11" fmla="*/ 4 h 8"/>
                <a:gd name="T12" fmla="*/ 18 w 36"/>
                <a:gd name="T13" fmla="*/ 0 h 8"/>
                <a:gd name="T14" fmla="*/ 0 60000 65536"/>
                <a:gd name="T15" fmla="*/ 0 60000 65536"/>
                <a:gd name="T16" fmla="*/ 0 60000 65536"/>
                <a:gd name="T17" fmla="*/ 0 60000 65536"/>
                <a:gd name="T18" fmla="*/ 0 60000 65536"/>
                <a:gd name="T19" fmla="*/ 0 60000 65536"/>
                <a:gd name="T20" fmla="*/ 0 60000 65536"/>
                <a:gd name="T21" fmla="*/ 0 w 36"/>
                <a:gd name="T22" fmla="*/ 0 h 8"/>
                <a:gd name="T23" fmla="*/ 36 w 3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
                  <a:moveTo>
                    <a:pt x="18" y="0"/>
                  </a:moveTo>
                  <a:lnTo>
                    <a:pt x="26" y="4"/>
                  </a:lnTo>
                  <a:lnTo>
                    <a:pt x="36" y="8"/>
                  </a:lnTo>
                  <a:lnTo>
                    <a:pt x="18" y="8"/>
                  </a:lnTo>
                  <a:lnTo>
                    <a:pt x="0" y="8"/>
                  </a:lnTo>
                  <a:lnTo>
                    <a:pt x="8" y="4"/>
                  </a:lnTo>
                  <a:lnTo>
                    <a:pt x="18" y="0"/>
                  </a:lnTo>
                  <a:close/>
                </a:path>
              </a:pathLst>
            </a:custGeom>
            <a:solidFill>
              <a:srgbClr val="E38D19"/>
            </a:solidFill>
            <a:ln w="9525">
              <a:noFill/>
              <a:round/>
              <a:headEnd/>
              <a:tailEnd/>
            </a:ln>
          </p:spPr>
          <p:txBody>
            <a:bodyPr/>
            <a:lstStyle/>
            <a:p>
              <a:endParaRPr lang="en-US"/>
            </a:p>
          </p:txBody>
        </p:sp>
        <p:sp>
          <p:nvSpPr>
            <p:cNvPr id="52301" name="Freeform 137"/>
            <p:cNvSpPr>
              <a:spLocks noChangeAspect="1" noEditPoints="1"/>
            </p:cNvSpPr>
            <p:nvPr/>
          </p:nvSpPr>
          <p:spPr bwMode="auto">
            <a:xfrm>
              <a:off x="2348" y="1369"/>
              <a:ext cx="239" cy="367"/>
            </a:xfrm>
            <a:custGeom>
              <a:avLst/>
              <a:gdLst>
                <a:gd name="T0" fmla="*/ 235 w 239"/>
                <a:gd name="T1" fmla="*/ 311 h 367"/>
                <a:gd name="T2" fmla="*/ 201 w 239"/>
                <a:gd name="T3" fmla="*/ 285 h 367"/>
                <a:gd name="T4" fmla="*/ 191 w 239"/>
                <a:gd name="T5" fmla="*/ 226 h 367"/>
                <a:gd name="T6" fmla="*/ 167 w 239"/>
                <a:gd name="T7" fmla="*/ 208 h 367"/>
                <a:gd name="T8" fmla="*/ 135 w 239"/>
                <a:gd name="T9" fmla="*/ 32 h 367"/>
                <a:gd name="T10" fmla="*/ 143 w 239"/>
                <a:gd name="T11" fmla="*/ 18 h 367"/>
                <a:gd name="T12" fmla="*/ 135 w 239"/>
                <a:gd name="T13" fmla="*/ 12 h 367"/>
                <a:gd name="T14" fmla="*/ 135 w 239"/>
                <a:gd name="T15" fmla="*/ 0 h 367"/>
                <a:gd name="T16" fmla="*/ 107 w 239"/>
                <a:gd name="T17" fmla="*/ 10 h 367"/>
                <a:gd name="T18" fmla="*/ 105 w 239"/>
                <a:gd name="T19" fmla="*/ 12 h 367"/>
                <a:gd name="T20" fmla="*/ 99 w 239"/>
                <a:gd name="T21" fmla="*/ 26 h 367"/>
                <a:gd name="T22" fmla="*/ 109 w 239"/>
                <a:gd name="T23" fmla="*/ 32 h 367"/>
                <a:gd name="T24" fmla="*/ 50 w 239"/>
                <a:gd name="T25" fmla="*/ 208 h 367"/>
                <a:gd name="T26" fmla="*/ 67 w 239"/>
                <a:gd name="T27" fmla="*/ 226 h 367"/>
                <a:gd name="T28" fmla="*/ 4 w 239"/>
                <a:gd name="T29" fmla="*/ 285 h 367"/>
                <a:gd name="T30" fmla="*/ 28 w 239"/>
                <a:gd name="T31" fmla="*/ 311 h 367"/>
                <a:gd name="T32" fmla="*/ 121 w 239"/>
                <a:gd name="T33" fmla="*/ 367 h 367"/>
                <a:gd name="T34" fmla="*/ 211 w 239"/>
                <a:gd name="T35" fmla="*/ 311 h 367"/>
                <a:gd name="T36" fmla="*/ 121 w 239"/>
                <a:gd name="T37" fmla="*/ 50 h 367"/>
                <a:gd name="T38" fmla="*/ 121 w 239"/>
                <a:gd name="T39" fmla="*/ 208 h 367"/>
                <a:gd name="T40" fmla="*/ 121 w 239"/>
                <a:gd name="T41" fmla="*/ 48 h 367"/>
                <a:gd name="T42" fmla="*/ 121 w 239"/>
                <a:gd name="T43" fmla="*/ 230 h 367"/>
                <a:gd name="T44" fmla="*/ 175 w 239"/>
                <a:gd name="T45" fmla="*/ 285 h 367"/>
                <a:gd name="T46" fmla="*/ 67 w 239"/>
                <a:gd name="T47" fmla="*/ 285 h 367"/>
                <a:gd name="T48" fmla="*/ 121 w 239"/>
                <a:gd name="T49" fmla="*/ 363 h 367"/>
                <a:gd name="T50" fmla="*/ 34 w 239"/>
                <a:gd name="T51" fmla="*/ 361 h 367"/>
                <a:gd name="T52" fmla="*/ 40 w 239"/>
                <a:gd name="T53" fmla="*/ 353 h 367"/>
                <a:gd name="T54" fmla="*/ 46 w 239"/>
                <a:gd name="T55" fmla="*/ 347 h 367"/>
                <a:gd name="T56" fmla="*/ 54 w 239"/>
                <a:gd name="T57" fmla="*/ 339 h 367"/>
                <a:gd name="T58" fmla="*/ 69 w 239"/>
                <a:gd name="T59" fmla="*/ 331 h 367"/>
                <a:gd name="T60" fmla="*/ 85 w 239"/>
                <a:gd name="T61" fmla="*/ 325 h 367"/>
                <a:gd name="T62" fmla="*/ 95 w 239"/>
                <a:gd name="T63" fmla="*/ 325 h 367"/>
                <a:gd name="T64" fmla="*/ 107 w 239"/>
                <a:gd name="T65" fmla="*/ 323 h 367"/>
                <a:gd name="T66" fmla="*/ 121 w 239"/>
                <a:gd name="T67" fmla="*/ 323 h 367"/>
                <a:gd name="T68" fmla="*/ 133 w 239"/>
                <a:gd name="T69" fmla="*/ 323 h 367"/>
                <a:gd name="T70" fmla="*/ 145 w 239"/>
                <a:gd name="T71" fmla="*/ 325 h 367"/>
                <a:gd name="T72" fmla="*/ 155 w 239"/>
                <a:gd name="T73" fmla="*/ 325 h 367"/>
                <a:gd name="T74" fmla="*/ 173 w 239"/>
                <a:gd name="T75" fmla="*/ 331 h 367"/>
                <a:gd name="T76" fmla="*/ 185 w 239"/>
                <a:gd name="T77" fmla="*/ 339 h 367"/>
                <a:gd name="T78" fmla="*/ 195 w 239"/>
                <a:gd name="T79" fmla="*/ 347 h 367"/>
                <a:gd name="T80" fmla="*/ 201 w 239"/>
                <a:gd name="T81" fmla="*/ 357 h 367"/>
                <a:gd name="T82" fmla="*/ 205 w 239"/>
                <a:gd name="T83" fmla="*/ 363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367"/>
                <a:gd name="T128" fmla="*/ 239 w 239"/>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367">
                  <a:moveTo>
                    <a:pt x="211" y="311"/>
                  </a:moveTo>
                  <a:lnTo>
                    <a:pt x="235" y="311"/>
                  </a:lnTo>
                  <a:lnTo>
                    <a:pt x="235" y="285"/>
                  </a:lnTo>
                  <a:lnTo>
                    <a:pt x="201" y="285"/>
                  </a:lnTo>
                  <a:lnTo>
                    <a:pt x="175" y="226"/>
                  </a:lnTo>
                  <a:lnTo>
                    <a:pt x="191" y="226"/>
                  </a:lnTo>
                  <a:lnTo>
                    <a:pt x="191" y="208"/>
                  </a:lnTo>
                  <a:lnTo>
                    <a:pt x="167" y="208"/>
                  </a:lnTo>
                  <a:lnTo>
                    <a:pt x="131" y="32"/>
                  </a:lnTo>
                  <a:lnTo>
                    <a:pt x="135" y="32"/>
                  </a:lnTo>
                  <a:lnTo>
                    <a:pt x="143" y="26"/>
                  </a:lnTo>
                  <a:lnTo>
                    <a:pt x="143" y="18"/>
                  </a:lnTo>
                  <a:lnTo>
                    <a:pt x="135" y="12"/>
                  </a:lnTo>
                  <a:lnTo>
                    <a:pt x="135" y="10"/>
                  </a:lnTo>
                  <a:lnTo>
                    <a:pt x="135" y="0"/>
                  </a:lnTo>
                  <a:lnTo>
                    <a:pt x="107" y="0"/>
                  </a:lnTo>
                  <a:lnTo>
                    <a:pt x="107" y="10"/>
                  </a:lnTo>
                  <a:lnTo>
                    <a:pt x="107" y="12"/>
                  </a:lnTo>
                  <a:lnTo>
                    <a:pt x="105" y="12"/>
                  </a:lnTo>
                  <a:lnTo>
                    <a:pt x="99" y="18"/>
                  </a:lnTo>
                  <a:lnTo>
                    <a:pt x="99" y="26"/>
                  </a:lnTo>
                  <a:lnTo>
                    <a:pt x="105" y="32"/>
                  </a:lnTo>
                  <a:lnTo>
                    <a:pt x="109" y="32"/>
                  </a:lnTo>
                  <a:lnTo>
                    <a:pt x="75" y="208"/>
                  </a:lnTo>
                  <a:lnTo>
                    <a:pt x="50" y="208"/>
                  </a:lnTo>
                  <a:lnTo>
                    <a:pt x="50" y="226"/>
                  </a:lnTo>
                  <a:lnTo>
                    <a:pt x="67" y="226"/>
                  </a:lnTo>
                  <a:lnTo>
                    <a:pt x="38" y="285"/>
                  </a:lnTo>
                  <a:lnTo>
                    <a:pt x="4" y="285"/>
                  </a:lnTo>
                  <a:lnTo>
                    <a:pt x="4" y="311"/>
                  </a:lnTo>
                  <a:lnTo>
                    <a:pt x="28" y="311"/>
                  </a:lnTo>
                  <a:lnTo>
                    <a:pt x="0" y="367"/>
                  </a:lnTo>
                  <a:lnTo>
                    <a:pt x="121" y="367"/>
                  </a:lnTo>
                  <a:lnTo>
                    <a:pt x="239" y="367"/>
                  </a:lnTo>
                  <a:lnTo>
                    <a:pt x="211" y="311"/>
                  </a:lnTo>
                  <a:close/>
                  <a:moveTo>
                    <a:pt x="121" y="48"/>
                  </a:moveTo>
                  <a:lnTo>
                    <a:pt x="121" y="50"/>
                  </a:lnTo>
                  <a:lnTo>
                    <a:pt x="145" y="208"/>
                  </a:lnTo>
                  <a:lnTo>
                    <a:pt x="121" y="208"/>
                  </a:lnTo>
                  <a:lnTo>
                    <a:pt x="95" y="208"/>
                  </a:lnTo>
                  <a:lnTo>
                    <a:pt x="121" y="48"/>
                  </a:lnTo>
                  <a:close/>
                  <a:moveTo>
                    <a:pt x="91" y="230"/>
                  </a:moveTo>
                  <a:lnTo>
                    <a:pt x="121" y="230"/>
                  </a:lnTo>
                  <a:lnTo>
                    <a:pt x="149" y="230"/>
                  </a:lnTo>
                  <a:lnTo>
                    <a:pt x="175" y="285"/>
                  </a:lnTo>
                  <a:lnTo>
                    <a:pt x="121" y="285"/>
                  </a:lnTo>
                  <a:lnTo>
                    <a:pt x="67" y="285"/>
                  </a:lnTo>
                  <a:lnTo>
                    <a:pt x="91" y="230"/>
                  </a:lnTo>
                  <a:close/>
                  <a:moveTo>
                    <a:pt x="121" y="363"/>
                  </a:moveTo>
                  <a:lnTo>
                    <a:pt x="34" y="363"/>
                  </a:lnTo>
                  <a:lnTo>
                    <a:pt x="34" y="361"/>
                  </a:lnTo>
                  <a:lnTo>
                    <a:pt x="38" y="357"/>
                  </a:lnTo>
                  <a:lnTo>
                    <a:pt x="40" y="353"/>
                  </a:lnTo>
                  <a:lnTo>
                    <a:pt x="42" y="351"/>
                  </a:lnTo>
                  <a:lnTo>
                    <a:pt x="46" y="347"/>
                  </a:lnTo>
                  <a:lnTo>
                    <a:pt x="50" y="343"/>
                  </a:lnTo>
                  <a:lnTo>
                    <a:pt x="54" y="339"/>
                  </a:lnTo>
                  <a:lnTo>
                    <a:pt x="60" y="335"/>
                  </a:lnTo>
                  <a:lnTo>
                    <a:pt x="69" y="331"/>
                  </a:lnTo>
                  <a:lnTo>
                    <a:pt x="77" y="329"/>
                  </a:lnTo>
                  <a:lnTo>
                    <a:pt x="85" y="325"/>
                  </a:lnTo>
                  <a:lnTo>
                    <a:pt x="91" y="325"/>
                  </a:lnTo>
                  <a:lnTo>
                    <a:pt x="95" y="325"/>
                  </a:lnTo>
                  <a:lnTo>
                    <a:pt x="101" y="323"/>
                  </a:lnTo>
                  <a:lnTo>
                    <a:pt x="107" y="323"/>
                  </a:lnTo>
                  <a:lnTo>
                    <a:pt x="113" y="323"/>
                  </a:lnTo>
                  <a:lnTo>
                    <a:pt x="121" y="323"/>
                  </a:lnTo>
                  <a:lnTo>
                    <a:pt x="127" y="323"/>
                  </a:lnTo>
                  <a:lnTo>
                    <a:pt x="133" y="323"/>
                  </a:lnTo>
                  <a:lnTo>
                    <a:pt x="139" y="323"/>
                  </a:lnTo>
                  <a:lnTo>
                    <a:pt x="145" y="325"/>
                  </a:lnTo>
                  <a:lnTo>
                    <a:pt x="151" y="325"/>
                  </a:lnTo>
                  <a:lnTo>
                    <a:pt x="155" y="325"/>
                  </a:lnTo>
                  <a:lnTo>
                    <a:pt x="165" y="329"/>
                  </a:lnTo>
                  <a:lnTo>
                    <a:pt x="173" y="331"/>
                  </a:lnTo>
                  <a:lnTo>
                    <a:pt x="179" y="335"/>
                  </a:lnTo>
                  <a:lnTo>
                    <a:pt x="185" y="339"/>
                  </a:lnTo>
                  <a:lnTo>
                    <a:pt x="191" y="343"/>
                  </a:lnTo>
                  <a:lnTo>
                    <a:pt x="195" y="347"/>
                  </a:lnTo>
                  <a:lnTo>
                    <a:pt x="197" y="351"/>
                  </a:lnTo>
                  <a:lnTo>
                    <a:pt x="201" y="357"/>
                  </a:lnTo>
                  <a:lnTo>
                    <a:pt x="205" y="361"/>
                  </a:lnTo>
                  <a:lnTo>
                    <a:pt x="205" y="363"/>
                  </a:lnTo>
                  <a:lnTo>
                    <a:pt x="121" y="363"/>
                  </a:lnTo>
                  <a:close/>
                </a:path>
              </a:pathLst>
            </a:custGeom>
            <a:solidFill>
              <a:srgbClr val="E38D19"/>
            </a:solidFill>
            <a:ln w="9525">
              <a:noFill/>
              <a:round/>
              <a:headEnd/>
              <a:tailEnd/>
            </a:ln>
          </p:spPr>
          <p:txBody>
            <a:bodyPr/>
            <a:lstStyle/>
            <a:p>
              <a:endParaRPr lang="en-US"/>
            </a:p>
          </p:txBody>
        </p:sp>
        <p:sp>
          <p:nvSpPr>
            <p:cNvPr id="52302" name="Freeform 138"/>
            <p:cNvSpPr>
              <a:spLocks noChangeAspect="1"/>
            </p:cNvSpPr>
            <p:nvPr/>
          </p:nvSpPr>
          <p:spPr bwMode="auto">
            <a:xfrm>
              <a:off x="2320" y="1321"/>
              <a:ext cx="20" cy="104"/>
            </a:xfrm>
            <a:custGeom>
              <a:avLst/>
              <a:gdLst>
                <a:gd name="T0" fmla="*/ 80 w 10"/>
                <a:gd name="T1" fmla="*/ 8 h 52"/>
                <a:gd name="T2" fmla="*/ 72 w 10"/>
                <a:gd name="T3" fmla="*/ 32 h 52"/>
                <a:gd name="T4" fmla="*/ 64 w 10"/>
                <a:gd name="T5" fmla="*/ 64 h 52"/>
                <a:gd name="T6" fmla="*/ 48 w 10"/>
                <a:gd name="T7" fmla="*/ 136 h 52"/>
                <a:gd name="T8" fmla="*/ 40 w 10"/>
                <a:gd name="T9" fmla="*/ 208 h 52"/>
                <a:gd name="T10" fmla="*/ 40 w 10"/>
                <a:gd name="T11" fmla="*/ 272 h 52"/>
                <a:gd name="T12" fmla="*/ 56 w 10"/>
                <a:gd name="T13" fmla="*/ 336 h 52"/>
                <a:gd name="T14" fmla="*/ 72 w 10"/>
                <a:gd name="T15" fmla="*/ 376 h 52"/>
                <a:gd name="T16" fmla="*/ 80 w 10"/>
                <a:gd name="T17" fmla="*/ 400 h 52"/>
                <a:gd name="T18" fmla="*/ 72 w 10"/>
                <a:gd name="T19" fmla="*/ 408 h 52"/>
                <a:gd name="T20" fmla="*/ 72 w 10"/>
                <a:gd name="T21" fmla="*/ 416 h 52"/>
                <a:gd name="T22" fmla="*/ 56 w 10"/>
                <a:gd name="T23" fmla="*/ 400 h 52"/>
                <a:gd name="T24" fmla="*/ 40 w 10"/>
                <a:gd name="T25" fmla="*/ 376 h 52"/>
                <a:gd name="T26" fmla="*/ 8 w 10"/>
                <a:gd name="T27" fmla="*/ 296 h 52"/>
                <a:gd name="T28" fmla="*/ 0 w 10"/>
                <a:gd name="T29" fmla="*/ 208 h 52"/>
                <a:gd name="T30" fmla="*/ 8 w 10"/>
                <a:gd name="T31" fmla="*/ 120 h 52"/>
                <a:gd name="T32" fmla="*/ 40 w 10"/>
                <a:gd name="T33" fmla="*/ 48 h 52"/>
                <a:gd name="T34" fmla="*/ 56 w 10"/>
                <a:gd name="T35" fmla="*/ 16 h 52"/>
                <a:gd name="T36" fmla="*/ 72 w 10"/>
                <a:gd name="T37" fmla="*/ 0 h 52"/>
                <a:gd name="T38" fmla="*/ 80 w 10"/>
                <a:gd name="T39" fmla="*/ 0 h 52"/>
                <a:gd name="T40" fmla="*/ 8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1"/>
                  </a:moveTo>
                  <a:cubicBezTo>
                    <a:pt x="10" y="2"/>
                    <a:pt x="10" y="3"/>
                    <a:pt x="9" y="4"/>
                  </a:cubicBezTo>
                  <a:cubicBezTo>
                    <a:pt x="9" y="6"/>
                    <a:pt x="8" y="7"/>
                    <a:pt x="8" y="8"/>
                  </a:cubicBezTo>
                  <a:cubicBezTo>
                    <a:pt x="7" y="11"/>
                    <a:pt x="6" y="14"/>
                    <a:pt x="6" y="17"/>
                  </a:cubicBezTo>
                  <a:cubicBezTo>
                    <a:pt x="5" y="20"/>
                    <a:pt x="5" y="23"/>
                    <a:pt x="5" y="26"/>
                  </a:cubicBezTo>
                  <a:cubicBezTo>
                    <a:pt x="5" y="28"/>
                    <a:pt x="5" y="31"/>
                    <a:pt x="5" y="34"/>
                  </a:cubicBezTo>
                  <a:cubicBezTo>
                    <a:pt x="6" y="36"/>
                    <a:pt x="6" y="39"/>
                    <a:pt x="7" y="42"/>
                  </a:cubicBezTo>
                  <a:cubicBezTo>
                    <a:pt x="7" y="43"/>
                    <a:pt x="8" y="45"/>
                    <a:pt x="9" y="47"/>
                  </a:cubicBezTo>
                  <a:cubicBezTo>
                    <a:pt x="9" y="48"/>
                    <a:pt x="10" y="50"/>
                    <a:pt x="10" y="50"/>
                  </a:cubicBezTo>
                  <a:cubicBezTo>
                    <a:pt x="10" y="51"/>
                    <a:pt x="9" y="51"/>
                    <a:pt x="9" y="51"/>
                  </a:cubicBezTo>
                  <a:cubicBezTo>
                    <a:pt x="9" y="52"/>
                    <a:pt x="9" y="52"/>
                    <a:pt x="9" y="52"/>
                  </a:cubicBezTo>
                  <a:cubicBezTo>
                    <a:pt x="8" y="52"/>
                    <a:pt x="8" y="51"/>
                    <a:pt x="7" y="50"/>
                  </a:cubicBezTo>
                  <a:cubicBezTo>
                    <a:pt x="6" y="50"/>
                    <a:pt x="6" y="49"/>
                    <a:pt x="5" y="47"/>
                  </a:cubicBezTo>
                  <a:cubicBezTo>
                    <a:pt x="3" y="44"/>
                    <a:pt x="2" y="40"/>
                    <a:pt x="1" y="37"/>
                  </a:cubicBezTo>
                  <a:cubicBezTo>
                    <a:pt x="1" y="33"/>
                    <a:pt x="0" y="30"/>
                    <a:pt x="0" y="26"/>
                  </a:cubicBezTo>
                  <a:cubicBezTo>
                    <a:pt x="0" y="22"/>
                    <a:pt x="1" y="19"/>
                    <a:pt x="1" y="15"/>
                  </a:cubicBezTo>
                  <a:cubicBezTo>
                    <a:pt x="2" y="12"/>
                    <a:pt x="3" y="9"/>
                    <a:pt x="5" y="6"/>
                  </a:cubicBezTo>
                  <a:cubicBezTo>
                    <a:pt x="6" y="4"/>
                    <a:pt x="6" y="2"/>
                    <a:pt x="7" y="2"/>
                  </a:cubicBezTo>
                  <a:cubicBezTo>
                    <a:pt x="8" y="0"/>
                    <a:pt x="9" y="0"/>
                    <a:pt x="9" y="0"/>
                  </a:cubicBezTo>
                  <a:cubicBezTo>
                    <a:pt x="10" y="0"/>
                    <a:pt x="10" y="0"/>
                    <a:pt x="10" y="0"/>
                  </a:cubicBezTo>
                  <a:cubicBezTo>
                    <a:pt x="10" y="1"/>
                    <a:pt x="10" y="1"/>
                    <a:pt x="10" y="1"/>
                  </a:cubicBezTo>
                  <a:close/>
                </a:path>
              </a:pathLst>
            </a:custGeom>
            <a:solidFill>
              <a:srgbClr val="E38D19"/>
            </a:solidFill>
            <a:ln w="9525">
              <a:noFill/>
              <a:round/>
              <a:headEnd/>
              <a:tailEnd/>
            </a:ln>
          </p:spPr>
          <p:txBody>
            <a:bodyPr/>
            <a:lstStyle/>
            <a:p>
              <a:endParaRPr lang="en-US"/>
            </a:p>
          </p:txBody>
        </p:sp>
        <p:sp>
          <p:nvSpPr>
            <p:cNvPr id="52303" name="Freeform 139"/>
            <p:cNvSpPr>
              <a:spLocks noChangeAspect="1"/>
            </p:cNvSpPr>
            <p:nvPr/>
          </p:nvSpPr>
          <p:spPr bwMode="auto">
            <a:xfrm>
              <a:off x="2362" y="1331"/>
              <a:ext cx="18" cy="82"/>
            </a:xfrm>
            <a:custGeom>
              <a:avLst/>
              <a:gdLst>
                <a:gd name="T0" fmla="*/ 72 w 9"/>
                <a:gd name="T1" fmla="*/ 16 h 41"/>
                <a:gd name="T2" fmla="*/ 64 w 9"/>
                <a:gd name="T3" fmla="*/ 32 h 41"/>
                <a:gd name="T4" fmla="*/ 56 w 9"/>
                <a:gd name="T5" fmla="*/ 56 h 41"/>
                <a:gd name="T6" fmla="*/ 40 w 9"/>
                <a:gd name="T7" fmla="*/ 112 h 41"/>
                <a:gd name="T8" fmla="*/ 32 w 9"/>
                <a:gd name="T9" fmla="*/ 168 h 41"/>
                <a:gd name="T10" fmla="*/ 40 w 9"/>
                <a:gd name="T11" fmla="*/ 216 h 41"/>
                <a:gd name="T12" fmla="*/ 48 w 9"/>
                <a:gd name="T13" fmla="*/ 264 h 41"/>
                <a:gd name="T14" fmla="*/ 56 w 9"/>
                <a:gd name="T15" fmla="*/ 296 h 41"/>
                <a:gd name="T16" fmla="*/ 64 w 9"/>
                <a:gd name="T17" fmla="*/ 320 h 41"/>
                <a:gd name="T18" fmla="*/ 64 w 9"/>
                <a:gd name="T19" fmla="*/ 328 h 41"/>
                <a:gd name="T20" fmla="*/ 56 w 9"/>
                <a:gd name="T21" fmla="*/ 328 h 41"/>
                <a:gd name="T22" fmla="*/ 48 w 9"/>
                <a:gd name="T23" fmla="*/ 320 h 41"/>
                <a:gd name="T24" fmla="*/ 32 w 9"/>
                <a:gd name="T25" fmla="*/ 304 h 41"/>
                <a:gd name="T26" fmla="*/ 8 w 9"/>
                <a:gd name="T27" fmla="*/ 232 h 41"/>
                <a:gd name="T28" fmla="*/ 8 w 9"/>
                <a:gd name="T29" fmla="*/ 168 h 41"/>
                <a:gd name="T30" fmla="*/ 8 w 9"/>
                <a:gd name="T31" fmla="*/ 96 h 41"/>
                <a:gd name="T32" fmla="*/ 32 w 9"/>
                <a:gd name="T33" fmla="*/ 40 h 41"/>
                <a:gd name="T34" fmla="*/ 48 w 9"/>
                <a:gd name="T35" fmla="*/ 16 h 41"/>
                <a:gd name="T36" fmla="*/ 64 w 9"/>
                <a:gd name="T37" fmla="*/ 0 h 41"/>
                <a:gd name="T38" fmla="*/ 64 w 9"/>
                <a:gd name="T39" fmla="*/ 8 h 41"/>
                <a:gd name="T40" fmla="*/ 72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9" y="2"/>
                  </a:moveTo>
                  <a:cubicBezTo>
                    <a:pt x="9" y="2"/>
                    <a:pt x="8" y="3"/>
                    <a:pt x="8" y="4"/>
                  </a:cubicBezTo>
                  <a:cubicBezTo>
                    <a:pt x="7" y="5"/>
                    <a:pt x="7" y="6"/>
                    <a:pt x="7" y="7"/>
                  </a:cubicBezTo>
                  <a:cubicBezTo>
                    <a:pt x="6" y="9"/>
                    <a:pt x="5" y="12"/>
                    <a:pt x="5" y="14"/>
                  </a:cubicBezTo>
                  <a:cubicBezTo>
                    <a:pt x="5" y="16"/>
                    <a:pt x="4" y="18"/>
                    <a:pt x="4" y="21"/>
                  </a:cubicBezTo>
                  <a:cubicBezTo>
                    <a:pt x="4" y="23"/>
                    <a:pt x="4" y="25"/>
                    <a:pt x="5" y="27"/>
                  </a:cubicBezTo>
                  <a:cubicBezTo>
                    <a:pt x="5" y="29"/>
                    <a:pt x="5" y="31"/>
                    <a:pt x="6" y="33"/>
                  </a:cubicBezTo>
                  <a:cubicBezTo>
                    <a:pt x="6" y="34"/>
                    <a:pt x="7" y="36"/>
                    <a:pt x="7" y="37"/>
                  </a:cubicBezTo>
                  <a:cubicBezTo>
                    <a:pt x="8" y="39"/>
                    <a:pt x="8" y="39"/>
                    <a:pt x="8" y="40"/>
                  </a:cubicBezTo>
                  <a:cubicBezTo>
                    <a:pt x="8" y="40"/>
                    <a:pt x="8" y="41"/>
                    <a:pt x="8" y="41"/>
                  </a:cubicBezTo>
                  <a:cubicBezTo>
                    <a:pt x="7" y="41"/>
                    <a:pt x="7" y="41"/>
                    <a:pt x="7" y="41"/>
                  </a:cubicBezTo>
                  <a:cubicBezTo>
                    <a:pt x="7" y="41"/>
                    <a:pt x="7" y="41"/>
                    <a:pt x="6" y="40"/>
                  </a:cubicBezTo>
                  <a:cubicBezTo>
                    <a:pt x="6" y="40"/>
                    <a:pt x="5" y="39"/>
                    <a:pt x="4" y="38"/>
                  </a:cubicBezTo>
                  <a:cubicBezTo>
                    <a:pt x="3" y="35"/>
                    <a:pt x="2" y="32"/>
                    <a:pt x="1" y="29"/>
                  </a:cubicBezTo>
                  <a:cubicBezTo>
                    <a:pt x="1" y="27"/>
                    <a:pt x="0" y="24"/>
                    <a:pt x="1" y="21"/>
                  </a:cubicBezTo>
                  <a:cubicBezTo>
                    <a:pt x="1" y="18"/>
                    <a:pt x="1" y="15"/>
                    <a:pt x="1" y="12"/>
                  </a:cubicBezTo>
                  <a:cubicBezTo>
                    <a:pt x="2" y="10"/>
                    <a:pt x="3" y="7"/>
                    <a:pt x="4" y="5"/>
                  </a:cubicBezTo>
                  <a:cubicBezTo>
                    <a:pt x="5" y="3"/>
                    <a:pt x="6" y="2"/>
                    <a:pt x="6" y="2"/>
                  </a:cubicBezTo>
                  <a:cubicBezTo>
                    <a:pt x="7" y="1"/>
                    <a:pt x="7" y="0"/>
                    <a:pt x="8" y="0"/>
                  </a:cubicBezTo>
                  <a:cubicBezTo>
                    <a:pt x="8" y="1"/>
                    <a:pt x="8" y="1"/>
                    <a:pt x="8" y="1"/>
                  </a:cubicBezTo>
                  <a:lnTo>
                    <a:pt x="9" y="2"/>
                  </a:lnTo>
                  <a:close/>
                </a:path>
              </a:pathLst>
            </a:custGeom>
            <a:solidFill>
              <a:srgbClr val="E38D19"/>
            </a:solidFill>
            <a:ln w="9525">
              <a:noFill/>
              <a:round/>
              <a:headEnd/>
              <a:tailEnd/>
            </a:ln>
          </p:spPr>
          <p:txBody>
            <a:bodyPr/>
            <a:lstStyle/>
            <a:p>
              <a:endParaRPr lang="en-US"/>
            </a:p>
          </p:txBody>
        </p:sp>
        <p:sp>
          <p:nvSpPr>
            <p:cNvPr id="52304" name="Freeform 140"/>
            <p:cNvSpPr>
              <a:spLocks noChangeAspect="1"/>
            </p:cNvSpPr>
            <p:nvPr/>
          </p:nvSpPr>
          <p:spPr bwMode="auto">
            <a:xfrm>
              <a:off x="2404" y="1343"/>
              <a:ext cx="15" cy="62"/>
            </a:xfrm>
            <a:custGeom>
              <a:avLst/>
              <a:gdLst>
                <a:gd name="T0" fmla="*/ 69 w 7"/>
                <a:gd name="T1" fmla="*/ 0 h 31"/>
                <a:gd name="T2" fmla="*/ 60 w 7"/>
                <a:gd name="T3" fmla="*/ 16 h 31"/>
                <a:gd name="T4" fmla="*/ 60 w 7"/>
                <a:gd name="T5" fmla="*/ 32 h 31"/>
                <a:gd name="T6" fmla="*/ 41 w 7"/>
                <a:gd name="T7" fmla="*/ 80 h 31"/>
                <a:gd name="T8" fmla="*/ 28 w 7"/>
                <a:gd name="T9" fmla="*/ 120 h 31"/>
                <a:gd name="T10" fmla="*/ 41 w 7"/>
                <a:gd name="T11" fmla="*/ 160 h 31"/>
                <a:gd name="T12" fmla="*/ 51 w 7"/>
                <a:gd name="T13" fmla="*/ 200 h 31"/>
                <a:gd name="T14" fmla="*/ 60 w 7"/>
                <a:gd name="T15" fmla="*/ 216 h 31"/>
                <a:gd name="T16" fmla="*/ 60 w 7"/>
                <a:gd name="T17" fmla="*/ 240 h 31"/>
                <a:gd name="T18" fmla="*/ 60 w 7"/>
                <a:gd name="T19" fmla="*/ 240 h 31"/>
                <a:gd name="T20" fmla="*/ 60 w 7"/>
                <a:gd name="T21" fmla="*/ 248 h 31"/>
                <a:gd name="T22" fmla="*/ 51 w 7"/>
                <a:gd name="T23" fmla="*/ 240 h 31"/>
                <a:gd name="T24" fmla="*/ 28 w 7"/>
                <a:gd name="T25" fmla="*/ 224 h 31"/>
                <a:gd name="T26" fmla="*/ 9 w 7"/>
                <a:gd name="T27" fmla="*/ 176 h 31"/>
                <a:gd name="T28" fmla="*/ 0 w 7"/>
                <a:gd name="T29" fmla="*/ 120 h 31"/>
                <a:gd name="T30" fmla="*/ 9 w 7"/>
                <a:gd name="T31" fmla="*/ 72 h 31"/>
                <a:gd name="T32" fmla="*/ 28 w 7"/>
                <a:gd name="T33" fmla="*/ 24 h 31"/>
                <a:gd name="T34" fmla="*/ 51 w 7"/>
                <a:gd name="T35" fmla="*/ 8 h 31"/>
                <a:gd name="T36" fmla="*/ 60 w 7"/>
                <a:gd name="T37" fmla="*/ 0 h 31"/>
                <a:gd name="T38" fmla="*/ 69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7" y="0"/>
                  </a:moveTo>
                  <a:cubicBezTo>
                    <a:pt x="7" y="1"/>
                    <a:pt x="7" y="1"/>
                    <a:pt x="6" y="2"/>
                  </a:cubicBezTo>
                  <a:cubicBezTo>
                    <a:pt x="6" y="3"/>
                    <a:pt x="6" y="4"/>
                    <a:pt x="6" y="4"/>
                  </a:cubicBezTo>
                  <a:cubicBezTo>
                    <a:pt x="5" y="6"/>
                    <a:pt x="4" y="8"/>
                    <a:pt x="4" y="10"/>
                  </a:cubicBezTo>
                  <a:cubicBezTo>
                    <a:pt x="4" y="11"/>
                    <a:pt x="3" y="13"/>
                    <a:pt x="3" y="15"/>
                  </a:cubicBezTo>
                  <a:cubicBezTo>
                    <a:pt x="3" y="17"/>
                    <a:pt x="3" y="18"/>
                    <a:pt x="4" y="20"/>
                  </a:cubicBezTo>
                  <a:cubicBezTo>
                    <a:pt x="4" y="21"/>
                    <a:pt x="4" y="23"/>
                    <a:pt x="5" y="25"/>
                  </a:cubicBezTo>
                  <a:cubicBezTo>
                    <a:pt x="5" y="25"/>
                    <a:pt x="5" y="26"/>
                    <a:pt x="6" y="27"/>
                  </a:cubicBezTo>
                  <a:cubicBezTo>
                    <a:pt x="6" y="29"/>
                    <a:pt x="6" y="29"/>
                    <a:pt x="6" y="30"/>
                  </a:cubicBezTo>
                  <a:cubicBezTo>
                    <a:pt x="6" y="30"/>
                    <a:pt x="6" y="30"/>
                    <a:pt x="6" y="30"/>
                  </a:cubicBezTo>
                  <a:cubicBezTo>
                    <a:pt x="6" y="31"/>
                    <a:pt x="6" y="31"/>
                    <a:pt x="6" y="31"/>
                  </a:cubicBezTo>
                  <a:cubicBezTo>
                    <a:pt x="6" y="30"/>
                    <a:pt x="5" y="30"/>
                    <a:pt x="5" y="30"/>
                  </a:cubicBezTo>
                  <a:cubicBezTo>
                    <a:pt x="4" y="29"/>
                    <a:pt x="4" y="29"/>
                    <a:pt x="3" y="28"/>
                  </a:cubicBezTo>
                  <a:cubicBezTo>
                    <a:pt x="2" y="26"/>
                    <a:pt x="2" y="24"/>
                    <a:pt x="1" y="22"/>
                  </a:cubicBezTo>
                  <a:cubicBezTo>
                    <a:pt x="1" y="20"/>
                    <a:pt x="0" y="17"/>
                    <a:pt x="0" y="15"/>
                  </a:cubicBezTo>
                  <a:cubicBezTo>
                    <a:pt x="0" y="13"/>
                    <a:pt x="1" y="11"/>
                    <a:pt x="1" y="9"/>
                  </a:cubicBezTo>
                  <a:cubicBezTo>
                    <a:pt x="2" y="7"/>
                    <a:pt x="2" y="5"/>
                    <a:pt x="3" y="3"/>
                  </a:cubicBezTo>
                  <a:cubicBezTo>
                    <a:pt x="4" y="2"/>
                    <a:pt x="4" y="1"/>
                    <a:pt x="5" y="1"/>
                  </a:cubicBezTo>
                  <a:cubicBezTo>
                    <a:pt x="5" y="0"/>
                    <a:pt x="6" y="0"/>
                    <a:pt x="6" y="0"/>
                  </a:cubicBezTo>
                  <a:cubicBezTo>
                    <a:pt x="7" y="0"/>
                    <a:pt x="7" y="0"/>
                    <a:pt x="7" y="0"/>
                  </a:cubicBezTo>
                  <a:close/>
                </a:path>
              </a:pathLst>
            </a:custGeom>
            <a:solidFill>
              <a:srgbClr val="E38D19"/>
            </a:solidFill>
            <a:ln w="9525">
              <a:noFill/>
              <a:round/>
              <a:headEnd/>
              <a:tailEnd/>
            </a:ln>
          </p:spPr>
          <p:txBody>
            <a:bodyPr/>
            <a:lstStyle/>
            <a:p>
              <a:endParaRPr lang="en-US"/>
            </a:p>
          </p:txBody>
        </p:sp>
        <p:sp>
          <p:nvSpPr>
            <p:cNvPr id="52305" name="Freeform 141"/>
            <p:cNvSpPr>
              <a:spLocks noChangeAspect="1"/>
            </p:cNvSpPr>
            <p:nvPr/>
          </p:nvSpPr>
          <p:spPr bwMode="auto">
            <a:xfrm>
              <a:off x="2595" y="1321"/>
              <a:ext cx="20" cy="104"/>
            </a:xfrm>
            <a:custGeom>
              <a:avLst/>
              <a:gdLst>
                <a:gd name="T0" fmla="*/ 0 w 10"/>
                <a:gd name="T1" fmla="*/ 8 h 52"/>
                <a:gd name="T2" fmla="*/ 8 w 10"/>
                <a:gd name="T3" fmla="*/ 32 h 52"/>
                <a:gd name="T4" fmla="*/ 16 w 10"/>
                <a:gd name="T5" fmla="*/ 64 h 52"/>
                <a:gd name="T6" fmla="*/ 32 w 10"/>
                <a:gd name="T7" fmla="*/ 136 h 52"/>
                <a:gd name="T8" fmla="*/ 40 w 10"/>
                <a:gd name="T9" fmla="*/ 208 h 52"/>
                <a:gd name="T10" fmla="*/ 40 w 10"/>
                <a:gd name="T11" fmla="*/ 272 h 52"/>
                <a:gd name="T12" fmla="*/ 24 w 10"/>
                <a:gd name="T13" fmla="*/ 336 h 52"/>
                <a:gd name="T14" fmla="*/ 8 w 10"/>
                <a:gd name="T15" fmla="*/ 376 h 52"/>
                <a:gd name="T16" fmla="*/ 0 w 10"/>
                <a:gd name="T17" fmla="*/ 400 h 52"/>
                <a:gd name="T18" fmla="*/ 8 w 10"/>
                <a:gd name="T19" fmla="*/ 408 h 52"/>
                <a:gd name="T20" fmla="*/ 8 w 10"/>
                <a:gd name="T21" fmla="*/ 416 h 52"/>
                <a:gd name="T22" fmla="*/ 24 w 10"/>
                <a:gd name="T23" fmla="*/ 400 h 52"/>
                <a:gd name="T24" fmla="*/ 40 w 10"/>
                <a:gd name="T25" fmla="*/ 376 h 52"/>
                <a:gd name="T26" fmla="*/ 72 w 10"/>
                <a:gd name="T27" fmla="*/ 296 h 52"/>
                <a:gd name="T28" fmla="*/ 80 w 10"/>
                <a:gd name="T29" fmla="*/ 208 h 52"/>
                <a:gd name="T30" fmla="*/ 72 w 10"/>
                <a:gd name="T31" fmla="*/ 120 h 52"/>
                <a:gd name="T32" fmla="*/ 40 w 10"/>
                <a:gd name="T33" fmla="*/ 48 h 52"/>
                <a:gd name="T34" fmla="*/ 24 w 10"/>
                <a:gd name="T35" fmla="*/ 16 h 52"/>
                <a:gd name="T36" fmla="*/ 8 w 10"/>
                <a:gd name="T37" fmla="*/ 0 h 52"/>
                <a:gd name="T38" fmla="*/ 0 w 10"/>
                <a:gd name="T39" fmla="*/ 0 h 52"/>
                <a:gd name="T40" fmla="*/ 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0" y="1"/>
                  </a:moveTo>
                  <a:cubicBezTo>
                    <a:pt x="0" y="2"/>
                    <a:pt x="0" y="3"/>
                    <a:pt x="1" y="4"/>
                  </a:cubicBezTo>
                  <a:cubicBezTo>
                    <a:pt x="1" y="6"/>
                    <a:pt x="2" y="7"/>
                    <a:pt x="2" y="8"/>
                  </a:cubicBezTo>
                  <a:cubicBezTo>
                    <a:pt x="3" y="11"/>
                    <a:pt x="4" y="14"/>
                    <a:pt x="4" y="17"/>
                  </a:cubicBezTo>
                  <a:cubicBezTo>
                    <a:pt x="5" y="20"/>
                    <a:pt x="5" y="23"/>
                    <a:pt x="5" y="26"/>
                  </a:cubicBezTo>
                  <a:cubicBezTo>
                    <a:pt x="5" y="28"/>
                    <a:pt x="5" y="31"/>
                    <a:pt x="5" y="34"/>
                  </a:cubicBezTo>
                  <a:cubicBezTo>
                    <a:pt x="4" y="36"/>
                    <a:pt x="4" y="39"/>
                    <a:pt x="3" y="42"/>
                  </a:cubicBezTo>
                  <a:cubicBezTo>
                    <a:pt x="3" y="43"/>
                    <a:pt x="2" y="45"/>
                    <a:pt x="1" y="47"/>
                  </a:cubicBezTo>
                  <a:cubicBezTo>
                    <a:pt x="1" y="48"/>
                    <a:pt x="0" y="50"/>
                    <a:pt x="0" y="50"/>
                  </a:cubicBezTo>
                  <a:cubicBezTo>
                    <a:pt x="0" y="51"/>
                    <a:pt x="1" y="51"/>
                    <a:pt x="1" y="51"/>
                  </a:cubicBezTo>
                  <a:cubicBezTo>
                    <a:pt x="1" y="52"/>
                    <a:pt x="1" y="52"/>
                    <a:pt x="1" y="52"/>
                  </a:cubicBezTo>
                  <a:cubicBezTo>
                    <a:pt x="2" y="52"/>
                    <a:pt x="2" y="51"/>
                    <a:pt x="3" y="50"/>
                  </a:cubicBezTo>
                  <a:cubicBezTo>
                    <a:pt x="4" y="50"/>
                    <a:pt x="4" y="49"/>
                    <a:pt x="5" y="47"/>
                  </a:cubicBezTo>
                  <a:cubicBezTo>
                    <a:pt x="7" y="44"/>
                    <a:pt x="8" y="40"/>
                    <a:pt x="9" y="37"/>
                  </a:cubicBezTo>
                  <a:cubicBezTo>
                    <a:pt x="10" y="33"/>
                    <a:pt x="10" y="30"/>
                    <a:pt x="10" y="26"/>
                  </a:cubicBezTo>
                  <a:cubicBezTo>
                    <a:pt x="10" y="22"/>
                    <a:pt x="9" y="19"/>
                    <a:pt x="9" y="15"/>
                  </a:cubicBezTo>
                  <a:cubicBezTo>
                    <a:pt x="8" y="12"/>
                    <a:pt x="7" y="9"/>
                    <a:pt x="5" y="6"/>
                  </a:cubicBezTo>
                  <a:cubicBezTo>
                    <a:pt x="4" y="4"/>
                    <a:pt x="4" y="2"/>
                    <a:pt x="3" y="2"/>
                  </a:cubicBezTo>
                  <a:cubicBezTo>
                    <a:pt x="2" y="0"/>
                    <a:pt x="1" y="0"/>
                    <a:pt x="1" y="0"/>
                  </a:cubicBezTo>
                  <a:cubicBezTo>
                    <a:pt x="0" y="0"/>
                    <a:pt x="0" y="0"/>
                    <a:pt x="0" y="0"/>
                  </a:cubicBezTo>
                  <a:cubicBezTo>
                    <a:pt x="0" y="1"/>
                    <a:pt x="0" y="1"/>
                    <a:pt x="0" y="1"/>
                  </a:cubicBezTo>
                  <a:close/>
                </a:path>
              </a:pathLst>
            </a:custGeom>
            <a:solidFill>
              <a:srgbClr val="E38D19"/>
            </a:solidFill>
            <a:ln w="9525">
              <a:noFill/>
              <a:round/>
              <a:headEnd/>
              <a:tailEnd/>
            </a:ln>
          </p:spPr>
          <p:txBody>
            <a:bodyPr/>
            <a:lstStyle/>
            <a:p>
              <a:endParaRPr lang="en-US"/>
            </a:p>
          </p:txBody>
        </p:sp>
        <p:sp>
          <p:nvSpPr>
            <p:cNvPr id="52306" name="Freeform 142"/>
            <p:cNvSpPr>
              <a:spLocks noChangeAspect="1"/>
            </p:cNvSpPr>
            <p:nvPr/>
          </p:nvSpPr>
          <p:spPr bwMode="auto">
            <a:xfrm>
              <a:off x="2555" y="1331"/>
              <a:ext cx="18" cy="82"/>
            </a:xfrm>
            <a:custGeom>
              <a:avLst/>
              <a:gdLst>
                <a:gd name="T0" fmla="*/ 0 w 9"/>
                <a:gd name="T1" fmla="*/ 16 h 41"/>
                <a:gd name="T2" fmla="*/ 8 w 9"/>
                <a:gd name="T3" fmla="*/ 32 h 41"/>
                <a:gd name="T4" fmla="*/ 16 w 9"/>
                <a:gd name="T5" fmla="*/ 56 h 41"/>
                <a:gd name="T6" fmla="*/ 32 w 9"/>
                <a:gd name="T7" fmla="*/ 112 h 41"/>
                <a:gd name="T8" fmla="*/ 40 w 9"/>
                <a:gd name="T9" fmla="*/ 168 h 41"/>
                <a:gd name="T10" fmla="*/ 32 w 9"/>
                <a:gd name="T11" fmla="*/ 216 h 41"/>
                <a:gd name="T12" fmla="*/ 24 w 9"/>
                <a:gd name="T13" fmla="*/ 264 h 41"/>
                <a:gd name="T14" fmla="*/ 16 w 9"/>
                <a:gd name="T15" fmla="*/ 296 h 41"/>
                <a:gd name="T16" fmla="*/ 8 w 9"/>
                <a:gd name="T17" fmla="*/ 320 h 41"/>
                <a:gd name="T18" fmla="*/ 8 w 9"/>
                <a:gd name="T19" fmla="*/ 328 h 41"/>
                <a:gd name="T20" fmla="*/ 16 w 9"/>
                <a:gd name="T21" fmla="*/ 328 h 41"/>
                <a:gd name="T22" fmla="*/ 24 w 9"/>
                <a:gd name="T23" fmla="*/ 320 h 41"/>
                <a:gd name="T24" fmla="*/ 40 w 9"/>
                <a:gd name="T25" fmla="*/ 304 h 41"/>
                <a:gd name="T26" fmla="*/ 64 w 9"/>
                <a:gd name="T27" fmla="*/ 232 h 41"/>
                <a:gd name="T28" fmla="*/ 72 w 9"/>
                <a:gd name="T29" fmla="*/ 168 h 41"/>
                <a:gd name="T30" fmla="*/ 64 w 9"/>
                <a:gd name="T31" fmla="*/ 96 h 41"/>
                <a:gd name="T32" fmla="*/ 40 w 9"/>
                <a:gd name="T33" fmla="*/ 40 h 41"/>
                <a:gd name="T34" fmla="*/ 24 w 9"/>
                <a:gd name="T35" fmla="*/ 16 h 41"/>
                <a:gd name="T36" fmla="*/ 8 w 9"/>
                <a:gd name="T37" fmla="*/ 0 h 41"/>
                <a:gd name="T38" fmla="*/ 8 w 9"/>
                <a:gd name="T39" fmla="*/ 8 h 41"/>
                <a:gd name="T40" fmla="*/ 0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0" y="2"/>
                  </a:moveTo>
                  <a:cubicBezTo>
                    <a:pt x="0" y="2"/>
                    <a:pt x="1" y="3"/>
                    <a:pt x="1" y="4"/>
                  </a:cubicBezTo>
                  <a:cubicBezTo>
                    <a:pt x="2" y="5"/>
                    <a:pt x="2" y="6"/>
                    <a:pt x="2" y="7"/>
                  </a:cubicBezTo>
                  <a:cubicBezTo>
                    <a:pt x="3" y="9"/>
                    <a:pt x="4" y="12"/>
                    <a:pt x="4" y="14"/>
                  </a:cubicBezTo>
                  <a:cubicBezTo>
                    <a:pt x="5" y="16"/>
                    <a:pt x="5" y="18"/>
                    <a:pt x="5" y="21"/>
                  </a:cubicBezTo>
                  <a:cubicBezTo>
                    <a:pt x="5" y="23"/>
                    <a:pt x="5" y="25"/>
                    <a:pt x="4" y="27"/>
                  </a:cubicBezTo>
                  <a:cubicBezTo>
                    <a:pt x="4" y="29"/>
                    <a:pt x="4" y="31"/>
                    <a:pt x="3" y="33"/>
                  </a:cubicBezTo>
                  <a:cubicBezTo>
                    <a:pt x="3" y="34"/>
                    <a:pt x="2" y="36"/>
                    <a:pt x="2" y="37"/>
                  </a:cubicBezTo>
                  <a:cubicBezTo>
                    <a:pt x="1" y="39"/>
                    <a:pt x="1" y="39"/>
                    <a:pt x="1" y="40"/>
                  </a:cubicBezTo>
                  <a:cubicBezTo>
                    <a:pt x="1" y="40"/>
                    <a:pt x="1" y="41"/>
                    <a:pt x="1" y="41"/>
                  </a:cubicBezTo>
                  <a:cubicBezTo>
                    <a:pt x="2" y="41"/>
                    <a:pt x="2" y="41"/>
                    <a:pt x="2" y="41"/>
                  </a:cubicBezTo>
                  <a:cubicBezTo>
                    <a:pt x="2" y="41"/>
                    <a:pt x="3" y="41"/>
                    <a:pt x="3" y="40"/>
                  </a:cubicBezTo>
                  <a:cubicBezTo>
                    <a:pt x="3" y="40"/>
                    <a:pt x="4" y="39"/>
                    <a:pt x="5" y="38"/>
                  </a:cubicBezTo>
                  <a:cubicBezTo>
                    <a:pt x="6" y="35"/>
                    <a:pt x="7" y="32"/>
                    <a:pt x="8" y="29"/>
                  </a:cubicBezTo>
                  <a:cubicBezTo>
                    <a:pt x="8" y="27"/>
                    <a:pt x="9" y="24"/>
                    <a:pt x="9" y="21"/>
                  </a:cubicBezTo>
                  <a:cubicBezTo>
                    <a:pt x="9" y="18"/>
                    <a:pt x="8" y="15"/>
                    <a:pt x="8" y="12"/>
                  </a:cubicBezTo>
                  <a:cubicBezTo>
                    <a:pt x="7" y="10"/>
                    <a:pt x="6" y="7"/>
                    <a:pt x="5" y="5"/>
                  </a:cubicBezTo>
                  <a:cubicBezTo>
                    <a:pt x="4" y="3"/>
                    <a:pt x="3" y="2"/>
                    <a:pt x="3" y="2"/>
                  </a:cubicBezTo>
                  <a:cubicBezTo>
                    <a:pt x="2" y="1"/>
                    <a:pt x="2" y="0"/>
                    <a:pt x="1" y="0"/>
                  </a:cubicBezTo>
                  <a:cubicBezTo>
                    <a:pt x="1" y="1"/>
                    <a:pt x="1" y="1"/>
                    <a:pt x="1" y="1"/>
                  </a:cubicBezTo>
                  <a:lnTo>
                    <a:pt x="0" y="2"/>
                  </a:lnTo>
                  <a:close/>
                </a:path>
              </a:pathLst>
            </a:custGeom>
            <a:solidFill>
              <a:srgbClr val="E38D19"/>
            </a:solidFill>
            <a:ln w="9525">
              <a:noFill/>
              <a:round/>
              <a:headEnd/>
              <a:tailEnd/>
            </a:ln>
          </p:spPr>
          <p:txBody>
            <a:bodyPr/>
            <a:lstStyle/>
            <a:p>
              <a:endParaRPr lang="en-US"/>
            </a:p>
          </p:txBody>
        </p:sp>
        <p:sp>
          <p:nvSpPr>
            <p:cNvPr id="52307" name="Freeform 143"/>
            <p:cNvSpPr>
              <a:spLocks noChangeAspect="1"/>
            </p:cNvSpPr>
            <p:nvPr/>
          </p:nvSpPr>
          <p:spPr bwMode="auto">
            <a:xfrm>
              <a:off x="2517" y="1343"/>
              <a:ext cx="14" cy="62"/>
            </a:xfrm>
            <a:custGeom>
              <a:avLst/>
              <a:gdLst>
                <a:gd name="T0" fmla="*/ 0 w 7"/>
                <a:gd name="T1" fmla="*/ 0 h 31"/>
                <a:gd name="T2" fmla="*/ 8 w 7"/>
                <a:gd name="T3" fmla="*/ 16 h 31"/>
                <a:gd name="T4" fmla="*/ 16 w 7"/>
                <a:gd name="T5" fmla="*/ 32 h 31"/>
                <a:gd name="T6" fmla="*/ 24 w 7"/>
                <a:gd name="T7" fmla="*/ 80 h 31"/>
                <a:gd name="T8" fmla="*/ 32 w 7"/>
                <a:gd name="T9" fmla="*/ 120 h 31"/>
                <a:gd name="T10" fmla="*/ 24 w 7"/>
                <a:gd name="T11" fmla="*/ 160 h 31"/>
                <a:gd name="T12" fmla="*/ 16 w 7"/>
                <a:gd name="T13" fmla="*/ 200 h 31"/>
                <a:gd name="T14" fmla="*/ 8 w 7"/>
                <a:gd name="T15" fmla="*/ 216 h 31"/>
                <a:gd name="T16" fmla="*/ 8 w 7"/>
                <a:gd name="T17" fmla="*/ 240 h 31"/>
                <a:gd name="T18" fmla="*/ 8 w 7"/>
                <a:gd name="T19" fmla="*/ 240 h 31"/>
                <a:gd name="T20" fmla="*/ 8 w 7"/>
                <a:gd name="T21" fmla="*/ 248 h 31"/>
                <a:gd name="T22" fmla="*/ 16 w 7"/>
                <a:gd name="T23" fmla="*/ 240 h 31"/>
                <a:gd name="T24" fmla="*/ 32 w 7"/>
                <a:gd name="T25" fmla="*/ 224 h 31"/>
                <a:gd name="T26" fmla="*/ 48 w 7"/>
                <a:gd name="T27" fmla="*/ 176 h 31"/>
                <a:gd name="T28" fmla="*/ 56 w 7"/>
                <a:gd name="T29" fmla="*/ 120 h 31"/>
                <a:gd name="T30" fmla="*/ 48 w 7"/>
                <a:gd name="T31" fmla="*/ 72 h 31"/>
                <a:gd name="T32" fmla="*/ 32 w 7"/>
                <a:gd name="T33" fmla="*/ 24 h 31"/>
                <a:gd name="T34" fmla="*/ 16 w 7"/>
                <a:gd name="T35" fmla="*/ 8 h 31"/>
                <a:gd name="T36" fmla="*/ 8 w 7"/>
                <a:gd name="T37" fmla="*/ 0 h 31"/>
                <a:gd name="T38" fmla="*/ 0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0" y="0"/>
                  </a:moveTo>
                  <a:cubicBezTo>
                    <a:pt x="0" y="1"/>
                    <a:pt x="0" y="1"/>
                    <a:pt x="1" y="2"/>
                  </a:cubicBezTo>
                  <a:cubicBezTo>
                    <a:pt x="1" y="3"/>
                    <a:pt x="1" y="4"/>
                    <a:pt x="2" y="4"/>
                  </a:cubicBezTo>
                  <a:cubicBezTo>
                    <a:pt x="2" y="6"/>
                    <a:pt x="3" y="8"/>
                    <a:pt x="3" y="10"/>
                  </a:cubicBezTo>
                  <a:cubicBezTo>
                    <a:pt x="3" y="11"/>
                    <a:pt x="4" y="13"/>
                    <a:pt x="4" y="15"/>
                  </a:cubicBezTo>
                  <a:cubicBezTo>
                    <a:pt x="4" y="17"/>
                    <a:pt x="4" y="18"/>
                    <a:pt x="3" y="20"/>
                  </a:cubicBezTo>
                  <a:cubicBezTo>
                    <a:pt x="3" y="21"/>
                    <a:pt x="3" y="23"/>
                    <a:pt x="2" y="25"/>
                  </a:cubicBezTo>
                  <a:cubicBezTo>
                    <a:pt x="2" y="25"/>
                    <a:pt x="2" y="26"/>
                    <a:pt x="1" y="27"/>
                  </a:cubicBezTo>
                  <a:cubicBezTo>
                    <a:pt x="1" y="29"/>
                    <a:pt x="1" y="29"/>
                    <a:pt x="1" y="30"/>
                  </a:cubicBezTo>
                  <a:cubicBezTo>
                    <a:pt x="1" y="30"/>
                    <a:pt x="1" y="30"/>
                    <a:pt x="1" y="30"/>
                  </a:cubicBezTo>
                  <a:cubicBezTo>
                    <a:pt x="1" y="31"/>
                    <a:pt x="1" y="31"/>
                    <a:pt x="1" y="31"/>
                  </a:cubicBezTo>
                  <a:cubicBezTo>
                    <a:pt x="1" y="30"/>
                    <a:pt x="2" y="30"/>
                    <a:pt x="2" y="30"/>
                  </a:cubicBezTo>
                  <a:cubicBezTo>
                    <a:pt x="3" y="29"/>
                    <a:pt x="3" y="29"/>
                    <a:pt x="4" y="28"/>
                  </a:cubicBezTo>
                  <a:cubicBezTo>
                    <a:pt x="5" y="26"/>
                    <a:pt x="5" y="24"/>
                    <a:pt x="6" y="22"/>
                  </a:cubicBezTo>
                  <a:cubicBezTo>
                    <a:pt x="7" y="20"/>
                    <a:pt x="7" y="17"/>
                    <a:pt x="7" y="15"/>
                  </a:cubicBezTo>
                  <a:cubicBezTo>
                    <a:pt x="7" y="13"/>
                    <a:pt x="6" y="11"/>
                    <a:pt x="6" y="9"/>
                  </a:cubicBezTo>
                  <a:cubicBezTo>
                    <a:pt x="5" y="7"/>
                    <a:pt x="5" y="5"/>
                    <a:pt x="4" y="3"/>
                  </a:cubicBezTo>
                  <a:cubicBezTo>
                    <a:pt x="3" y="2"/>
                    <a:pt x="3" y="1"/>
                    <a:pt x="2" y="1"/>
                  </a:cubicBezTo>
                  <a:cubicBezTo>
                    <a:pt x="2" y="0"/>
                    <a:pt x="1" y="0"/>
                    <a:pt x="1" y="0"/>
                  </a:cubicBezTo>
                  <a:cubicBezTo>
                    <a:pt x="0" y="0"/>
                    <a:pt x="0" y="0"/>
                    <a:pt x="0" y="0"/>
                  </a:cubicBezTo>
                  <a:close/>
                </a:path>
              </a:pathLst>
            </a:custGeom>
            <a:solidFill>
              <a:srgbClr val="E38D19"/>
            </a:solidFill>
            <a:ln w="9525">
              <a:noFill/>
              <a:round/>
              <a:headEnd/>
              <a:tailEnd/>
            </a:ln>
          </p:spPr>
          <p:txBody>
            <a:bodyPr/>
            <a:lstStyle/>
            <a:p>
              <a:endParaRPr lang="en-US"/>
            </a:p>
          </p:txBody>
        </p:sp>
      </p:grpSp>
      <p:sp>
        <p:nvSpPr>
          <p:cNvPr id="52280" name="Rectangle 322"/>
          <p:cNvSpPr>
            <a:spLocks noChangeArrowheads="1"/>
          </p:cNvSpPr>
          <p:nvPr/>
        </p:nvSpPr>
        <p:spPr bwMode="auto">
          <a:xfrm>
            <a:off x="1298575" y="2773362"/>
            <a:ext cx="32067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X2</a:t>
            </a:r>
          </a:p>
        </p:txBody>
      </p:sp>
      <p:sp>
        <p:nvSpPr>
          <p:cNvPr id="52281" name="Rectangle 323"/>
          <p:cNvSpPr>
            <a:spLocks noChangeArrowheads="1"/>
          </p:cNvSpPr>
          <p:nvPr/>
        </p:nvSpPr>
        <p:spPr bwMode="auto">
          <a:xfrm>
            <a:off x="1960775" y="2216946"/>
            <a:ext cx="1075025" cy="230376"/>
          </a:xfrm>
          <a:prstGeom prst="rect">
            <a:avLst/>
          </a:prstGeom>
          <a:noFill/>
          <a:ln w="9525">
            <a:noFill/>
            <a:miter lim="800000"/>
            <a:headEnd/>
            <a:tailEnd/>
          </a:ln>
        </p:spPr>
        <p:txBody>
          <a:bodyPr wrap="none" lIns="90989" tIns="45494" rIns="90989" bIns="45494">
            <a:spAutoFit/>
          </a:bodyPr>
          <a:lstStyle/>
          <a:p>
            <a:pPr defTabSz="911225"/>
            <a:r>
              <a:rPr lang="en-US" altLang="zh-CN" sz="900" dirty="0" smtClean="0">
                <a:solidFill>
                  <a:srgbClr val="0033CC"/>
                </a:solidFill>
              </a:rPr>
              <a:t>S1-MME (S1-AP)</a:t>
            </a:r>
            <a:endParaRPr lang="en-US" altLang="zh-CN" sz="900" dirty="0">
              <a:solidFill>
                <a:srgbClr val="0033CC"/>
              </a:solidFill>
            </a:endParaRPr>
          </a:p>
        </p:txBody>
      </p:sp>
      <p:sp>
        <p:nvSpPr>
          <p:cNvPr id="52282" name="Rectangle 324"/>
          <p:cNvSpPr>
            <a:spLocks noChangeArrowheads="1"/>
          </p:cNvSpPr>
          <p:nvPr/>
        </p:nvSpPr>
        <p:spPr bwMode="auto">
          <a:xfrm>
            <a:off x="3298825" y="2946400"/>
            <a:ext cx="441325" cy="228600"/>
          </a:xfrm>
          <a:prstGeom prst="rect">
            <a:avLst/>
          </a:prstGeom>
          <a:noFill/>
          <a:ln w="9525">
            <a:noFill/>
            <a:miter lim="800000"/>
            <a:headEnd/>
            <a:tailEnd/>
          </a:ln>
        </p:spPr>
        <p:txBody>
          <a:bodyPr wrap="none" lIns="90989" tIns="45494" rIns="90989" bIns="45494">
            <a:spAutoFit/>
          </a:bodyPr>
          <a:lstStyle/>
          <a:p>
            <a:pPr defTabSz="911225"/>
            <a:r>
              <a:rPr lang="en-US" altLang="zh-CN" sz="900">
                <a:solidFill>
                  <a:srgbClr val="0033CC"/>
                </a:solidFill>
              </a:rPr>
              <a:t>S1-U</a:t>
            </a:r>
          </a:p>
        </p:txBody>
      </p:sp>
      <p:sp>
        <p:nvSpPr>
          <p:cNvPr id="52283" name="Line 954"/>
          <p:cNvSpPr>
            <a:spLocks noChangeShapeType="1"/>
          </p:cNvSpPr>
          <p:nvPr/>
        </p:nvSpPr>
        <p:spPr bwMode="auto">
          <a:xfrm>
            <a:off x="2536825" y="1025525"/>
            <a:ext cx="0" cy="4994275"/>
          </a:xfrm>
          <a:prstGeom prst="line">
            <a:avLst/>
          </a:prstGeom>
          <a:noFill/>
          <a:ln w="28575">
            <a:solidFill>
              <a:srgbClr val="FF0000"/>
            </a:solidFill>
            <a:prstDash val="sysDot"/>
            <a:round/>
            <a:headEnd/>
            <a:tailEnd/>
          </a:ln>
        </p:spPr>
        <p:txBody>
          <a:bodyPr/>
          <a:lstStyle/>
          <a:p>
            <a:endParaRPr lang="en-US"/>
          </a:p>
        </p:txBody>
      </p:sp>
      <p:sp>
        <p:nvSpPr>
          <p:cNvPr id="52284" name="Text Box 955"/>
          <p:cNvSpPr txBox="1">
            <a:spLocks noChangeArrowheads="1"/>
          </p:cNvSpPr>
          <p:nvPr/>
        </p:nvSpPr>
        <p:spPr bwMode="auto">
          <a:xfrm>
            <a:off x="155575" y="4233862"/>
            <a:ext cx="2303463" cy="274638"/>
          </a:xfrm>
          <a:prstGeom prst="rect">
            <a:avLst/>
          </a:prstGeom>
          <a:noFill/>
          <a:ln w="9525">
            <a:noFill/>
            <a:miter lim="800000"/>
            <a:headEnd/>
            <a:tailEnd/>
          </a:ln>
        </p:spPr>
        <p:txBody>
          <a:bodyPr>
            <a:spAutoFit/>
          </a:bodyPr>
          <a:lstStyle/>
          <a:p>
            <a:pPr>
              <a:spcBef>
                <a:spcPct val="50000"/>
              </a:spcBef>
            </a:pPr>
            <a:r>
              <a:rPr lang="en-US" sz="1200" b="1">
                <a:solidFill>
                  <a:srgbClr val="000099"/>
                </a:solidFill>
              </a:rPr>
              <a:t>E-NodeB Becomes “smarter”</a:t>
            </a:r>
          </a:p>
        </p:txBody>
      </p:sp>
      <p:sp>
        <p:nvSpPr>
          <p:cNvPr id="52285" name="Text Box 956"/>
          <p:cNvSpPr txBox="1">
            <a:spLocks noChangeArrowheads="1"/>
          </p:cNvSpPr>
          <p:nvPr/>
        </p:nvSpPr>
        <p:spPr bwMode="auto">
          <a:xfrm>
            <a:off x="384175" y="4600575"/>
            <a:ext cx="2803525" cy="1495425"/>
          </a:xfrm>
          <a:prstGeom prst="rect">
            <a:avLst/>
          </a:prstGeom>
          <a:noFill/>
          <a:ln w="9525">
            <a:noFill/>
            <a:miter lim="800000"/>
            <a:headEnd/>
            <a:tailEnd/>
          </a:ln>
        </p:spPr>
        <p:txBody>
          <a:bodyPr>
            <a:spAutoFit/>
          </a:bodyPr>
          <a:lstStyle/>
          <a:p>
            <a:pPr>
              <a:spcBef>
                <a:spcPct val="15000"/>
              </a:spcBef>
              <a:buFontTx/>
              <a:buChar char="-"/>
            </a:pPr>
            <a:r>
              <a:rPr lang="en-US" sz="1400">
                <a:solidFill>
                  <a:srgbClr val="000099"/>
                </a:solidFill>
              </a:rPr>
              <a:t>RRM</a:t>
            </a:r>
          </a:p>
          <a:p>
            <a:pPr>
              <a:spcBef>
                <a:spcPct val="15000"/>
              </a:spcBef>
              <a:buFontTx/>
              <a:buChar char="-"/>
            </a:pPr>
            <a:r>
              <a:rPr lang="en-US" sz="1400">
                <a:solidFill>
                  <a:srgbClr val="000099"/>
                </a:solidFill>
              </a:rPr>
              <a:t>Scheduler</a:t>
            </a:r>
          </a:p>
          <a:p>
            <a:pPr>
              <a:spcBef>
                <a:spcPct val="15000"/>
              </a:spcBef>
              <a:buFontTx/>
              <a:buChar char="-"/>
            </a:pPr>
            <a:r>
              <a:rPr lang="en-US" sz="1400">
                <a:solidFill>
                  <a:srgbClr val="000099"/>
                </a:solidFill>
              </a:rPr>
              <a:t>LTE specific features</a:t>
            </a:r>
          </a:p>
          <a:p>
            <a:pPr>
              <a:spcBef>
                <a:spcPct val="15000"/>
              </a:spcBef>
              <a:buFontTx/>
              <a:buChar char="-"/>
            </a:pPr>
            <a:r>
              <a:rPr lang="en-US" sz="1400">
                <a:solidFill>
                  <a:srgbClr val="000099"/>
                </a:solidFill>
              </a:rPr>
              <a:t>HO &amp; IRAT HO</a:t>
            </a:r>
          </a:p>
          <a:p>
            <a:pPr>
              <a:spcBef>
                <a:spcPct val="15000"/>
              </a:spcBef>
              <a:buFontTx/>
              <a:buChar char="-"/>
            </a:pPr>
            <a:r>
              <a:rPr lang="en-US" sz="1400">
                <a:solidFill>
                  <a:srgbClr val="000099"/>
                </a:solidFill>
              </a:rPr>
              <a:t>SON support and implementation</a:t>
            </a:r>
          </a:p>
        </p:txBody>
      </p:sp>
      <p:sp>
        <p:nvSpPr>
          <p:cNvPr id="52286" name="Text Box 957"/>
          <p:cNvSpPr txBox="1">
            <a:spLocks noChangeArrowheads="1"/>
          </p:cNvSpPr>
          <p:nvPr/>
        </p:nvSpPr>
        <p:spPr bwMode="auto">
          <a:xfrm>
            <a:off x="309563" y="1179512"/>
            <a:ext cx="2303462" cy="304800"/>
          </a:xfrm>
          <a:prstGeom prst="rect">
            <a:avLst/>
          </a:prstGeom>
          <a:noFill/>
          <a:ln w="9525">
            <a:noFill/>
            <a:miter lim="800000"/>
            <a:headEnd/>
            <a:tailEnd/>
          </a:ln>
        </p:spPr>
        <p:txBody>
          <a:bodyPr>
            <a:spAutoFit/>
          </a:bodyPr>
          <a:lstStyle/>
          <a:p>
            <a:pPr algn="ctr">
              <a:spcBef>
                <a:spcPct val="50000"/>
              </a:spcBef>
            </a:pPr>
            <a:r>
              <a:rPr lang="en-US" sz="1400" b="1">
                <a:solidFill>
                  <a:srgbClr val="000099"/>
                </a:solidFill>
              </a:rPr>
              <a:t>E-RAN</a:t>
            </a:r>
          </a:p>
        </p:txBody>
      </p:sp>
      <p:sp>
        <p:nvSpPr>
          <p:cNvPr id="178" name="TextBox 177"/>
          <p:cNvSpPr txBox="1"/>
          <p:nvPr/>
        </p:nvSpPr>
        <p:spPr>
          <a:xfrm>
            <a:off x="6761085" y="1948057"/>
            <a:ext cx="2403222" cy="784830"/>
          </a:xfrm>
          <a:prstGeom prst="rect">
            <a:avLst/>
          </a:prstGeom>
          <a:noFill/>
        </p:spPr>
        <p:txBody>
          <a:bodyPr wrap="none" rtlCol="0">
            <a:spAutoFit/>
          </a:bodyPr>
          <a:lstStyle/>
          <a:p>
            <a:r>
              <a:rPr lang="en-US" sz="900" dirty="0" smtClean="0"/>
              <a:t>MME – Mobility Management Entity</a:t>
            </a:r>
          </a:p>
          <a:p>
            <a:r>
              <a:rPr lang="en-US" sz="900" dirty="0" smtClean="0"/>
              <a:t>Serving GW – Serving Gateway</a:t>
            </a:r>
          </a:p>
          <a:p>
            <a:r>
              <a:rPr lang="en-US" sz="900" dirty="0" smtClean="0"/>
              <a:t>PDN GW – Packet Data Network Gateway</a:t>
            </a:r>
          </a:p>
          <a:p>
            <a:r>
              <a:rPr lang="en-US" sz="900" dirty="0" smtClean="0"/>
              <a:t>HSS – Home Subscriber System</a:t>
            </a:r>
          </a:p>
          <a:p>
            <a:r>
              <a:rPr lang="en-US" sz="900" dirty="0" smtClean="0"/>
              <a:t>PCRF – Policy and Charging Rule Function</a:t>
            </a:r>
            <a:endParaRPr lang="en-US" sz="900" dirty="0"/>
          </a:p>
        </p:txBody>
      </p:sp>
      <p:sp>
        <p:nvSpPr>
          <p:cNvPr id="179" name="Line 11"/>
          <p:cNvSpPr>
            <a:spLocks noChangeShapeType="1"/>
          </p:cNvSpPr>
          <p:nvPr/>
        </p:nvSpPr>
        <p:spPr bwMode="auto">
          <a:xfrm flipV="1">
            <a:off x="5032861" y="2639346"/>
            <a:ext cx="844910" cy="806505"/>
          </a:xfrm>
          <a:prstGeom prst="line">
            <a:avLst/>
          </a:prstGeom>
          <a:noFill/>
          <a:ln w="28575">
            <a:solidFill>
              <a:srgbClr val="0033CC"/>
            </a:solidFill>
            <a:prstDash val="dash"/>
            <a:round/>
            <a:headEnd/>
            <a:tailEnd/>
          </a:ln>
        </p:spPr>
        <p:txBody>
          <a:bodyPr wrap="none" lIns="87828" tIns="43914" rIns="87828" bIns="43914" anchor="ctr"/>
          <a:lstStyle/>
          <a:p>
            <a:endParaRPr lang="en-US"/>
          </a:p>
        </p:txBody>
      </p:sp>
      <p:sp>
        <p:nvSpPr>
          <p:cNvPr id="180" name="Rectangle 17"/>
          <p:cNvSpPr>
            <a:spLocks noChangeArrowheads="1"/>
          </p:cNvSpPr>
          <p:nvPr/>
        </p:nvSpPr>
        <p:spPr bwMode="auto">
          <a:xfrm>
            <a:off x="5104780" y="2831372"/>
            <a:ext cx="388940" cy="230376"/>
          </a:xfrm>
          <a:prstGeom prst="rect">
            <a:avLst/>
          </a:prstGeom>
          <a:noFill/>
          <a:ln w="9525">
            <a:noFill/>
            <a:miter lim="800000"/>
            <a:headEnd/>
            <a:tailEnd/>
          </a:ln>
        </p:spPr>
        <p:txBody>
          <a:bodyPr wrap="none" lIns="90989" tIns="45494" rIns="90989" bIns="45494">
            <a:spAutoFit/>
          </a:bodyPr>
          <a:lstStyle/>
          <a:p>
            <a:pPr defTabSz="911225"/>
            <a:r>
              <a:rPr lang="en-US" altLang="zh-CN" sz="900" dirty="0" err="1" smtClean="0">
                <a:solidFill>
                  <a:srgbClr val="0033CC"/>
                </a:solidFill>
              </a:rPr>
              <a:t>Gxc</a:t>
            </a:r>
            <a:endParaRPr lang="en-US" altLang="zh-CN" sz="900" dirty="0">
              <a:solidFill>
                <a:srgbClr val="0033CC"/>
              </a:solidFill>
            </a:endParaRPr>
          </a:p>
        </p:txBody>
      </p:sp>
      <p:sp>
        <p:nvSpPr>
          <p:cNvPr id="181" name="Line 6"/>
          <p:cNvSpPr>
            <a:spLocks noChangeShapeType="1"/>
          </p:cNvSpPr>
          <p:nvPr/>
        </p:nvSpPr>
        <p:spPr bwMode="auto">
          <a:xfrm flipV="1">
            <a:off x="6324600" y="3294060"/>
            <a:ext cx="838200" cy="304801"/>
          </a:xfrm>
          <a:prstGeom prst="line">
            <a:avLst/>
          </a:prstGeom>
          <a:noFill/>
          <a:ln w="28575">
            <a:solidFill>
              <a:srgbClr val="0033CC"/>
            </a:solidFill>
            <a:round/>
            <a:headEnd/>
            <a:tailEnd/>
          </a:ln>
        </p:spPr>
        <p:txBody>
          <a:bodyPr wrap="none" lIns="87828" tIns="43914" rIns="87828" bIns="43914" anchor="ctr"/>
          <a:lstStyle/>
          <a:p>
            <a:endParaRPr lang="en-US"/>
          </a:p>
        </p:txBody>
      </p:sp>
      <p:sp>
        <p:nvSpPr>
          <p:cNvPr id="182" name="Line 6"/>
          <p:cNvSpPr>
            <a:spLocks noChangeShapeType="1"/>
          </p:cNvSpPr>
          <p:nvPr/>
        </p:nvSpPr>
        <p:spPr bwMode="auto">
          <a:xfrm>
            <a:off x="6324600" y="3598862"/>
            <a:ext cx="1066800" cy="533400"/>
          </a:xfrm>
          <a:prstGeom prst="line">
            <a:avLst/>
          </a:prstGeom>
          <a:noFill/>
          <a:ln w="28575">
            <a:solidFill>
              <a:srgbClr val="0033CC"/>
            </a:solidFill>
            <a:round/>
            <a:headEnd/>
            <a:tailEnd/>
          </a:ln>
        </p:spPr>
        <p:txBody>
          <a:bodyPr wrap="none" lIns="87828" tIns="43914" rIns="87828" bIns="43914"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noChangeArrowheads="1"/>
          </p:cNvPicPr>
          <p:nvPr/>
        </p:nvPicPr>
        <p:blipFill>
          <a:blip r:embed="rId4" cstate="print"/>
          <a:srcRect/>
          <a:stretch>
            <a:fillRect/>
          </a:stretch>
        </p:blipFill>
        <p:spPr bwMode="auto">
          <a:xfrm>
            <a:off x="2814638" y="2562225"/>
            <a:ext cx="3341687" cy="2195513"/>
          </a:xfrm>
          <a:prstGeom prst="rect">
            <a:avLst/>
          </a:prstGeom>
          <a:noFill/>
          <a:ln w="9525">
            <a:noFill/>
            <a:miter lim="800000"/>
            <a:headEnd/>
            <a:tailEnd/>
          </a:ln>
        </p:spPr>
      </p:pic>
      <p:sp>
        <p:nvSpPr>
          <p:cNvPr id="3076" name="Date Placeholder 3"/>
          <p:cNvSpPr>
            <a:spLocks noGrp="1"/>
          </p:cNvSpPr>
          <p:nvPr>
            <p:ph type="dt" sz="quarter" idx="10"/>
          </p:nvPr>
        </p:nvSpPr>
        <p:spPr>
          <a:noFill/>
        </p:spPr>
        <p:txBody>
          <a:bodyPr/>
          <a:lstStyle/>
          <a:p>
            <a:pPr defTabSz="784225"/>
            <a:endParaRPr lang="de-DE"/>
          </a:p>
          <a:p>
            <a:pPr defTabSz="784225"/>
            <a:r>
              <a:rPr lang="de-DE"/>
              <a:t>Page </a:t>
            </a:r>
            <a:fld id="{4A2F0322-1CE6-4A39-8F70-C818148AAC6B}" type="slidenum">
              <a:rPr lang="de-DE"/>
              <a:pPr defTabSz="784225"/>
              <a:t>14</a:t>
            </a:fld>
            <a:endParaRPr lang="en-GB"/>
          </a:p>
        </p:txBody>
      </p:sp>
      <p:sp>
        <p:nvSpPr>
          <p:cNvPr id="3077" name="Rectangle 27"/>
          <p:cNvSpPr>
            <a:spLocks noChangeArrowheads="1"/>
          </p:cNvSpPr>
          <p:nvPr/>
        </p:nvSpPr>
        <p:spPr bwMode="auto">
          <a:xfrm>
            <a:off x="231775" y="241300"/>
            <a:ext cx="8761413" cy="431800"/>
          </a:xfrm>
          <a:prstGeom prst="rect">
            <a:avLst/>
          </a:prstGeom>
          <a:noFill/>
          <a:ln w="9525" algn="ctr">
            <a:noFill/>
            <a:miter lim="800000"/>
            <a:headEnd/>
            <a:tailEnd/>
          </a:ln>
        </p:spPr>
        <p:txBody>
          <a:bodyPr lIns="80123" tIns="40061" rIns="80123" bIns="40061" anchor="ctr"/>
          <a:lstStyle/>
          <a:p>
            <a:pPr defTabSz="784225"/>
            <a:r>
              <a:rPr lang="en-US" altLang="zh-CN" sz="2600" b="1" dirty="0">
                <a:solidFill>
                  <a:srgbClr val="990000"/>
                </a:solidFill>
                <a:latin typeface="FrutigerNext LT Medium" pitchFamily="34" charset="0"/>
              </a:rPr>
              <a:t>Key Technologies adopted in </a:t>
            </a:r>
            <a:r>
              <a:rPr lang="en-US" altLang="zh-CN" sz="2600" b="1" dirty="0" smtClean="0">
                <a:solidFill>
                  <a:srgbClr val="990000"/>
                </a:solidFill>
                <a:latin typeface="FrutigerNext LT Medium" pitchFamily="34" charset="0"/>
              </a:rPr>
              <a:t>LTE Physical Layer</a:t>
            </a:r>
            <a:endParaRPr lang="en-US" altLang="zh-CN" sz="2600" b="1" dirty="0">
              <a:solidFill>
                <a:srgbClr val="990000"/>
              </a:solidFill>
              <a:latin typeface="FrutigerNext LT Medium" pitchFamily="34" charset="0"/>
            </a:endParaRPr>
          </a:p>
        </p:txBody>
      </p:sp>
      <p:pic>
        <p:nvPicPr>
          <p:cNvPr id="3079" name="Picture 29"/>
          <p:cNvPicPr>
            <a:picLocks noChangeAspect="1" noChangeArrowheads="1"/>
          </p:cNvPicPr>
          <p:nvPr/>
        </p:nvPicPr>
        <p:blipFill>
          <a:blip r:embed="rId5" cstate="print"/>
          <a:srcRect/>
          <a:stretch>
            <a:fillRect/>
          </a:stretch>
        </p:blipFill>
        <p:spPr bwMode="auto">
          <a:xfrm>
            <a:off x="669925" y="3798888"/>
            <a:ext cx="2301875" cy="1454150"/>
          </a:xfrm>
          <a:prstGeom prst="rect">
            <a:avLst/>
          </a:prstGeom>
          <a:noFill/>
          <a:ln w="9525">
            <a:noFill/>
            <a:miter lim="800000"/>
            <a:headEnd/>
            <a:tailEnd/>
          </a:ln>
        </p:spPr>
      </p:pic>
      <p:graphicFrame>
        <p:nvGraphicFramePr>
          <p:cNvPr id="3074" name="Object 30"/>
          <p:cNvGraphicFramePr>
            <a:graphicFrameLocks noChangeAspect="1"/>
          </p:cNvGraphicFramePr>
          <p:nvPr/>
        </p:nvGraphicFramePr>
        <p:xfrm>
          <a:off x="309563" y="2011363"/>
          <a:ext cx="1579562" cy="1230312"/>
        </p:xfrm>
        <a:graphic>
          <a:graphicData uri="http://schemas.openxmlformats.org/presentationml/2006/ole">
            <p:oleObj spid="_x0000_s2050" name="Picture" r:id="rId6" imgW="5310360" imgH="2544480" progId="Word.Picture.8">
              <p:embed/>
            </p:oleObj>
          </a:graphicData>
        </a:graphic>
      </p:graphicFrame>
      <p:graphicFrame>
        <p:nvGraphicFramePr>
          <p:cNvPr id="3075" name="Object 31"/>
          <p:cNvGraphicFramePr>
            <a:graphicFrameLocks noChangeAspect="1"/>
          </p:cNvGraphicFramePr>
          <p:nvPr/>
        </p:nvGraphicFramePr>
        <p:xfrm>
          <a:off x="1030288" y="1135063"/>
          <a:ext cx="1800225" cy="1019175"/>
        </p:xfrm>
        <a:graphic>
          <a:graphicData uri="http://schemas.openxmlformats.org/presentationml/2006/ole">
            <p:oleObj spid="_x0000_s2051" name="图片" r:id="rId7" imgW="5310360" imgH="2544480" progId="Word.Picture.8">
              <p:embed/>
            </p:oleObj>
          </a:graphicData>
        </a:graphic>
      </p:graphicFrame>
      <p:sp>
        <p:nvSpPr>
          <p:cNvPr id="3085" name="Rectangle 37"/>
          <p:cNvSpPr>
            <a:spLocks noChangeArrowheads="1"/>
          </p:cNvSpPr>
          <p:nvPr/>
        </p:nvSpPr>
        <p:spPr bwMode="gray">
          <a:xfrm>
            <a:off x="2628900" y="2818864"/>
            <a:ext cx="2043112" cy="527586"/>
          </a:xfrm>
          <a:prstGeom prst="rect">
            <a:avLst/>
          </a:prstGeom>
          <a:noFill/>
          <a:ln w="9525" algn="ctr">
            <a:noFill/>
            <a:miter lim="800000"/>
            <a:headEnd/>
            <a:tailEnd/>
          </a:ln>
        </p:spPr>
        <p:txBody>
          <a:bodyPr lIns="95763" tIns="47882" rIns="95763" bIns="47882">
            <a:spAutoFit/>
          </a:bodyPr>
          <a:lstStyle/>
          <a:p>
            <a:pPr algn="ctr" defTabSz="957263"/>
            <a:r>
              <a:rPr lang="en-US" altLang="zh-CN" sz="1400" b="1" dirty="0">
                <a:solidFill>
                  <a:srgbClr val="990000"/>
                </a:solidFill>
              </a:rPr>
              <a:t>OFDMA / DL</a:t>
            </a:r>
          </a:p>
          <a:p>
            <a:pPr algn="ctr" defTabSz="957263"/>
            <a:r>
              <a:rPr lang="en-US" altLang="zh-CN" sz="1400" b="1" dirty="0">
                <a:solidFill>
                  <a:srgbClr val="990000"/>
                </a:solidFill>
              </a:rPr>
              <a:t>SC-FDMA / UL</a:t>
            </a:r>
          </a:p>
        </p:txBody>
      </p:sp>
      <p:sp>
        <p:nvSpPr>
          <p:cNvPr id="3086" name="Rectangle 38"/>
          <p:cNvSpPr>
            <a:spLocks noChangeArrowheads="1"/>
          </p:cNvSpPr>
          <p:nvPr/>
        </p:nvSpPr>
        <p:spPr bwMode="gray">
          <a:xfrm>
            <a:off x="5034291" y="2958107"/>
            <a:ext cx="680709"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a:solidFill>
                  <a:srgbClr val="990000"/>
                </a:solidFill>
              </a:rPr>
              <a:t>MIMO</a:t>
            </a:r>
          </a:p>
        </p:txBody>
      </p:sp>
      <p:sp>
        <p:nvSpPr>
          <p:cNvPr id="3087" name="Rectangle 39"/>
          <p:cNvSpPr>
            <a:spLocks noChangeArrowheads="1"/>
          </p:cNvSpPr>
          <p:nvPr/>
        </p:nvSpPr>
        <p:spPr bwMode="gray">
          <a:xfrm>
            <a:off x="4836492" y="3923764"/>
            <a:ext cx="1107108" cy="527586"/>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a:solidFill>
                  <a:srgbClr val="990000"/>
                </a:solidFill>
              </a:rPr>
              <a:t>Scalable </a:t>
            </a:r>
          </a:p>
          <a:p>
            <a:pPr algn="ctr" defTabSz="957263"/>
            <a:r>
              <a:rPr lang="en-US" altLang="zh-CN" sz="1400" b="1" dirty="0">
                <a:solidFill>
                  <a:srgbClr val="990000"/>
                </a:solidFill>
              </a:rPr>
              <a:t>Bandwidth</a:t>
            </a:r>
            <a:endParaRPr lang="zh-CN" altLang="en-US" sz="1200" b="1" dirty="0">
              <a:solidFill>
                <a:srgbClr val="990000"/>
              </a:solidFill>
            </a:endParaRPr>
          </a:p>
        </p:txBody>
      </p:sp>
      <p:sp>
        <p:nvSpPr>
          <p:cNvPr id="3088" name="Rectangle 40"/>
          <p:cNvSpPr>
            <a:spLocks noChangeArrowheads="1"/>
          </p:cNvSpPr>
          <p:nvPr/>
        </p:nvSpPr>
        <p:spPr bwMode="gray">
          <a:xfrm>
            <a:off x="3124200" y="4024907"/>
            <a:ext cx="810553" cy="527586"/>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solidFill>
                  <a:srgbClr val="990000"/>
                </a:solidFill>
              </a:rPr>
              <a:t>64QAM</a:t>
            </a:r>
          </a:p>
          <a:p>
            <a:pPr algn="ctr" defTabSz="957263"/>
            <a:r>
              <a:rPr lang="en-US" altLang="zh-CN" sz="1400" b="1" dirty="0" smtClean="0">
                <a:solidFill>
                  <a:srgbClr val="990000"/>
                </a:solidFill>
              </a:rPr>
              <a:t>HOM</a:t>
            </a:r>
            <a:endParaRPr lang="en-US" altLang="zh-CN" sz="1400" b="1" dirty="0">
              <a:solidFill>
                <a:srgbClr val="990000"/>
              </a:solidFill>
            </a:endParaRPr>
          </a:p>
        </p:txBody>
      </p:sp>
      <p:sp>
        <p:nvSpPr>
          <p:cNvPr id="3089" name="Text Box 41"/>
          <p:cNvSpPr txBox="1">
            <a:spLocks noChangeArrowheads="1"/>
          </p:cNvSpPr>
          <p:nvPr/>
        </p:nvSpPr>
        <p:spPr bwMode="auto">
          <a:xfrm>
            <a:off x="5997575" y="4765675"/>
            <a:ext cx="2171700" cy="257175"/>
          </a:xfrm>
          <a:prstGeom prst="rect">
            <a:avLst/>
          </a:prstGeom>
          <a:noFill/>
          <a:ln w="9525" algn="ctr">
            <a:noFill/>
            <a:miter lim="800000"/>
            <a:headEnd/>
            <a:tailEnd/>
          </a:ln>
        </p:spPr>
        <p:txBody>
          <a:bodyPr lIns="91247" tIns="45619" rIns="91247" bIns="45619">
            <a:spAutoFit/>
          </a:bodyPr>
          <a:lstStyle/>
          <a:p>
            <a:pPr marL="457200" indent="-457200" algn="ctr">
              <a:lnSpc>
                <a:spcPct val="90000"/>
              </a:lnSpc>
              <a:spcBef>
                <a:spcPct val="50000"/>
              </a:spcBef>
            </a:pPr>
            <a:r>
              <a:rPr lang="en-US" altLang="zh-CN" sz="1200" b="1">
                <a:latin typeface="FrutigerNext LT Medium" pitchFamily="34" charset="0"/>
              </a:rPr>
              <a:t>Scalable Bandwidth</a:t>
            </a:r>
          </a:p>
        </p:txBody>
      </p:sp>
      <p:pic>
        <p:nvPicPr>
          <p:cNvPr id="3090" name="Picture 42"/>
          <p:cNvPicPr>
            <a:picLocks noChangeAspect="1" noChangeArrowheads="1"/>
          </p:cNvPicPr>
          <p:nvPr/>
        </p:nvPicPr>
        <p:blipFill>
          <a:blip r:embed="rId8" cstate="print"/>
          <a:srcRect/>
          <a:stretch>
            <a:fillRect/>
          </a:stretch>
        </p:blipFill>
        <p:spPr bwMode="auto">
          <a:xfrm>
            <a:off x="6069012" y="3829050"/>
            <a:ext cx="2808288" cy="720725"/>
          </a:xfrm>
          <a:prstGeom prst="rect">
            <a:avLst/>
          </a:prstGeom>
          <a:noFill/>
          <a:ln w="9525" algn="ctr">
            <a:noFill/>
            <a:miter lim="800000"/>
            <a:headEnd/>
            <a:tailEnd/>
          </a:ln>
        </p:spPr>
      </p:pic>
      <p:grpSp>
        <p:nvGrpSpPr>
          <p:cNvPr id="2" name="Group 43"/>
          <p:cNvGrpSpPr>
            <a:grpSpLocks/>
          </p:cNvGrpSpPr>
          <p:nvPr/>
        </p:nvGrpSpPr>
        <p:grpSpPr bwMode="auto">
          <a:xfrm>
            <a:off x="5065713" y="1206500"/>
            <a:ext cx="3240087" cy="1303338"/>
            <a:chOff x="2908" y="913"/>
            <a:chExt cx="2553" cy="829"/>
          </a:xfrm>
        </p:grpSpPr>
        <p:pic>
          <p:nvPicPr>
            <p:cNvPr id="3128" name="Picture 44"/>
            <p:cNvPicPr>
              <a:picLocks noChangeAspect="1" noChangeArrowheads="1"/>
            </p:cNvPicPr>
            <p:nvPr/>
          </p:nvPicPr>
          <p:blipFill>
            <a:blip r:embed="rId9" cstate="print"/>
            <a:srcRect/>
            <a:stretch>
              <a:fillRect/>
            </a:stretch>
          </p:blipFill>
          <p:spPr bwMode="auto">
            <a:xfrm>
              <a:off x="2965" y="913"/>
              <a:ext cx="2496" cy="684"/>
            </a:xfrm>
            <a:prstGeom prst="rect">
              <a:avLst/>
            </a:prstGeom>
            <a:noFill/>
            <a:ln w="9525">
              <a:noFill/>
              <a:miter lim="800000"/>
              <a:headEnd/>
              <a:tailEnd/>
            </a:ln>
          </p:spPr>
        </p:pic>
        <p:sp>
          <p:nvSpPr>
            <p:cNvPr id="3129" name="Text Box 45"/>
            <p:cNvSpPr txBox="1">
              <a:spLocks noChangeArrowheads="1"/>
            </p:cNvSpPr>
            <p:nvPr/>
          </p:nvSpPr>
          <p:spPr bwMode="auto">
            <a:xfrm>
              <a:off x="3787" y="1459"/>
              <a:ext cx="429" cy="248"/>
            </a:xfrm>
            <a:prstGeom prst="rect">
              <a:avLst/>
            </a:prstGeom>
            <a:noFill/>
            <a:ln w="9525" algn="ctr">
              <a:noFill/>
              <a:miter lim="800000"/>
              <a:headEnd/>
              <a:tailEnd/>
            </a:ln>
          </p:spPr>
          <p:txBody>
            <a:bodyPr lIns="90000" tIns="46800" rIns="90000" bIns="46800">
              <a:spAutoFit/>
            </a:bodyPr>
            <a:lstStyle/>
            <a:p>
              <a:pPr marL="250825" indent="-250825" algn="ctr" defTabSz="801688">
                <a:lnSpc>
                  <a:spcPct val="140000"/>
                </a:lnSpc>
                <a:buClr>
                  <a:srgbClr val="CC3300"/>
                </a:buClr>
                <a:buFont typeface="Wingdings" pitchFamily="2" charset="2"/>
                <a:buNone/>
              </a:pPr>
              <a:r>
                <a:rPr lang="en-US" altLang="zh-CN" sz="700" b="1">
                  <a:latin typeface="FrutigerNext LT Medium" pitchFamily="34" charset="0"/>
                </a:rPr>
                <a:t>MIMO </a:t>
              </a:r>
            </a:p>
            <a:p>
              <a:pPr marL="250825" indent="-250825" algn="ctr" defTabSz="801688">
                <a:lnSpc>
                  <a:spcPct val="140000"/>
                </a:lnSpc>
                <a:buClr>
                  <a:srgbClr val="CC3300"/>
                </a:buClr>
                <a:buFont typeface="Wingdings" pitchFamily="2" charset="2"/>
                <a:buNone/>
              </a:pPr>
              <a:r>
                <a:rPr lang="en-US" altLang="zh-CN" sz="700" b="1">
                  <a:latin typeface="FrutigerNext LT Medium" pitchFamily="34" charset="0"/>
                </a:rPr>
                <a:t>Channel</a:t>
              </a:r>
            </a:p>
          </p:txBody>
        </p:sp>
        <p:sp>
          <p:nvSpPr>
            <p:cNvPr id="3130" name="Text Box 46"/>
            <p:cNvSpPr txBox="1">
              <a:spLocks noChangeArrowheads="1"/>
            </p:cNvSpPr>
            <p:nvPr/>
          </p:nvSpPr>
          <p:spPr bwMode="auto">
            <a:xfrm>
              <a:off x="2908" y="1465"/>
              <a:ext cx="570" cy="277"/>
            </a:xfrm>
            <a:prstGeom prst="rect">
              <a:avLst/>
            </a:prstGeom>
            <a:noFill/>
            <a:ln w="9525" algn="ctr">
              <a:noFill/>
              <a:miter lim="800000"/>
              <a:headEnd/>
              <a:tailEnd/>
            </a:ln>
          </p:spPr>
          <p:txBody>
            <a:bodyPr lIns="90000" tIns="46800" rIns="90000" bIns="46800">
              <a:spAutoFit/>
            </a:bodyPr>
            <a:lstStyle/>
            <a:p>
              <a:pPr marL="250825" indent="-250825" algn="ctr" defTabSz="801688">
                <a:lnSpc>
                  <a:spcPct val="140000"/>
                </a:lnSpc>
                <a:buClr>
                  <a:srgbClr val="CC3300"/>
                </a:buClr>
                <a:buFont typeface="Wingdings" pitchFamily="2" charset="2"/>
                <a:buNone/>
              </a:pPr>
              <a:r>
                <a:rPr lang="en-US" altLang="zh-CN" sz="800" b="1">
                  <a:latin typeface="FrutigerNext LT Medium" pitchFamily="34" charset="0"/>
                </a:rPr>
                <a:t>Data</a:t>
              </a:r>
            </a:p>
            <a:p>
              <a:pPr marL="250825" indent="-250825" algn="ctr" defTabSz="801688">
                <a:lnSpc>
                  <a:spcPct val="140000"/>
                </a:lnSpc>
                <a:buClr>
                  <a:srgbClr val="CC3300"/>
                </a:buClr>
                <a:buFont typeface="Wingdings" pitchFamily="2" charset="2"/>
                <a:buNone/>
              </a:pPr>
              <a:r>
                <a:rPr lang="en-US" altLang="zh-CN" sz="800" b="1">
                  <a:latin typeface="FrutigerNext LT Medium" pitchFamily="34" charset="0"/>
                </a:rPr>
                <a:t>Streaming</a:t>
              </a:r>
            </a:p>
          </p:txBody>
        </p:sp>
      </p:grpSp>
      <p:sp>
        <p:nvSpPr>
          <p:cNvPr id="3092" name="Text Box 47"/>
          <p:cNvSpPr txBox="1">
            <a:spLocks noChangeArrowheads="1"/>
          </p:cNvSpPr>
          <p:nvPr/>
        </p:nvSpPr>
        <p:spPr bwMode="auto">
          <a:xfrm>
            <a:off x="2974975" y="1350963"/>
            <a:ext cx="728663" cy="549275"/>
          </a:xfrm>
          <a:prstGeom prst="rect">
            <a:avLst/>
          </a:prstGeom>
          <a:noFill/>
          <a:ln w="9525">
            <a:noFill/>
            <a:miter lim="800000"/>
            <a:headEnd/>
            <a:tailEnd/>
          </a:ln>
        </p:spPr>
        <p:txBody>
          <a:bodyPr lIns="91428" tIns="45714" rIns="91428" bIns="45714">
            <a:spAutoFit/>
          </a:bodyPr>
          <a:lstStyle/>
          <a:p>
            <a:r>
              <a:rPr lang="en-US" altLang="zh-CN" sz="1000" b="1">
                <a:solidFill>
                  <a:schemeClr val="tx2"/>
                </a:solidFill>
              </a:rPr>
              <a:t>DL</a:t>
            </a:r>
          </a:p>
          <a:p>
            <a:r>
              <a:rPr lang="en-US" altLang="zh-CN" sz="1000" b="1">
                <a:solidFill>
                  <a:schemeClr val="tx2"/>
                </a:solidFill>
              </a:rPr>
              <a:t>OFDMA</a:t>
            </a:r>
          </a:p>
          <a:p>
            <a:r>
              <a:rPr lang="en-US" altLang="zh-CN" sz="1000">
                <a:solidFill>
                  <a:schemeClr val="tx2"/>
                </a:solidFill>
              </a:rPr>
              <a:t>173M</a:t>
            </a:r>
          </a:p>
        </p:txBody>
      </p:sp>
      <p:sp>
        <p:nvSpPr>
          <p:cNvPr id="3093" name="Text Box 48"/>
          <p:cNvSpPr txBox="1">
            <a:spLocks noChangeArrowheads="1"/>
          </p:cNvSpPr>
          <p:nvPr/>
        </p:nvSpPr>
        <p:spPr bwMode="auto">
          <a:xfrm>
            <a:off x="1966913" y="2371725"/>
            <a:ext cx="957262" cy="549275"/>
          </a:xfrm>
          <a:prstGeom prst="rect">
            <a:avLst/>
          </a:prstGeom>
          <a:noFill/>
          <a:ln w="9525" algn="ctr">
            <a:noFill/>
            <a:miter lim="800000"/>
            <a:headEnd/>
            <a:tailEnd/>
          </a:ln>
        </p:spPr>
        <p:txBody>
          <a:bodyPr lIns="91428" tIns="45714" rIns="91428" bIns="45714">
            <a:spAutoFit/>
          </a:bodyPr>
          <a:lstStyle/>
          <a:p>
            <a:r>
              <a:rPr lang="en-US" altLang="zh-CN" sz="1000" b="1" dirty="0">
                <a:solidFill>
                  <a:schemeClr val="tx2"/>
                </a:solidFill>
              </a:rPr>
              <a:t>UL</a:t>
            </a:r>
          </a:p>
          <a:p>
            <a:r>
              <a:rPr lang="en-US" altLang="zh-CN" sz="1000" b="1" dirty="0">
                <a:solidFill>
                  <a:schemeClr val="tx2"/>
                </a:solidFill>
              </a:rPr>
              <a:t>SC-FDMA</a:t>
            </a:r>
          </a:p>
          <a:p>
            <a:r>
              <a:rPr lang="en-US" altLang="zh-CN" sz="1000" dirty="0">
                <a:solidFill>
                  <a:schemeClr val="tx2"/>
                </a:solidFill>
              </a:rPr>
              <a:t>84M</a:t>
            </a:r>
          </a:p>
        </p:txBody>
      </p:sp>
      <p:sp>
        <p:nvSpPr>
          <p:cNvPr id="3094" name="Text Box 49"/>
          <p:cNvSpPr txBox="1">
            <a:spLocks noChangeArrowheads="1"/>
          </p:cNvSpPr>
          <p:nvPr/>
        </p:nvSpPr>
        <p:spPr bwMode="auto">
          <a:xfrm>
            <a:off x="6170613" y="2470150"/>
            <a:ext cx="2478087" cy="1003303"/>
          </a:xfrm>
          <a:prstGeom prst="rect">
            <a:avLst/>
          </a:prstGeom>
          <a:noFill/>
          <a:ln w="9525" algn="ctr">
            <a:noFill/>
            <a:miter lim="800000"/>
            <a:headEnd/>
            <a:tailEnd/>
          </a:ln>
        </p:spPr>
        <p:txBody>
          <a:bodyPr wrap="square" lIns="79200" tIns="39600" rIns="79200" bIns="39600">
            <a:spAutoFit/>
          </a:bodyPr>
          <a:lstStyle/>
          <a:p>
            <a:pPr defTabSz="801688"/>
            <a:r>
              <a:rPr lang="en-US" altLang="zh-CN" sz="1000" dirty="0">
                <a:solidFill>
                  <a:srgbClr val="292929"/>
                </a:solidFill>
                <a:latin typeface="FrutigerNext LT Regular" pitchFamily="34" charset="0"/>
                <a:ea typeface="MS PGothic" pitchFamily="34" charset="-128"/>
              </a:rPr>
              <a:t>MIMO (Multiple input Multiple Output) for UL &amp; DL</a:t>
            </a:r>
          </a:p>
          <a:p>
            <a:pPr defTabSz="801688">
              <a:buSzPct val="70000"/>
              <a:buFont typeface="Wingdings" pitchFamily="2" charset="2"/>
              <a:buChar char="l"/>
            </a:pPr>
            <a:r>
              <a:rPr lang="en-US" altLang="zh-CN" sz="1000" dirty="0">
                <a:solidFill>
                  <a:srgbClr val="292929"/>
                </a:solidFill>
                <a:latin typeface="FrutigerNext LT Regular" pitchFamily="34" charset="0"/>
                <a:ea typeface="MS PGothic" pitchFamily="34" charset="-128"/>
              </a:rPr>
              <a:t> Increased link capacity</a:t>
            </a:r>
          </a:p>
          <a:p>
            <a:pPr defTabSz="801688">
              <a:buSzPct val="70000"/>
              <a:buFont typeface="Wingdings" pitchFamily="2" charset="2"/>
              <a:buChar char="l"/>
            </a:pPr>
            <a:r>
              <a:rPr lang="en-US" altLang="zh-CN" sz="1000" dirty="0">
                <a:solidFill>
                  <a:srgbClr val="292929"/>
                </a:solidFill>
                <a:latin typeface="FrutigerNext LT Regular" pitchFamily="34" charset="0"/>
                <a:ea typeface="MS PGothic" pitchFamily="34" charset="-128"/>
              </a:rPr>
              <a:t> Multi-Users MIMO (UL)</a:t>
            </a:r>
          </a:p>
          <a:p>
            <a:pPr defTabSz="801688">
              <a:buSzPct val="70000"/>
              <a:buFont typeface="Wingdings" pitchFamily="2" charset="2"/>
              <a:buChar char="l"/>
            </a:pPr>
            <a:r>
              <a:rPr lang="en-US" altLang="zh-CN" sz="1000" dirty="0">
                <a:solidFill>
                  <a:srgbClr val="292929"/>
                </a:solidFill>
                <a:latin typeface="FrutigerNext LT Regular" pitchFamily="34" charset="0"/>
                <a:ea typeface="MS PGothic" pitchFamily="34" charset="-128"/>
              </a:rPr>
              <a:t> Overcome multi-path interference</a:t>
            </a:r>
          </a:p>
          <a:p>
            <a:pPr defTabSz="801688"/>
            <a:endParaRPr lang="zh-CN" altLang="en-US" sz="1000" dirty="0">
              <a:solidFill>
                <a:srgbClr val="292929"/>
              </a:solidFill>
              <a:latin typeface="FrutigerNext LT Regular" pitchFamily="34" charset="0"/>
              <a:ea typeface="MS PGothic" pitchFamily="34" charset="-128"/>
            </a:endParaRPr>
          </a:p>
        </p:txBody>
      </p:sp>
      <p:sp>
        <p:nvSpPr>
          <p:cNvPr id="3095" name="Text Box 50"/>
          <p:cNvSpPr txBox="1">
            <a:spLocks noChangeArrowheads="1"/>
          </p:cNvSpPr>
          <p:nvPr/>
        </p:nvSpPr>
        <p:spPr bwMode="auto">
          <a:xfrm>
            <a:off x="741363" y="5383213"/>
            <a:ext cx="2960687" cy="444500"/>
          </a:xfrm>
          <a:prstGeom prst="rect">
            <a:avLst/>
          </a:prstGeom>
          <a:noFill/>
          <a:ln w="9525" algn="ctr">
            <a:noFill/>
            <a:miter lim="800000"/>
            <a:headEnd/>
            <a:tailEnd/>
          </a:ln>
        </p:spPr>
        <p:txBody>
          <a:bodyPr lIns="79200" tIns="39600" rIns="79200" bIns="39600">
            <a:spAutoFit/>
          </a:bodyPr>
          <a:lstStyle/>
          <a:p>
            <a:pPr defTabSz="801688"/>
            <a:r>
              <a:rPr lang="en-US" altLang="zh-CN" sz="1200" b="1">
                <a:solidFill>
                  <a:schemeClr val="tx2"/>
                </a:solidFill>
                <a:latin typeface="FrutigerNext LT Regular" pitchFamily="34" charset="0"/>
                <a:ea typeface="MS PGothic" pitchFamily="34" charset="-128"/>
              </a:rPr>
              <a:t>Higher Modulation Technology increase bandwidth</a:t>
            </a:r>
            <a:endParaRPr lang="zh-CN" altLang="en-US" sz="1200" b="1">
              <a:solidFill>
                <a:schemeClr val="tx2"/>
              </a:solidFill>
              <a:latin typeface="FrutigerNext LT Regular" pitchFamily="34" charset="0"/>
              <a:ea typeface="MS PGothic" pitchFamily="34" charset="-128"/>
            </a:endParaRPr>
          </a:p>
        </p:txBody>
      </p:sp>
      <p:sp>
        <p:nvSpPr>
          <p:cNvPr id="3096" name="Text Box 51"/>
          <p:cNvSpPr txBox="1">
            <a:spLocks noChangeArrowheads="1"/>
          </p:cNvSpPr>
          <p:nvPr/>
        </p:nvSpPr>
        <p:spPr bwMode="auto">
          <a:xfrm>
            <a:off x="3117850" y="1998663"/>
            <a:ext cx="1008063" cy="244475"/>
          </a:xfrm>
          <a:prstGeom prst="rect">
            <a:avLst/>
          </a:prstGeom>
          <a:noFill/>
          <a:ln w="9525">
            <a:noFill/>
            <a:miter lim="800000"/>
            <a:headEnd/>
            <a:tailEnd/>
          </a:ln>
        </p:spPr>
        <p:txBody>
          <a:bodyPr lIns="91428" tIns="45714" rIns="91428" bIns="45714">
            <a:spAutoFit/>
          </a:bodyPr>
          <a:lstStyle/>
          <a:p>
            <a:r>
              <a:rPr lang="en-US" altLang="zh-CN" sz="1000">
                <a:solidFill>
                  <a:srgbClr val="000099"/>
                </a:solidFill>
              </a:rPr>
              <a:t>RB=12x15khz</a:t>
            </a:r>
          </a:p>
        </p:txBody>
      </p:sp>
      <p:graphicFrame>
        <p:nvGraphicFramePr>
          <p:cNvPr id="335976" name="Group 104"/>
          <p:cNvGraphicFramePr>
            <a:graphicFrameLocks noGrp="1"/>
          </p:cNvGraphicFramePr>
          <p:nvPr/>
        </p:nvGraphicFramePr>
        <p:xfrm>
          <a:off x="4630738" y="5022850"/>
          <a:ext cx="4211637" cy="817065"/>
        </p:xfrm>
        <a:graphic>
          <a:graphicData uri="http://schemas.openxmlformats.org/drawingml/2006/table">
            <a:tbl>
              <a:tblPr/>
              <a:tblGrid>
                <a:gridCol w="601662"/>
                <a:gridCol w="603250"/>
                <a:gridCol w="600075"/>
                <a:gridCol w="603250"/>
                <a:gridCol w="600075"/>
                <a:gridCol w="603250"/>
                <a:gridCol w="600075"/>
              </a:tblGrid>
              <a:tr h="263525">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BW</a:t>
                      </a:r>
                      <a:endParaRPr kumimoji="0" 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1.4Mhz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3 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5 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10 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15 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20 Mhz</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RB</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6</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15</a:t>
                      </a:r>
                      <a:endParaRPr kumimoji="0" 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25</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50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75</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100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#SC</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72</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180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300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600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900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801688" rtl="0" eaLnBrk="1" fontAlgn="base" latinLnBrk="0" hangingPunct="1">
                        <a:lnSpc>
                          <a:spcPct val="14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pitchFamily="34" charset="0"/>
                          <a:ea typeface="宋体" pitchFamily="2" charset="-122"/>
                          <a:cs typeface="Arial" pitchFamily="34" charset="0"/>
                        </a:rPr>
                        <a:t>1200</a:t>
                      </a:r>
                      <a:endParaRPr kumimoji="0" lang="en-US" sz="1000" b="1" i="0" u="none" strike="noStrike" cap="none" normalizeH="0" baseline="0" smtClean="0">
                        <a:ln>
                          <a:noFill/>
                        </a:ln>
                        <a:solidFill>
                          <a:schemeClr val="tx1"/>
                        </a:solidFill>
                        <a:effectLst/>
                        <a:latin typeface="Arial" pitchFamily="34" charset="0"/>
                        <a:ea typeface="宋体" pitchFamily="2" charset="-122"/>
                        <a:cs typeface="Arial" pitchFamily="34" charset="0"/>
                      </a:endParaRPr>
                    </a:p>
                  </a:txBody>
                  <a:tcPr marL="83440" marR="83440" marT="41721" marB="4172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2" name="Text Box 6"/>
          <p:cNvSpPr txBox="1">
            <a:spLocks noChangeArrowheads="1"/>
          </p:cNvSpPr>
          <p:nvPr/>
        </p:nvSpPr>
        <p:spPr bwMode="auto">
          <a:xfrm>
            <a:off x="4035425" y="3440113"/>
            <a:ext cx="896938" cy="457200"/>
          </a:xfrm>
          <a:prstGeom prst="rect">
            <a:avLst/>
          </a:prstGeom>
          <a:noFill/>
          <a:ln w="9525" algn="ctr">
            <a:noFill/>
            <a:miter lim="800000"/>
            <a:headEnd/>
            <a:tailEnd/>
          </a:ln>
        </p:spPr>
        <p:txBody>
          <a:bodyPr lIns="91428" tIns="45714" rIns="91428" bIns="45714">
            <a:spAutoFit/>
          </a:bodyPr>
          <a:lstStyle/>
          <a:p>
            <a:pPr marL="0" marR="0" lvl="0" indent="0" algn="ctr" defTabSz="1066800" eaLnBrk="1" fontAlgn="auto" latinLnBrk="0" hangingPunct="1">
              <a:lnSpc>
                <a:spcPct val="100000"/>
              </a:lnSpc>
              <a:spcBef>
                <a:spcPct val="50000"/>
              </a:spcBef>
              <a:spcAft>
                <a:spcPts val="0"/>
              </a:spcAft>
              <a:buClrTx/>
              <a:buSzTx/>
              <a:buFontTx/>
              <a:buNone/>
              <a:tabLst/>
              <a:defRPr/>
            </a:pPr>
            <a:r>
              <a:rPr kumimoji="0" lang="en-US" altLang="zh-CN" sz="2400" b="1" i="0" u="none" strike="noStrike" kern="0" cap="none" spc="0" normalizeH="0" baseline="0" noProof="0" dirty="0">
                <a:ln>
                  <a:noFill/>
                </a:ln>
                <a:solidFill>
                  <a:srgbClr val="2D2015"/>
                </a:solidFill>
                <a:effectLst/>
                <a:uLnTx/>
                <a:uFillTx/>
                <a:ea typeface="宋体" pitchFamily="2" charset="-122"/>
              </a:rPr>
              <a:t>LTE</a:t>
            </a:r>
          </a:p>
        </p:txBody>
      </p:sp>
      <p:sp>
        <p:nvSpPr>
          <p:cNvPr id="33" name="Line 162"/>
          <p:cNvSpPr>
            <a:spLocks noChangeShapeType="1"/>
          </p:cNvSpPr>
          <p:nvPr/>
        </p:nvSpPr>
        <p:spPr bwMode="auto">
          <a:xfrm flipH="1">
            <a:off x="4508500" y="4413250"/>
            <a:ext cx="0" cy="1530350"/>
          </a:xfrm>
          <a:prstGeom prst="line">
            <a:avLst/>
          </a:prstGeom>
          <a:noFill/>
          <a:ln w="38100">
            <a:solidFill>
              <a:schemeClr val="bg1">
                <a:lumMod val="75000"/>
              </a:schemeClr>
            </a:solidFill>
            <a:round/>
            <a:headEnd/>
            <a:tailEnd/>
          </a:ln>
        </p:spPr>
        <p:txBody>
          <a:bodyPr lIns="90000" tIns="46800" rIns="90000" bIns="46800">
            <a:spAutoFit/>
          </a:bodyPr>
          <a:lstStyle/>
          <a:p>
            <a:endParaRPr lang="en-US"/>
          </a:p>
        </p:txBody>
      </p:sp>
      <p:sp>
        <p:nvSpPr>
          <p:cNvPr id="34" name="Line 163"/>
          <p:cNvSpPr>
            <a:spLocks noChangeShapeType="1"/>
          </p:cNvSpPr>
          <p:nvPr/>
        </p:nvSpPr>
        <p:spPr bwMode="auto">
          <a:xfrm flipH="1">
            <a:off x="985838" y="3676650"/>
            <a:ext cx="1876425" cy="0"/>
          </a:xfrm>
          <a:prstGeom prst="line">
            <a:avLst/>
          </a:prstGeom>
          <a:noFill/>
          <a:ln w="38100">
            <a:solidFill>
              <a:schemeClr val="bg1">
                <a:lumMod val="75000"/>
              </a:schemeClr>
            </a:solidFill>
            <a:round/>
            <a:headEnd/>
            <a:tailEnd/>
          </a:ln>
        </p:spPr>
        <p:txBody>
          <a:bodyPr lIns="90000" tIns="46800" rIns="90000" bIns="46800">
            <a:spAutoFit/>
          </a:bodyPr>
          <a:lstStyle/>
          <a:p>
            <a:endParaRPr lang="en-US"/>
          </a:p>
        </p:txBody>
      </p:sp>
      <p:sp>
        <p:nvSpPr>
          <p:cNvPr id="35" name="Line 164"/>
          <p:cNvSpPr>
            <a:spLocks noChangeShapeType="1"/>
          </p:cNvSpPr>
          <p:nvPr/>
        </p:nvSpPr>
        <p:spPr bwMode="auto">
          <a:xfrm flipH="1">
            <a:off x="5975350" y="3659188"/>
            <a:ext cx="1878013" cy="0"/>
          </a:xfrm>
          <a:prstGeom prst="line">
            <a:avLst/>
          </a:prstGeom>
          <a:noFill/>
          <a:ln w="38100">
            <a:solidFill>
              <a:schemeClr val="bg1">
                <a:lumMod val="75000"/>
              </a:schemeClr>
            </a:solidFill>
            <a:round/>
            <a:headEnd/>
            <a:tailEnd/>
          </a:ln>
        </p:spPr>
        <p:txBody>
          <a:bodyPr lIns="90000" tIns="46800" rIns="90000" bIns="46800">
            <a:spAutoFit/>
          </a:bodyPr>
          <a:lstStyle/>
          <a:p>
            <a:endParaRPr lang="en-US"/>
          </a:p>
        </p:txBody>
      </p:sp>
      <p:sp>
        <p:nvSpPr>
          <p:cNvPr id="36" name="Line 165"/>
          <p:cNvSpPr>
            <a:spLocks noChangeShapeType="1"/>
          </p:cNvSpPr>
          <p:nvPr/>
        </p:nvSpPr>
        <p:spPr bwMode="auto">
          <a:xfrm flipH="1">
            <a:off x="4486275" y="1333500"/>
            <a:ext cx="0" cy="1530350"/>
          </a:xfrm>
          <a:prstGeom prst="line">
            <a:avLst/>
          </a:prstGeom>
          <a:noFill/>
          <a:ln w="38100">
            <a:solidFill>
              <a:schemeClr val="bg1">
                <a:lumMod val="75000"/>
              </a:schemeClr>
            </a:solidFill>
            <a:round/>
            <a:headEnd/>
            <a:tailEnd/>
          </a:ln>
        </p:spPr>
        <p:txBody>
          <a:bodyPr lIns="90000" tIns="46800" rIns="90000" bIns="46800">
            <a:spAutoFit/>
          </a:bodyP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de-DE"/>
              <a:t>Page </a:t>
            </a:r>
            <a:fld id="{2D62F58E-B0ED-40E2-B5D0-86FAD9DF76E0}" type="slidenum">
              <a:rPr lang="de-DE"/>
              <a:pPr/>
              <a:t>15</a:t>
            </a:fld>
            <a:endParaRPr lang="en-GB"/>
          </a:p>
        </p:txBody>
      </p:sp>
      <p:sp>
        <p:nvSpPr>
          <p:cNvPr id="196610" name="Rectangle 2"/>
          <p:cNvSpPr>
            <a:spLocks noGrp="1" noChangeArrowheads="1"/>
          </p:cNvSpPr>
          <p:nvPr>
            <p:ph type="title"/>
          </p:nvPr>
        </p:nvSpPr>
        <p:spPr>
          <a:xfrm>
            <a:off x="609600" y="115888"/>
            <a:ext cx="7543800" cy="865187"/>
          </a:xfrm>
          <a:noFill/>
          <a:ln/>
        </p:spPr>
        <p:txBody>
          <a:bodyPr/>
          <a:lstStyle/>
          <a:p>
            <a:r>
              <a:rPr lang="en-US" altLang="zh-CN" sz="2800">
                <a:ea typeface="宋体" pitchFamily="2" charset="-122"/>
              </a:rPr>
              <a:t>OFDM Theory</a:t>
            </a:r>
          </a:p>
        </p:txBody>
      </p:sp>
      <p:sp>
        <p:nvSpPr>
          <p:cNvPr id="196613" name="Rectangle 5"/>
          <p:cNvSpPr>
            <a:spLocks noChangeArrowheads="1"/>
          </p:cNvSpPr>
          <p:nvPr/>
        </p:nvSpPr>
        <p:spPr bwMode="auto">
          <a:xfrm>
            <a:off x="468313" y="4476750"/>
            <a:ext cx="8280400" cy="2160587"/>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FontTx/>
              <a:buChar char="•"/>
            </a:pPr>
            <a:r>
              <a:rPr lang="en-US" sz="1400" b="1" dirty="0"/>
              <a:t>Serial data stream mapped onto many parallel sub-carriers</a:t>
            </a:r>
          </a:p>
          <a:p>
            <a:pPr marL="742950" lvl="1" indent="-285750">
              <a:lnSpc>
                <a:spcPct val="80000"/>
              </a:lnSpc>
              <a:spcBef>
                <a:spcPct val="20000"/>
              </a:spcBef>
              <a:buFont typeface="Wingdings" pitchFamily="2" charset="2"/>
              <a:buChar char="§"/>
            </a:pPr>
            <a:r>
              <a:rPr lang="en-US" sz="1200" dirty="0"/>
              <a:t>Lower symbol rate and longer symbols vs. single-carrier</a:t>
            </a:r>
          </a:p>
          <a:p>
            <a:pPr marL="342900" indent="-342900">
              <a:lnSpc>
                <a:spcPct val="80000"/>
              </a:lnSpc>
              <a:spcBef>
                <a:spcPct val="20000"/>
              </a:spcBef>
              <a:buClr>
                <a:schemeClr val="tx1"/>
              </a:buClr>
              <a:buFontTx/>
              <a:buChar char="•"/>
            </a:pPr>
            <a:r>
              <a:rPr lang="en-US" sz="1400" b="1" dirty="0"/>
              <a:t>Subcarrier spacing &lt; coherence bandwidth of channel</a:t>
            </a:r>
          </a:p>
          <a:p>
            <a:pPr marL="742950" lvl="1" indent="-285750">
              <a:lnSpc>
                <a:spcPct val="80000"/>
              </a:lnSpc>
              <a:spcBef>
                <a:spcPct val="20000"/>
              </a:spcBef>
              <a:buFont typeface="Wingdings" pitchFamily="2" charset="2"/>
              <a:buChar char="§"/>
            </a:pPr>
            <a:r>
              <a:rPr lang="en-US" sz="1200" dirty="0"/>
              <a:t>Channel frequency response is flat over a subcarrier, so channel equalization is not needed</a:t>
            </a:r>
          </a:p>
          <a:p>
            <a:pPr marL="342900" indent="-342900">
              <a:lnSpc>
                <a:spcPct val="80000"/>
              </a:lnSpc>
              <a:spcBef>
                <a:spcPct val="20000"/>
              </a:spcBef>
              <a:buClr>
                <a:schemeClr val="tx1"/>
              </a:buClr>
              <a:buFontTx/>
              <a:buChar char="•"/>
            </a:pPr>
            <a:r>
              <a:rPr lang="en-US" sz="1400" b="1" dirty="0"/>
              <a:t>The sub-carriers are orthogonal</a:t>
            </a:r>
          </a:p>
          <a:p>
            <a:pPr marL="742950" lvl="1" indent="-285750">
              <a:lnSpc>
                <a:spcPct val="80000"/>
              </a:lnSpc>
              <a:spcBef>
                <a:spcPct val="20000"/>
              </a:spcBef>
              <a:buFont typeface="Wingdings" pitchFamily="2" charset="2"/>
              <a:buChar char="§"/>
            </a:pPr>
            <a:r>
              <a:rPr lang="en-US" sz="1200" dirty="0"/>
              <a:t>At each sub-carrier center, neighboring sub-carriers ideally have zero amplitude</a:t>
            </a:r>
          </a:p>
          <a:p>
            <a:pPr marL="742950" lvl="1" indent="-285750">
              <a:lnSpc>
                <a:spcPct val="80000"/>
              </a:lnSpc>
              <a:spcBef>
                <a:spcPct val="20000"/>
              </a:spcBef>
              <a:buFont typeface="Wingdings" pitchFamily="2" charset="2"/>
              <a:buChar char="§"/>
            </a:pPr>
            <a:r>
              <a:rPr lang="en-US" sz="1200" dirty="0"/>
              <a:t>This removes need for inter-sub-carrier guard bands </a:t>
            </a:r>
          </a:p>
          <a:p>
            <a:pPr marL="342900" indent="-342900">
              <a:lnSpc>
                <a:spcPct val="80000"/>
              </a:lnSpc>
              <a:spcBef>
                <a:spcPct val="20000"/>
              </a:spcBef>
              <a:buClr>
                <a:schemeClr val="tx1"/>
              </a:buClr>
              <a:buFontTx/>
              <a:buChar char="•"/>
            </a:pPr>
            <a:r>
              <a:rPr lang="en-US" sz="1400" b="1" dirty="0"/>
              <a:t>OFDM leverages the Discrete Fourier Transform (DFT) to synthesize and recover the signal</a:t>
            </a:r>
          </a:p>
          <a:p>
            <a:pPr marL="742950" lvl="1" indent="-285750">
              <a:lnSpc>
                <a:spcPct val="80000"/>
              </a:lnSpc>
              <a:spcBef>
                <a:spcPct val="20000"/>
              </a:spcBef>
              <a:buFont typeface="Wingdings" pitchFamily="2" charset="2"/>
              <a:buChar char="§"/>
            </a:pPr>
            <a:r>
              <a:rPr lang="en-US" sz="1200" dirty="0"/>
              <a:t>Fast Fourier Transformation (FFT/IFFT) algorithm reduces computational complexity</a:t>
            </a:r>
          </a:p>
          <a:p>
            <a:pPr marL="342900" indent="-342900">
              <a:lnSpc>
                <a:spcPct val="80000"/>
              </a:lnSpc>
              <a:spcBef>
                <a:spcPct val="20000"/>
              </a:spcBef>
              <a:buClr>
                <a:schemeClr val="tx1"/>
              </a:buClr>
              <a:buFontTx/>
              <a:buChar char="•"/>
            </a:pPr>
            <a:endParaRPr lang="en-US" sz="1400" b="1" dirty="0"/>
          </a:p>
        </p:txBody>
      </p:sp>
      <p:grpSp>
        <p:nvGrpSpPr>
          <p:cNvPr id="2" name="Group 10"/>
          <p:cNvGrpSpPr>
            <a:grpSpLocks/>
          </p:cNvGrpSpPr>
          <p:nvPr/>
        </p:nvGrpSpPr>
        <p:grpSpPr bwMode="auto">
          <a:xfrm>
            <a:off x="889000" y="1066800"/>
            <a:ext cx="7059613" cy="3338512"/>
            <a:chOff x="560" y="511"/>
            <a:chExt cx="4447" cy="2103"/>
          </a:xfrm>
        </p:grpSpPr>
        <p:pic>
          <p:nvPicPr>
            <p:cNvPr id="196611" name="Picture 3"/>
            <p:cNvPicPr>
              <a:picLocks noChangeAspect="1" noChangeArrowheads="1"/>
            </p:cNvPicPr>
            <p:nvPr/>
          </p:nvPicPr>
          <p:blipFill>
            <a:blip r:embed="rId3" cstate="print"/>
            <a:srcRect/>
            <a:stretch>
              <a:fillRect/>
            </a:stretch>
          </p:blipFill>
          <p:spPr bwMode="auto">
            <a:xfrm>
              <a:off x="658" y="572"/>
              <a:ext cx="4309" cy="2007"/>
            </a:xfrm>
            <a:prstGeom prst="rect">
              <a:avLst/>
            </a:prstGeom>
            <a:noFill/>
          </p:spPr>
        </p:pic>
        <p:sp>
          <p:nvSpPr>
            <p:cNvPr id="196614" name="Rectangle 6"/>
            <p:cNvSpPr>
              <a:spLocks noChangeArrowheads="1"/>
            </p:cNvSpPr>
            <p:nvPr/>
          </p:nvSpPr>
          <p:spPr bwMode="auto">
            <a:xfrm>
              <a:off x="788" y="2445"/>
              <a:ext cx="4219" cy="169"/>
            </a:xfrm>
            <a:prstGeom prst="rect">
              <a:avLst/>
            </a:prstGeom>
            <a:solidFill>
              <a:schemeClr val="bg1"/>
            </a:solidFill>
            <a:ln w="9525">
              <a:solidFill>
                <a:schemeClr val="bg1"/>
              </a:solidFill>
              <a:miter lim="800000"/>
              <a:headEnd/>
              <a:tailEnd/>
            </a:ln>
            <a:effectLst/>
          </p:spPr>
          <p:txBody>
            <a:bodyPr wrap="none" anchor="ctr"/>
            <a:lstStyle/>
            <a:p>
              <a:pPr algn="ctr"/>
              <a:r>
                <a:rPr lang="en-US" sz="1200" dirty="0"/>
                <a:t>Frequency</a:t>
              </a:r>
            </a:p>
          </p:txBody>
        </p:sp>
        <p:sp>
          <p:nvSpPr>
            <p:cNvPr id="196616" name="Rectangle 8"/>
            <p:cNvSpPr>
              <a:spLocks noChangeArrowheads="1"/>
            </p:cNvSpPr>
            <p:nvPr/>
          </p:nvSpPr>
          <p:spPr bwMode="auto">
            <a:xfrm>
              <a:off x="788" y="511"/>
              <a:ext cx="4219" cy="142"/>
            </a:xfrm>
            <a:prstGeom prst="rect">
              <a:avLst/>
            </a:prstGeom>
            <a:solidFill>
              <a:schemeClr val="bg1"/>
            </a:solidFill>
            <a:ln w="9525">
              <a:solidFill>
                <a:schemeClr val="bg1"/>
              </a:solidFill>
              <a:miter lim="800000"/>
              <a:headEnd/>
              <a:tailEnd/>
            </a:ln>
            <a:effectLst/>
          </p:spPr>
          <p:txBody>
            <a:bodyPr wrap="none" anchor="ctr"/>
            <a:lstStyle/>
            <a:p>
              <a:pPr algn="ctr"/>
              <a:r>
                <a:rPr lang="en-US" sz="1200" dirty="0"/>
                <a:t>OFDM Sub-Carriers</a:t>
              </a:r>
            </a:p>
          </p:txBody>
        </p:sp>
        <p:sp>
          <p:nvSpPr>
            <p:cNvPr id="196617" name="Rectangle 9"/>
            <p:cNvSpPr>
              <a:spLocks noChangeArrowheads="1"/>
            </p:cNvSpPr>
            <p:nvPr/>
          </p:nvSpPr>
          <p:spPr bwMode="auto">
            <a:xfrm>
              <a:off x="560" y="614"/>
              <a:ext cx="431" cy="1895"/>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de-DE"/>
              <a:t>Page </a:t>
            </a:r>
            <a:fld id="{7D9D0C8A-4764-4C0C-868A-00ED495DBCF8}" type="slidenum">
              <a:rPr lang="de-DE"/>
              <a:pPr/>
              <a:t>16</a:t>
            </a:fld>
            <a:endParaRPr lang="en-GB"/>
          </a:p>
        </p:txBody>
      </p:sp>
      <p:sp>
        <p:nvSpPr>
          <p:cNvPr id="318466" name="Rectangle 2"/>
          <p:cNvSpPr>
            <a:spLocks noGrp="1" noChangeArrowheads="1"/>
          </p:cNvSpPr>
          <p:nvPr>
            <p:ph type="title"/>
          </p:nvPr>
        </p:nvSpPr>
        <p:spPr>
          <a:xfrm>
            <a:off x="609600" y="57150"/>
            <a:ext cx="7543800" cy="850900"/>
          </a:xfrm>
        </p:spPr>
        <p:txBody>
          <a:bodyPr/>
          <a:lstStyle/>
          <a:p>
            <a:r>
              <a:rPr lang="en-US" sz="3000"/>
              <a:t>Wireless Technology PHY Comparison</a:t>
            </a:r>
          </a:p>
        </p:txBody>
      </p:sp>
      <p:graphicFrame>
        <p:nvGraphicFramePr>
          <p:cNvPr id="318524" name="Group 60"/>
          <p:cNvGraphicFramePr>
            <a:graphicFrameLocks noGrp="1"/>
          </p:cNvGraphicFramePr>
          <p:nvPr/>
        </p:nvGraphicFramePr>
        <p:xfrm>
          <a:off x="755650" y="1301750"/>
          <a:ext cx="7632700" cy="2528443"/>
        </p:xfrm>
        <a:graphic>
          <a:graphicData uri="http://schemas.openxmlformats.org/drawingml/2006/table">
            <a:tbl>
              <a:tblPr/>
              <a:tblGrid>
                <a:gridCol w="3048000"/>
                <a:gridCol w="1847850"/>
                <a:gridCol w="2736850"/>
              </a:tblGrid>
              <a:tr h="4984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Arial" charset="0"/>
                        </a:rPr>
                        <a:t>Standard / Technology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Arial" charset="0"/>
                        </a:rPr>
                        <a:t>Symbol Period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Arial" charset="0"/>
                        </a:rPr>
                        <a:t>Channel or Subcarrier Spacing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EV-DO / CDMA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0.78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(1/1.288Mcps)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1.25 MHz</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UMTS / CDMA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0.26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charset="0"/>
                        </a:rPr>
                        <a:t>s</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(1/3.84Mcps)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5 MHz</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LTE / OFDMA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66.7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15 kHz</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503" name="Rectangle 39"/>
          <p:cNvSpPr>
            <a:spLocks noGrp="1" noChangeArrowheads="1"/>
          </p:cNvSpPr>
          <p:nvPr>
            <p:ph type="body" idx="1"/>
          </p:nvPr>
        </p:nvSpPr>
        <p:spPr>
          <a:xfrm>
            <a:off x="468313" y="4037013"/>
            <a:ext cx="8280400" cy="2592387"/>
          </a:xfrm>
          <a:noFill/>
          <a:ln/>
        </p:spPr>
        <p:txBody>
          <a:bodyPr>
            <a:normAutofit fontScale="40000" lnSpcReduction="20000"/>
          </a:bodyPr>
          <a:lstStyle/>
          <a:p>
            <a:r>
              <a:rPr lang="en-US" dirty="0"/>
              <a:t>Symbol period is roughly 1/(channel spacing) for single-carrier systems, 1/(subcarrier spacing) for OFDM</a:t>
            </a:r>
          </a:p>
          <a:p>
            <a:r>
              <a:rPr lang="en-US" dirty="0"/>
              <a:t>OFDM: Long OFDM symbol periods </a:t>
            </a:r>
            <a:r>
              <a:rPr lang="en-US" dirty="0" smtClean="0"/>
              <a:t>mitigate Multipath </a:t>
            </a:r>
            <a:r>
              <a:rPr lang="en-US" dirty="0"/>
              <a:t>without equalization</a:t>
            </a:r>
          </a:p>
          <a:p>
            <a:r>
              <a:rPr lang="en-US" dirty="0"/>
              <a:t>CDMA: Short symbol periods relative to delay spread requires channel equalization (i.e. rake receiver) to mitigate ISI</a:t>
            </a:r>
          </a:p>
          <a:p>
            <a:pPr lvl="1"/>
            <a:r>
              <a:rPr lang="en-US" dirty="0"/>
              <a:t>Rake receiver adds cost/complexity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de-DE"/>
              <a:t>Page </a:t>
            </a:r>
            <a:fld id="{BEABB071-18E0-46BD-9A20-F12460506308}" type="slidenum">
              <a:rPr lang="de-DE"/>
              <a:pPr/>
              <a:t>17</a:t>
            </a:fld>
            <a:endParaRPr lang="en-GB"/>
          </a:p>
        </p:txBody>
      </p:sp>
      <p:sp>
        <p:nvSpPr>
          <p:cNvPr id="229452" name="Rectangle 76" descr="Light upward diagonal"/>
          <p:cNvSpPr>
            <a:spLocks noChangeArrowheads="1"/>
          </p:cNvSpPr>
          <p:nvPr/>
        </p:nvSpPr>
        <p:spPr bwMode="auto">
          <a:xfrm>
            <a:off x="1474788" y="4340225"/>
            <a:ext cx="504825" cy="431800"/>
          </a:xfrm>
          <a:prstGeom prst="rect">
            <a:avLst/>
          </a:prstGeom>
          <a:pattFill prst="ltUpDiag">
            <a:fgClr>
              <a:schemeClr val="bg2"/>
            </a:fgClr>
            <a:bgClr>
              <a:schemeClr val="bg1"/>
            </a:bgClr>
          </a:pattFill>
          <a:ln w="9525">
            <a:solidFill>
              <a:schemeClr val="accent2">
                <a:lumMod val="75000"/>
              </a:schemeClr>
            </a:solidFill>
            <a:miter lim="800000"/>
            <a:headEnd/>
            <a:tailEnd/>
          </a:ln>
          <a:effectLst/>
        </p:spPr>
        <p:txBody>
          <a:bodyPr wrap="none" anchor="ctr"/>
          <a:lstStyle/>
          <a:p>
            <a:endParaRPr lang="en-US"/>
          </a:p>
        </p:txBody>
      </p:sp>
      <p:sp>
        <p:nvSpPr>
          <p:cNvPr id="229431" name="Rectangle 55"/>
          <p:cNvSpPr>
            <a:spLocks noChangeArrowheads="1"/>
          </p:cNvSpPr>
          <p:nvPr/>
        </p:nvSpPr>
        <p:spPr bwMode="auto">
          <a:xfrm>
            <a:off x="395288" y="188913"/>
            <a:ext cx="5472112" cy="433387"/>
          </a:xfrm>
          <a:prstGeom prst="rect">
            <a:avLst/>
          </a:prstGeom>
          <a:noFill/>
          <a:ln w="9525" algn="ctr">
            <a:noFill/>
            <a:miter lim="800000"/>
            <a:headEnd/>
            <a:tailEnd/>
          </a:ln>
          <a:effectLst/>
        </p:spPr>
        <p:txBody>
          <a:bodyPr anchor="ctr"/>
          <a:lstStyle/>
          <a:p>
            <a:r>
              <a:rPr lang="en-US" altLang="zh-CN" sz="3600" b="1">
                <a:solidFill>
                  <a:srgbClr val="990000"/>
                </a:solidFill>
                <a:ea typeface="宋体" pitchFamily="2" charset="-122"/>
              </a:rPr>
              <a:t>OFDM Cyclic Prefix (CP)</a:t>
            </a:r>
          </a:p>
        </p:txBody>
      </p:sp>
      <p:sp>
        <p:nvSpPr>
          <p:cNvPr id="229433" name="Rectangle 57"/>
          <p:cNvSpPr>
            <a:spLocks noChangeArrowheads="1"/>
          </p:cNvSpPr>
          <p:nvPr/>
        </p:nvSpPr>
        <p:spPr bwMode="auto">
          <a:xfrm>
            <a:off x="1978025" y="2108200"/>
            <a:ext cx="2305050" cy="503238"/>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29434" name="Rectangle 58"/>
          <p:cNvSpPr>
            <a:spLocks noChangeArrowheads="1"/>
          </p:cNvSpPr>
          <p:nvPr/>
        </p:nvSpPr>
        <p:spPr bwMode="auto">
          <a:xfrm>
            <a:off x="4283075" y="2108200"/>
            <a:ext cx="1008063" cy="503238"/>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29435" name="Rectangle 59"/>
          <p:cNvSpPr>
            <a:spLocks noChangeArrowheads="1"/>
          </p:cNvSpPr>
          <p:nvPr/>
        </p:nvSpPr>
        <p:spPr bwMode="auto">
          <a:xfrm>
            <a:off x="971550" y="2108200"/>
            <a:ext cx="1006475" cy="503238"/>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229437" name="AutoShape 61"/>
          <p:cNvSpPr>
            <a:spLocks noChangeArrowheads="1"/>
          </p:cNvSpPr>
          <p:nvPr/>
        </p:nvSpPr>
        <p:spPr bwMode="auto">
          <a:xfrm flipH="1">
            <a:off x="827088" y="955675"/>
            <a:ext cx="4248150" cy="1079500"/>
          </a:xfrm>
          <a:prstGeom prst="curvedDownArrow">
            <a:avLst>
              <a:gd name="adj1" fmla="val 42195"/>
              <a:gd name="adj2" fmla="val 120901"/>
              <a:gd name="adj3" fmla="val 33333"/>
            </a:avLst>
          </a:prstGeom>
          <a:noFill/>
          <a:ln w="9525">
            <a:solidFill>
              <a:schemeClr val="tx2"/>
            </a:solidFill>
            <a:miter lim="800000"/>
            <a:headEnd/>
            <a:tailEnd/>
          </a:ln>
          <a:effectLst/>
        </p:spPr>
        <p:txBody>
          <a:bodyPr wrap="none" anchor="ctr"/>
          <a:lstStyle/>
          <a:p>
            <a:endParaRPr lang="en-US"/>
          </a:p>
        </p:txBody>
      </p:sp>
      <p:sp>
        <p:nvSpPr>
          <p:cNvPr id="229438" name="Line 62"/>
          <p:cNvSpPr>
            <a:spLocks noChangeShapeType="1"/>
          </p:cNvSpPr>
          <p:nvPr/>
        </p:nvSpPr>
        <p:spPr bwMode="auto">
          <a:xfrm>
            <a:off x="1979613" y="2755900"/>
            <a:ext cx="3311525" cy="0"/>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229439" name="Line 63"/>
          <p:cNvSpPr>
            <a:spLocks noChangeShapeType="1"/>
          </p:cNvSpPr>
          <p:nvPr/>
        </p:nvSpPr>
        <p:spPr bwMode="auto">
          <a:xfrm>
            <a:off x="971550" y="2755900"/>
            <a:ext cx="1008063" cy="0"/>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229440" name="Text Box 64"/>
          <p:cNvSpPr txBox="1">
            <a:spLocks noChangeArrowheads="1"/>
          </p:cNvSpPr>
          <p:nvPr/>
        </p:nvSpPr>
        <p:spPr bwMode="auto">
          <a:xfrm>
            <a:off x="3398838" y="2749550"/>
            <a:ext cx="323850" cy="366713"/>
          </a:xfrm>
          <a:prstGeom prst="rect">
            <a:avLst/>
          </a:prstGeom>
          <a:noFill/>
          <a:ln w="9525">
            <a:noFill/>
            <a:miter lim="800000"/>
            <a:headEnd/>
            <a:tailEnd/>
          </a:ln>
          <a:effectLst/>
        </p:spPr>
        <p:txBody>
          <a:bodyPr wrap="none">
            <a:spAutoFit/>
          </a:bodyPr>
          <a:lstStyle/>
          <a:p>
            <a:r>
              <a:rPr lang="en-US"/>
              <a:t>T</a:t>
            </a:r>
          </a:p>
        </p:txBody>
      </p:sp>
      <p:sp>
        <p:nvSpPr>
          <p:cNvPr id="229441" name="Text Box 65"/>
          <p:cNvSpPr txBox="1">
            <a:spLocks noChangeArrowheads="1"/>
          </p:cNvSpPr>
          <p:nvPr/>
        </p:nvSpPr>
        <p:spPr bwMode="auto">
          <a:xfrm>
            <a:off x="1295400" y="2749550"/>
            <a:ext cx="534988" cy="366713"/>
          </a:xfrm>
          <a:prstGeom prst="rect">
            <a:avLst/>
          </a:prstGeom>
          <a:noFill/>
          <a:ln w="9525">
            <a:noFill/>
            <a:miter lim="800000"/>
            <a:headEnd/>
            <a:tailEnd/>
          </a:ln>
          <a:effectLst/>
        </p:spPr>
        <p:txBody>
          <a:bodyPr wrap="none">
            <a:spAutoFit/>
          </a:bodyPr>
          <a:lstStyle/>
          <a:p>
            <a:r>
              <a:rPr lang="en-US"/>
              <a:t>T</a:t>
            </a:r>
            <a:r>
              <a:rPr lang="en-US" baseline="-25000"/>
              <a:t>CP</a:t>
            </a:r>
          </a:p>
        </p:txBody>
      </p:sp>
      <p:sp>
        <p:nvSpPr>
          <p:cNvPr id="229442" name="Rectangle 66"/>
          <p:cNvSpPr>
            <a:spLocks noChangeArrowheads="1"/>
          </p:cNvSpPr>
          <p:nvPr/>
        </p:nvSpPr>
        <p:spPr bwMode="auto">
          <a:xfrm>
            <a:off x="971550" y="3403600"/>
            <a:ext cx="4319588" cy="503238"/>
          </a:xfrm>
          <a:prstGeom prst="rect">
            <a:avLst/>
          </a:prstGeom>
          <a:solidFill>
            <a:schemeClr val="tx1"/>
          </a:solidFill>
          <a:ln w="9525">
            <a:solidFill>
              <a:schemeClr val="bg2"/>
            </a:solidFill>
            <a:miter lim="800000"/>
            <a:headEnd/>
            <a:tailEnd/>
          </a:ln>
          <a:effectLst/>
        </p:spPr>
        <p:txBody>
          <a:bodyPr wrap="none" anchor="ctr"/>
          <a:lstStyle/>
          <a:p>
            <a:endParaRPr lang="en-US"/>
          </a:p>
        </p:txBody>
      </p:sp>
      <p:sp>
        <p:nvSpPr>
          <p:cNvPr id="229443" name="Rectangle 67"/>
          <p:cNvSpPr>
            <a:spLocks noChangeArrowheads="1"/>
          </p:cNvSpPr>
          <p:nvPr/>
        </p:nvSpPr>
        <p:spPr bwMode="auto">
          <a:xfrm>
            <a:off x="1187450" y="3619500"/>
            <a:ext cx="4319588" cy="503238"/>
          </a:xfrm>
          <a:prstGeom prst="rect">
            <a:avLst/>
          </a:prstGeom>
          <a:solidFill>
            <a:schemeClr val="tx1"/>
          </a:solidFill>
          <a:ln w="9525">
            <a:solidFill>
              <a:schemeClr val="bg2"/>
            </a:solidFill>
            <a:miter lim="800000"/>
            <a:headEnd/>
            <a:tailEnd/>
          </a:ln>
          <a:effectLst/>
        </p:spPr>
        <p:txBody>
          <a:bodyPr wrap="none" anchor="ctr"/>
          <a:lstStyle/>
          <a:p>
            <a:endParaRPr lang="en-US"/>
          </a:p>
        </p:txBody>
      </p:sp>
      <p:sp>
        <p:nvSpPr>
          <p:cNvPr id="229444" name="Rectangle 68"/>
          <p:cNvSpPr>
            <a:spLocks noChangeArrowheads="1"/>
          </p:cNvSpPr>
          <p:nvPr/>
        </p:nvSpPr>
        <p:spPr bwMode="auto">
          <a:xfrm>
            <a:off x="1474788" y="3835400"/>
            <a:ext cx="4319587" cy="503238"/>
          </a:xfrm>
          <a:prstGeom prst="rect">
            <a:avLst/>
          </a:prstGeom>
          <a:solidFill>
            <a:schemeClr val="tx1"/>
          </a:solidFill>
          <a:ln w="9525">
            <a:solidFill>
              <a:schemeClr val="bg2"/>
            </a:solidFill>
            <a:miter lim="800000"/>
            <a:headEnd/>
            <a:tailEnd/>
          </a:ln>
          <a:effectLst/>
        </p:spPr>
        <p:txBody>
          <a:bodyPr wrap="none" anchor="ctr"/>
          <a:lstStyle/>
          <a:p>
            <a:endParaRPr lang="en-US"/>
          </a:p>
        </p:txBody>
      </p:sp>
      <p:sp>
        <p:nvSpPr>
          <p:cNvPr id="229445" name="Line 69"/>
          <p:cNvSpPr>
            <a:spLocks noChangeShapeType="1"/>
          </p:cNvSpPr>
          <p:nvPr/>
        </p:nvSpPr>
        <p:spPr bwMode="auto">
          <a:xfrm>
            <a:off x="971550" y="2611438"/>
            <a:ext cx="0" cy="2160587"/>
          </a:xfrm>
          <a:prstGeom prst="line">
            <a:avLst/>
          </a:prstGeom>
          <a:noFill/>
          <a:ln w="9525">
            <a:solidFill>
              <a:schemeClr val="accent2">
                <a:lumMod val="75000"/>
              </a:schemeClr>
            </a:solidFill>
            <a:prstDash val="dash"/>
            <a:round/>
            <a:headEnd/>
            <a:tailEnd/>
          </a:ln>
          <a:effectLst/>
        </p:spPr>
        <p:txBody>
          <a:bodyPr/>
          <a:lstStyle/>
          <a:p>
            <a:endParaRPr lang="en-US"/>
          </a:p>
        </p:txBody>
      </p:sp>
      <p:sp>
        <p:nvSpPr>
          <p:cNvPr id="229446" name="Line 70"/>
          <p:cNvSpPr>
            <a:spLocks noChangeShapeType="1"/>
          </p:cNvSpPr>
          <p:nvPr/>
        </p:nvSpPr>
        <p:spPr bwMode="auto">
          <a:xfrm>
            <a:off x="1979613" y="2611438"/>
            <a:ext cx="0" cy="1728787"/>
          </a:xfrm>
          <a:prstGeom prst="line">
            <a:avLst/>
          </a:prstGeom>
          <a:noFill/>
          <a:ln w="9525">
            <a:solidFill>
              <a:schemeClr val="accent2">
                <a:lumMod val="75000"/>
              </a:schemeClr>
            </a:solidFill>
            <a:prstDash val="dash"/>
            <a:round/>
            <a:headEnd/>
            <a:tailEnd/>
          </a:ln>
          <a:effectLst/>
        </p:spPr>
        <p:txBody>
          <a:bodyPr/>
          <a:lstStyle/>
          <a:p>
            <a:endParaRPr lang="en-US"/>
          </a:p>
        </p:txBody>
      </p:sp>
      <p:sp>
        <p:nvSpPr>
          <p:cNvPr id="229447" name="Line 71"/>
          <p:cNvSpPr>
            <a:spLocks noChangeShapeType="1"/>
          </p:cNvSpPr>
          <p:nvPr/>
        </p:nvSpPr>
        <p:spPr bwMode="auto">
          <a:xfrm>
            <a:off x="1474788" y="4340225"/>
            <a:ext cx="0" cy="431800"/>
          </a:xfrm>
          <a:prstGeom prst="line">
            <a:avLst/>
          </a:prstGeom>
          <a:noFill/>
          <a:ln w="9525">
            <a:solidFill>
              <a:schemeClr val="accent2">
                <a:lumMod val="75000"/>
              </a:schemeClr>
            </a:solidFill>
            <a:prstDash val="dash"/>
            <a:round/>
            <a:headEnd/>
            <a:tailEnd/>
          </a:ln>
          <a:effectLst/>
        </p:spPr>
        <p:txBody>
          <a:bodyPr/>
          <a:lstStyle/>
          <a:p>
            <a:endParaRPr lang="en-US"/>
          </a:p>
        </p:txBody>
      </p:sp>
      <p:sp>
        <p:nvSpPr>
          <p:cNvPr id="229448" name="Line 72"/>
          <p:cNvSpPr>
            <a:spLocks noChangeShapeType="1"/>
          </p:cNvSpPr>
          <p:nvPr/>
        </p:nvSpPr>
        <p:spPr bwMode="auto">
          <a:xfrm>
            <a:off x="1979613" y="4340225"/>
            <a:ext cx="0" cy="431800"/>
          </a:xfrm>
          <a:prstGeom prst="line">
            <a:avLst/>
          </a:prstGeom>
          <a:noFill/>
          <a:ln w="9525">
            <a:solidFill>
              <a:schemeClr val="accent2">
                <a:lumMod val="75000"/>
              </a:schemeClr>
            </a:solidFill>
            <a:prstDash val="dash"/>
            <a:round/>
            <a:headEnd/>
            <a:tailEnd/>
          </a:ln>
          <a:effectLst/>
        </p:spPr>
        <p:txBody>
          <a:bodyPr/>
          <a:lstStyle/>
          <a:p>
            <a:endParaRPr lang="en-US"/>
          </a:p>
        </p:txBody>
      </p:sp>
      <p:sp>
        <p:nvSpPr>
          <p:cNvPr id="229449" name="Line 73"/>
          <p:cNvSpPr>
            <a:spLocks noChangeShapeType="1"/>
          </p:cNvSpPr>
          <p:nvPr/>
        </p:nvSpPr>
        <p:spPr bwMode="auto">
          <a:xfrm>
            <a:off x="971550" y="4411663"/>
            <a:ext cx="503238" cy="0"/>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229451" name="Text Box 75"/>
          <p:cNvSpPr txBox="1">
            <a:spLocks noChangeArrowheads="1"/>
          </p:cNvSpPr>
          <p:nvPr/>
        </p:nvSpPr>
        <p:spPr bwMode="auto">
          <a:xfrm>
            <a:off x="976313" y="4332288"/>
            <a:ext cx="571500" cy="366712"/>
          </a:xfrm>
          <a:prstGeom prst="rect">
            <a:avLst/>
          </a:prstGeom>
          <a:noFill/>
          <a:ln w="9525">
            <a:noFill/>
            <a:miter lim="800000"/>
            <a:headEnd/>
            <a:tailEnd/>
          </a:ln>
          <a:effectLst/>
        </p:spPr>
        <p:txBody>
          <a:bodyPr wrap="none">
            <a:spAutoFit/>
          </a:bodyPr>
          <a:lstStyle/>
          <a:p>
            <a:r>
              <a:rPr lang="en-US">
                <a:latin typeface="Symbol" pitchFamily="18" charset="2"/>
              </a:rPr>
              <a:t>t</a:t>
            </a:r>
            <a:r>
              <a:rPr lang="en-US" baseline="-25000"/>
              <a:t>max</a:t>
            </a:r>
          </a:p>
        </p:txBody>
      </p:sp>
      <p:sp>
        <p:nvSpPr>
          <p:cNvPr id="229454" name="Text Box 78"/>
          <p:cNvSpPr txBox="1">
            <a:spLocks noChangeArrowheads="1"/>
          </p:cNvSpPr>
          <p:nvPr/>
        </p:nvSpPr>
        <p:spPr bwMode="auto">
          <a:xfrm>
            <a:off x="179388" y="4843463"/>
            <a:ext cx="1223962" cy="457200"/>
          </a:xfrm>
          <a:prstGeom prst="rect">
            <a:avLst/>
          </a:prstGeom>
          <a:noFill/>
          <a:ln w="9525">
            <a:noFill/>
            <a:miter lim="800000"/>
            <a:headEnd/>
            <a:tailEnd/>
          </a:ln>
          <a:effectLst/>
        </p:spPr>
        <p:txBody>
          <a:bodyPr>
            <a:spAutoFit/>
          </a:bodyPr>
          <a:lstStyle/>
          <a:p>
            <a:pPr algn="ctr"/>
            <a:r>
              <a:rPr lang="en-US" sz="1200"/>
              <a:t>ISI-free symbol start region</a:t>
            </a:r>
          </a:p>
        </p:txBody>
      </p:sp>
      <p:sp>
        <p:nvSpPr>
          <p:cNvPr id="229457" name="Line 81"/>
          <p:cNvSpPr>
            <a:spLocks noChangeShapeType="1"/>
          </p:cNvSpPr>
          <p:nvPr/>
        </p:nvSpPr>
        <p:spPr bwMode="auto">
          <a:xfrm>
            <a:off x="1690688" y="4627563"/>
            <a:ext cx="3311525" cy="0"/>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229458" name="Line 82"/>
          <p:cNvSpPr>
            <a:spLocks noChangeShapeType="1"/>
          </p:cNvSpPr>
          <p:nvPr/>
        </p:nvSpPr>
        <p:spPr bwMode="auto">
          <a:xfrm flipV="1">
            <a:off x="5003800" y="4340225"/>
            <a:ext cx="0" cy="358775"/>
          </a:xfrm>
          <a:prstGeom prst="line">
            <a:avLst/>
          </a:prstGeom>
          <a:noFill/>
          <a:ln w="9525">
            <a:solidFill>
              <a:schemeClr val="accent2">
                <a:lumMod val="75000"/>
              </a:schemeClr>
            </a:solidFill>
            <a:round/>
            <a:headEnd/>
            <a:tailEnd/>
          </a:ln>
          <a:effectLst/>
        </p:spPr>
        <p:txBody>
          <a:bodyPr/>
          <a:lstStyle/>
          <a:p>
            <a:endParaRPr lang="en-US"/>
          </a:p>
        </p:txBody>
      </p:sp>
      <p:sp>
        <p:nvSpPr>
          <p:cNvPr id="229459" name="Line 83"/>
          <p:cNvSpPr>
            <a:spLocks noChangeShapeType="1"/>
          </p:cNvSpPr>
          <p:nvPr/>
        </p:nvSpPr>
        <p:spPr bwMode="auto">
          <a:xfrm flipV="1">
            <a:off x="1690688" y="4340225"/>
            <a:ext cx="0" cy="358775"/>
          </a:xfrm>
          <a:prstGeom prst="line">
            <a:avLst/>
          </a:prstGeom>
          <a:noFill/>
          <a:ln w="9525">
            <a:solidFill>
              <a:schemeClr val="accent2">
                <a:lumMod val="75000"/>
              </a:schemeClr>
            </a:solidFill>
            <a:round/>
            <a:headEnd/>
            <a:tailEnd/>
          </a:ln>
          <a:effectLst/>
        </p:spPr>
        <p:txBody>
          <a:bodyPr/>
          <a:lstStyle/>
          <a:p>
            <a:endParaRPr lang="en-US"/>
          </a:p>
        </p:txBody>
      </p:sp>
      <p:sp>
        <p:nvSpPr>
          <p:cNvPr id="229460" name="Text Box 84"/>
          <p:cNvSpPr txBox="1">
            <a:spLocks noChangeArrowheads="1"/>
          </p:cNvSpPr>
          <p:nvPr/>
        </p:nvSpPr>
        <p:spPr bwMode="auto">
          <a:xfrm>
            <a:off x="3095625" y="4621213"/>
            <a:ext cx="323850" cy="366712"/>
          </a:xfrm>
          <a:prstGeom prst="rect">
            <a:avLst/>
          </a:prstGeom>
          <a:noFill/>
          <a:ln w="9525">
            <a:noFill/>
            <a:miter lim="800000"/>
            <a:headEnd/>
            <a:tailEnd/>
          </a:ln>
          <a:effectLst/>
        </p:spPr>
        <p:txBody>
          <a:bodyPr wrap="none">
            <a:spAutoFit/>
          </a:bodyPr>
          <a:lstStyle/>
          <a:p>
            <a:r>
              <a:rPr lang="en-US"/>
              <a:t>T</a:t>
            </a:r>
          </a:p>
        </p:txBody>
      </p:sp>
      <p:sp>
        <p:nvSpPr>
          <p:cNvPr id="229461" name="Line 85"/>
          <p:cNvSpPr>
            <a:spLocks noChangeShapeType="1"/>
          </p:cNvSpPr>
          <p:nvPr/>
        </p:nvSpPr>
        <p:spPr bwMode="auto">
          <a:xfrm flipV="1">
            <a:off x="971550" y="4699000"/>
            <a:ext cx="576263" cy="217488"/>
          </a:xfrm>
          <a:prstGeom prst="line">
            <a:avLst/>
          </a:prstGeom>
          <a:noFill/>
          <a:ln w="9525">
            <a:solidFill>
              <a:schemeClr val="accent2">
                <a:lumMod val="75000"/>
              </a:schemeClr>
            </a:solidFill>
            <a:round/>
            <a:headEnd/>
            <a:tailEnd type="triangle" w="med" len="med"/>
          </a:ln>
          <a:effectLst/>
        </p:spPr>
        <p:txBody>
          <a:bodyPr/>
          <a:lstStyle/>
          <a:p>
            <a:endParaRPr lang="en-US"/>
          </a:p>
        </p:txBody>
      </p:sp>
      <p:sp>
        <p:nvSpPr>
          <p:cNvPr id="229465" name="Line 89"/>
          <p:cNvSpPr>
            <a:spLocks noChangeShapeType="1"/>
          </p:cNvSpPr>
          <p:nvPr/>
        </p:nvSpPr>
        <p:spPr bwMode="auto">
          <a:xfrm flipH="1">
            <a:off x="4859338" y="3213100"/>
            <a:ext cx="1081087" cy="334963"/>
          </a:xfrm>
          <a:prstGeom prst="line">
            <a:avLst/>
          </a:prstGeom>
          <a:noFill/>
          <a:ln w="9525">
            <a:solidFill>
              <a:schemeClr val="bg2"/>
            </a:solidFill>
            <a:round/>
            <a:headEnd/>
            <a:tailEnd type="triangle" w="med" len="med"/>
          </a:ln>
          <a:effectLst/>
        </p:spPr>
        <p:txBody>
          <a:bodyPr/>
          <a:lstStyle/>
          <a:p>
            <a:endParaRPr lang="en-US"/>
          </a:p>
        </p:txBody>
      </p:sp>
      <p:sp>
        <p:nvSpPr>
          <p:cNvPr id="229466" name="Line 90"/>
          <p:cNvSpPr>
            <a:spLocks noChangeShapeType="1"/>
          </p:cNvSpPr>
          <p:nvPr/>
        </p:nvSpPr>
        <p:spPr bwMode="auto">
          <a:xfrm flipH="1">
            <a:off x="5075238" y="3284538"/>
            <a:ext cx="865187" cy="479425"/>
          </a:xfrm>
          <a:prstGeom prst="line">
            <a:avLst/>
          </a:prstGeom>
          <a:noFill/>
          <a:ln w="9525">
            <a:solidFill>
              <a:schemeClr val="bg2"/>
            </a:solidFill>
            <a:round/>
            <a:headEnd/>
            <a:tailEnd type="triangle" w="med" len="med"/>
          </a:ln>
          <a:effectLst/>
        </p:spPr>
        <p:txBody>
          <a:bodyPr/>
          <a:lstStyle/>
          <a:p>
            <a:endParaRPr lang="en-US"/>
          </a:p>
        </p:txBody>
      </p:sp>
      <p:sp>
        <p:nvSpPr>
          <p:cNvPr id="229467" name="Line 91"/>
          <p:cNvSpPr>
            <a:spLocks noChangeShapeType="1"/>
          </p:cNvSpPr>
          <p:nvPr/>
        </p:nvSpPr>
        <p:spPr bwMode="auto">
          <a:xfrm flipH="1">
            <a:off x="5364163" y="3357563"/>
            <a:ext cx="576262" cy="693737"/>
          </a:xfrm>
          <a:prstGeom prst="line">
            <a:avLst/>
          </a:prstGeom>
          <a:noFill/>
          <a:ln w="9525">
            <a:solidFill>
              <a:schemeClr val="bg2"/>
            </a:solidFill>
            <a:round/>
            <a:headEnd/>
            <a:tailEnd type="triangle" w="med" len="med"/>
          </a:ln>
          <a:effectLst/>
        </p:spPr>
        <p:txBody>
          <a:bodyPr/>
          <a:lstStyle/>
          <a:p>
            <a:endParaRPr lang="en-US"/>
          </a:p>
        </p:txBody>
      </p:sp>
      <p:sp>
        <p:nvSpPr>
          <p:cNvPr id="229468" name="Text Box 92"/>
          <p:cNvSpPr txBox="1">
            <a:spLocks noChangeArrowheads="1"/>
          </p:cNvSpPr>
          <p:nvPr/>
        </p:nvSpPr>
        <p:spPr bwMode="auto">
          <a:xfrm>
            <a:off x="5940425" y="3068638"/>
            <a:ext cx="1987550" cy="366712"/>
          </a:xfrm>
          <a:prstGeom prst="rect">
            <a:avLst/>
          </a:prstGeom>
          <a:noFill/>
          <a:ln w="9525">
            <a:noFill/>
            <a:miter lim="800000"/>
            <a:headEnd/>
            <a:tailEnd/>
          </a:ln>
          <a:effectLst/>
        </p:spPr>
        <p:txBody>
          <a:bodyPr wrap="none">
            <a:spAutoFit/>
          </a:bodyPr>
          <a:lstStyle/>
          <a:p>
            <a:r>
              <a:rPr lang="en-US"/>
              <a:t>Multi-path arrivals</a:t>
            </a:r>
          </a:p>
        </p:txBody>
      </p:sp>
      <p:sp>
        <p:nvSpPr>
          <p:cNvPr id="229469" name="Text Box 93"/>
          <p:cNvSpPr txBox="1">
            <a:spLocks noChangeArrowheads="1"/>
          </p:cNvSpPr>
          <p:nvPr/>
        </p:nvSpPr>
        <p:spPr bwMode="auto">
          <a:xfrm>
            <a:off x="5364163" y="1125538"/>
            <a:ext cx="3549650" cy="1190625"/>
          </a:xfrm>
          <a:prstGeom prst="rect">
            <a:avLst/>
          </a:prstGeom>
          <a:noFill/>
          <a:ln w="9525">
            <a:noFill/>
            <a:miter lim="800000"/>
            <a:headEnd/>
            <a:tailEnd/>
          </a:ln>
          <a:effectLst/>
        </p:spPr>
        <p:txBody>
          <a:bodyPr>
            <a:spAutoFit/>
          </a:bodyPr>
          <a:lstStyle/>
          <a:p>
            <a:r>
              <a:rPr lang="en-US"/>
              <a:t>T – FFT interval</a:t>
            </a:r>
          </a:p>
          <a:p>
            <a:r>
              <a:rPr lang="en-US"/>
              <a:t>T</a:t>
            </a:r>
            <a:r>
              <a:rPr lang="en-US" baseline="-25000"/>
              <a:t>CP</a:t>
            </a:r>
            <a:r>
              <a:rPr lang="en-US"/>
              <a:t> – cyclic prefix guard period</a:t>
            </a:r>
          </a:p>
          <a:p>
            <a:r>
              <a:rPr lang="en-US"/>
              <a:t>T + T</a:t>
            </a:r>
            <a:r>
              <a:rPr lang="en-US" baseline="-25000"/>
              <a:t>CP</a:t>
            </a:r>
            <a:r>
              <a:rPr lang="en-US"/>
              <a:t> – OFDM symbol period</a:t>
            </a:r>
          </a:p>
          <a:p>
            <a:r>
              <a:rPr lang="en-US">
                <a:latin typeface="Symbol" pitchFamily="18" charset="2"/>
              </a:rPr>
              <a:t>t</a:t>
            </a:r>
            <a:r>
              <a:rPr lang="en-US" baseline="-25000"/>
              <a:t>max </a:t>
            </a:r>
            <a:r>
              <a:rPr lang="en-US"/>
              <a:t>– max multi-path delay</a:t>
            </a:r>
          </a:p>
        </p:txBody>
      </p:sp>
      <p:sp>
        <p:nvSpPr>
          <p:cNvPr id="229470" name="Text Box 94"/>
          <p:cNvSpPr txBox="1">
            <a:spLocks noChangeArrowheads="1"/>
          </p:cNvSpPr>
          <p:nvPr/>
        </p:nvSpPr>
        <p:spPr bwMode="auto">
          <a:xfrm>
            <a:off x="468313" y="5389563"/>
            <a:ext cx="8207375" cy="703262"/>
          </a:xfrm>
          <a:prstGeom prst="rect">
            <a:avLst/>
          </a:prstGeom>
          <a:noFill/>
          <a:ln w="9525">
            <a:noFill/>
            <a:miter lim="800000"/>
            <a:headEnd/>
            <a:tailEnd/>
          </a:ln>
          <a:effectLst/>
        </p:spPr>
        <p:txBody>
          <a:bodyPr>
            <a:spAutoFit/>
          </a:bodyPr>
          <a:lstStyle/>
          <a:p>
            <a:pPr marL="168275" indent="-168275">
              <a:spcBef>
                <a:spcPct val="50000"/>
              </a:spcBef>
              <a:buFontTx/>
              <a:buChar char="•"/>
            </a:pPr>
            <a:r>
              <a:rPr lang="en-US" sz="1600"/>
              <a:t>CP adds overhead but provides inter-symbol interference (ISI) mitigation</a:t>
            </a:r>
          </a:p>
          <a:p>
            <a:pPr marL="168275" indent="-168275">
              <a:spcBef>
                <a:spcPct val="50000"/>
              </a:spcBef>
              <a:buFontTx/>
              <a:buChar char="•"/>
            </a:pPr>
            <a:r>
              <a:rPr lang="en-US" sz="1600"/>
              <a:t>LTE defines normal CP of 4.7</a:t>
            </a:r>
            <a:r>
              <a:rPr lang="en-US" sz="1600">
                <a:latin typeface="Symbol" pitchFamily="18" charset="2"/>
              </a:rPr>
              <a:t>m</a:t>
            </a:r>
            <a:r>
              <a:rPr lang="en-US" sz="1600"/>
              <a:t>s and extended CP of 16.7</a:t>
            </a:r>
            <a:r>
              <a:rPr lang="en-US" sz="1600">
                <a:latin typeface="Symbol" pitchFamily="18" charset="2"/>
              </a:rPr>
              <a:t>m</a:t>
            </a:r>
            <a:r>
              <a:rPr lang="en-US" sz="1600"/>
              <a: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Date Placeholder 3"/>
          <p:cNvSpPr>
            <a:spLocks noGrp="1"/>
          </p:cNvSpPr>
          <p:nvPr>
            <p:ph type="dt" sz="half" idx="10"/>
          </p:nvPr>
        </p:nvSpPr>
        <p:spPr/>
        <p:txBody>
          <a:bodyPr/>
          <a:lstStyle/>
          <a:p>
            <a:r>
              <a:rPr lang="de-DE"/>
              <a:t>Page </a:t>
            </a:r>
            <a:fld id="{5A075855-9F28-4776-BAE2-D50AE5A691D3}" type="slidenum">
              <a:rPr lang="de-DE"/>
              <a:pPr/>
              <a:t>18</a:t>
            </a:fld>
            <a:endParaRPr lang="en-GB"/>
          </a:p>
        </p:txBody>
      </p:sp>
      <p:sp>
        <p:nvSpPr>
          <p:cNvPr id="316418" name="Rectangle 2"/>
          <p:cNvSpPr>
            <a:spLocks noGrp="1" noChangeArrowheads="1"/>
          </p:cNvSpPr>
          <p:nvPr>
            <p:ph type="title"/>
          </p:nvPr>
        </p:nvSpPr>
        <p:spPr>
          <a:xfrm>
            <a:off x="609600" y="115888"/>
            <a:ext cx="7543800" cy="777875"/>
          </a:xfrm>
        </p:spPr>
        <p:txBody>
          <a:bodyPr/>
          <a:lstStyle/>
          <a:p>
            <a:r>
              <a:rPr lang="en-US"/>
              <a:t>OFDM Tx/Rx Structure</a:t>
            </a:r>
          </a:p>
        </p:txBody>
      </p:sp>
      <p:sp>
        <p:nvSpPr>
          <p:cNvPr id="316421" name="Rectangle 5"/>
          <p:cNvSpPr>
            <a:spLocks noChangeArrowheads="1"/>
          </p:cNvSpPr>
          <p:nvPr/>
        </p:nvSpPr>
        <p:spPr bwMode="auto">
          <a:xfrm>
            <a:off x="1330325" y="984250"/>
            <a:ext cx="1081088" cy="2228850"/>
          </a:xfrm>
          <a:prstGeom prst="rect">
            <a:avLst/>
          </a:prstGeom>
          <a:noFill/>
          <a:ln w="9525">
            <a:solidFill>
              <a:schemeClr val="bg2"/>
            </a:solidFill>
            <a:miter lim="800000"/>
            <a:headEnd/>
            <a:tailEnd/>
          </a:ln>
          <a:effectLst/>
        </p:spPr>
        <p:txBody>
          <a:bodyPr anchor="ctr" anchorCtr="1"/>
          <a:lstStyle/>
          <a:p>
            <a:pPr algn="ctr"/>
            <a:r>
              <a:rPr lang="en-US"/>
              <a:t>Serial to Parallel</a:t>
            </a:r>
          </a:p>
        </p:txBody>
      </p:sp>
      <p:sp>
        <p:nvSpPr>
          <p:cNvPr id="316422" name="Line 6"/>
          <p:cNvSpPr>
            <a:spLocks noChangeShapeType="1"/>
          </p:cNvSpPr>
          <p:nvPr/>
        </p:nvSpPr>
        <p:spPr bwMode="auto">
          <a:xfrm>
            <a:off x="2411413" y="1270000"/>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24" name="Line 8"/>
          <p:cNvSpPr>
            <a:spLocks noChangeShapeType="1"/>
          </p:cNvSpPr>
          <p:nvPr/>
        </p:nvSpPr>
        <p:spPr bwMode="auto">
          <a:xfrm>
            <a:off x="2411413" y="2925763"/>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25" name="Text Box 9"/>
          <p:cNvSpPr txBox="1">
            <a:spLocks noChangeArrowheads="1"/>
          </p:cNvSpPr>
          <p:nvPr/>
        </p:nvSpPr>
        <p:spPr bwMode="auto">
          <a:xfrm rot="5400000">
            <a:off x="2388394" y="2247107"/>
            <a:ext cx="412750" cy="366712"/>
          </a:xfrm>
          <a:prstGeom prst="rect">
            <a:avLst/>
          </a:prstGeom>
          <a:noFill/>
          <a:ln w="9525">
            <a:noFill/>
            <a:miter lim="800000"/>
            <a:headEnd/>
            <a:tailEnd/>
          </a:ln>
          <a:effectLst/>
        </p:spPr>
        <p:txBody>
          <a:bodyPr wrap="none">
            <a:spAutoFit/>
          </a:bodyPr>
          <a:lstStyle/>
          <a:p>
            <a:r>
              <a:rPr lang="en-US" b="1"/>
              <a:t>…</a:t>
            </a:r>
          </a:p>
        </p:txBody>
      </p:sp>
      <p:sp>
        <p:nvSpPr>
          <p:cNvPr id="316426" name="Text Box 10"/>
          <p:cNvSpPr txBox="1">
            <a:spLocks noChangeArrowheads="1"/>
          </p:cNvSpPr>
          <p:nvPr/>
        </p:nvSpPr>
        <p:spPr bwMode="auto">
          <a:xfrm>
            <a:off x="274638" y="1839913"/>
            <a:ext cx="552450" cy="366712"/>
          </a:xfrm>
          <a:prstGeom prst="rect">
            <a:avLst/>
          </a:prstGeom>
          <a:noFill/>
          <a:ln w="9525">
            <a:noFill/>
            <a:miter lim="800000"/>
            <a:headEnd/>
            <a:tailEnd/>
          </a:ln>
          <a:effectLst/>
        </p:spPr>
        <p:txBody>
          <a:bodyPr wrap="none">
            <a:spAutoFit/>
          </a:bodyPr>
          <a:lstStyle/>
          <a:p>
            <a:r>
              <a:rPr lang="en-US"/>
              <a:t>s[n]</a:t>
            </a:r>
          </a:p>
        </p:txBody>
      </p:sp>
      <p:sp>
        <p:nvSpPr>
          <p:cNvPr id="316427" name="Rectangle 11"/>
          <p:cNvSpPr>
            <a:spLocks noChangeArrowheads="1"/>
          </p:cNvSpPr>
          <p:nvPr/>
        </p:nvSpPr>
        <p:spPr bwMode="auto">
          <a:xfrm>
            <a:off x="3851275" y="984250"/>
            <a:ext cx="865188" cy="2228850"/>
          </a:xfrm>
          <a:prstGeom prst="rect">
            <a:avLst/>
          </a:prstGeom>
          <a:noFill/>
          <a:ln w="9525">
            <a:solidFill>
              <a:schemeClr val="bg2"/>
            </a:solidFill>
            <a:miter lim="800000"/>
            <a:headEnd/>
            <a:tailEnd/>
          </a:ln>
          <a:effectLst/>
        </p:spPr>
        <p:txBody>
          <a:bodyPr anchor="ctr" anchorCtr="1"/>
          <a:lstStyle/>
          <a:p>
            <a:pPr algn="ctr"/>
            <a:r>
              <a:rPr lang="en-US"/>
              <a:t>IFFT</a:t>
            </a:r>
          </a:p>
        </p:txBody>
      </p:sp>
      <p:grpSp>
        <p:nvGrpSpPr>
          <p:cNvPr id="2" name="Group 24"/>
          <p:cNvGrpSpPr>
            <a:grpSpLocks/>
          </p:cNvGrpSpPr>
          <p:nvPr/>
        </p:nvGrpSpPr>
        <p:grpSpPr bwMode="auto">
          <a:xfrm>
            <a:off x="2843213" y="765175"/>
            <a:ext cx="576262" cy="795338"/>
            <a:chOff x="1655" y="2702"/>
            <a:chExt cx="363" cy="501"/>
          </a:xfrm>
        </p:grpSpPr>
        <p:sp>
          <p:nvSpPr>
            <p:cNvPr id="316433" name="Line 17"/>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34" name="Line 18"/>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35" name="Text Box 19"/>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436" name="Text Box 20"/>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437" name="Text Box 21"/>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438" name="Text Box 22"/>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439" name="Rectangle 23"/>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sp>
        <p:nvSpPr>
          <p:cNvPr id="316441" name="Line 25"/>
          <p:cNvSpPr>
            <a:spLocks noChangeShapeType="1"/>
          </p:cNvSpPr>
          <p:nvPr/>
        </p:nvSpPr>
        <p:spPr bwMode="auto">
          <a:xfrm>
            <a:off x="2411413" y="2060575"/>
            <a:ext cx="431800" cy="0"/>
          </a:xfrm>
          <a:prstGeom prst="line">
            <a:avLst/>
          </a:prstGeom>
          <a:noFill/>
          <a:ln w="9525">
            <a:solidFill>
              <a:schemeClr val="bg2"/>
            </a:solidFill>
            <a:round/>
            <a:headEnd/>
            <a:tailEnd type="triangle" w="med" len="med"/>
          </a:ln>
          <a:effectLst/>
        </p:spPr>
        <p:txBody>
          <a:bodyPr/>
          <a:lstStyle/>
          <a:p>
            <a:endParaRPr lang="en-US"/>
          </a:p>
        </p:txBody>
      </p:sp>
      <p:grpSp>
        <p:nvGrpSpPr>
          <p:cNvPr id="3" name="Group 26"/>
          <p:cNvGrpSpPr>
            <a:grpSpLocks/>
          </p:cNvGrpSpPr>
          <p:nvPr/>
        </p:nvGrpSpPr>
        <p:grpSpPr bwMode="auto">
          <a:xfrm>
            <a:off x="2843213" y="1554163"/>
            <a:ext cx="576262" cy="795337"/>
            <a:chOff x="1655" y="2702"/>
            <a:chExt cx="363" cy="501"/>
          </a:xfrm>
        </p:grpSpPr>
        <p:sp>
          <p:nvSpPr>
            <p:cNvPr id="316443" name="Line 27"/>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44" name="Line 28"/>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45" name="Text Box 29"/>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446" name="Text Box 30"/>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447" name="Text Box 31"/>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448" name="Text Box 32"/>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449" name="Rectangle 33"/>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grpSp>
        <p:nvGrpSpPr>
          <p:cNvPr id="4" name="Group 34"/>
          <p:cNvGrpSpPr>
            <a:grpSpLocks/>
          </p:cNvGrpSpPr>
          <p:nvPr/>
        </p:nvGrpSpPr>
        <p:grpSpPr bwMode="auto">
          <a:xfrm>
            <a:off x="2843213" y="2417763"/>
            <a:ext cx="576262" cy="795337"/>
            <a:chOff x="1655" y="2702"/>
            <a:chExt cx="363" cy="501"/>
          </a:xfrm>
        </p:grpSpPr>
        <p:sp>
          <p:nvSpPr>
            <p:cNvPr id="316451" name="Line 35"/>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52" name="Line 36"/>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53" name="Text Box 37"/>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454" name="Text Box 38"/>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455" name="Text Box 39"/>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456" name="Text Box 40"/>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457" name="Rectangle 41"/>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sp>
        <p:nvSpPr>
          <p:cNvPr id="316458" name="Line 42"/>
          <p:cNvSpPr>
            <a:spLocks noChangeShapeType="1"/>
          </p:cNvSpPr>
          <p:nvPr/>
        </p:nvSpPr>
        <p:spPr bwMode="auto">
          <a:xfrm>
            <a:off x="3419475" y="1268413"/>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59" name="Line 43"/>
          <p:cNvSpPr>
            <a:spLocks noChangeShapeType="1"/>
          </p:cNvSpPr>
          <p:nvPr/>
        </p:nvSpPr>
        <p:spPr bwMode="auto">
          <a:xfrm>
            <a:off x="3419475" y="2924175"/>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0" name="Text Box 44"/>
          <p:cNvSpPr txBox="1">
            <a:spLocks noChangeArrowheads="1"/>
          </p:cNvSpPr>
          <p:nvPr/>
        </p:nvSpPr>
        <p:spPr bwMode="auto">
          <a:xfrm rot="5400000">
            <a:off x="3396457" y="2245518"/>
            <a:ext cx="412750" cy="366713"/>
          </a:xfrm>
          <a:prstGeom prst="rect">
            <a:avLst/>
          </a:prstGeom>
          <a:noFill/>
          <a:ln w="9525">
            <a:noFill/>
            <a:miter lim="800000"/>
            <a:headEnd/>
            <a:tailEnd/>
          </a:ln>
          <a:effectLst/>
        </p:spPr>
        <p:txBody>
          <a:bodyPr wrap="none">
            <a:spAutoFit/>
          </a:bodyPr>
          <a:lstStyle/>
          <a:p>
            <a:r>
              <a:rPr lang="en-US" b="1"/>
              <a:t>…</a:t>
            </a:r>
          </a:p>
        </p:txBody>
      </p:sp>
      <p:sp>
        <p:nvSpPr>
          <p:cNvPr id="316461" name="Line 45"/>
          <p:cNvSpPr>
            <a:spLocks noChangeShapeType="1"/>
          </p:cNvSpPr>
          <p:nvPr/>
        </p:nvSpPr>
        <p:spPr bwMode="auto">
          <a:xfrm>
            <a:off x="3419475" y="2058988"/>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2" name="Line 46"/>
          <p:cNvSpPr>
            <a:spLocks noChangeShapeType="1"/>
          </p:cNvSpPr>
          <p:nvPr/>
        </p:nvSpPr>
        <p:spPr bwMode="auto">
          <a:xfrm>
            <a:off x="4716463" y="1268413"/>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3" name="Line 47"/>
          <p:cNvSpPr>
            <a:spLocks noChangeShapeType="1"/>
          </p:cNvSpPr>
          <p:nvPr/>
        </p:nvSpPr>
        <p:spPr bwMode="auto">
          <a:xfrm>
            <a:off x="4716463" y="2924175"/>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4" name="Text Box 48"/>
          <p:cNvSpPr txBox="1">
            <a:spLocks noChangeArrowheads="1"/>
          </p:cNvSpPr>
          <p:nvPr/>
        </p:nvSpPr>
        <p:spPr bwMode="auto">
          <a:xfrm rot="5400000">
            <a:off x="4693444" y="2245519"/>
            <a:ext cx="412750" cy="366712"/>
          </a:xfrm>
          <a:prstGeom prst="rect">
            <a:avLst/>
          </a:prstGeom>
          <a:noFill/>
          <a:ln w="9525">
            <a:noFill/>
            <a:miter lim="800000"/>
            <a:headEnd/>
            <a:tailEnd/>
          </a:ln>
          <a:effectLst/>
        </p:spPr>
        <p:txBody>
          <a:bodyPr wrap="none">
            <a:spAutoFit/>
          </a:bodyPr>
          <a:lstStyle/>
          <a:p>
            <a:r>
              <a:rPr lang="en-US" b="1"/>
              <a:t>…</a:t>
            </a:r>
          </a:p>
        </p:txBody>
      </p:sp>
      <p:sp>
        <p:nvSpPr>
          <p:cNvPr id="316465" name="Line 49"/>
          <p:cNvSpPr>
            <a:spLocks noChangeShapeType="1"/>
          </p:cNvSpPr>
          <p:nvPr/>
        </p:nvSpPr>
        <p:spPr bwMode="auto">
          <a:xfrm>
            <a:off x="4716463" y="2058988"/>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6" name="Rectangle 50"/>
          <p:cNvSpPr>
            <a:spLocks noChangeArrowheads="1"/>
          </p:cNvSpPr>
          <p:nvPr/>
        </p:nvSpPr>
        <p:spPr bwMode="auto">
          <a:xfrm>
            <a:off x="5146675" y="984250"/>
            <a:ext cx="1081088" cy="2228850"/>
          </a:xfrm>
          <a:prstGeom prst="rect">
            <a:avLst/>
          </a:prstGeom>
          <a:noFill/>
          <a:ln w="9525">
            <a:solidFill>
              <a:schemeClr val="bg2"/>
            </a:solidFill>
            <a:miter lim="800000"/>
            <a:headEnd/>
            <a:tailEnd/>
          </a:ln>
          <a:effectLst/>
        </p:spPr>
        <p:txBody>
          <a:bodyPr anchor="ctr" anchorCtr="1"/>
          <a:lstStyle/>
          <a:p>
            <a:pPr algn="ctr"/>
            <a:r>
              <a:rPr lang="en-US"/>
              <a:t>Parallel to Serial</a:t>
            </a:r>
          </a:p>
        </p:txBody>
      </p:sp>
      <p:sp>
        <p:nvSpPr>
          <p:cNvPr id="316467" name="Line 51"/>
          <p:cNvSpPr>
            <a:spLocks noChangeShapeType="1"/>
          </p:cNvSpPr>
          <p:nvPr/>
        </p:nvSpPr>
        <p:spPr bwMode="auto">
          <a:xfrm>
            <a:off x="900113" y="2060575"/>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8" name="Line 52"/>
          <p:cNvSpPr>
            <a:spLocks noChangeShapeType="1"/>
          </p:cNvSpPr>
          <p:nvPr/>
        </p:nvSpPr>
        <p:spPr bwMode="auto">
          <a:xfrm>
            <a:off x="6227763" y="2060575"/>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69" name="Rectangle 53"/>
          <p:cNvSpPr>
            <a:spLocks noChangeArrowheads="1"/>
          </p:cNvSpPr>
          <p:nvPr/>
        </p:nvSpPr>
        <p:spPr bwMode="auto">
          <a:xfrm>
            <a:off x="6659563" y="1563688"/>
            <a:ext cx="1081087" cy="1001712"/>
          </a:xfrm>
          <a:prstGeom prst="rect">
            <a:avLst/>
          </a:prstGeom>
          <a:noFill/>
          <a:ln w="9525">
            <a:solidFill>
              <a:schemeClr val="bg2"/>
            </a:solidFill>
            <a:miter lim="800000"/>
            <a:headEnd/>
            <a:tailEnd/>
          </a:ln>
          <a:effectLst/>
        </p:spPr>
        <p:txBody>
          <a:bodyPr anchor="ctr" anchorCtr="1"/>
          <a:lstStyle/>
          <a:p>
            <a:pPr algn="ctr"/>
            <a:r>
              <a:rPr lang="en-US"/>
              <a:t>Add Cyclic Prefix</a:t>
            </a:r>
          </a:p>
        </p:txBody>
      </p:sp>
      <p:sp>
        <p:nvSpPr>
          <p:cNvPr id="316470" name="Line 54"/>
          <p:cNvSpPr>
            <a:spLocks noChangeShapeType="1"/>
          </p:cNvSpPr>
          <p:nvPr/>
        </p:nvSpPr>
        <p:spPr bwMode="auto">
          <a:xfrm>
            <a:off x="7740650" y="2058988"/>
            <a:ext cx="431800" cy="0"/>
          </a:xfrm>
          <a:prstGeom prst="line">
            <a:avLst/>
          </a:prstGeom>
          <a:noFill/>
          <a:ln w="9525">
            <a:solidFill>
              <a:schemeClr val="bg2"/>
            </a:solidFill>
            <a:round/>
            <a:headEnd/>
            <a:tailEnd type="triangle" w="med" len="med"/>
          </a:ln>
          <a:effectLst/>
        </p:spPr>
        <p:txBody>
          <a:bodyPr/>
          <a:lstStyle/>
          <a:p>
            <a:endParaRPr lang="en-US"/>
          </a:p>
        </p:txBody>
      </p:sp>
      <p:sp>
        <p:nvSpPr>
          <p:cNvPr id="316471" name="Text Box 55"/>
          <p:cNvSpPr txBox="1">
            <a:spLocks noChangeArrowheads="1"/>
          </p:cNvSpPr>
          <p:nvPr/>
        </p:nvSpPr>
        <p:spPr bwMode="auto">
          <a:xfrm>
            <a:off x="8153400" y="1878013"/>
            <a:ext cx="514350" cy="366712"/>
          </a:xfrm>
          <a:prstGeom prst="rect">
            <a:avLst/>
          </a:prstGeom>
          <a:noFill/>
          <a:ln w="9525">
            <a:noFill/>
            <a:miter lim="800000"/>
            <a:headEnd/>
            <a:tailEnd/>
          </a:ln>
          <a:effectLst/>
        </p:spPr>
        <p:txBody>
          <a:bodyPr wrap="none">
            <a:spAutoFit/>
          </a:bodyPr>
          <a:lstStyle/>
          <a:p>
            <a:r>
              <a:rPr lang="en-US"/>
              <a:t>s(t)</a:t>
            </a:r>
          </a:p>
        </p:txBody>
      </p:sp>
      <p:sp>
        <p:nvSpPr>
          <p:cNvPr id="316472" name="Text Box 56"/>
          <p:cNvSpPr txBox="1">
            <a:spLocks noChangeArrowheads="1"/>
          </p:cNvSpPr>
          <p:nvPr/>
        </p:nvSpPr>
        <p:spPr bwMode="auto">
          <a:xfrm>
            <a:off x="2124075" y="3213100"/>
            <a:ext cx="2087563" cy="244475"/>
          </a:xfrm>
          <a:prstGeom prst="rect">
            <a:avLst/>
          </a:prstGeom>
          <a:noFill/>
          <a:ln w="9525">
            <a:noFill/>
            <a:miter lim="800000"/>
            <a:headEnd/>
            <a:tailEnd/>
          </a:ln>
          <a:effectLst/>
        </p:spPr>
        <p:txBody>
          <a:bodyPr>
            <a:spAutoFit/>
          </a:bodyPr>
          <a:lstStyle/>
          <a:p>
            <a:pPr algn="ctr"/>
            <a:r>
              <a:rPr lang="en-US" sz="1000" b="1"/>
              <a:t>Constellation Mapping</a:t>
            </a:r>
          </a:p>
        </p:txBody>
      </p:sp>
      <p:sp>
        <p:nvSpPr>
          <p:cNvPr id="316473" name="Rectangle 57"/>
          <p:cNvSpPr>
            <a:spLocks noChangeArrowheads="1"/>
          </p:cNvSpPr>
          <p:nvPr/>
        </p:nvSpPr>
        <p:spPr bwMode="auto">
          <a:xfrm>
            <a:off x="1338263" y="3676650"/>
            <a:ext cx="1081087" cy="2228850"/>
          </a:xfrm>
          <a:prstGeom prst="rect">
            <a:avLst/>
          </a:prstGeom>
          <a:noFill/>
          <a:ln w="9525">
            <a:solidFill>
              <a:schemeClr val="bg2"/>
            </a:solidFill>
            <a:miter lim="800000"/>
            <a:headEnd/>
            <a:tailEnd/>
          </a:ln>
          <a:effectLst/>
        </p:spPr>
        <p:txBody>
          <a:bodyPr anchor="ctr" anchorCtr="1"/>
          <a:lstStyle/>
          <a:p>
            <a:pPr algn="ctr"/>
            <a:r>
              <a:rPr lang="en-US"/>
              <a:t>Parallel to Serial</a:t>
            </a:r>
          </a:p>
        </p:txBody>
      </p:sp>
      <p:sp>
        <p:nvSpPr>
          <p:cNvPr id="316474" name="Line 58"/>
          <p:cNvSpPr>
            <a:spLocks noChangeShapeType="1"/>
          </p:cNvSpPr>
          <p:nvPr/>
        </p:nvSpPr>
        <p:spPr bwMode="auto">
          <a:xfrm>
            <a:off x="2419350" y="3962400"/>
            <a:ext cx="431800" cy="0"/>
          </a:xfrm>
          <a:prstGeom prst="line">
            <a:avLst/>
          </a:prstGeom>
          <a:noFill/>
          <a:ln w="9525">
            <a:solidFill>
              <a:schemeClr val="bg2"/>
            </a:solidFill>
            <a:round/>
            <a:headEnd type="triangle" w="med" len="med"/>
            <a:tailEnd/>
          </a:ln>
          <a:effectLst/>
        </p:spPr>
        <p:txBody>
          <a:bodyPr/>
          <a:lstStyle/>
          <a:p>
            <a:endParaRPr lang="en-US"/>
          </a:p>
        </p:txBody>
      </p:sp>
      <p:sp>
        <p:nvSpPr>
          <p:cNvPr id="316475" name="Line 59"/>
          <p:cNvSpPr>
            <a:spLocks noChangeShapeType="1"/>
          </p:cNvSpPr>
          <p:nvPr/>
        </p:nvSpPr>
        <p:spPr bwMode="auto">
          <a:xfrm>
            <a:off x="2419350" y="5618163"/>
            <a:ext cx="431800" cy="0"/>
          </a:xfrm>
          <a:prstGeom prst="line">
            <a:avLst/>
          </a:prstGeom>
          <a:noFill/>
          <a:ln w="9525">
            <a:solidFill>
              <a:schemeClr val="bg2"/>
            </a:solidFill>
            <a:round/>
            <a:headEnd type="triangle" w="med" len="med"/>
            <a:tailEnd/>
          </a:ln>
          <a:effectLst/>
        </p:spPr>
        <p:txBody>
          <a:bodyPr/>
          <a:lstStyle/>
          <a:p>
            <a:endParaRPr lang="en-US"/>
          </a:p>
        </p:txBody>
      </p:sp>
      <p:sp>
        <p:nvSpPr>
          <p:cNvPr id="316476" name="Text Box 60"/>
          <p:cNvSpPr txBox="1">
            <a:spLocks noChangeArrowheads="1"/>
          </p:cNvSpPr>
          <p:nvPr/>
        </p:nvSpPr>
        <p:spPr bwMode="auto">
          <a:xfrm rot="5400000">
            <a:off x="2396332" y="4939506"/>
            <a:ext cx="412750" cy="366713"/>
          </a:xfrm>
          <a:prstGeom prst="rect">
            <a:avLst/>
          </a:prstGeom>
          <a:noFill/>
          <a:ln w="9525">
            <a:noFill/>
            <a:miter lim="800000"/>
            <a:headEnd/>
            <a:tailEnd/>
          </a:ln>
          <a:effectLst/>
        </p:spPr>
        <p:txBody>
          <a:bodyPr wrap="none">
            <a:spAutoFit/>
          </a:bodyPr>
          <a:lstStyle/>
          <a:p>
            <a:r>
              <a:rPr lang="en-US" b="1"/>
              <a:t>…</a:t>
            </a:r>
          </a:p>
        </p:txBody>
      </p:sp>
      <p:sp>
        <p:nvSpPr>
          <p:cNvPr id="316477" name="Text Box 61"/>
          <p:cNvSpPr txBox="1">
            <a:spLocks noChangeArrowheads="1"/>
          </p:cNvSpPr>
          <p:nvPr/>
        </p:nvSpPr>
        <p:spPr bwMode="auto">
          <a:xfrm>
            <a:off x="274638" y="4532313"/>
            <a:ext cx="552450" cy="366712"/>
          </a:xfrm>
          <a:prstGeom prst="rect">
            <a:avLst/>
          </a:prstGeom>
          <a:noFill/>
          <a:ln w="9525">
            <a:noFill/>
            <a:miter lim="800000"/>
            <a:headEnd/>
            <a:tailEnd/>
          </a:ln>
          <a:effectLst/>
        </p:spPr>
        <p:txBody>
          <a:bodyPr wrap="none">
            <a:spAutoFit/>
          </a:bodyPr>
          <a:lstStyle/>
          <a:p>
            <a:r>
              <a:rPr lang="en-US"/>
              <a:t>s[n]</a:t>
            </a:r>
          </a:p>
        </p:txBody>
      </p:sp>
      <p:sp>
        <p:nvSpPr>
          <p:cNvPr id="316478" name="Rectangle 62"/>
          <p:cNvSpPr>
            <a:spLocks noChangeArrowheads="1"/>
          </p:cNvSpPr>
          <p:nvPr/>
        </p:nvSpPr>
        <p:spPr bwMode="auto">
          <a:xfrm>
            <a:off x="3859213" y="3676650"/>
            <a:ext cx="865187" cy="2228850"/>
          </a:xfrm>
          <a:prstGeom prst="rect">
            <a:avLst/>
          </a:prstGeom>
          <a:noFill/>
          <a:ln w="9525">
            <a:solidFill>
              <a:schemeClr val="bg2"/>
            </a:solidFill>
            <a:miter lim="800000"/>
            <a:headEnd/>
            <a:tailEnd/>
          </a:ln>
          <a:effectLst/>
        </p:spPr>
        <p:txBody>
          <a:bodyPr anchor="ctr" anchorCtr="1"/>
          <a:lstStyle/>
          <a:p>
            <a:pPr algn="ctr"/>
            <a:r>
              <a:rPr lang="en-US"/>
              <a:t>FFT</a:t>
            </a:r>
          </a:p>
        </p:txBody>
      </p:sp>
      <p:grpSp>
        <p:nvGrpSpPr>
          <p:cNvPr id="5" name="Group 63"/>
          <p:cNvGrpSpPr>
            <a:grpSpLocks/>
          </p:cNvGrpSpPr>
          <p:nvPr/>
        </p:nvGrpSpPr>
        <p:grpSpPr bwMode="auto">
          <a:xfrm>
            <a:off x="2851150" y="3457575"/>
            <a:ext cx="576263" cy="795338"/>
            <a:chOff x="1655" y="2702"/>
            <a:chExt cx="363" cy="501"/>
          </a:xfrm>
        </p:grpSpPr>
        <p:sp>
          <p:nvSpPr>
            <p:cNvPr id="316480" name="Line 64"/>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81" name="Line 65"/>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82" name="Text Box 66"/>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483" name="Text Box 67"/>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484" name="Text Box 68"/>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485" name="Text Box 69"/>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486" name="Rectangle 70"/>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sp>
        <p:nvSpPr>
          <p:cNvPr id="316487" name="Line 71"/>
          <p:cNvSpPr>
            <a:spLocks noChangeShapeType="1"/>
          </p:cNvSpPr>
          <p:nvPr/>
        </p:nvSpPr>
        <p:spPr bwMode="auto">
          <a:xfrm>
            <a:off x="2419350" y="4752975"/>
            <a:ext cx="431800" cy="0"/>
          </a:xfrm>
          <a:prstGeom prst="line">
            <a:avLst/>
          </a:prstGeom>
          <a:noFill/>
          <a:ln w="9525">
            <a:solidFill>
              <a:schemeClr val="bg2"/>
            </a:solidFill>
            <a:round/>
            <a:headEnd type="triangle" w="med" len="med"/>
            <a:tailEnd/>
          </a:ln>
          <a:effectLst/>
        </p:spPr>
        <p:txBody>
          <a:bodyPr/>
          <a:lstStyle/>
          <a:p>
            <a:endParaRPr lang="en-US"/>
          </a:p>
        </p:txBody>
      </p:sp>
      <p:grpSp>
        <p:nvGrpSpPr>
          <p:cNvPr id="6" name="Group 72"/>
          <p:cNvGrpSpPr>
            <a:grpSpLocks/>
          </p:cNvGrpSpPr>
          <p:nvPr/>
        </p:nvGrpSpPr>
        <p:grpSpPr bwMode="auto">
          <a:xfrm>
            <a:off x="2851150" y="4246563"/>
            <a:ext cx="576263" cy="795337"/>
            <a:chOff x="1655" y="2702"/>
            <a:chExt cx="363" cy="501"/>
          </a:xfrm>
        </p:grpSpPr>
        <p:sp>
          <p:nvSpPr>
            <p:cNvPr id="316489" name="Line 73"/>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90" name="Line 74"/>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91" name="Text Box 75"/>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492" name="Text Box 76"/>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493" name="Text Box 77"/>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494" name="Text Box 78"/>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495" name="Rectangle 79"/>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grpSp>
        <p:nvGrpSpPr>
          <p:cNvPr id="7" name="Group 80"/>
          <p:cNvGrpSpPr>
            <a:grpSpLocks/>
          </p:cNvGrpSpPr>
          <p:nvPr/>
        </p:nvGrpSpPr>
        <p:grpSpPr bwMode="auto">
          <a:xfrm>
            <a:off x="2851150" y="5110163"/>
            <a:ext cx="576263" cy="795337"/>
            <a:chOff x="1655" y="2702"/>
            <a:chExt cx="363" cy="501"/>
          </a:xfrm>
        </p:grpSpPr>
        <p:sp>
          <p:nvSpPr>
            <p:cNvPr id="316497" name="Line 81"/>
            <p:cNvSpPr>
              <a:spLocks noChangeShapeType="1"/>
            </p:cNvSpPr>
            <p:nvPr/>
          </p:nvSpPr>
          <p:spPr bwMode="auto">
            <a:xfrm>
              <a:off x="1837" y="2931"/>
              <a:ext cx="0" cy="181"/>
            </a:xfrm>
            <a:prstGeom prst="line">
              <a:avLst/>
            </a:prstGeom>
            <a:noFill/>
            <a:ln w="9525">
              <a:solidFill>
                <a:schemeClr val="bg2"/>
              </a:solidFill>
              <a:round/>
              <a:headEnd/>
              <a:tailEnd/>
            </a:ln>
            <a:effectLst/>
          </p:spPr>
          <p:txBody>
            <a:bodyPr/>
            <a:lstStyle/>
            <a:p>
              <a:endParaRPr lang="en-US"/>
            </a:p>
          </p:txBody>
        </p:sp>
        <p:sp>
          <p:nvSpPr>
            <p:cNvPr id="316498" name="Line 82"/>
            <p:cNvSpPr>
              <a:spLocks noChangeShapeType="1"/>
            </p:cNvSpPr>
            <p:nvPr/>
          </p:nvSpPr>
          <p:spPr bwMode="auto">
            <a:xfrm>
              <a:off x="1750" y="3022"/>
              <a:ext cx="177" cy="0"/>
            </a:xfrm>
            <a:prstGeom prst="line">
              <a:avLst/>
            </a:prstGeom>
            <a:noFill/>
            <a:ln w="9525">
              <a:solidFill>
                <a:schemeClr val="bg2"/>
              </a:solidFill>
              <a:round/>
              <a:headEnd/>
              <a:tailEnd/>
            </a:ln>
            <a:effectLst/>
          </p:spPr>
          <p:txBody>
            <a:bodyPr/>
            <a:lstStyle/>
            <a:p>
              <a:endParaRPr lang="en-US"/>
            </a:p>
          </p:txBody>
        </p:sp>
        <p:sp>
          <p:nvSpPr>
            <p:cNvPr id="316499" name="Text Box 83"/>
            <p:cNvSpPr txBox="1">
              <a:spLocks noChangeArrowheads="1"/>
            </p:cNvSpPr>
            <p:nvPr/>
          </p:nvSpPr>
          <p:spPr bwMode="auto">
            <a:xfrm>
              <a:off x="1701" y="2702"/>
              <a:ext cx="161" cy="365"/>
            </a:xfrm>
            <a:prstGeom prst="rect">
              <a:avLst/>
            </a:prstGeom>
            <a:noFill/>
            <a:ln w="9525">
              <a:noFill/>
              <a:miter lim="800000"/>
              <a:headEnd/>
              <a:tailEnd/>
            </a:ln>
            <a:effectLst/>
          </p:spPr>
          <p:txBody>
            <a:bodyPr>
              <a:spAutoFit/>
            </a:bodyPr>
            <a:lstStyle/>
            <a:p>
              <a:r>
                <a:rPr lang="en-US" sz="3200"/>
                <a:t>.</a:t>
              </a:r>
            </a:p>
          </p:txBody>
        </p:sp>
        <p:sp>
          <p:nvSpPr>
            <p:cNvPr id="316500" name="Text Box 84"/>
            <p:cNvSpPr txBox="1">
              <a:spLocks noChangeArrowheads="1"/>
            </p:cNvSpPr>
            <p:nvPr/>
          </p:nvSpPr>
          <p:spPr bwMode="auto">
            <a:xfrm>
              <a:off x="1791" y="2702"/>
              <a:ext cx="161" cy="365"/>
            </a:xfrm>
            <a:prstGeom prst="rect">
              <a:avLst/>
            </a:prstGeom>
            <a:noFill/>
            <a:ln w="9525">
              <a:noFill/>
              <a:miter lim="800000"/>
              <a:headEnd/>
              <a:tailEnd/>
            </a:ln>
            <a:effectLst/>
          </p:spPr>
          <p:txBody>
            <a:bodyPr>
              <a:spAutoFit/>
            </a:bodyPr>
            <a:lstStyle/>
            <a:p>
              <a:r>
                <a:rPr lang="en-US" sz="3200"/>
                <a:t>.</a:t>
              </a:r>
            </a:p>
          </p:txBody>
        </p:sp>
        <p:sp>
          <p:nvSpPr>
            <p:cNvPr id="316501" name="Text Box 85"/>
            <p:cNvSpPr txBox="1">
              <a:spLocks noChangeArrowheads="1"/>
            </p:cNvSpPr>
            <p:nvPr/>
          </p:nvSpPr>
          <p:spPr bwMode="auto">
            <a:xfrm>
              <a:off x="1791" y="2795"/>
              <a:ext cx="161" cy="365"/>
            </a:xfrm>
            <a:prstGeom prst="rect">
              <a:avLst/>
            </a:prstGeom>
            <a:noFill/>
            <a:ln w="9525">
              <a:noFill/>
              <a:miter lim="800000"/>
              <a:headEnd/>
              <a:tailEnd/>
            </a:ln>
            <a:effectLst/>
          </p:spPr>
          <p:txBody>
            <a:bodyPr>
              <a:spAutoFit/>
            </a:bodyPr>
            <a:lstStyle/>
            <a:p>
              <a:r>
                <a:rPr lang="en-US" sz="3200"/>
                <a:t>.</a:t>
              </a:r>
            </a:p>
          </p:txBody>
        </p:sp>
        <p:sp>
          <p:nvSpPr>
            <p:cNvPr id="316502" name="Text Box 86"/>
            <p:cNvSpPr txBox="1">
              <a:spLocks noChangeArrowheads="1"/>
            </p:cNvSpPr>
            <p:nvPr/>
          </p:nvSpPr>
          <p:spPr bwMode="auto">
            <a:xfrm>
              <a:off x="1701" y="2795"/>
              <a:ext cx="161" cy="365"/>
            </a:xfrm>
            <a:prstGeom prst="rect">
              <a:avLst/>
            </a:prstGeom>
            <a:noFill/>
            <a:ln w="9525">
              <a:noFill/>
              <a:miter lim="800000"/>
              <a:headEnd/>
              <a:tailEnd/>
            </a:ln>
            <a:effectLst/>
          </p:spPr>
          <p:txBody>
            <a:bodyPr>
              <a:spAutoFit/>
            </a:bodyPr>
            <a:lstStyle/>
            <a:p>
              <a:r>
                <a:rPr lang="en-US" sz="3200"/>
                <a:t>.</a:t>
              </a:r>
            </a:p>
          </p:txBody>
        </p:sp>
        <p:sp>
          <p:nvSpPr>
            <p:cNvPr id="316503" name="Rectangle 87"/>
            <p:cNvSpPr>
              <a:spLocks noChangeArrowheads="1"/>
            </p:cNvSpPr>
            <p:nvPr/>
          </p:nvSpPr>
          <p:spPr bwMode="auto">
            <a:xfrm>
              <a:off x="1655" y="2840"/>
              <a:ext cx="363" cy="363"/>
            </a:xfrm>
            <a:prstGeom prst="rect">
              <a:avLst/>
            </a:prstGeom>
            <a:noFill/>
            <a:ln w="9525">
              <a:solidFill>
                <a:schemeClr val="bg2"/>
              </a:solidFill>
              <a:miter lim="800000"/>
              <a:headEnd/>
              <a:tailEnd/>
            </a:ln>
            <a:effectLst/>
          </p:spPr>
          <p:txBody>
            <a:bodyPr wrap="none" anchor="ctr"/>
            <a:lstStyle/>
            <a:p>
              <a:endParaRPr lang="en-US"/>
            </a:p>
          </p:txBody>
        </p:sp>
      </p:grpSp>
      <p:sp>
        <p:nvSpPr>
          <p:cNvPr id="316504" name="Line 88"/>
          <p:cNvSpPr>
            <a:spLocks noChangeShapeType="1"/>
          </p:cNvSpPr>
          <p:nvPr/>
        </p:nvSpPr>
        <p:spPr bwMode="auto">
          <a:xfrm>
            <a:off x="3427413" y="3960813"/>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05" name="Line 89"/>
          <p:cNvSpPr>
            <a:spLocks noChangeShapeType="1"/>
          </p:cNvSpPr>
          <p:nvPr/>
        </p:nvSpPr>
        <p:spPr bwMode="auto">
          <a:xfrm>
            <a:off x="3427413" y="5616575"/>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06" name="Text Box 90"/>
          <p:cNvSpPr txBox="1">
            <a:spLocks noChangeArrowheads="1"/>
          </p:cNvSpPr>
          <p:nvPr/>
        </p:nvSpPr>
        <p:spPr bwMode="auto">
          <a:xfrm rot="5400000">
            <a:off x="3404394" y="4937919"/>
            <a:ext cx="412750" cy="366712"/>
          </a:xfrm>
          <a:prstGeom prst="rect">
            <a:avLst/>
          </a:prstGeom>
          <a:noFill/>
          <a:ln w="9525">
            <a:noFill/>
            <a:miter lim="800000"/>
            <a:headEnd/>
            <a:tailEnd/>
          </a:ln>
          <a:effectLst/>
        </p:spPr>
        <p:txBody>
          <a:bodyPr wrap="none">
            <a:spAutoFit/>
          </a:bodyPr>
          <a:lstStyle/>
          <a:p>
            <a:r>
              <a:rPr lang="en-US" b="1"/>
              <a:t>…</a:t>
            </a:r>
          </a:p>
        </p:txBody>
      </p:sp>
      <p:sp>
        <p:nvSpPr>
          <p:cNvPr id="316507" name="Line 91"/>
          <p:cNvSpPr>
            <a:spLocks noChangeShapeType="1"/>
          </p:cNvSpPr>
          <p:nvPr/>
        </p:nvSpPr>
        <p:spPr bwMode="auto">
          <a:xfrm>
            <a:off x="3427413" y="4751388"/>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08" name="Line 92"/>
          <p:cNvSpPr>
            <a:spLocks noChangeShapeType="1"/>
          </p:cNvSpPr>
          <p:nvPr/>
        </p:nvSpPr>
        <p:spPr bwMode="auto">
          <a:xfrm>
            <a:off x="4724400" y="3960813"/>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09" name="Line 93"/>
          <p:cNvSpPr>
            <a:spLocks noChangeShapeType="1"/>
          </p:cNvSpPr>
          <p:nvPr/>
        </p:nvSpPr>
        <p:spPr bwMode="auto">
          <a:xfrm>
            <a:off x="4724400" y="5616575"/>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10" name="Text Box 94"/>
          <p:cNvSpPr txBox="1">
            <a:spLocks noChangeArrowheads="1"/>
          </p:cNvSpPr>
          <p:nvPr/>
        </p:nvSpPr>
        <p:spPr bwMode="auto">
          <a:xfrm rot="5400000">
            <a:off x="4701382" y="4937918"/>
            <a:ext cx="412750" cy="366713"/>
          </a:xfrm>
          <a:prstGeom prst="rect">
            <a:avLst/>
          </a:prstGeom>
          <a:noFill/>
          <a:ln w="9525">
            <a:noFill/>
            <a:miter lim="800000"/>
            <a:headEnd/>
            <a:tailEnd/>
          </a:ln>
          <a:effectLst/>
        </p:spPr>
        <p:txBody>
          <a:bodyPr wrap="none">
            <a:spAutoFit/>
          </a:bodyPr>
          <a:lstStyle/>
          <a:p>
            <a:r>
              <a:rPr lang="en-US" b="1"/>
              <a:t>…</a:t>
            </a:r>
          </a:p>
        </p:txBody>
      </p:sp>
      <p:sp>
        <p:nvSpPr>
          <p:cNvPr id="316511" name="Line 95"/>
          <p:cNvSpPr>
            <a:spLocks noChangeShapeType="1"/>
          </p:cNvSpPr>
          <p:nvPr/>
        </p:nvSpPr>
        <p:spPr bwMode="auto">
          <a:xfrm>
            <a:off x="4724400" y="4751388"/>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12" name="Rectangle 96"/>
          <p:cNvSpPr>
            <a:spLocks noChangeArrowheads="1"/>
          </p:cNvSpPr>
          <p:nvPr/>
        </p:nvSpPr>
        <p:spPr bwMode="auto">
          <a:xfrm>
            <a:off x="5154613" y="3676650"/>
            <a:ext cx="1081087" cy="2228850"/>
          </a:xfrm>
          <a:prstGeom prst="rect">
            <a:avLst/>
          </a:prstGeom>
          <a:noFill/>
          <a:ln w="9525">
            <a:solidFill>
              <a:schemeClr val="bg2"/>
            </a:solidFill>
            <a:miter lim="800000"/>
            <a:headEnd/>
            <a:tailEnd/>
          </a:ln>
          <a:effectLst/>
        </p:spPr>
        <p:txBody>
          <a:bodyPr anchor="ctr" anchorCtr="1"/>
          <a:lstStyle/>
          <a:p>
            <a:pPr algn="ctr"/>
            <a:r>
              <a:rPr lang="en-US"/>
              <a:t>Serial to Parallel</a:t>
            </a:r>
          </a:p>
        </p:txBody>
      </p:sp>
      <p:sp>
        <p:nvSpPr>
          <p:cNvPr id="316513" name="Line 97"/>
          <p:cNvSpPr>
            <a:spLocks noChangeShapeType="1"/>
          </p:cNvSpPr>
          <p:nvPr/>
        </p:nvSpPr>
        <p:spPr bwMode="auto">
          <a:xfrm>
            <a:off x="908050" y="4752975"/>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14" name="Line 98"/>
          <p:cNvSpPr>
            <a:spLocks noChangeShapeType="1"/>
          </p:cNvSpPr>
          <p:nvPr/>
        </p:nvSpPr>
        <p:spPr bwMode="auto">
          <a:xfrm>
            <a:off x="6235700" y="4752975"/>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15" name="Rectangle 99"/>
          <p:cNvSpPr>
            <a:spLocks noChangeArrowheads="1"/>
          </p:cNvSpPr>
          <p:nvPr/>
        </p:nvSpPr>
        <p:spPr bwMode="auto">
          <a:xfrm>
            <a:off x="6667500" y="4256088"/>
            <a:ext cx="1081088" cy="1001712"/>
          </a:xfrm>
          <a:prstGeom prst="rect">
            <a:avLst/>
          </a:prstGeom>
          <a:noFill/>
          <a:ln w="9525">
            <a:solidFill>
              <a:schemeClr val="bg2"/>
            </a:solidFill>
            <a:miter lim="800000"/>
            <a:headEnd/>
            <a:tailEnd/>
          </a:ln>
          <a:effectLst/>
        </p:spPr>
        <p:txBody>
          <a:bodyPr anchor="ctr" anchorCtr="1"/>
          <a:lstStyle/>
          <a:p>
            <a:pPr algn="ctr"/>
            <a:r>
              <a:rPr lang="en-US"/>
              <a:t>Remove Cyclic Prefix</a:t>
            </a:r>
          </a:p>
        </p:txBody>
      </p:sp>
      <p:sp>
        <p:nvSpPr>
          <p:cNvPr id="316516" name="Line 100"/>
          <p:cNvSpPr>
            <a:spLocks noChangeShapeType="1"/>
          </p:cNvSpPr>
          <p:nvPr/>
        </p:nvSpPr>
        <p:spPr bwMode="auto">
          <a:xfrm>
            <a:off x="7748588" y="4751388"/>
            <a:ext cx="431800" cy="0"/>
          </a:xfrm>
          <a:prstGeom prst="line">
            <a:avLst/>
          </a:prstGeom>
          <a:noFill/>
          <a:ln w="9525">
            <a:solidFill>
              <a:schemeClr val="bg2"/>
            </a:solidFill>
            <a:round/>
            <a:headEnd type="triangle" w="med" len="med"/>
            <a:tailEnd/>
          </a:ln>
          <a:effectLst/>
        </p:spPr>
        <p:txBody>
          <a:bodyPr/>
          <a:lstStyle/>
          <a:p>
            <a:endParaRPr lang="en-US"/>
          </a:p>
        </p:txBody>
      </p:sp>
      <p:sp>
        <p:nvSpPr>
          <p:cNvPr id="316517" name="Text Box 101"/>
          <p:cNvSpPr txBox="1">
            <a:spLocks noChangeArrowheads="1"/>
          </p:cNvSpPr>
          <p:nvPr/>
        </p:nvSpPr>
        <p:spPr bwMode="auto">
          <a:xfrm>
            <a:off x="8161338" y="4570413"/>
            <a:ext cx="514350" cy="366712"/>
          </a:xfrm>
          <a:prstGeom prst="rect">
            <a:avLst/>
          </a:prstGeom>
          <a:noFill/>
          <a:ln w="9525">
            <a:noFill/>
            <a:miter lim="800000"/>
            <a:headEnd/>
            <a:tailEnd/>
          </a:ln>
          <a:effectLst/>
        </p:spPr>
        <p:txBody>
          <a:bodyPr wrap="none">
            <a:spAutoFit/>
          </a:bodyPr>
          <a:lstStyle/>
          <a:p>
            <a:r>
              <a:rPr lang="en-US"/>
              <a:t>s(t)</a:t>
            </a:r>
          </a:p>
        </p:txBody>
      </p:sp>
      <p:sp>
        <p:nvSpPr>
          <p:cNvPr id="316518" name="Text Box 102"/>
          <p:cNvSpPr txBox="1">
            <a:spLocks noChangeArrowheads="1"/>
          </p:cNvSpPr>
          <p:nvPr/>
        </p:nvSpPr>
        <p:spPr bwMode="auto">
          <a:xfrm>
            <a:off x="2124075" y="5948363"/>
            <a:ext cx="2087563" cy="244475"/>
          </a:xfrm>
          <a:prstGeom prst="rect">
            <a:avLst/>
          </a:prstGeom>
          <a:noFill/>
          <a:ln w="9525">
            <a:noFill/>
            <a:miter lim="800000"/>
            <a:headEnd/>
            <a:tailEnd/>
          </a:ln>
          <a:effectLst/>
        </p:spPr>
        <p:txBody>
          <a:bodyPr>
            <a:spAutoFit/>
          </a:bodyPr>
          <a:lstStyle/>
          <a:p>
            <a:pPr algn="ctr"/>
            <a:r>
              <a:rPr lang="en-US" sz="1000" b="1"/>
              <a:t>Symbol Detection</a:t>
            </a:r>
          </a:p>
        </p:txBody>
      </p:sp>
      <p:sp>
        <p:nvSpPr>
          <p:cNvPr id="316519" name="Text Box 103"/>
          <p:cNvSpPr txBox="1">
            <a:spLocks noChangeArrowheads="1"/>
          </p:cNvSpPr>
          <p:nvPr/>
        </p:nvSpPr>
        <p:spPr bwMode="auto">
          <a:xfrm>
            <a:off x="6353175" y="901700"/>
            <a:ext cx="1800225" cy="366713"/>
          </a:xfrm>
          <a:prstGeom prst="rect">
            <a:avLst/>
          </a:prstGeom>
          <a:noFill/>
          <a:ln w="9525">
            <a:noFill/>
            <a:miter lim="800000"/>
            <a:headEnd/>
            <a:tailEnd/>
          </a:ln>
          <a:effectLst/>
        </p:spPr>
        <p:txBody>
          <a:bodyPr>
            <a:spAutoFit/>
          </a:bodyPr>
          <a:lstStyle/>
          <a:p>
            <a:pPr algn="ctr"/>
            <a:r>
              <a:rPr lang="en-US" b="1"/>
              <a:t>Transmitter</a:t>
            </a:r>
          </a:p>
        </p:txBody>
      </p:sp>
      <p:sp>
        <p:nvSpPr>
          <p:cNvPr id="316520" name="Text Box 104"/>
          <p:cNvSpPr txBox="1">
            <a:spLocks noChangeArrowheads="1"/>
          </p:cNvSpPr>
          <p:nvPr/>
        </p:nvSpPr>
        <p:spPr bwMode="auto">
          <a:xfrm>
            <a:off x="6588125" y="3567113"/>
            <a:ext cx="1584325" cy="366712"/>
          </a:xfrm>
          <a:prstGeom prst="rect">
            <a:avLst/>
          </a:prstGeom>
          <a:noFill/>
          <a:ln w="9525">
            <a:noFill/>
            <a:miter lim="800000"/>
            <a:headEnd/>
            <a:tailEnd/>
          </a:ln>
          <a:effectLst/>
        </p:spPr>
        <p:txBody>
          <a:bodyPr>
            <a:spAutoFit/>
          </a:bodyPr>
          <a:lstStyle/>
          <a:p>
            <a:pPr algn="ctr"/>
            <a:r>
              <a:rPr lang="en-US" b="1"/>
              <a:t>Receiver</a:t>
            </a:r>
          </a:p>
        </p:txBody>
      </p:sp>
      <p:sp>
        <p:nvSpPr>
          <p:cNvPr id="316521" name="Rectangle 105"/>
          <p:cNvSpPr>
            <a:spLocks noChangeArrowheads="1"/>
          </p:cNvSpPr>
          <p:nvPr/>
        </p:nvSpPr>
        <p:spPr bwMode="auto">
          <a:xfrm>
            <a:off x="1042988" y="893763"/>
            <a:ext cx="6913562" cy="2606675"/>
          </a:xfrm>
          <a:prstGeom prst="rect">
            <a:avLst/>
          </a:prstGeom>
          <a:noFill/>
          <a:ln w="9525">
            <a:solidFill>
              <a:schemeClr val="bg2"/>
            </a:solidFill>
            <a:miter lim="800000"/>
            <a:headEnd/>
            <a:tailEnd/>
          </a:ln>
          <a:effectLst/>
        </p:spPr>
        <p:txBody>
          <a:bodyPr wrap="none" anchor="ctr"/>
          <a:lstStyle/>
          <a:p>
            <a:endParaRPr lang="en-US"/>
          </a:p>
        </p:txBody>
      </p:sp>
      <p:sp>
        <p:nvSpPr>
          <p:cNvPr id="316522" name="Rectangle 106"/>
          <p:cNvSpPr>
            <a:spLocks noChangeArrowheads="1"/>
          </p:cNvSpPr>
          <p:nvPr/>
        </p:nvSpPr>
        <p:spPr bwMode="auto">
          <a:xfrm>
            <a:off x="1042988" y="3587750"/>
            <a:ext cx="6913562" cy="2606675"/>
          </a:xfrm>
          <a:prstGeom prst="rect">
            <a:avLst/>
          </a:prstGeom>
          <a:noFill/>
          <a:ln w="9525">
            <a:solidFill>
              <a:schemeClr val="bg2"/>
            </a:solidFill>
            <a:miter lim="800000"/>
            <a:headEnd/>
            <a:tailEnd/>
          </a:ln>
          <a:effectLst/>
        </p:spPr>
        <p:txBody>
          <a:bodyPr wrap="none" anchor="ctr"/>
          <a:lstStyle/>
          <a:p>
            <a:endParaRPr lang="en-US"/>
          </a:p>
        </p:txBody>
      </p:sp>
      <p:sp>
        <p:nvSpPr>
          <p:cNvPr id="316524" name="Text Box 108"/>
          <p:cNvSpPr txBox="1">
            <a:spLocks noChangeArrowheads="1"/>
          </p:cNvSpPr>
          <p:nvPr/>
        </p:nvSpPr>
        <p:spPr bwMode="auto">
          <a:xfrm>
            <a:off x="109538" y="2133600"/>
            <a:ext cx="1006475" cy="244475"/>
          </a:xfrm>
          <a:prstGeom prst="rect">
            <a:avLst/>
          </a:prstGeom>
          <a:noFill/>
          <a:ln w="9525">
            <a:noFill/>
            <a:miter lim="800000"/>
            <a:headEnd/>
            <a:tailEnd/>
          </a:ln>
          <a:effectLst/>
        </p:spPr>
        <p:txBody>
          <a:bodyPr>
            <a:spAutoFit/>
          </a:bodyPr>
          <a:lstStyle/>
          <a:p>
            <a:pPr algn="ctr"/>
            <a:r>
              <a:rPr lang="en-US" sz="1000"/>
              <a:t>bit-stream in</a:t>
            </a:r>
          </a:p>
        </p:txBody>
      </p:sp>
      <p:sp>
        <p:nvSpPr>
          <p:cNvPr id="316525" name="Text Box 109"/>
          <p:cNvSpPr txBox="1">
            <a:spLocks noChangeArrowheads="1"/>
          </p:cNvSpPr>
          <p:nvPr/>
        </p:nvSpPr>
        <p:spPr bwMode="auto">
          <a:xfrm>
            <a:off x="34925" y="4840288"/>
            <a:ext cx="1006475" cy="244475"/>
          </a:xfrm>
          <a:prstGeom prst="rect">
            <a:avLst/>
          </a:prstGeom>
          <a:noFill/>
          <a:ln w="9525">
            <a:noFill/>
            <a:miter lim="800000"/>
            <a:headEnd/>
            <a:tailEnd/>
          </a:ln>
          <a:effectLst/>
        </p:spPr>
        <p:txBody>
          <a:bodyPr>
            <a:spAutoFit/>
          </a:bodyPr>
          <a:lstStyle/>
          <a:p>
            <a:pPr algn="ctr"/>
            <a:r>
              <a:rPr lang="en-US" sz="1000" dirty="0"/>
              <a:t>bit-stream out</a:t>
            </a:r>
          </a:p>
        </p:txBody>
      </p:sp>
      <p:sp>
        <p:nvSpPr>
          <p:cNvPr id="316526" name="Text Box 110"/>
          <p:cNvSpPr txBox="1">
            <a:spLocks noChangeArrowheads="1"/>
          </p:cNvSpPr>
          <p:nvPr/>
        </p:nvSpPr>
        <p:spPr bwMode="auto">
          <a:xfrm>
            <a:off x="7885113" y="2176463"/>
            <a:ext cx="1185862" cy="244475"/>
          </a:xfrm>
          <a:prstGeom prst="rect">
            <a:avLst/>
          </a:prstGeom>
          <a:noFill/>
          <a:ln w="9525">
            <a:noFill/>
            <a:miter lim="800000"/>
            <a:headEnd/>
            <a:tailEnd/>
          </a:ln>
          <a:effectLst/>
        </p:spPr>
        <p:txBody>
          <a:bodyPr>
            <a:spAutoFit/>
          </a:bodyPr>
          <a:lstStyle/>
          <a:p>
            <a:pPr algn="ctr"/>
            <a:r>
              <a:rPr lang="en-US" sz="1000"/>
              <a:t>OFDM signal out</a:t>
            </a:r>
          </a:p>
        </p:txBody>
      </p:sp>
      <p:sp>
        <p:nvSpPr>
          <p:cNvPr id="316527" name="Text Box 111"/>
          <p:cNvSpPr txBox="1">
            <a:spLocks noChangeArrowheads="1"/>
          </p:cNvSpPr>
          <p:nvPr/>
        </p:nvSpPr>
        <p:spPr bwMode="auto">
          <a:xfrm>
            <a:off x="7885113" y="4941888"/>
            <a:ext cx="1185862" cy="244475"/>
          </a:xfrm>
          <a:prstGeom prst="rect">
            <a:avLst/>
          </a:prstGeom>
          <a:noFill/>
          <a:ln w="9525">
            <a:noFill/>
            <a:miter lim="800000"/>
            <a:headEnd/>
            <a:tailEnd/>
          </a:ln>
          <a:effectLst/>
        </p:spPr>
        <p:txBody>
          <a:bodyPr>
            <a:spAutoFit/>
          </a:bodyPr>
          <a:lstStyle/>
          <a:p>
            <a:pPr algn="ctr"/>
            <a:r>
              <a:rPr lang="en-US" sz="1000"/>
              <a:t>OFDM signal 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t>Page </a:t>
            </a:r>
            <a:fld id="{72D08FC1-98B9-40C6-89F3-672EAB7620E9}" type="slidenum">
              <a:rPr lang="de-DE"/>
              <a:pPr/>
              <a:t>19</a:t>
            </a:fld>
            <a:endParaRPr lang="en-GB"/>
          </a:p>
        </p:txBody>
      </p:sp>
      <p:sp>
        <p:nvSpPr>
          <p:cNvPr id="225282" name="Rectangle 2"/>
          <p:cNvSpPr>
            <a:spLocks noGrp="1" noChangeArrowheads="1"/>
          </p:cNvSpPr>
          <p:nvPr>
            <p:ph type="title"/>
          </p:nvPr>
        </p:nvSpPr>
        <p:spPr>
          <a:xfrm>
            <a:off x="609600" y="115888"/>
            <a:ext cx="7543800" cy="719137"/>
          </a:xfrm>
        </p:spPr>
        <p:txBody>
          <a:bodyPr>
            <a:normAutofit fontScale="90000"/>
          </a:bodyPr>
          <a:lstStyle/>
          <a:p>
            <a:r>
              <a:rPr lang="en-US"/>
              <a:t>OFDM Advantages</a:t>
            </a:r>
          </a:p>
        </p:txBody>
      </p:sp>
      <p:sp>
        <p:nvSpPr>
          <p:cNvPr id="225283" name="Rectangle 3"/>
          <p:cNvSpPr>
            <a:spLocks noGrp="1" noChangeArrowheads="1"/>
          </p:cNvSpPr>
          <p:nvPr>
            <p:ph type="body" idx="1"/>
          </p:nvPr>
        </p:nvSpPr>
        <p:spPr/>
        <p:txBody>
          <a:bodyPr>
            <a:normAutofit fontScale="55000" lnSpcReduction="20000"/>
          </a:bodyPr>
          <a:lstStyle/>
          <a:p>
            <a:r>
              <a:rPr lang="en-US" altLang="zh-CN">
                <a:ea typeface="宋体" pitchFamily="2" charset="-122"/>
              </a:rPr>
              <a:t>Low-complexity UE receiver design</a:t>
            </a:r>
          </a:p>
          <a:p>
            <a:pPr lvl="1"/>
            <a:r>
              <a:rPr lang="en-US" altLang="zh-CN">
                <a:ea typeface="宋体" pitchFamily="2" charset="-122"/>
              </a:rPr>
              <a:t>Efficient IFFT/FFT processing</a:t>
            </a:r>
          </a:p>
          <a:p>
            <a:pPr lvl="1"/>
            <a:r>
              <a:rPr lang="en-US" altLang="zh-CN">
                <a:ea typeface="宋体" pitchFamily="2" charset="-122"/>
              </a:rPr>
              <a:t>Traditional equalizer not needed</a:t>
            </a:r>
          </a:p>
          <a:p>
            <a:r>
              <a:rPr lang="en-US" altLang="zh-CN">
                <a:ea typeface="宋体" pitchFamily="2" charset="-122"/>
              </a:rPr>
              <a:t>Robust fading channel performance</a:t>
            </a:r>
          </a:p>
          <a:p>
            <a:pPr lvl="1"/>
            <a:r>
              <a:rPr lang="en-US" altLang="zh-CN">
                <a:ea typeface="宋体" pitchFamily="2" charset="-122"/>
              </a:rPr>
              <a:t>Long symbol time with cyclic prefix provides tolerance to multi-path delay spread without equalization</a:t>
            </a:r>
          </a:p>
          <a:p>
            <a:r>
              <a:rPr lang="en-US" altLang="zh-CN">
                <a:ea typeface="宋体" pitchFamily="2" charset="-122"/>
              </a:rPr>
              <a:t>Each sub-carrier modulated independently</a:t>
            </a:r>
          </a:p>
          <a:p>
            <a:pPr lvl="1"/>
            <a:r>
              <a:rPr lang="en-US" altLang="zh-CN">
                <a:ea typeface="宋体" pitchFamily="2" charset="-122"/>
              </a:rPr>
              <a:t>Allows MCS adjustment across frequency to match channel conditions</a:t>
            </a:r>
          </a:p>
          <a:p>
            <a:r>
              <a:rPr lang="en-US" altLang="zh-CN">
                <a:ea typeface="宋体" pitchFamily="2" charset="-122"/>
              </a:rPr>
              <a:t>Improved MIMO performance due to flat frequency response per subcarrier</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pPr defTabSz="784225"/>
            <a:r>
              <a:rPr lang="de-DE"/>
              <a:t>Page </a:t>
            </a:r>
            <a:fld id="{888CFDBF-F1EE-407C-B4EB-6B0797605FA1}" type="slidenum">
              <a:rPr lang="de-DE"/>
              <a:pPr defTabSz="784225"/>
              <a:t>2</a:t>
            </a:fld>
            <a:endParaRPr lang="en-GB"/>
          </a:p>
        </p:txBody>
      </p:sp>
      <p:sp>
        <p:nvSpPr>
          <p:cNvPr id="46083" name="Rectangle 2"/>
          <p:cNvSpPr>
            <a:spLocks noGrp="1" noChangeArrowheads="1"/>
          </p:cNvSpPr>
          <p:nvPr>
            <p:ph type="title" idx="4294967295"/>
          </p:nvPr>
        </p:nvSpPr>
        <p:spPr>
          <a:xfrm>
            <a:off x="609600" y="457200"/>
            <a:ext cx="7543800" cy="609600"/>
          </a:xfrm>
          <a:noFill/>
        </p:spPr>
        <p:txBody>
          <a:bodyPr/>
          <a:lstStyle/>
          <a:p>
            <a:pPr defTabSz="801688" eaLnBrk="1" hangingPunct="1"/>
            <a:r>
              <a:rPr lang="en-US" altLang="zh-CN" sz="2600" smtClean="0">
                <a:latin typeface="FrutigerNext LT Medium" pitchFamily="34" charset="0"/>
              </a:rPr>
              <a:t>Contents</a:t>
            </a:r>
          </a:p>
        </p:txBody>
      </p:sp>
      <p:grpSp>
        <p:nvGrpSpPr>
          <p:cNvPr id="2" name="Group 21"/>
          <p:cNvGrpSpPr>
            <a:grpSpLocks/>
          </p:cNvGrpSpPr>
          <p:nvPr/>
        </p:nvGrpSpPr>
        <p:grpSpPr bwMode="auto">
          <a:xfrm>
            <a:off x="917575" y="1752600"/>
            <a:ext cx="7512050" cy="474663"/>
            <a:chOff x="578" y="1104"/>
            <a:chExt cx="4732" cy="299"/>
          </a:xfrm>
        </p:grpSpPr>
        <p:sp>
          <p:nvSpPr>
            <p:cNvPr id="156694" name="Rectangle 22"/>
            <p:cNvSpPr>
              <a:spLocks noChangeArrowheads="1"/>
            </p:cNvSpPr>
            <p:nvPr/>
          </p:nvSpPr>
          <p:spPr bwMode="auto">
            <a:xfrm>
              <a:off x="1008" y="1104"/>
              <a:ext cx="4302" cy="29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Market Drivers and Background (30 min)</a:t>
              </a:r>
              <a:endParaRPr lang="en-US" altLang="zh-CN" sz="1600" b="1" dirty="0">
                <a:solidFill>
                  <a:schemeClr val="bg1"/>
                </a:solidFill>
                <a:latin typeface="FrutigerNext LT Regular" pitchFamily="34" charset="0"/>
              </a:endParaRPr>
            </a:p>
          </p:txBody>
        </p:sp>
        <p:sp>
          <p:nvSpPr>
            <p:cNvPr id="156695" name="Rectangle 23"/>
            <p:cNvSpPr>
              <a:spLocks noChangeArrowheads="1"/>
            </p:cNvSpPr>
            <p:nvPr/>
          </p:nvSpPr>
          <p:spPr bwMode="auto">
            <a:xfrm>
              <a:off x="578" y="1104"/>
              <a:ext cx="284" cy="28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a:solidFill>
                    <a:schemeClr val="bg1"/>
                  </a:solidFill>
                  <a:latin typeface="FrutigerNext LT Regular" pitchFamily="34" charset="0"/>
                </a:rPr>
                <a:t>1</a:t>
              </a:r>
            </a:p>
          </p:txBody>
        </p:sp>
      </p:grpSp>
      <p:grpSp>
        <p:nvGrpSpPr>
          <p:cNvPr id="3" name="Group 24"/>
          <p:cNvGrpSpPr>
            <a:grpSpLocks/>
          </p:cNvGrpSpPr>
          <p:nvPr/>
        </p:nvGrpSpPr>
        <p:grpSpPr bwMode="auto">
          <a:xfrm>
            <a:off x="917575" y="2395538"/>
            <a:ext cx="7512050" cy="474662"/>
            <a:chOff x="578" y="1488"/>
            <a:chExt cx="4732" cy="299"/>
          </a:xfrm>
        </p:grpSpPr>
        <p:sp>
          <p:nvSpPr>
            <p:cNvPr id="156697" name="Rectangle 25"/>
            <p:cNvSpPr>
              <a:spLocks noChangeArrowheads="1"/>
            </p:cNvSpPr>
            <p:nvPr/>
          </p:nvSpPr>
          <p:spPr bwMode="auto">
            <a:xfrm>
              <a:off x="1008" y="1488"/>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Technology Overview (75 min)</a:t>
              </a:r>
              <a:endParaRPr lang="en-US" altLang="zh-CN" sz="1600" b="1" dirty="0">
                <a:solidFill>
                  <a:schemeClr val="bg1"/>
                </a:solidFill>
                <a:latin typeface="FrutigerNext LT Regular" pitchFamily="34" charset="0"/>
              </a:endParaRPr>
            </a:p>
          </p:txBody>
        </p:sp>
        <p:sp>
          <p:nvSpPr>
            <p:cNvPr id="156698" name="Rectangle 26"/>
            <p:cNvSpPr>
              <a:spLocks noChangeArrowheads="1"/>
            </p:cNvSpPr>
            <p:nvPr/>
          </p:nvSpPr>
          <p:spPr bwMode="auto">
            <a:xfrm>
              <a:off x="578" y="1488"/>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a:solidFill>
                    <a:schemeClr val="bg1"/>
                  </a:solidFill>
                  <a:latin typeface="FrutigerNext LT Regular" pitchFamily="34" charset="0"/>
                </a:rPr>
                <a:t>2</a:t>
              </a:r>
            </a:p>
          </p:txBody>
        </p:sp>
      </p:grpSp>
      <p:grpSp>
        <p:nvGrpSpPr>
          <p:cNvPr id="4" name="Group 27"/>
          <p:cNvGrpSpPr>
            <a:grpSpLocks/>
          </p:cNvGrpSpPr>
          <p:nvPr/>
        </p:nvGrpSpPr>
        <p:grpSpPr bwMode="auto">
          <a:xfrm>
            <a:off x="917575" y="3038475"/>
            <a:ext cx="7512050" cy="474663"/>
            <a:chOff x="578" y="1914"/>
            <a:chExt cx="4732" cy="299"/>
          </a:xfrm>
        </p:grpSpPr>
        <p:sp>
          <p:nvSpPr>
            <p:cNvPr id="156700"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Advanced Overview (30 min)</a:t>
              </a:r>
              <a:endParaRPr lang="en-US" altLang="zh-CN" sz="1600" b="1" dirty="0">
                <a:solidFill>
                  <a:schemeClr val="bg1"/>
                </a:solidFill>
                <a:latin typeface="FrutigerNext LT Regular" pitchFamily="34" charset="0"/>
              </a:endParaRPr>
            </a:p>
          </p:txBody>
        </p:sp>
        <p:sp>
          <p:nvSpPr>
            <p:cNvPr id="156701"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dirty="0">
                  <a:solidFill>
                    <a:schemeClr val="bg1"/>
                  </a:solidFill>
                  <a:latin typeface="FrutigerNext LT Regular" pitchFamily="34" charset="0"/>
                </a:rPr>
                <a:t>3</a:t>
              </a:r>
            </a:p>
          </p:txBody>
        </p:sp>
      </p:grpSp>
      <p:grpSp>
        <p:nvGrpSpPr>
          <p:cNvPr id="5" name="Group 27"/>
          <p:cNvGrpSpPr>
            <a:grpSpLocks/>
          </p:cNvGrpSpPr>
          <p:nvPr/>
        </p:nvGrpSpPr>
        <p:grpSpPr bwMode="auto">
          <a:xfrm>
            <a:off x="938855" y="3645627"/>
            <a:ext cx="7512050" cy="474663"/>
            <a:chOff x="578" y="1914"/>
            <a:chExt cx="4732" cy="299"/>
          </a:xfrm>
        </p:grpSpPr>
        <p:sp>
          <p:nvSpPr>
            <p:cNvPr id="14"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chemeClr val="bg1"/>
                  </a:solidFill>
                  <a:latin typeface="FrutigerNext LT Regular" pitchFamily="34" charset="0"/>
                </a:rPr>
                <a:t>LTE Deployment Landscape (15 min)</a:t>
              </a:r>
              <a:endParaRPr lang="en-US" altLang="zh-CN" sz="1600" b="1" dirty="0">
                <a:solidFill>
                  <a:schemeClr val="bg1"/>
                </a:solidFill>
                <a:latin typeface="FrutigerNext LT Regular" pitchFamily="34" charset="0"/>
              </a:endParaRPr>
            </a:p>
          </p:txBody>
        </p:sp>
        <p:sp>
          <p:nvSpPr>
            <p:cNvPr id="15"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dirty="0" smtClean="0">
                  <a:solidFill>
                    <a:schemeClr val="bg1"/>
                  </a:solidFill>
                  <a:latin typeface="FrutigerNext LT Regular" pitchFamily="34" charset="0"/>
                </a:rPr>
                <a:t>4</a:t>
              </a:r>
              <a:endParaRPr lang="en-US" altLang="zh-CN" sz="1600" b="1" dirty="0">
                <a:solidFill>
                  <a:schemeClr val="bg1"/>
                </a:solidFill>
                <a:latin typeface="FrutigerNext LT Regular"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t>Page </a:t>
            </a:r>
            <a:fld id="{0161C9D4-A5C3-40CA-A25F-94FD787561BB}" type="slidenum">
              <a:rPr lang="de-DE"/>
              <a:pPr/>
              <a:t>20</a:t>
            </a:fld>
            <a:endParaRPr lang="en-GB"/>
          </a:p>
        </p:txBody>
      </p:sp>
      <p:sp>
        <p:nvSpPr>
          <p:cNvPr id="227330" name="Rectangle 2"/>
          <p:cNvSpPr>
            <a:spLocks noGrp="1" noChangeArrowheads="1"/>
          </p:cNvSpPr>
          <p:nvPr>
            <p:ph type="title"/>
          </p:nvPr>
        </p:nvSpPr>
        <p:spPr>
          <a:xfrm>
            <a:off x="609600" y="115888"/>
            <a:ext cx="7543800" cy="719137"/>
          </a:xfrm>
        </p:spPr>
        <p:txBody>
          <a:bodyPr>
            <a:normAutofit fontScale="90000"/>
          </a:bodyPr>
          <a:lstStyle/>
          <a:p>
            <a:r>
              <a:rPr lang="en-US"/>
              <a:t>OFDM Limitations</a:t>
            </a:r>
          </a:p>
        </p:txBody>
      </p:sp>
      <p:sp>
        <p:nvSpPr>
          <p:cNvPr id="227331" name="Rectangle 3"/>
          <p:cNvSpPr>
            <a:spLocks noGrp="1" noChangeArrowheads="1"/>
          </p:cNvSpPr>
          <p:nvPr>
            <p:ph type="body" idx="1"/>
          </p:nvPr>
        </p:nvSpPr>
        <p:spPr>
          <a:xfrm>
            <a:off x="609600" y="1412875"/>
            <a:ext cx="7707313" cy="4591050"/>
          </a:xfrm>
        </p:spPr>
        <p:txBody>
          <a:bodyPr>
            <a:normAutofit fontScale="92500" lnSpcReduction="20000"/>
          </a:bodyPr>
          <a:lstStyle/>
          <a:p>
            <a:pPr>
              <a:lnSpc>
                <a:spcPct val="120000"/>
              </a:lnSpc>
              <a:buClr>
                <a:schemeClr val="bg2"/>
              </a:buClr>
            </a:pPr>
            <a:r>
              <a:rPr lang="en-US" altLang="zh-CN" sz="2900" dirty="0">
                <a:ea typeface="宋体" pitchFamily="2" charset="-122"/>
              </a:rPr>
              <a:t>Peak Power Problem</a:t>
            </a:r>
          </a:p>
          <a:p>
            <a:pPr lvl="1">
              <a:lnSpc>
                <a:spcPct val="120000"/>
              </a:lnSpc>
              <a:buClr>
                <a:schemeClr val="bg2"/>
              </a:buClr>
            </a:pPr>
            <a:r>
              <a:rPr lang="en-US" altLang="zh-CN" sz="1800" dirty="0">
                <a:ea typeface="宋体" pitchFamily="2" charset="-122"/>
              </a:rPr>
              <a:t>The OFDM signal has a large peak to average power ratio (PAPR)</a:t>
            </a:r>
          </a:p>
          <a:p>
            <a:pPr lvl="1">
              <a:lnSpc>
                <a:spcPct val="120000"/>
              </a:lnSpc>
              <a:buClr>
                <a:schemeClr val="bg2"/>
              </a:buClr>
            </a:pPr>
            <a:r>
              <a:rPr lang="en-US" altLang="zh-CN" sz="1800" dirty="0">
                <a:ea typeface="宋体" pitchFamily="2" charset="-122"/>
              </a:rPr>
              <a:t>Higher power amplifiers are needed leading to increased cost and linearization requirements and decreased power efficiency</a:t>
            </a:r>
          </a:p>
          <a:p>
            <a:pPr lvl="1">
              <a:lnSpc>
                <a:spcPct val="120000"/>
              </a:lnSpc>
              <a:buClr>
                <a:schemeClr val="bg2"/>
              </a:buClr>
            </a:pPr>
            <a:r>
              <a:rPr lang="en-US" altLang="zh-CN" sz="1800" dirty="0">
                <a:ea typeface="宋体" pitchFamily="2" charset="-122"/>
              </a:rPr>
              <a:t>Low noise receiver amplifiers need larger dynamic range</a:t>
            </a:r>
          </a:p>
          <a:p>
            <a:pPr>
              <a:lnSpc>
                <a:spcPct val="120000"/>
              </a:lnSpc>
              <a:buClr>
                <a:schemeClr val="bg2"/>
              </a:buClr>
            </a:pPr>
            <a:r>
              <a:rPr lang="en-US" altLang="zh-CN" sz="2900" dirty="0">
                <a:ea typeface="宋体" pitchFamily="2" charset="-122"/>
              </a:rPr>
              <a:t>Inter-Carrier-Interference (ICI)</a:t>
            </a:r>
          </a:p>
          <a:p>
            <a:pPr lvl="1">
              <a:lnSpc>
                <a:spcPct val="120000"/>
              </a:lnSpc>
              <a:buClr>
                <a:schemeClr val="bg2"/>
              </a:buClr>
            </a:pPr>
            <a:r>
              <a:rPr lang="en-US" altLang="zh-CN" sz="1800" dirty="0">
                <a:ea typeface="宋体" pitchFamily="2" charset="-122"/>
              </a:rPr>
              <a:t>Due to narrow subcarrier spacing, frequency offsets, phase noise, and Doppler spread degrade </a:t>
            </a:r>
            <a:r>
              <a:rPr lang="en-US" altLang="zh-CN" sz="1800" dirty="0" err="1">
                <a:ea typeface="宋体" pitchFamily="2" charset="-122"/>
              </a:rPr>
              <a:t>orthogonality</a:t>
            </a:r>
            <a:r>
              <a:rPr lang="en-US" altLang="zh-CN" sz="1800" dirty="0">
                <a:ea typeface="宋体" pitchFamily="2" charset="-122"/>
              </a:rPr>
              <a:t> and create ICI</a:t>
            </a:r>
          </a:p>
          <a:p>
            <a:pPr lvl="1">
              <a:lnSpc>
                <a:spcPct val="120000"/>
              </a:lnSpc>
              <a:buClr>
                <a:schemeClr val="bg2"/>
              </a:buClr>
            </a:pPr>
            <a:r>
              <a:rPr lang="en-US" altLang="zh-CN" sz="1800" dirty="0">
                <a:ea typeface="宋体" pitchFamily="2" charset="-122"/>
              </a:rPr>
              <a:t>OFDM design parameters trade off robustness to fading (delay spread) and Doppler (velocity) </a:t>
            </a:r>
          </a:p>
          <a:p>
            <a:pPr>
              <a:lnSpc>
                <a:spcPct val="120000"/>
              </a:lnSpc>
              <a:buClr>
                <a:schemeClr val="bg2"/>
              </a:buClr>
            </a:pPr>
            <a:r>
              <a:rPr lang="en-US" altLang="zh-CN" sz="2900" dirty="0">
                <a:ea typeface="宋体" pitchFamily="2" charset="-122"/>
              </a:rPr>
              <a:t>Capacity and Power Loss Due to Cyclic Prefix</a:t>
            </a:r>
          </a:p>
          <a:p>
            <a:pPr lvl="1">
              <a:lnSpc>
                <a:spcPct val="120000"/>
              </a:lnSpc>
              <a:buClr>
                <a:schemeClr val="bg2"/>
              </a:buClr>
            </a:pPr>
            <a:r>
              <a:rPr lang="en-US" altLang="zh-CN" sz="1800" dirty="0">
                <a:ea typeface="宋体" pitchFamily="2" charset="-122"/>
              </a:rPr>
              <a:t>Cyclic prefix consumes bandwidth and transmit power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de-DE"/>
              <a:t>Page </a:t>
            </a:r>
            <a:fld id="{E8602D5F-FF13-4DD4-86E1-4280AA2C3CBF}" type="slidenum">
              <a:rPr lang="de-DE"/>
              <a:pPr/>
              <a:t>21</a:t>
            </a:fld>
            <a:endParaRPr lang="en-GB"/>
          </a:p>
        </p:txBody>
      </p:sp>
      <p:sp>
        <p:nvSpPr>
          <p:cNvPr id="206850" name="Rectangle 2"/>
          <p:cNvSpPr>
            <a:spLocks noGrp="1" noChangeArrowheads="1"/>
          </p:cNvSpPr>
          <p:nvPr>
            <p:ph type="title"/>
          </p:nvPr>
        </p:nvSpPr>
        <p:spPr>
          <a:xfrm>
            <a:off x="609600" y="44450"/>
            <a:ext cx="7543800" cy="863600"/>
          </a:xfrm>
          <a:noFill/>
          <a:ln/>
        </p:spPr>
        <p:txBody>
          <a:bodyPr/>
          <a:lstStyle/>
          <a:p>
            <a:r>
              <a:rPr lang="en-US" altLang="zh-CN" sz="2800">
                <a:ea typeface="宋体" pitchFamily="2" charset="-122"/>
              </a:rPr>
              <a:t>Downlink based on OFDMA</a:t>
            </a:r>
          </a:p>
        </p:txBody>
      </p:sp>
      <p:sp>
        <p:nvSpPr>
          <p:cNvPr id="206853" name="Text Box 5"/>
          <p:cNvSpPr txBox="1">
            <a:spLocks noChangeArrowheads="1"/>
          </p:cNvSpPr>
          <p:nvPr/>
        </p:nvSpPr>
        <p:spPr bwMode="auto">
          <a:xfrm>
            <a:off x="684213" y="4718050"/>
            <a:ext cx="7704137" cy="1054100"/>
          </a:xfrm>
          <a:prstGeom prst="rect">
            <a:avLst/>
          </a:prstGeom>
          <a:noFill/>
          <a:ln w="9525">
            <a:noFill/>
            <a:miter lim="800000"/>
            <a:headEnd/>
            <a:tailEnd/>
          </a:ln>
          <a:effectLst/>
        </p:spPr>
        <p:txBody>
          <a:bodyPr>
            <a:spAutoFit/>
          </a:bodyPr>
          <a:lstStyle/>
          <a:p>
            <a:pPr marL="168275" indent="-168275">
              <a:spcBef>
                <a:spcPct val="50000"/>
              </a:spcBef>
              <a:buFontTx/>
              <a:buChar char="•"/>
            </a:pPr>
            <a:r>
              <a:rPr lang="en-US" dirty="0"/>
              <a:t>Users are multiplexed onto time and frequency OFDM resources</a:t>
            </a:r>
          </a:p>
          <a:p>
            <a:pPr marL="168275" indent="-168275">
              <a:spcBef>
                <a:spcPct val="50000"/>
              </a:spcBef>
              <a:buFontTx/>
              <a:buChar char="•"/>
            </a:pPr>
            <a:r>
              <a:rPr lang="en-US" dirty="0"/>
              <a:t>Frequency-diverse scheduling helps maximize spectral efficiency from a system perspective </a:t>
            </a:r>
          </a:p>
        </p:txBody>
      </p:sp>
      <p:graphicFrame>
        <p:nvGraphicFramePr>
          <p:cNvPr id="206851" name="Object 3"/>
          <p:cNvGraphicFramePr>
            <a:graphicFrameLocks noChangeAspect="1"/>
          </p:cNvGraphicFramePr>
          <p:nvPr>
            <p:ph idx="1"/>
          </p:nvPr>
        </p:nvGraphicFramePr>
        <p:xfrm>
          <a:off x="900113" y="1123950"/>
          <a:ext cx="7056437" cy="2952750"/>
        </p:xfrm>
        <a:graphic>
          <a:graphicData uri="http://schemas.openxmlformats.org/presentationml/2006/ole">
            <p:oleObj spid="_x0000_s3074" name="图片" r:id="rId4" imgW="5310360" imgH="2544480" progId="Word.Picture.8">
              <p:embed/>
            </p:oleObj>
          </a:graphicData>
        </a:graphic>
      </p:graphicFrame>
      <p:sp>
        <p:nvSpPr>
          <p:cNvPr id="206855" name="Text Box 7"/>
          <p:cNvSpPr txBox="1">
            <a:spLocks noChangeArrowheads="1"/>
          </p:cNvSpPr>
          <p:nvPr/>
        </p:nvSpPr>
        <p:spPr bwMode="auto">
          <a:xfrm>
            <a:off x="1403350" y="2105025"/>
            <a:ext cx="936625" cy="244475"/>
          </a:xfrm>
          <a:prstGeom prst="rect">
            <a:avLst/>
          </a:prstGeom>
          <a:solidFill>
            <a:schemeClr val="bg1"/>
          </a:solidFill>
          <a:ln w="9525">
            <a:noFill/>
            <a:miter lim="800000"/>
            <a:headEnd/>
            <a:tailEnd/>
          </a:ln>
          <a:effectLst/>
        </p:spPr>
        <p:txBody>
          <a:bodyPr>
            <a:spAutoFit/>
          </a:bodyPr>
          <a:lstStyle/>
          <a:p>
            <a:pPr algn="ctr"/>
            <a:r>
              <a:rPr lang="en-US" sz="1000" dirty="0"/>
              <a:t>Sub-frames</a:t>
            </a:r>
          </a:p>
        </p:txBody>
      </p:sp>
      <p:sp>
        <p:nvSpPr>
          <p:cNvPr id="206856" name="Text Box 8"/>
          <p:cNvSpPr txBox="1">
            <a:spLocks noChangeArrowheads="1"/>
          </p:cNvSpPr>
          <p:nvPr/>
        </p:nvSpPr>
        <p:spPr bwMode="auto">
          <a:xfrm>
            <a:off x="2484438" y="3536950"/>
            <a:ext cx="1944687" cy="244475"/>
          </a:xfrm>
          <a:prstGeom prst="rect">
            <a:avLst/>
          </a:prstGeom>
          <a:solidFill>
            <a:schemeClr val="bg1"/>
          </a:solidFill>
          <a:ln w="9525">
            <a:noFill/>
            <a:miter lim="800000"/>
            <a:headEnd/>
            <a:tailEnd/>
          </a:ln>
          <a:effectLst/>
        </p:spPr>
        <p:txBody>
          <a:bodyPr>
            <a:spAutoFit/>
          </a:bodyPr>
          <a:lstStyle/>
          <a:p>
            <a:pPr algn="ctr"/>
            <a:r>
              <a:rPr lang="en-US" sz="1000" dirty="0"/>
              <a:t>Groups of subcarriers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de-DE"/>
              <a:t>Page </a:t>
            </a:r>
            <a:fld id="{4DBD67B2-C422-4392-88D4-411C65B91A77}" type="slidenum">
              <a:rPr lang="de-DE"/>
              <a:pPr/>
              <a:t>22</a:t>
            </a:fld>
            <a:endParaRPr lang="en-GB"/>
          </a:p>
        </p:txBody>
      </p:sp>
      <p:sp>
        <p:nvSpPr>
          <p:cNvPr id="548866" name="Rectangle 2"/>
          <p:cNvSpPr>
            <a:spLocks noGrp="1" noChangeArrowheads="1"/>
          </p:cNvSpPr>
          <p:nvPr>
            <p:ph type="title"/>
          </p:nvPr>
        </p:nvSpPr>
        <p:spPr>
          <a:xfrm>
            <a:off x="609600" y="115888"/>
            <a:ext cx="7543800" cy="720725"/>
          </a:xfrm>
        </p:spPr>
        <p:txBody>
          <a:bodyPr>
            <a:normAutofit fontScale="90000"/>
          </a:bodyPr>
          <a:lstStyle/>
          <a:p>
            <a:r>
              <a:rPr lang="en-US"/>
              <a:t>SC-FDMA</a:t>
            </a:r>
          </a:p>
        </p:txBody>
      </p:sp>
      <p:graphicFrame>
        <p:nvGraphicFramePr>
          <p:cNvPr id="548867" name="Object 3"/>
          <p:cNvGraphicFramePr>
            <a:graphicFrameLocks noChangeAspect="1"/>
          </p:cNvGraphicFramePr>
          <p:nvPr/>
        </p:nvGraphicFramePr>
        <p:xfrm>
          <a:off x="1619250" y="908050"/>
          <a:ext cx="5400675" cy="3092450"/>
        </p:xfrm>
        <a:graphic>
          <a:graphicData uri="http://schemas.openxmlformats.org/presentationml/2006/ole">
            <p:oleObj spid="_x0000_s4098" name="VISIO" r:id="rId4" imgW="9647280" imgH="4676400" progId="">
              <p:embed/>
            </p:oleObj>
          </a:graphicData>
        </a:graphic>
      </p:graphicFrame>
      <p:sp>
        <p:nvSpPr>
          <p:cNvPr id="548868" name="Oval 4"/>
          <p:cNvSpPr>
            <a:spLocks noChangeArrowheads="1"/>
          </p:cNvSpPr>
          <p:nvPr/>
        </p:nvSpPr>
        <p:spPr bwMode="auto">
          <a:xfrm>
            <a:off x="3779838" y="765175"/>
            <a:ext cx="935037" cy="2232025"/>
          </a:xfrm>
          <a:prstGeom prst="ellipse">
            <a:avLst/>
          </a:prstGeom>
          <a:noFill/>
          <a:ln w="9525">
            <a:solidFill>
              <a:schemeClr val="accent2">
                <a:lumMod val="75000"/>
              </a:schemeClr>
            </a:solidFill>
            <a:round/>
            <a:headEnd/>
            <a:tailEnd/>
          </a:ln>
          <a:effectLst/>
        </p:spPr>
        <p:txBody>
          <a:bodyPr wrap="none" anchor="ctr"/>
          <a:lstStyle/>
          <a:p>
            <a:endParaRPr lang="en-US"/>
          </a:p>
        </p:txBody>
      </p:sp>
      <p:sp>
        <p:nvSpPr>
          <p:cNvPr id="548869" name="Line 5"/>
          <p:cNvSpPr>
            <a:spLocks noChangeShapeType="1"/>
          </p:cNvSpPr>
          <p:nvPr/>
        </p:nvSpPr>
        <p:spPr bwMode="auto">
          <a:xfrm flipH="1" flipV="1">
            <a:off x="4500563" y="2781300"/>
            <a:ext cx="1511300" cy="576263"/>
          </a:xfrm>
          <a:prstGeom prst="line">
            <a:avLst/>
          </a:prstGeom>
          <a:noFill/>
          <a:ln w="9525">
            <a:solidFill>
              <a:schemeClr val="accent2">
                <a:lumMod val="75000"/>
              </a:schemeClr>
            </a:solidFill>
            <a:round/>
            <a:headEnd/>
            <a:tailEnd type="triangle" w="med" len="med"/>
          </a:ln>
          <a:effectLst/>
        </p:spPr>
        <p:txBody>
          <a:bodyPr/>
          <a:lstStyle/>
          <a:p>
            <a:endParaRPr lang="en-US"/>
          </a:p>
        </p:txBody>
      </p:sp>
      <p:sp>
        <p:nvSpPr>
          <p:cNvPr id="548870" name="Text Box 6"/>
          <p:cNvSpPr txBox="1">
            <a:spLocks noChangeArrowheads="1"/>
          </p:cNvSpPr>
          <p:nvPr/>
        </p:nvSpPr>
        <p:spPr bwMode="auto">
          <a:xfrm>
            <a:off x="5984875" y="3173413"/>
            <a:ext cx="1682750" cy="366712"/>
          </a:xfrm>
          <a:prstGeom prst="rect">
            <a:avLst/>
          </a:prstGeom>
          <a:noFill/>
          <a:ln w="9525">
            <a:noFill/>
            <a:miter lim="800000"/>
            <a:headEnd/>
            <a:tailEnd/>
          </a:ln>
          <a:effectLst/>
        </p:spPr>
        <p:txBody>
          <a:bodyPr wrap="none">
            <a:spAutoFit/>
          </a:bodyPr>
          <a:lstStyle/>
          <a:p>
            <a:r>
              <a:rPr lang="en-US"/>
              <a:t>Additional step</a:t>
            </a:r>
          </a:p>
        </p:txBody>
      </p:sp>
      <p:sp>
        <p:nvSpPr>
          <p:cNvPr id="548871" name="Rectangle 7"/>
          <p:cNvSpPr>
            <a:spLocks noGrp="1" noChangeArrowheads="1"/>
          </p:cNvSpPr>
          <p:nvPr>
            <p:ph type="body" idx="1"/>
          </p:nvPr>
        </p:nvSpPr>
        <p:spPr>
          <a:xfrm>
            <a:off x="395288" y="3932238"/>
            <a:ext cx="8280400" cy="2305050"/>
          </a:xfrm>
          <a:noFill/>
          <a:ln/>
        </p:spPr>
        <p:txBody>
          <a:bodyPr>
            <a:normAutofit lnSpcReduction="10000"/>
          </a:bodyPr>
          <a:lstStyle/>
          <a:p>
            <a:pPr>
              <a:lnSpc>
                <a:spcPct val="80000"/>
              </a:lnSpc>
            </a:pPr>
            <a:r>
              <a:rPr lang="en-US" sz="1800"/>
              <a:t>Single Carrier Frequency Division Multiple Access (SC-FDMA) is a form of </a:t>
            </a:r>
            <a:r>
              <a:rPr lang="en-US" sz="1800">
                <a:solidFill>
                  <a:schemeClr val="tx2"/>
                </a:solidFill>
              </a:rPr>
              <a:t>DFT Spread-OFDM</a:t>
            </a:r>
            <a:r>
              <a:rPr lang="en-US" sz="1800"/>
              <a:t> </a:t>
            </a:r>
            <a:r>
              <a:rPr lang="en-US" sz="1800">
                <a:solidFill>
                  <a:schemeClr val="tx2"/>
                </a:solidFill>
              </a:rPr>
              <a:t>with adjacent subcarrier mapping</a:t>
            </a:r>
          </a:p>
          <a:p>
            <a:pPr lvl="1">
              <a:lnSpc>
                <a:spcPct val="80000"/>
              </a:lnSpc>
            </a:pPr>
            <a:r>
              <a:rPr lang="en-US" sz="1600"/>
              <a:t>An additional DFT spreads information across all subcarriers</a:t>
            </a:r>
          </a:p>
          <a:p>
            <a:pPr lvl="1">
              <a:lnSpc>
                <a:spcPct val="80000"/>
              </a:lnSpc>
            </a:pPr>
            <a:r>
              <a:rPr lang="en-US" sz="1600"/>
              <a:t>Contiguous subcarrier allocation for IFFT results in single-carrier signal</a:t>
            </a:r>
          </a:p>
          <a:p>
            <a:pPr>
              <a:lnSpc>
                <a:spcPct val="80000"/>
              </a:lnSpc>
            </a:pPr>
            <a:r>
              <a:rPr lang="en-US" sz="1800"/>
              <a:t>Advantage: The single-carrier signal has generally lower peak-to-average power ratio (PAPR) which allows use of lower cost UE power amplifier (PA) and reduces UE power consumption</a:t>
            </a:r>
          </a:p>
          <a:p>
            <a:pPr>
              <a:lnSpc>
                <a:spcPct val="80000"/>
              </a:lnSpc>
            </a:pPr>
            <a:r>
              <a:rPr lang="en-US" sz="1800"/>
              <a:t>Disadvantage: Single-carrier modulation results in ISI and requires equalization</a:t>
            </a:r>
          </a:p>
          <a:p>
            <a:pPr>
              <a:lnSpc>
                <a:spcPct val="80000"/>
              </a:lnSpc>
            </a:pPr>
            <a:endParaRPr lang="en-US" sz="1800"/>
          </a:p>
        </p:txBody>
      </p:sp>
      <p:sp>
        <p:nvSpPr>
          <p:cNvPr id="548872" name="Text Box 8"/>
          <p:cNvSpPr txBox="1">
            <a:spLocks noChangeArrowheads="1"/>
          </p:cNvSpPr>
          <p:nvPr/>
        </p:nvSpPr>
        <p:spPr bwMode="auto">
          <a:xfrm>
            <a:off x="4082110" y="1858323"/>
            <a:ext cx="261290" cy="161583"/>
          </a:xfrm>
          <a:prstGeom prst="rect">
            <a:avLst/>
          </a:prstGeom>
          <a:solidFill>
            <a:srgbClr val="FFFF00"/>
          </a:solidFill>
          <a:ln w="9525">
            <a:noFill/>
            <a:miter lim="800000"/>
            <a:headEnd/>
            <a:tailEnd/>
          </a:ln>
          <a:effectLst/>
        </p:spPr>
        <p:txBody>
          <a:bodyPr wrap="none" lIns="0" tIns="0" rIns="0" bIns="0">
            <a:spAutoFit/>
          </a:bodyPr>
          <a:lstStyle/>
          <a:p>
            <a:r>
              <a:rPr lang="en-US" sz="1050" dirty="0"/>
              <a:t>DFT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de-DE"/>
              <a:t>Page </a:t>
            </a:r>
            <a:fld id="{9D0F6175-475A-4B37-8403-AC1E2B018C79}" type="slidenum">
              <a:rPr lang="de-DE"/>
              <a:pPr/>
              <a:t>23</a:t>
            </a:fld>
            <a:endParaRPr lang="en-GB"/>
          </a:p>
        </p:txBody>
      </p:sp>
      <p:sp>
        <p:nvSpPr>
          <p:cNvPr id="208898" name="Rectangle 2"/>
          <p:cNvSpPr>
            <a:spLocks noGrp="1" noChangeArrowheads="1"/>
          </p:cNvSpPr>
          <p:nvPr>
            <p:ph type="title"/>
          </p:nvPr>
        </p:nvSpPr>
        <p:spPr>
          <a:xfrm>
            <a:off x="539750" y="144463"/>
            <a:ext cx="8053388" cy="692150"/>
          </a:xfrm>
          <a:noFill/>
          <a:ln/>
        </p:spPr>
        <p:txBody>
          <a:bodyPr/>
          <a:lstStyle/>
          <a:p>
            <a:r>
              <a:rPr lang="en-US" altLang="zh-CN" sz="2800">
                <a:ea typeface="宋体" pitchFamily="2" charset="-122"/>
              </a:rPr>
              <a:t>Uplink based on SC-FDMA</a:t>
            </a:r>
          </a:p>
        </p:txBody>
      </p:sp>
      <p:graphicFrame>
        <p:nvGraphicFramePr>
          <p:cNvPr id="208899" name="Object 3"/>
          <p:cNvGraphicFramePr>
            <a:graphicFrameLocks noChangeAspect="1"/>
          </p:cNvGraphicFramePr>
          <p:nvPr>
            <p:ph idx="1"/>
          </p:nvPr>
        </p:nvGraphicFramePr>
        <p:xfrm>
          <a:off x="757238" y="404813"/>
          <a:ext cx="7127875" cy="3414712"/>
        </p:xfrm>
        <a:graphic>
          <a:graphicData uri="http://schemas.openxmlformats.org/presentationml/2006/ole">
            <p:oleObj spid="_x0000_s5122" name="Picture" r:id="rId4" imgW="5310360" imgH="2544480" progId="Word.Picture.8">
              <p:embed/>
            </p:oleObj>
          </a:graphicData>
        </a:graphic>
      </p:graphicFrame>
      <p:sp>
        <p:nvSpPr>
          <p:cNvPr id="208901" name="Text Box 5"/>
          <p:cNvSpPr txBox="1">
            <a:spLocks noChangeArrowheads="1"/>
          </p:cNvSpPr>
          <p:nvPr/>
        </p:nvSpPr>
        <p:spPr bwMode="auto">
          <a:xfrm>
            <a:off x="684213" y="3854450"/>
            <a:ext cx="7704137" cy="1879600"/>
          </a:xfrm>
          <a:prstGeom prst="rect">
            <a:avLst/>
          </a:prstGeom>
          <a:noFill/>
          <a:ln w="9525">
            <a:noFill/>
            <a:miter lim="800000"/>
            <a:headEnd/>
            <a:tailEnd/>
          </a:ln>
          <a:effectLst/>
        </p:spPr>
        <p:txBody>
          <a:bodyPr>
            <a:spAutoFit/>
          </a:bodyPr>
          <a:lstStyle/>
          <a:p>
            <a:pPr marL="168275" indent="-168275">
              <a:spcBef>
                <a:spcPct val="50000"/>
              </a:spcBef>
              <a:buFontTx/>
              <a:buChar char="•"/>
            </a:pPr>
            <a:r>
              <a:rPr lang="en-US" dirty="0"/>
              <a:t>SC-FDMA is used for uplink in LTE</a:t>
            </a:r>
          </a:p>
          <a:p>
            <a:pPr marL="168275" indent="-168275">
              <a:spcBef>
                <a:spcPct val="50000"/>
              </a:spcBef>
              <a:buFontTx/>
              <a:buChar char="•"/>
            </a:pPr>
            <a:r>
              <a:rPr lang="en-US" dirty="0"/>
              <a:t>As with OFDMA DL,</a:t>
            </a:r>
          </a:p>
          <a:p>
            <a:pPr marL="576263" lvl="1" indent="-119063">
              <a:spcBef>
                <a:spcPct val="50000"/>
              </a:spcBef>
              <a:buFontTx/>
              <a:buChar char="•"/>
            </a:pPr>
            <a:r>
              <a:rPr lang="en-US" dirty="0"/>
              <a:t>Users are multiplexed onto time and frequency OFDM resources</a:t>
            </a:r>
          </a:p>
          <a:p>
            <a:pPr marL="576263" lvl="1" indent="-119063">
              <a:spcBef>
                <a:spcPct val="50000"/>
              </a:spcBef>
              <a:buFontTx/>
              <a:buChar char="•"/>
            </a:pPr>
            <a:r>
              <a:rPr lang="en-US" dirty="0"/>
              <a:t>Frequency-diverse scheduling helps maximize spectral efficiency from a system perspective </a:t>
            </a:r>
          </a:p>
        </p:txBody>
      </p:sp>
      <p:sp>
        <p:nvSpPr>
          <p:cNvPr id="208902" name="Text Box 6"/>
          <p:cNvSpPr txBox="1">
            <a:spLocks noChangeArrowheads="1"/>
          </p:cNvSpPr>
          <p:nvPr/>
        </p:nvSpPr>
        <p:spPr bwMode="auto">
          <a:xfrm>
            <a:off x="1258888" y="1557338"/>
            <a:ext cx="936625" cy="244475"/>
          </a:xfrm>
          <a:prstGeom prst="rect">
            <a:avLst/>
          </a:prstGeom>
          <a:solidFill>
            <a:schemeClr val="bg1"/>
          </a:solidFill>
          <a:ln w="9525">
            <a:noFill/>
            <a:miter lim="800000"/>
            <a:headEnd/>
            <a:tailEnd/>
          </a:ln>
          <a:effectLst/>
        </p:spPr>
        <p:txBody>
          <a:bodyPr>
            <a:spAutoFit/>
          </a:bodyPr>
          <a:lstStyle/>
          <a:p>
            <a:pPr algn="ctr"/>
            <a:r>
              <a:rPr lang="en-US" sz="1000" dirty="0"/>
              <a:t>Sub-frames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Text Box 3"/>
          <p:cNvSpPr txBox="1">
            <a:spLocks noChangeArrowheads="1"/>
          </p:cNvSpPr>
          <p:nvPr/>
        </p:nvSpPr>
        <p:spPr bwMode="auto">
          <a:xfrm>
            <a:off x="385763" y="4914900"/>
            <a:ext cx="8758237" cy="509588"/>
          </a:xfrm>
          <a:prstGeom prst="rect">
            <a:avLst/>
          </a:prstGeom>
          <a:noFill/>
          <a:ln w="9525" algn="ctr">
            <a:noFill/>
            <a:miter lim="800000"/>
            <a:headEnd/>
            <a:tailEnd/>
          </a:ln>
          <a:effectLst/>
        </p:spPr>
        <p:txBody>
          <a:bodyPr lIns="83399" tIns="41699" rIns="83399" bIns="41699">
            <a:spAutoFit/>
          </a:bodyPr>
          <a:lstStyle/>
          <a:p>
            <a:pPr defTabSz="801688" eaLnBrk="0" hangingPunct="0"/>
            <a:endParaRPr lang="zh-CN" altLang="en-US" sz="2800">
              <a:latin typeface="FrutigerNext LT Regular" pitchFamily="34" charset="0"/>
              <a:ea typeface="ＭＳ Ｐゴシック" pitchFamily="34" charset="-128"/>
            </a:endParaRPr>
          </a:p>
        </p:txBody>
      </p:sp>
      <p:grpSp>
        <p:nvGrpSpPr>
          <p:cNvPr id="2" name="Group 4"/>
          <p:cNvGrpSpPr>
            <a:grpSpLocks/>
          </p:cNvGrpSpPr>
          <p:nvPr/>
        </p:nvGrpSpPr>
        <p:grpSpPr bwMode="auto">
          <a:xfrm>
            <a:off x="765175" y="2276475"/>
            <a:ext cx="7623175" cy="3240088"/>
            <a:chOff x="119" y="1188"/>
            <a:chExt cx="5074" cy="2575"/>
          </a:xfrm>
        </p:grpSpPr>
        <p:pic>
          <p:nvPicPr>
            <p:cNvPr id="428037" name="Picture 5"/>
            <p:cNvPicPr>
              <a:picLocks noChangeAspect="1" noChangeArrowheads="1"/>
            </p:cNvPicPr>
            <p:nvPr/>
          </p:nvPicPr>
          <p:blipFill>
            <a:blip r:embed="rId3" cstate="print"/>
            <a:srcRect/>
            <a:stretch>
              <a:fillRect/>
            </a:stretch>
          </p:blipFill>
          <p:spPr bwMode="auto">
            <a:xfrm>
              <a:off x="509" y="1188"/>
              <a:ext cx="4392" cy="2575"/>
            </a:xfrm>
            <a:prstGeom prst="rect">
              <a:avLst/>
            </a:prstGeom>
            <a:noFill/>
          </p:spPr>
        </p:pic>
        <p:sp>
          <p:nvSpPr>
            <p:cNvPr id="428038" name="Line 6"/>
            <p:cNvSpPr>
              <a:spLocks noChangeShapeType="1"/>
            </p:cNvSpPr>
            <p:nvPr/>
          </p:nvSpPr>
          <p:spPr bwMode="auto">
            <a:xfrm flipV="1">
              <a:off x="4434" y="3210"/>
              <a:ext cx="584" cy="129"/>
            </a:xfrm>
            <a:prstGeom prst="line">
              <a:avLst/>
            </a:prstGeom>
            <a:noFill/>
            <a:ln w="9525">
              <a:solidFill>
                <a:schemeClr val="tx1"/>
              </a:solidFill>
              <a:round/>
              <a:headEnd/>
              <a:tailEnd type="triangle" w="med" len="med"/>
            </a:ln>
            <a:effectLst/>
          </p:spPr>
          <p:txBody>
            <a:bodyPr/>
            <a:lstStyle/>
            <a:p>
              <a:endParaRPr lang="en-US"/>
            </a:p>
          </p:txBody>
        </p:sp>
        <p:sp>
          <p:nvSpPr>
            <p:cNvPr id="428039" name="Text Box 7"/>
            <p:cNvSpPr txBox="1">
              <a:spLocks noChangeArrowheads="1"/>
            </p:cNvSpPr>
            <p:nvPr/>
          </p:nvSpPr>
          <p:spPr bwMode="auto">
            <a:xfrm>
              <a:off x="4551" y="3279"/>
              <a:ext cx="642" cy="232"/>
            </a:xfrm>
            <a:prstGeom prst="rect">
              <a:avLst/>
            </a:prstGeom>
            <a:noFill/>
            <a:ln w="9525" algn="ctr">
              <a:noFill/>
              <a:miter lim="800000"/>
              <a:headEnd/>
              <a:tailEnd/>
            </a:ln>
            <a:effectLst/>
          </p:spPr>
          <p:txBody>
            <a:bodyPr lIns="78345" tIns="39172" rIns="78345" bIns="39172">
              <a:spAutoFit/>
            </a:bodyPr>
            <a:lstStyle/>
            <a:p>
              <a:pPr marL="187325" indent="-187325" algn="ctr"/>
              <a:r>
                <a:rPr lang="en-US" altLang="zh-CN" sz="1400" b="1">
                  <a:solidFill>
                    <a:srgbClr val="000000"/>
                  </a:solidFill>
                  <a:latin typeface="ＭＳ Ｐゴシック" pitchFamily="34" charset="-128"/>
                  <a:ea typeface="宋体" pitchFamily="2" charset="-122"/>
                </a:rPr>
                <a:t>Frequency</a:t>
              </a:r>
            </a:p>
          </p:txBody>
        </p:sp>
        <p:sp>
          <p:nvSpPr>
            <p:cNvPr id="428040" name="Line 8"/>
            <p:cNvSpPr>
              <a:spLocks noChangeShapeType="1"/>
            </p:cNvSpPr>
            <p:nvPr/>
          </p:nvSpPr>
          <p:spPr bwMode="auto">
            <a:xfrm flipH="1" flipV="1">
              <a:off x="282" y="2899"/>
              <a:ext cx="422" cy="197"/>
            </a:xfrm>
            <a:prstGeom prst="line">
              <a:avLst/>
            </a:prstGeom>
            <a:noFill/>
            <a:ln w="9525">
              <a:solidFill>
                <a:schemeClr val="tx1"/>
              </a:solidFill>
              <a:round/>
              <a:headEnd/>
              <a:tailEnd type="triangle" w="med" len="med"/>
            </a:ln>
            <a:effectLst/>
          </p:spPr>
          <p:txBody>
            <a:bodyPr/>
            <a:lstStyle/>
            <a:p>
              <a:endParaRPr lang="en-US"/>
            </a:p>
          </p:txBody>
        </p:sp>
        <p:sp>
          <p:nvSpPr>
            <p:cNvPr id="428041" name="Text Box 9"/>
            <p:cNvSpPr txBox="1">
              <a:spLocks noChangeArrowheads="1"/>
            </p:cNvSpPr>
            <p:nvPr/>
          </p:nvSpPr>
          <p:spPr bwMode="auto">
            <a:xfrm>
              <a:off x="119" y="2659"/>
              <a:ext cx="402" cy="232"/>
            </a:xfrm>
            <a:prstGeom prst="rect">
              <a:avLst/>
            </a:prstGeom>
            <a:noFill/>
            <a:ln w="9525" algn="ctr">
              <a:noFill/>
              <a:miter lim="800000"/>
              <a:headEnd/>
              <a:tailEnd/>
            </a:ln>
            <a:effectLst/>
          </p:spPr>
          <p:txBody>
            <a:bodyPr lIns="78345" tIns="39172" rIns="78345" bIns="39172">
              <a:spAutoFit/>
            </a:bodyPr>
            <a:lstStyle/>
            <a:p>
              <a:pPr marL="187325" indent="-187325" algn="ctr"/>
              <a:r>
                <a:rPr lang="en-US" altLang="zh-CN" sz="1400" b="1">
                  <a:solidFill>
                    <a:srgbClr val="000000"/>
                  </a:solidFill>
                  <a:latin typeface="ＭＳ Ｐゴシック" pitchFamily="34" charset="-128"/>
                  <a:ea typeface="宋体" pitchFamily="2" charset="-122"/>
                </a:rPr>
                <a:t>Time</a:t>
              </a:r>
            </a:p>
          </p:txBody>
        </p:sp>
      </p:grpSp>
      <p:sp>
        <p:nvSpPr>
          <p:cNvPr id="428042" name="Rectangle 10"/>
          <p:cNvSpPr>
            <a:spLocks noChangeArrowheads="1"/>
          </p:cNvSpPr>
          <p:nvPr/>
        </p:nvSpPr>
        <p:spPr bwMode="auto">
          <a:xfrm>
            <a:off x="574675" y="5654675"/>
            <a:ext cx="8569325" cy="366713"/>
          </a:xfrm>
          <a:prstGeom prst="rect">
            <a:avLst/>
          </a:prstGeom>
          <a:noFill/>
          <a:ln w="9525" algn="ctr">
            <a:noFill/>
            <a:prstDash val="dash"/>
            <a:miter lim="800000"/>
            <a:headEnd/>
            <a:tailEnd/>
          </a:ln>
          <a:effectLst/>
        </p:spPr>
        <p:txBody>
          <a:bodyPr lIns="91238" tIns="45622" rIns="91238" bIns="45622">
            <a:spAutoFit/>
          </a:bodyPr>
          <a:lstStyle/>
          <a:p>
            <a:r>
              <a:rPr lang="en-US" altLang="zh-CN" b="1">
                <a:solidFill>
                  <a:srgbClr val="990000"/>
                </a:solidFill>
                <a:ea typeface="宋体" pitchFamily="2" charset="-122"/>
              </a:rPr>
              <a:t>Benefits:  Increased radio link reliability, cell capacity and coverage</a:t>
            </a:r>
          </a:p>
        </p:txBody>
      </p:sp>
      <p:sp>
        <p:nvSpPr>
          <p:cNvPr id="428043" name="Text Box 11"/>
          <p:cNvSpPr txBox="1">
            <a:spLocks noChangeArrowheads="1"/>
          </p:cNvSpPr>
          <p:nvPr/>
        </p:nvSpPr>
        <p:spPr bwMode="auto">
          <a:xfrm>
            <a:off x="620713" y="908050"/>
            <a:ext cx="7623175" cy="1054100"/>
          </a:xfrm>
          <a:prstGeom prst="rect">
            <a:avLst/>
          </a:prstGeom>
          <a:noFill/>
          <a:ln w="9525">
            <a:noFill/>
            <a:miter lim="800000"/>
            <a:headEnd/>
            <a:tailEnd/>
          </a:ln>
          <a:effectLst/>
        </p:spPr>
        <p:txBody>
          <a:bodyPr>
            <a:spAutoFit/>
          </a:bodyPr>
          <a:lstStyle/>
          <a:p>
            <a:pPr marL="119063" indent="-119063">
              <a:spcBef>
                <a:spcPct val="50000"/>
              </a:spcBef>
              <a:buFontTx/>
              <a:buChar char="•"/>
            </a:pPr>
            <a:r>
              <a:rPr lang="en-US" altLang="zh-CN" dirty="0">
                <a:ea typeface="宋体" pitchFamily="2" charset="-122"/>
              </a:rPr>
              <a:t>Different users experience different fading in time-frequency domain</a:t>
            </a:r>
          </a:p>
          <a:p>
            <a:pPr marL="119063" indent="-119063">
              <a:spcBef>
                <a:spcPct val="50000"/>
              </a:spcBef>
              <a:buFontTx/>
              <a:buChar char="•"/>
            </a:pPr>
            <a:r>
              <a:rPr lang="en-US" altLang="zh-CN" dirty="0">
                <a:ea typeface="宋体" pitchFamily="2" charset="-122"/>
              </a:rPr>
              <a:t>OFDMA and SC-FDMA in LTE support flexible DL/UL scheduling to achieve frequency-selective scheduling gain</a:t>
            </a:r>
            <a:endParaRPr lang="en-US" dirty="0"/>
          </a:p>
        </p:txBody>
      </p:sp>
      <p:sp>
        <p:nvSpPr>
          <p:cNvPr id="428044" name="Line 12"/>
          <p:cNvSpPr>
            <a:spLocks noChangeShapeType="1"/>
          </p:cNvSpPr>
          <p:nvPr/>
        </p:nvSpPr>
        <p:spPr bwMode="auto">
          <a:xfrm flipV="1">
            <a:off x="3924300" y="2060575"/>
            <a:ext cx="0" cy="3411538"/>
          </a:xfrm>
          <a:prstGeom prst="line">
            <a:avLst/>
          </a:prstGeom>
          <a:noFill/>
          <a:ln w="19050">
            <a:solidFill>
              <a:schemeClr val="bg2"/>
            </a:solidFill>
            <a:round/>
            <a:headEnd/>
            <a:tailEnd type="triangle" w="med" len="med"/>
          </a:ln>
          <a:effectLst/>
        </p:spPr>
        <p:txBody>
          <a:bodyPr/>
          <a:lstStyle/>
          <a:p>
            <a:endParaRPr lang="en-US"/>
          </a:p>
        </p:txBody>
      </p:sp>
      <p:sp>
        <p:nvSpPr>
          <p:cNvPr id="428045" name="Text Box 13"/>
          <p:cNvSpPr txBox="1">
            <a:spLocks noChangeArrowheads="1"/>
          </p:cNvSpPr>
          <p:nvPr/>
        </p:nvSpPr>
        <p:spPr bwMode="auto">
          <a:xfrm>
            <a:off x="3913188" y="2008188"/>
            <a:ext cx="730250" cy="366712"/>
          </a:xfrm>
          <a:prstGeom prst="rect">
            <a:avLst/>
          </a:prstGeom>
          <a:noFill/>
          <a:ln w="9525">
            <a:noFill/>
            <a:miter lim="800000"/>
            <a:headEnd/>
            <a:tailEnd/>
          </a:ln>
          <a:effectLst/>
        </p:spPr>
        <p:txBody>
          <a:bodyPr wrap="none">
            <a:spAutoFit/>
          </a:bodyPr>
          <a:lstStyle/>
          <a:p>
            <a:r>
              <a:rPr lang="en-US" dirty="0"/>
              <a:t>SINR</a:t>
            </a:r>
          </a:p>
        </p:txBody>
      </p:sp>
      <p:sp>
        <p:nvSpPr>
          <p:cNvPr id="428046" name="Text Box 14"/>
          <p:cNvSpPr txBox="1">
            <a:spLocks noChangeArrowheads="1"/>
          </p:cNvSpPr>
          <p:nvPr/>
        </p:nvSpPr>
        <p:spPr bwMode="auto">
          <a:xfrm>
            <a:off x="684213" y="2106613"/>
            <a:ext cx="857250" cy="366712"/>
          </a:xfrm>
          <a:prstGeom prst="rect">
            <a:avLst/>
          </a:prstGeom>
          <a:noFill/>
          <a:ln w="9525">
            <a:noFill/>
            <a:miter lim="800000"/>
            <a:headEnd/>
            <a:tailEnd/>
          </a:ln>
          <a:effectLst/>
        </p:spPr>
        <p:txBody>
          <a:bodyPr wrap="none">
            <a:spAutoFit/>
          </a:bodyPr>
          <a:lstStyle/>
          <a:p>
            <a:r>
              <a:rPr lang="en-US">
                <a:solidFill>
                  <a:srgbClr val="0000FF"/>
                </a:solidFill>
              </a:rPr>
              <a:t>User 1</a:t>
            </a:r>
          </a:p>
        </p:txBody>
      </p:sp>
      <p:sp>
        <p:nvSpPr>
          <p:cNvPr id="428047" name="Text Box 15"/>
          <p:cNvSpPr txBox="1">
            <a:spLocks noChangeArrowheads="1"/>
          </p:cNvSpPr>
          <p:nvPr/>
        </p:nvSpPr>
        <p:spPr bwMode="auto">
          <a:xfrm>
            <a:off x="684213" y="2846388"/>
            <a:ext cx="857250" cy="366712"/>
          </a:xfrm>
          <a:prstGeom prst="rect">
            <a:avLst/>
          </a:prstGeom>
          <a:noFill/>
          <a:ln w="9525">
            <a:noFill/>
            <a:miter lim="800000"/>
            <a:headEnd/>
            <a:tailEnd/>
          </a:ln>
          <a:effectLst/>
        </p:spPr>
        <p:txBody>
          <a:bodyPr wrap="none">
            <a:spAutoFit/>
          </a:bodyPr>
          <a:lstStyle/>
          <a:p>
            <a:r>
              <a:rPr lang="en-US">
                <a:solidFill>
                  <a:schemeClr val="tx2"/>
                </a:solidFill>
              </a:rPr>
              <a:t>User 2</a:t>
            </a:r>
          </a:p>
        </p:txBody>
      </p:sp>
      <p:sp>
        <p:nvSpPr>
          <p:cNvPr id="428048" name="Line 16"/>
          <p:cNvSpPr>
            <a:spLocks noChangeShapeType="1"/>
          </p:cNvSpPr>
          <p:nvPr/>
        </p:nvSpPr>
        <p:spPr bwMode="auto">
          <a:xfrm flipV="1">
            <a:off x="5435600" y="3429000"/>
            <a:ext cx="1812925" cy="1392238"/>
          </a:xfrm>
          <a:prstGeom prst="line">
            <a:avLst/>
          </a:prstGeom>
          <a:noFill/>
          <a:ln w="28575">
            <a:solidFill>
              <a:srgbClr val="FFFF00"/>
            </a:solidFill>
            <a:round/>
            <a:headEnd type="triangle" w="med" len="med"/>
            <a:tailEnd/>
          </a:ln>
          <a:effectLst/>
        </p:spPr>
        <p:txBody>
          <a:bodyPr/>
          <a:lstStyle/>
          <a:p>
            <a:endParaRPr lang="en-US"/>
          </a:p>
        </p:txBody>
      </p:sp>
      <p:sp>
        <p:nvSpPr>
          <p:cNvPr id="428049" name="Line 17"/>
          <p:cNvSpPr>
            <a:spLocks noChangeShapeType="1"/>
          </p:cNvSpPr>
          <p:nvPr/>
        </p:nvSpPr>
        <p:spPr bwMode="auto">
          <a:xfrm flipH="1">
            <a:off x="6588125" y="3429000"/>
            <a:ext cx="835025" cy="1247775"/>
          </a:xfrm>
          <a:prstGeom prst="line">
            <a:avLst/>
          </a:prstGeom>
          <a:noFill/>
          <a:ln w="28575">
            <a:solidFill>
              <a:srgbClr val="FFFF00"/>
            </a:solidFill>
            <a:round/>
            <a:headEnd/>
            <a:tailEnd type="triangle" w="med" len="med"/>
          </a:ln>
          <a:effectLst/>
        </p:spPr>
        <p:txBody>
          <a:bodyPr/>
          <a:lstStyle/>
          <a:p>
            <a:endParaRPr lang="en-US"/>
          </a:p>
        </p:txBody>
      </p:sp>
      <p:sp>
        <p:nvSpPr>
          <p:cNvPr id="428050" name="Text Box 18"/>
          <p:cNvSpPr txBox="1">
            <a:spLocks noChangeArrowheads="1"/>
          </p:cNvSpPr>
          <p:nvPr/>
        </p:nvSpPr>
        <p:spPr bwMode="auto">
          <a:xfrm>
            <a:off x="6804025" y="3092450"/>
            <a:ext cx="1797050" cy="336550"/>
          </a:xfrm>
          <a:prstGeom prst="rect">
            <a:avLst/>
          </a:prstGeom>
          <a:noFill/>
          <a:ln w="9525">
            <a:noFill/>
            <a:miter lim="800000"/>
            <a:headEnd/>
            <a:tailEnd/>
          </a:ln>
          <a:effectLst/>
        </p:spPr>
        <p:txBody>
          <a:bodyPr wrap="none">
            <a:spAutoFit/>
          </a:bodyPr>
          <a:lstStyle/>
          <a:p>
            <a:r>
              <a:rPr lang="en-US" sz="1600" dirty="0"/>
              <a:t>Optimal allocation</a:t>
            </a:r>
          </a:p>
        </p:txBody>
      </p:sp>
      <p:sp>
        <p:nvSpPr>
          <p:cNvPr id="428051" name="Rectangle 19"/>
          <p:cNvSpPr>
            <a:spLocks noChangeArrowheads="1"/>
          </p:cNvSpPr>
          <p:nvPr/>
        </p:nvSpPr>
        <p:spPr bwMode="auto">
          <a:xfrm>
            <a:off x="539750" y="44450"/>
            <a:ext cx="8061325" cy="692150"/>
          </a:xfrm>
          <a:prstGeom prst="rect">
            <a:avLst/>
          </a:prstGeom>
          <a:noFill/>
          <a:ln w="9525" algn="ctr">
            <a:noFill/>
            <a:miter lim="800000"/>
            <a:headEnd/>
            <a:tailEnd/>
          </a:ln>
          <a:effectLst/>
        </p:spPr>
        <p:txBody>
          <a:bodyPr anchor="ctr"/>
          <a:lstStyle/>
          <a:p>
            <a:r>
              <a:rPr lang="en-US" altLang="zh-CN" sz="3600" b="1">
                <a:solidFill>
                  <a:srgbClr val="990000"/>
                </a:solidFill>
                <a:ea typeface="宋体" pitchFamily="2" charset="-122"/>
              </a:rPr>
              <a:t>Frequency Selective Scheduling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de-DE"/>
              <a:t>Page </a:t>
            </a:r>
            <a:fld id="{69C98C72-170E-437B-8077-02F77ABD7F22}" type="slidenum">
              <a:rPr lang="de-DE"/>
              <a:pPr/>
              <a:t>25</a:t>
            </a:fld>
            <a:endParaRPr lang="en-GB"/>
          </a:p>
        </p:txBody>
      </p:sp>
      <p:sp>
        <p:nvSpPr>
          <p:cNvPr id="259074" name="Rectangle 2"/>
          <p:cNvSpPr>
            <a:spLocks noGrp="1" noChangeArrowheads="1"/>
          </p:cNvSpPr>
          <p:nvPr>
            <p:ph type="title"/>
          </p:nvPr>
        </p:nvSpPr>
        <p:spPr>
          <a:xfrm>
            <a:off x="539750" y="115888"/>
            <a:ext cx="8015288" cy="555625"/>
          </a:xfrm>
          <a:noFill/>
          <a:ln/>
        </p:spPr>
        <p:txBody>
          <a:bodyPr>
            <a:normAutofit fontScale="90000"/>
          </a:bodyPr>
          <a:lstStyle/>
          <a:p>
            <a:r>
              <a:rPr lang="en-US" altLang="zh-CN" sz="3200">
                <a:ea typeface="宋体" pitchFamily="2" charset="-122"/>
              </a:rPr>
              <a:t>MIMO</a:t>
            </a:r>
          </a:p>
        </p:txBody>
      </p:sp>
      <p:sp>
        <p:nvSpPr>
          <p:cNvPr id="259075" name="Rectangle 3"/>
          <p:cNvSpPr>
            <a:spLocks noGrp="1" noChangeArrowheads="1"/>
          </p:cNvSpPr>
          <p:nvPr>
            <p:ph type="body" idx="1"/>
          </p:nvPr>
        </p:nvSpPr>
        <p:spPr>
          <a:xfrm>
            <a:off x="609600" y="3141663"/>
            <a:ext cx="7945438" cy="2592387"/>
          </a:xfrm>
          <a:noFill/>
          <a:ln/>
        </p:spPr>
        <p:txBody>
          <a:bodyPr>
            <a:normAutofit fontScale="32500" lnSpcReduction="20000"/>
          </a:bodyPr>
          <a:lstStyle/>
          <a:p>
            <a:r>
              <a:rPr lang="en-US"/>
              <a:t>MIMO adds spatial dimension to the wireless PHY interface</a:t>
            </a:r>
          </a:p>
          <a:p>
            <a:r>
              <a:rPr lang="en-US"/>
              <a:t>Beamforming (BF) and Transmit Diversity (TD)</a:t>
            </a:r>
          </a:p>
          <a:p>
            <a:pPr lvl="1"/>
            <a:r>
              <a:rPr lang="en-US"/>
              <a:t>Mainly for improving coverage through the parallel transmission of differently weighted (BF) or coded (TD) versions of a single stream</a:t>
            </a:r>
          </a:p>
          <a:p>
            <a:r>
              <a:rPr lang="en-US"/>
              <a:t>Spatial Multiplexing (SM)</a:t>
            </a:r>
          </a:p>
          <a:p>
            <a:pPr lvl="1"/>
            <a:r>
              <a:rPr lang="en-US"/>
              <a:t>Improves capacity through the parallel transmission of multiple spatial streams on the same time-frequency resources</a:t>
            </a:r>
          </a:p>
        </p:txBody>
      </p:sp>
      <p:grpSp>
        <p:nvGrpSpPr>
          <p:cNvPr id="2" name="Group 4"/>
          <p:cNvGrpSpPr>
            <a:grpSpLocks/>
          </p:cNvGrpSpPr>
          <p:nvPr/>
        </p:nvGrpSpPr>
        <p:grpSpPr bwMode="auto">
          <a:xfrm>
            <a:off x="1544638" y="825500"/>
            <a:ext cx="5907087" cy="2028825"/>
            <a:chOff x="891" y="527"/>
            <a:chExt cx="3849" cy="1322"/>
          </a:xfrm>
        </p:grpSpPr>
        <p:pic>
          <p:nvPicPr>
            <p:cNvPr id="259077" name="Picture 5"/>
            <p:cNvPicPr>
              <a:picLocks noChangeAspect="1" noChangeArrowheads="1"/>
            </p:cNvPicPr>
            <p:nvPr/>
          </p:nvPicPr>
          <p:blipFill>
            <a:blip r:embed="rId3" cstate="print"/>
            <a:srcRect/>
            <a:stretch>
              <a:fillRect/>
            </a:stretch>
          </p:blipFill>
          <p:spPr bwMode="auto">
            <a:xfrm>
              <a:off x="891" y="527"/>
              <a:ext cx="3849" cy="1322"/>
            </a:xfrm>
            <a:prstGeom prst="rect">
              <a:avLst/>
            </a:prstGeom>
            <a:noFill/>
          </p:spPr>
        </p:pic>
        <p:sp>
          <p:nvSpPr>
            <p:cNvPr id="259078" name="Rectangle 6"/>
            <p:cNvSpPr>
              <a:spLocks noChangeArrowheads="1"/>
            </p:cNvSpPr>
            <p:nvPr/>
          </p:nvSpPr>
          <p:spPr bwMode="auto">
            <a:xfrm>
              <a:off x="4546" y="675"/>
              <a:ext cx="66" cy="141"/>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de-DE" dirty="0"/>
              <a:t>Page </a:t>
            </a:r>
            <a:fld id="{F81625E2-32D6-4ED9-9E0B-4B25701F547C}" type="slidenum">
              <a:rPr lang="de-DE"/>
              <a:pPr/>
              <a:t>26</a:t>
            </a:fld>
            <a:endParaRPr lang="en-GB" dirty="0"/>
          </a:p>
        </p:txBody>
      </p:sp>
      <p:sp>
        <p:nvSpPr>
          <p:cNvPr id="593922" name="Rectangle 2"/>
          <p:cNvSpPr>
            <a:spLocks noGrp="1" noChangeArrowheads="1"/>
          </p:cNvSpPr>
          <p:nvPr>
            <p:ph type="title"/>
          </p:nvPr>
        </p:nvSpPr>
        <p:spPr>
          <a:xfrm>
            <a:off x="609600" y="115888"/>
            <a:ext cx="7543800" cy="706437"/>
          </a:xfrm>
        </p:spPr>
        <p:txBody>
          <a:bodyPr>
            <a:normAutofit fontScale="90000"/>
          </a:bodyPr>
          <a:lstStyle/>
          <a:p>
            <a:r>
              <a:rPr lang="en-US"/>
              <a:t>MIMO Modes (1) </a:t>
            </a:r>
          </a:p>
        </p:txBody>
      </p:sp>
      <p:sp>
        <p:nvSpPr>
          <p:cNvPr id="593923" name="Rectangle 3"/>
          <p:cNvSpPr>
            <a:spLocks noGrp="1" noChangeArrowheads="1"/>
          </p:cNvSpPr>
          <p:nvPr>
            <p:ph type="body" idx="1"/>
          </p:nvPr>
        </p:nvSpPr>
        <p:spPr>
          <a:xfrm>
            <a:off x="120650" y="852488"/>
            <a:ext cx="4038600" cy="5105400"/>
          </a:xfrm>
          <a:solidFill>
            <a:srgbClr val="FFFFFF"/>
          </a:solidFill>
          <a:ln/>
        </p:spPr>
        <p:txBody>
          <a:bodyPr lIns="85076" tIns="42538" rIns="85076" bIns="42538"/>
          <a:lstStyle/>
          <a:p>
            <a:pPr>
              <a:lnSpc>
                <a:spcPct val="90000"/>
              </a:lnSpc>
            </a:pPr>
            <a:r>
              <a:rPr lang="en-US" altLang="ko-KR" sz="1800">
                <a:ea typeface="Gulim" pitchFamily="34" charset="-127"/>
              </a:rPr>
              <a:t>Beamforming or Transmit Diversity</a:t>
            </a:r>
          </a:p>
          <a:p>
            <a:pPr lvl="1">
              <a:lnSpc>
                <a:spcPct val="90000"/>
              </a:lnSpc>
            </a:pPr>
            <a:r>
              <a:rPr lang="en-US" altLang="ko-KR" sz="1600">
                <a:ea typeface="Gulim" pitchFamily="34" charset="-127"/>
              </a:rPr>
              <a:t>1 stream/resource</a:t>
            </a:r>
          </a:p>
          <a:p>
            <a:pPr lvl="1">
              <a:lnSpc>
                <a:spcPct val="90000"/>
              </a:lnSpc>
            </a:pPr>
            <a:r>
              <a:rPr lang="en-US" altLang="ko-KR" sz="1600">
                <a:ea typeface="Gulim" pitchFamily="34" charset="-127"/>
              </a:rPr>
              <a:t>High gain for low SNR</a:t>
            </a:r>
          </a:p>
          <a:p>
            <a:pPr lvl="1">
              <a:lnSpc>
                <a:spcPct val="90000"/>
              </a:lnSpc>
            </a:pPr>
            <a:r>
              <a:rPr lang="en-US" altLang="ko-KR" sz="1600">
                <a:ea typeface="Gulim" pitchFamily="34" charset="-127"/>
              </a:rPr>
              <a:t>Capacity enhancement &amp; coverage extension</a:t>
            </a:r>
          </a:p>
          <a:p>
            <a:pPr lvl="1">
              <a:lnSpc>
                <a:spcPct val="90000"/>
              </a:lnSpc>
            </a:pPr>
            <a:r>
              <a:rPr lang="en-US" altLang="ko-KR" sz="1600">
                <a:ea typeface="Gulim" pitchFamily="34" charset="-127"/>
              </a:rPr>
              <a:t>BF increases SINR due to increased received power</a:t>
            </a:r>
          </a:p>
          <a:p>
            <a:pPr lvl="1">
              <a:lnSpc>
                <a:spcPct val="90000"/>
              </a:lnSpc>
            </a:pPr>
            <a:r>
              <a:rPr lang="en-US" altLang="ko-KR" sz="1600">
                <a:ea typeface="Gulim" pitchFamily="34" charset="-127"/>
              </a:rPr>
              <a:t>SFBC increases SINR via diversity gain</a:t>
            </a:r>
          </a:p>
          <a:p>
            <a:pPr>
              <a:lnSpc>
                <a:spcPct val="90000"/>
              </a:lnSpc>
              <a:buFontTx/>
              <a:buNone/>
            </a:pPr>
            <a:endParaRPr lang="en-US" altLang="ko-KR" sz="1800">
              <a:ea typeface="Gulim" pitchFamily="34" charset="-127"/>
            </a:endParaRPr>
          </a:p>
          <a:p>
            <a:pPr>
              <a:lnSpc>
                <a:spcPct val="90000"/>
              </a:lnSpc>
              <a:buFontTx/>
              <a:buNone/>
            </a:pPr>
            <a:endParaRPr lang="en-US" altLang="ko-KR" sz="1800">
              <a:ea typeface="Gulim" pitchFamily="34" charset="-127"/>
            </a:endParaRPr>
          </a:p>
          <a:p>
            <a:pPr>
              <a:lnSpc>
                <a:spcPct val="90000"/>
              </a:lnSpc>
            </a:pPr>
            <a:r>
              <a:rPr lang="en-US" altLang="ko-KR" sz="1800">
                <a:ea typeface="Gulim" pitchFamily="34" charset="-127"/>
              </a:rPr>
              <a:t>Spatial Multiplexing</a:t>
            </a:r>
          </a:p>
          <a:p>
            <a:pPr lvl="1">
              <a:lnSpc>
                <a:spcPct val="90000"/>
              </a:lnSpc>
            </a:pPr>
            <a:r>
              <a:rPr lang="en-US" altLang="ko-KR" sz="1600">
                <a:ea typeface="Gulim" pitchFamily="34" charset="-127"/>
              </a:rPr>
              <a:t>Multiple streams/resource</a:t>
            </a:r>
          </a:p>
          <a:p>
            <a:pPr lvl="1">
              <a:lnSpc>
                <a:spcPct val="90000"/>
              </a:lnSpc>
            </a:pPr>
            <a:r>
              <a:rPr lang="en-US" altLang="ko-KR" sz="1600">
                <a:ea typeface="Gulim" pitchFamily="34" charset="-127"/>
              </a:rPr>
              <a:t>High gain for high SNR</a:t>
            </a:r>
          </a:p>
          <a:p>
            <a:pPr lvl="1">
              <a:lnSpc>
                <a:spcPct val="90000"/>
              </a:lnSpc>
            </a:pPr>
            <a:r>
              <a:rPr lang="en-US" altLang="ko-KR" sz="1600">
                <a:ea typeface="Gulim" pitchFamily="34" charset="-127"/>
              </a:rPr>
              <a:t>Capacity enhancement</a:t>
            </a:r>
            <a:endParaRPr lang="en-US" altLang="zh-CN" sz="1600">
              <a:ea typeface="宋体" pitchFamily="2" charset="-122"/>
            </a:endParaRPr>
          </a:p>
        </p:txBody>
      </p:sp>
      <p:graphicFrame>
        <p:nvGraphicFramePr>
          <p:cNvPr id="593924" name="Object 4"/>
          <p:cNvGraphicFramePr>
            <a:graphicFrameLocks noChangeAspect="1"/>
          </p:cNvGraphicFramePr>
          <p:nvPr/>
        </p:nvGraphicFramePr>
        <p:xfrm>
          <a:off x="4227513" y="896938"/>
          <a:ext cx="4232275" cy="2460625"/>
        </p:xfrm>
        <a:graphic>
          <a:graphicData uri="http://schemas.openxmlformats.org/presentationml/2006/ole">
            <p:oleObj spid="_x0000_s6146" name="Visio" r:id="rId4" imgW="3865245" imgH="2246757" progId="">
              <p:embed/>
            </p:oleObj>
          </a:graphicData>
        </a:graphic>
      </p:graphicFrame>
      <p:graphicFrame>
        <p:nvGraphicFramePr>
          <p:cNvPr id="593925" name="Object 5"/>
          <p:cNvGraphicFramePr>
            <a:graphicFrameLocks noChangeAspect="1"/>
          </p:cNvGraphicFramePr>
          <p:nvPr/>
        </p:nvGraphicFramePr>
        <p:xfrm>
          <a:off x="4211638" y="3571875"/>
          <a:ext cx="4232275" cy="2520950"/>
        </p:xfrm>
        <a:graphic>
          <a:graphicData uri="http://schemas.openxmlformats.org/presentationml/2006/ole">
            <p:oleObj spid="_x0000_s6147" name="Visio" r:id="rId5" imgW="3865245" imgH="2303907" progId="">
              <p:embed/>
            </p:oleObj>
          </a:graphicData>
        </a:graphic>
      </p:graphicFrame>
      <p:sp>
        <p:nvSpPr>
          <p:cNvPr id="593926" name="Text Box 6"/>
          <p:cNvSpPr txBox="1">
            <a:spLocks noChangeArrowheads="1"/>
          </p:cNvSpPr>
          <p:nvPr/>
        </p:nvSpPr>
        <p:spPr bwMode="auto">
          <a:xfrm>
            <a:off x="6432550" y="2017713"/>
            <a:ext cx="1720850" cy="523220"/>
          </a:xfrm>
          <a:prstGeom prst="rect">
            <a:avLst/>
          </a:prstGeom>
          <a:noFill/>
          <a:ln w="9525">
            <a:noFill/>
            <a:miter lim="800000"/>
            <a:headEnd/>
            <a:tailEnd/>
          </a:ln>
          <a:effectLst/>
        </p:spPr>
        <p:txBody>
          <a:bodyPr>
            <a:spAutoFit/>
          </a:bodyPr>
          <a:lstStyle/>
          <a:p>
            <a:pPr algn="ctr"/>
            <a:r>
              <a:rPr lang="en-US" sz="1400" dirty="0"/>
              <a:t>Shannon Channel Capacity Theorem</a:t>
            </a:r>
          </a:p>
        </p:txBody>
      </p:sp>
      <p:graphicFrame>
        <p:nvGraphicFramePr>
          <p:cNvPr id="593927" name="Object 7"/>
          <p:cNvGraphicFramePr>
            <a:graphicFrameLocks noChangeAspect="1"/>
          </p:cNvGraphicFramePr>
          <p:nvPr/>
        </p:nvGraphicFramePr>
        <p:xfrm>
          <a:off x="6748463" y="1341438"/>
          <a:ext cx="1508125" cy="284162"/>
        </p:xfrm>
        <a:graphic>
          <a:graphicData uri="http://schemas.openxmlformats.org/presentationml/2006/ole">
            <p:oleObj spid="_x0000_s6148" name="Equation" r:id="rId6" imgW="1143000" imgH="215640" progId="Equation.3">
              <p:embed/>
            </p:oleObj>
          </a:graphicData>
        </a:graphic>
      </p:graphicFrame>
      <p:sp>
        <p:nvSpPr>
          <p:cNvPr id="593928" name="Text Box 8"/>
          <p:cNvSpPr txBox="1">
            <a:spLocks noChangeArrowheads="1"/>
          </p:cNvSpPr>
          <p:nvPr/>
        </p:nvSpPr>
        <p:spPr bwMode="auto">
          <a:xfrm>
            <a:off x="5651500" y="2692400"/>
            <a:ext cx="1317625" cy="304800"/>
          </a:xfrm>
          <a:prstGeom prst="rect">
            <a:avLst/>
          </a:prstGeom>
          <a:noFill/>
          <a:ln w="9525">
            <a:noFill/>
            <a:miter lim="800000"/>
            <a:headEnd/>
            <a:tailEnd/>
          </a:ln>
          <a:effectLst/>
        </p:spPr>
        <p:txBody>
          <a:bodyPr wrap="none">
            <a:spAutoFit/>
          </a:bodyPr>
          <a:lstStyle/>
          <a:p>
            <a:r>
              <a:rPr lang="en-US" sz="1400"/>
              <a:t>Power-Limited</a:t>
            </a:r>
          </a:p>
        </p:txBody>
      </p:sp>
      <p:sp>
        <p:nvSpPr>
          <p:cNvPr id="593929" name="Text Box 9"/>
          <p:cNvSpPr txBox="1">
            <a:spLocks noChangeArrowheads="1"/>
          </p:cNvSpPr>
          <p:nvPr/>
        </p:nvSpPr>
        <p:spPr bwMode="auto">
          <a:xfrm>
            <a:off x="6659563" y="5013325"/>
            <a:ext cx="1643062" cy="304800"/>
          </a:xfrm>
          <a:prstGeom prst="rect">
            <a:avLst/>
          </a:prstGeom>
          <a:noFill/>
          <a:ln w="9525">
            <a:noFill/>
            <a:miter lim="800000"/>
            <a:headEnd/>
            <a:tailEnd/>
          </a:ln>
          <a:effectLst/>
        </p:spPr>
        <p:txBody>
          <a:bodyPr wrap="none">
            <a:spAutoFit/>
          </a:bodyPr>
          <a:lstStyle/>
          <a:p>
            <a:r>
              <a:rPr lang="en-US" sz="1400"/>
              <a:t>Bandwidth-Limited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de-DE"/>
              <a:t>Page </a:t>
            </a:r>
            <a:fld id="{C3AC3A4C-2663-4D48-AE9F-2728FEE58295}" type="slidenum">
              <a:rPr lang="de-DE"/>
              <a:pPr/>
              <a:t>27</a:t>
            </a:fld>
            <a:endParaRPr lang="en-GB"/>
          </a:p>
        </p:txBody>
      </p:sp>
      <p:sp>
        <p:nvSpPr>
          <p:cNvPr id="589826" name="Rectangle 2"/>
          <p:cNvSpPr>
            <a:spLocks noGrp="1" noChangeArrowheads="1"/>
          </p:cNvSpPr>
          <p:nvPr>
            <p:ph type="title"/>
          </p:nvPr>
        </p:nvSpPr>
        <p:spPr>
          <a:xfrm>
            <a:off x="609600" y="115888"/>
            <a:ext cx="7543800" cy="706437"/>
          </a:xfrm>
        </p:spPr>
        <p:txBody>
          <a:bodyPr>
            <a:normAutofit fontScale="90000"/>
          </a:bodyPr>
          <a:lstStyle/>
          <a:p>
            <a:r>
              <a:rPr lang="en-US"/>
              <a:t>MIMO Modes (2) </a:t>
            </a:r>
          </a:p>
        </p:txBody>
      </p:sp>
      <p:sp>
        <p:nvSpPr>
          <p:cNvPr id="589827" name="Rectangle 3"/>
          <p:cNvSpPr>
            <a:spLocks noGrp="1" noChangeArrowheads="1"/>
          </p:cNvSpPr>
          <p:nvPr>
            <p:ph type="body" idx="1"/>
          </p:nvPr>
        </p:nvSpPr>
        <p:spPr>
          <a:xfrm>
            <a:off x="107950" y="1052513"/>
            <a:ext cx="4751388" cy="5105400"/>
          </a:xfrm>
          <a:solidFill>
            <a:srgbClr val="FFFFFF"/>
          </a:solidFill>
          <a:ln/>
        </p:spPr>
        <p:txBody>
          <a:bodyPr lIns="85076" tIns="42538" rIns="85076" bIns="42538">
            <a:noAutofit/>
          </a:bodyPr>
          <a:lstStyle/>
          <a:p>
            <a:pPr>
              <a:lnSpc>
                <a:spcPct val="100000"/>
              </a:lnSpc>
            </a:pPr>
            <a:r>
              <a:rPr lang="en-US" altLang="ko-KR" sz="1800" dirty="0">
                <a:ea typeface="Gulim" pitchFamily="34" charset="-127"/>
              </a:rPr>
              <a:t>Open loop MIMO</a:t>
            </a:r>
          </a:p>
          <a:p>
            <a:pPr lvl="1">
              <a:lnSpc>
                <a:spcPct val="100000"/>
              </a:lnSpc>
            </a:pPr>
            <a:r>
              <a:rPr lang="en-US" altLang="ko-KR" sz="1600" dirty="0">
                <a:ea typeface="Gulim" pitchFamily="34" charset="-127"/>
              </a:rPr>
              <a:t>No feedback about channel state information from receiver</a:t>
            </a:r>
          </a:p>
          <a:p>
            <a:pPr lvl="1">
              <a:lnSpc>
                <a:spcPct val="100000"/>
              </a:lnSpc>
            </a:pPr>
            <a:r>
              <a:rPr lang="en-US" altLang="ko-KR" sz="1600" dirty="0">
                <a:ea typeface="Gulim" pitchFamily="34" charset="-127"/>
              </a:rPr>
              <a:t>Cannot be optimized for specific user’s channel condition</a:t>
            </a:r>
          </a:p>
          <a:p>
            <a:pPr lvl="1">
              <a:lnSpc>
                <a:spcPct val="100000"/>
              </a:lnSpc>
            </a:pPr>
            <a:r>
              <a:rPr lang="en-US" altLang="ko-KR" sz="1600" dirty="0">
                <a:ea typeface="Gulim" pitchFamily="34" charset="-127"/>
              </a:rPr>
              <a:t>Robust for channel variation (e.g. high speed)</a:t>
            </a:r>
          </a:p>
          <a:p>
            <a:pPr>
              <a:lnSpc>
                <a:spcPct val="100000"/>
              </a:lnSpc>
            </a:pPr>
            <a:endParaRPr lang="en-US" altLang="ko-KR" sz="1800" dirty="0">
              <a:ea typeface="Gulim" pitchFamily="34" charset="-127"/>
            </a:endParaRPr>
          </a:p>
          <a:p>
            <a:pPr>
              <a:lnSpc>
                <a:spcPct val="100000"/>
              </a:lnSpc>
            </a:pPr>
            <a:r>
              <a:rPr lang="en-US" altLang="ko-KR" sz="1800" dirty="0">
                <a:ea typeface="Gulim" pitchFamily="34" charset="-127"/>
              </a:rPr>
              <a:t>Closed loop MIMO</a:t>
            </a:r>
          </a:p>
          <a:p>
            <a:pPr lvl="1">
              <a:lnSpc>
                <a:spcPct val="100000"/>
              </a:lnSpc>
            </a:pPr>
            <a:r>
              <a:rPr lang="en-US" altLang="ko-KR" sz="1600" dirty="0">
                <a:ea typeface="Gulim" pitchFamily="34" charset="-127"/>
              </a:rPr>
              <a:t>Utilizes channel state information feedback from receiver</a:t>
            </a:r>
          </a:p>
          <a:p>
            <a:pPr lvl="1">
              <a:lnSpc>
                <a:spcPct val="100000"/>
              </a:lnSpc>
            </a:pPr>
            <a:r>
              <a:rPr lang="en-US" altLang="ko-KR" sz="1600" dirty="0">
                <a:ea typeface="Gulim" pitchFamily="34" charset="-127"/>
              </a:rPr>
              <a:t>Can be optimized for specific user’s channel condition</a:t>
            </a:r>
          </a:p>
          <a:p>
            <a:pPr lvl="1">
              <a:lnSpc>
                <a:spcPct val="100000"/>
              </a:lnSpc>
            </a:pPr>
            <a:r>
              <a:rPr lang="en-US" altLang="ko-KR" sz="1600" dirty="0">
                <a:ea typeface="Gulim" pitchFamily="34" charset="-127"/>
              </a:rPr>
              <a:t>Vulnerable for channel variation</a:t>
            </a:r>
            <a:endParaRPr lang="en-US" altLang="zh-CN" sz="1600" dirty="0">
              <a:ea typeface="宋体" pitchFamily="2" charset="-122"/>
            </a:endParaRPr>
          </a:p>
        </p:txBody>
      </p:sp>
      <p:graphicFrame>
        <p:nvGraphicFramePr>
          <p:cNvPr id="589828" name="Object 4"/>
          <p:cNvGraphicFramePr>
            <a:graphicFrameLocks noChangeAspect="1"/>
          </p:cNvGraphicFramePr>
          <p:nvPr/>
        </p:nvGraphicFramePr>
        <p:xfrm>
          <a:off x="4930775" y="3357563"/>
          <a:ext cx="3962400" cy="2797175"/>
        </p:xfrm>
        <a:graphic>
          <a:graphicData uri="http://schemas.openxmlformats.org/presentationml/2006/ole">
            <p:oleObj spid="_x0000_s7170" name="Visio" r:id="rId4" imgW="2743962" imgH="1937385" progId="">
              <p:embed/>
            </p:oleObj>
          </a:graphicData>
        </a:graphic>
      </p:graphicFrame>
      <p:graphicFrame>
        <p:nvGraphicFramePr>
          <p:cNvPr id="589829" name="Object 5"/>
          <p:cNvGraphicFramePr>
            <a:graphicFrameLocks noChangeAspect="1"/>
          </p:cNvGraphicFramePr>
          <p:nvPr/>
        </p:nvGraphicFramePr>
        <p:xfrm>
          <a:off x="5003800" y="1125538"/>
          <a:ext cx="3886200" cy="1774825"/>
        </p:xfrm>
        <a:graphic>
          <a:graphicData uri="http://schemas.openxmlformats.org/presentationml/2006/ole">
            <p:oleObj spid="_x0000_s7171" name="Visio" r:id="rId5" imgW="2883789" imgH="1317879"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de-DE"/>
              <a:t>Page </a:t>
            </a:r>
            <a:fld id="{DD3806B8-A4F7-4965-B4DA-2515F6B8B54A}" type="slidenum">
              <a:rPr lang="de-DE"/>
              <a:pPr/>
              <a:t>28</a:t>
            </a:fld>
            <a:endParaRPr lang="en-GB"/>
          </a:p>
        </p:txBody>
      </p:sp>
      <p:sp>
        <p:nvSpPr>
          <p:cNvPr id="591874" name="Rectangle 2"/>
          <p:cNvSpPr>
            <a:spLocks noGrp="1" noChangeArrowheads="1"/>
          </p:cNvSpPr>
          <p:nvPr>
            <p:ph type="title"/>
          </p:nvPr>
        </p:nvSpPr>
        <p:spPr>
          <a:xfrm>
            <a:off x="609600" y="115888"/>
            <a:ext cx="7543800" cy="706437"/>
          </a:xfrm>
        </p:spPr>
        <p:txBody>
          <a:bodyPr>
            <a:normAutofit fontScale="90000"/>
          </a:bodyPr>
          <a:lstStyle/>
          <a:p>
            <a:r>
              <a:rPr lang="en-US"/>
              <a:t>MIMO Modes (3) </a:t>
            </a:r>
          </a:p>
        </p:txBody>
      </p:sp>
      <p:sp>
        <p:nvSpPr>
          <p:cNvPr id="591875" name="Rectangle 3"/>
          <p:cNvSpPr>
            <a:spLocks noGrp="1" noChangeArrowheads="1"/>
          </p:cNvSpPr>
          <p:nvPr>
            <p:ph type="body" idx="1"/>
          </p:nvPr>
        </p:nvSpPr>
        <p:spPr>
          <a:xfrm>
            <a:off x="220663" y="1485900"/>
            <a:ext cx="4495800" cy="4175125"/>
          </a:xfrm>
          <a:solidFill>
            <a:srgbClr val="FFFFFF"/>
          </a:solidFill>
          <a:ln/>
        </p:spPr>
        <p:txBody>
          <a:bodyPr lIns="85076" tIns="42538" rIns="85076" bIns="42538">
            <a:noAutofit/>
          </a:bodyPr>
          <a:lstStyle/>
          <a:p>
            <a:pPr>
              <a:lnSpc>
                <a:spcPct val="120000"/>
              </a:lnSpc>
            </a:pPr>
            <a:r>
              <a:rPr lang="en-US" altLang="ko-KR" sz="2000" dirty="0">
                <a:ea typeface="Gulim" pitchFamily="34" charset="-127"/>
              </a:rPr>
              <a:t>Single-user MIMO</a:t>
            </a:r>
          </a:p>
          <a:p>
            <a:pPr lvl="1">
              <a:lnSpc>
                <a:spcPct val="120000"/>
              </a:lnSpc>
            </a:pPr>
            <a:r>
              <a:rPr lang="en-US" altLang="ko-KR" sz="1600" dirty="0">
                <a:ea typeface="Gulim" pitchFamily="34" charset="-127"/>
              </a:rPr>
              <a:t>One user has multiple streams</a:t>
            </a:r>
          </a:p>
          <a:p>
            <a:pPr lvl="1">
              <a:lnSpc>
                <a:spcPct val="120000"/>
              </a:lnSpc>
            </a:pPr>
            <a:r>
              <a:rPr lang="en-US" altLang="ko-KR" sz="1600" dirty="0">
                <a:ea typeface="Gulim" pitchFamily="34" charset="-127"/>
              </a:rPr>
              <a:t>Good performance for small number of users</a:t>
            </a:r>
          </a:p>
          <a:p>
            <a:pPr lvl="1">
              <a:lnSpc>
                <a:spcPct val="120000"/>
              </a:lnSpc>
              <a:buFont typeface="Wingdings" pitchFamily="2" charset="2"/>
              <a:buNone/>
            </a:pPr>
            <a:endParaRPr lang="en-US" altLang="ko-KR" sz="1600" dirty="0">
              <a:ea typeface="Gulim" pitchFamily="34" charset="-127"/>
            </a:endParaRPr>
          </a:p>
          <a:p>
            <a:pPr>
              <a:lnSpc>
                <a:spcPct val="120000"/>
              </a:lnSpc>
            </a:pPr>
            <a:r>
              <a:rPr lang="en-US" altLang="ko-KR" sz="2000" dirty="0">
                <a:ea typeface="Gulim" pitchFamily="34" charset="-127"/>
              </a:rPr>
              <a:t>Multi-user MIMO (SDMA)</a:t>
            </a:r>
          </a:p>
          <a:p>
            <a:pPr lvl="1">
              <a:lnSpc>
                <a:spcPct val="120000"/>
              </a:lnSpc>
            </a:pPr>
            <a:r>
              <a:rPr lang="en-US" altLang="ko-KR" sz="1600" dirty="0">
                <a:ea typeface="Gulim" pitchFamily="34" charset="-127"/>
              </a:rPr>
              <a:t>Multiple users share resources</a:t>
            </a:r>
          </a:p>
          <a:p>
            <a:pPr lvl="1">
              <a:lnSpc>
                <a:spcPct val="120000"/>
              </a:lnSpc>
            </a:pPr>
            <a:r>
              <a:rPr lang="en-US" altLang="ko-KR" sz="1600" dirty="0">
                <a:ea typeface="Gulim" pitchFamily="34" charset="-127"/>
              </a:rPr>
              <a:t>Good performance in case there are lots of users in a cell</a:t>
            </a:r>
          </a:p>
          <a:p>
            <a:pPr lvl="1">
              <a:lnSpc>
                <a:spcPct val="120000"/>
              </a:lnSpc>
            </a:pPr>
            <a:r>
              <a:rPr lang="en-US" altLang="ko-KR" sz="1600" dirty="0">
                <a:ea typeface="Gulim" pitchFamily="34" charset="-127"/>
              </a:rPr>
              <a:t>More accurate channel feedback is required</a:t>
            </a:r>
          </a:p>
          <a:p>
            <a:pPr lvl="1">
              <a:lnSpc>
                <a:spcPct val="120000"/>
              </a:lnSpc>
            </a:pPr>
            <a:r>
              <a:rPr lang="en-US" altLang="ko-KR" sz="1600" dirty="0">
                <a:ea typeface="Gulim" pitchFamily="34" charset="-127"/>
              </a:rPr>
              <a:t>Orthogonal spatial channels between users are needed</a:t>
            </a:r>
            <a:endParaRPr lang="en-US" altLang="zh-CN" sz="1600" dirty="0">
              <a:ea typeface="宋体" pitchFamily="2" charset="-122"/>
            </a:endParaRPr>
          </a:p>
        </p:txBody>
      </p:sp>
      <p:graphicFrame>
        <p:nvGraphicFramePr>
          <p:cNvPr id="591876" name="Object 4"/>
          <p:cNvGraphicFramePr>
            <a:graphicFrameLocks noChangeAspect="1"/>
          </p:cNvGraphicFramePr>
          <p:nvPr/>
        </p:nvGraphicFramePr>
        <p:xfrm>
          <a:off x="4932363" y="3716338"/>
          <a:ext cx="3810000" cy="2309812"/>
        </p:xfrm>
        <a:graphic>
          <a:graphicData uri="http://schemas.openxmlformats.org/presentationml/2006/ole">
            <p:oleObj spid="_x0000_s8194" name="Visio" r:id="rId4" imgW="2743962" imgH="1663065" progId="">
              <p:embed/>
            </p:oleObj>
          </a:graphicData>
        </a:graphic>
      </p:graphicFrame>
      <p:graphicFrame>
        <p:nvGraphicFramePr>
          <p:cNvPr id="591877" name="Object 5"/>
          <p:cNvGraphicFramePr>
            <a:graphicFrameLocks noChangeAspect="1"/>
          </p:cNvGraphicFramePr>
          <p:nvPr/>
        </p:nvGraphicFramePr>
        <p:xfrm>
          <a:off x="4859338" y="1268413"/>
          <a:ext cx="3886200" cy="1812925"/>
        </p:xfrm>
        <a:graphic>
          <a:graphicData uri="http://schemas.openxmlformats.org/presentationml/2006/ole">
            <p:oleObj spid="_x0000_s8195" name="Visio" r:id="rId5" imgW="2823591" imgH="1317879"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Date Placeholder 3"/>
          <p:cNvSpPr>
            <a:spLocks noGrp="1"/>
          </p:cNvSpPr>
          <p:nvPr>
            <p:ph type="dt" sz="half" idx="10"/>
          </p:nvPr>
        </p:nvSpPr>
        <p:spPr/>
        <p:txBody>
          <a:bodyPr/>
          <a:lstStyle/>
          <a:p>
            <a:r>
              <a:rPr lang="de-DE"/>
              <a:t>Page </a:t>
            </a:r>
            <a:fld id="{88C54E34-AE52-4B21-BD53-8F42BE1179E0}" type="slidenum">
              <a:rPr lang="de-DE"/>
              <a:pPr/>
              <a:t>29</a:t>
            </a:fld>
            <a:endParaRPr lang="en-GB"/>
          </a:p>
        </p:txBody>
      </p:sp>
      <p:sp>
        <p:nvSpPr>
          <p:cNvPr id="407742" name="Oval 190"/>
          <p:cNvSpPr>
            <a:spLocks noChangeArrowheads="1"/>
          </p:cNvSpPr>
          <p:nvPr/>
        </p:nvSpPr>
        <p:spPr bwMode="auto">
          <a:xfrm rot="5122796">
            <a:off x="7059613" y="1709737"/>
            <a:ext cx="477838" cy="163513"/>
          </a:xfrm>
          <a:prstGeom prst="ellipse">
            <a:avLst/>
          </a:prstGeom>
          <a:noFill/>
          <a:ln w="9525">
            <a:solidFill>
              <a:schemeClr val="accent2">
                <a:lumMod val="75000"/>
              </a:schemeClr>
            </a:solidFill>
            <a:round/>
            <a:headEnd/>
            <a:tailEnd/>
          </a:ln>
          <a:effectLst/>
        </p:spPr>
        <p:txBody>
          <a:bodyPr wrap="none" anchor="ctr"/>
          <a:lstStyle/>
          <a:p>
            <a:endParaRPr lang="en-US"/>
          </a:p>
        </p:txBody>
      </p:sp>
      <p:sp>
        <p:nvSpPr>
          <p:cNvPr id="407554" name="Rectangle 2"/>
          <p:cNvSpPr>
            <a:spLocks noGrp="1" noChangeArrowheads="1"/>
          </p:cNvSpPr>
          <p:nvPr>
            <p:ph type="title"/>
          </p:nvPr>
        </p:nvSpPr>
        <p:spPr>
          <a:xfrm>
            <a:off x="609600" y="115888"/>
            <a:ext cx="7543800" cy="706437"/>
          </a:xfrm>
        </p:spPr>
        <p:txBody>
          <a:bodyPr>
            <a:normAutofit fontScale="90000"/>
          </a:bodyPr>
          <a:lstStyle/>
          <a:p>
            <a:r>
              <a:rPr lang="en-US"/>
              <a:t>DL MIMO in LTE</a:t>
            </a:r>
          </a:p>
        </p:txBody>
      </p:sp>
      <p:sp>
        <p:nvSpPr>
          <p:cNvPr id="407560" name="Text Box 8"/>
          <p:cNvSpPr txBox="1">
            <a:spLocks noChangeArrowheads="1"/>
          </p:cNvSpPr>
          <p:nvPr/>
        </p:nvSpPr>
        <p:spPr bwMode="auto">
          <a:xfrm>
            <a:off x="436563" y="1866900"/>
            <a:ext cx="563562" cy="159462"/>
          </a:xfrm>
          <a:prstGeom prst="rect">
            <a:avLst/>
          </a:prstGeom>
          <a:solidFill>
            <a:srgbClr val="FF99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561" name="Line 9"/>
          <p:cNvSpPr>
            <a:spLocks noChangeShapeType="1"/>
          </p:cNvSpPr>
          <p:nvPr/>
        </p:nvSpPr>
        <p:spPr bwMode="auto">
          <a:xfrm>
            <a:off x="1000125" y="1957388"/>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562" name="AutoShape 10"/>
          <p:cNvSpPr>
            <a:spLocks noChangeArrowheads="1"/>
          </p:cNvSpPr>
          <p:nvPr/>
        </p:nvSpPr>
        <p:spPr bwMode="auto">
          <a:xfrm>
            <a:off x="2849563" y="1503363"/>
            <a:ext cx="82550"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3" name="AutoShape 11"/>
          <p:cNvSpPr>
            <a:spLocks noChangeArrowheads="1"/>
          </p:cNvSpPr>
          <p:nvPr/>
        </p:nvSpPr>
        <p:spPr bwMode="auto">
          <a:xfrm>
            <a:off x="2757488" y="1503363"/>
            <a:ext cx="80962"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4" name="AutoShape 12"/>
          <p:cNvSpPr>
            <a:spLocks noChangeArrowheads="1"/>
          </p:cNvSpPr>
          <p:nvPr/>
        </p:nvSpPr>
        <p:spPr bwMode="auto">
          <a:xfrm>
            <a:off x="2660650" y="1503363"/>
            <a:ext cx="80963"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5" name="AutoShape 13"/>
          <p:cNvSpPr>
            <a:spLocks noChangeArrowheads="1"/>
          </p:cNvSpPr>
          <p:nvPr/>
        </p:nvSpPr>
        <p:spPr bwMode="auto">
          <a:xfrm>
            <a:off x="2566988" y="1503363"/>
            <a:ext cx="80962"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6" name="AutoShape 14"/>
          <p:cNvSpPr>
            <a:spLocks noChangeArrowheads="1"/>
          </p:cNvSpPr>
          <p:nvPr/>
        </p:nvSpPr>
        <p:spPr bwMode="auto">
          <a:xfrm>
            <a:off x="2470150" y="1503363"/>
            <a:ext cx="82550"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7" name="AutoShape 15"/>
          <p:cNvSpPr>
            <a:spLocks noChangeArrowheads="1"/>
          </p:cNvSpPr>
          <p:nvPr/>
        </p:nvSpPr>
        <p:spPr bwMode="auto">
          <a:xfrm>
            <a:off x="2376488" y="1503363"/>
            <a:ext cx="80962"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8" name="AutoShape 16"/>
          <p:cNvSpPr>
            <a:spLocks noChangeArrowheads="1"/>
          </p:cNvSpPr>
          <p:nvPr/>
        </p:nvSpPr>
        <p:spPr bwMode="auto">
          <a:xfrm>
            <a:off x="2281238" y="1503363"/>
            <a:ext cx="80962" cy="233362"/>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69" name="AutoShape 17"/>
          <p:cNvSpPr>
            <a:spLocks noChangeArrowheads="1"/>
          </p:cNvSpPr>
          <p:nvPr/>
        </p:nvSpPr>
        <p:spPr bwMode="auto">
          <a:xfrm>
            <a:off x="2840038" y="2066925"/>
            <a:ext cx="82550"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0" name="AutoShape 18"/>
          <p:cNvSpPr>
            <a:spLocks noChangeArrowheads="1"/>
          </p:cNvSpPr>
          <p:nvPr/>
        </p:nvSpPr>
        <p:spPr bwMode="auto">
          <a:xfrm>
            <a:off x="2746375" y="2066925"/>
            <a:ext cx="80963"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1" name="AutoShape 19"/>
          <p:cNvSpPr>
            <a:spLocks noChangeArrowheads="1"/>
          </p:cNvSpPr>
          <p:nvPr/>
        </p:nvSpPr>
        <p:spPr bwMode="auto">
          <a:xfrm>
            <a:off x="2651125" y="2066925"/>
            <a:ext cx="80963"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2" name="AutoShape 20"/>
          <p:cNvSpPr>
            <a:spLocks noChangeArrowheads="1"/>
          </p:cNvSpPr>
          <p:nvPr/>
        </p:nvSpPr>
        <p:spPr bwMode="auto">
          <a:xfrm>
            <a:off x="2555875" y="2066925"/>
            <a:ext cx="82550"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3" name="AutoShape 21"/>
          <p:cNvSpPr>
            <a:spLocks noChangeArrowheads="1"/>
          </p:cNvSpPr>
          <p:nvPr/>
        </p:nvSpPr>
        <p:spPr bwMode="auto">
          <a:xfrm>
            <a:off x="2460625" y="2066925"/>
            <a:ext cx="82550"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4" name="AutoShape 22"/>
          <p:cNvSpPr>
            <a:spLocks noChangeArrowheads="1"/>
          </p:cNvSpPr>
          <p:nvPr/>
        </p:nvSpPr>
        <p:spPr bwMode="auto">
          <a:xfrm>
            <a:off x="2366963" y="2066925"/>
            <a:ext cx="80962"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sp>
        <p:nvSpPr>
          <p:cNvPr id="407575" name="AutoShape 23"/>
          <p:cNvSpPr>
            <a:spLocks noChangeArrowheads="1"/>
          </p:cNvSpPr>
          <p:nvPr/>
        </p:nvSpPr>
        <p:spPr bwMode="auto">
          <a:xfrm>
            <a:off x="2271713" y="2066925"/>
            <a:ext cx="80962" cy="234950"/>
          </a:xfrm>
          <a:prstGeom prst="cube">
            <a:avLst>
              <a:gd name="adj" fmla="val 25000"/>
            </a:avLst>
          </a:prstGeom>
          <a:solidFill>
            <a:srgbClr val="FF6600"/>
          </a:solidFill>
          <a:ln w="9525">
            <a:noFill/>
            <a:miter lim="800000"/>
            <a:headEnd/>
            <a:tailEnd/>
          </a:ln>
          <a:effectLst/>
        </p:spPr>
        <p:txBody>
          <a:bodyPr wrap="none" anchor="ctr"/>
          <a:lstStyle/>
          <a:p>
            <a:endParaRPr lang="en-US"/>
          </a:p>
        </p:txBody>
      </p:sp>
      <p:pic>
        <p:nvPicPr>
          <p:cNvPr id="407576" name="Picture 24"/>
          <p:cNvPicPr>
            <a:picLocks noChangeAspect="1" noChangeArrowheads="1"/>
          </p:cNvPicPr>
          <p:nvPr/>
        </p:nvPicPr>
        <p:blipFill>
          <a:blip r:embed="rId3" cstate="print"/>
          <a:srcRect/>
          <a:stretch>
            <a:fillRect/>
          </a:stretch>
        </p:blipFill>
        <p:spPr bwMode="auto">
          <a:xfrm>
            <a:off x="2936875" y="1247775"/>
            <a:ext cx="152400" cy="592138"/>
          </a:xfrm>
          <a:prstGeom prst="rect">
            <a:avLst/>
          </a:prstGeom>
          <a:noFill/>
          <a:ln w="9525">
            <a:noFill/>
            <a:miter lim="800000"/>
            <a:headEnd/>
            <a:tailEnd/>
          </a:ln>
        </p:spPr>
      </p:pic>
      <p:pic>
        <p:nvPicPr>
          <p:cNvPr id="407577" name="Picture 25"/>
          <p:cNvPicPr>
            <a:picLocks noChangeAspect="1" noChangeArrowheads="1"/>
          </p:cNvPicPr>
          <p:nvPr/>
        </p:nvPicPr>
        <p:blipFill>
          <a:blip r:embed="rId3" cstate="print"/>
          <a:srcRect/>
          <a:stretch>
            <a:fillRect/>
          </a:stretch>
        </p:blipFill>
        <p:spPr bwMode="auto">
          <a:xfrm>
            <a:off x="2946400" y="1863725"/>
            <a:ext cx="152400" cy="590550"/>
          </a:xfrm>
          <a:prstGeom prst="rect">
            <a:avLst/>
          </a:prstGeom>
          <a:noFill/>
          <a:ln w="9525">
            <a:noFill/>
            <a:miter lim="800000"/>
            <a:headEnd/>
            <a:tailEnd/>
          </a:ln>
        </p:spPr>
      </p:pic>
      <p:sp>
        <p:nvSpPr>
          <p:cNvPr id="407579" name="Line 27"/>
          <p:cNvSpPr>
            <a:spLocks noChangeShapeType="1"/>
          </p:cNvSpPr>
          <p:nvPr/>
        </p:nvSpPr>
        <p:spPr bwMode="auto">
          <a:xfrm>
            <a:off x="3098800" y="1450975"/>
            <a:ext cx="588963" cy="719138"/>
          </a:xfrm>
          <a:prstGeom prst="line">
            <a:avLst/>
          </a:prstGeom>
          <a:noFill/>
          <a:ln w="25400">
            <a:solidFill>
              <a:schemeClr val="hlink"/>
            </a:solidFill>
            <a:round/>
            <a:headEnd/>
            <a:tailEnd type="arrow" w="med" len="med"/>
          </a:ln>
          <a:effectLst/>
        </p:spPr>
        <p:txBody>
          <a:bodyPr/>
          <a:lstStyle/>
          <a:p>
            <a:endParaRPr lang="en-US"/>
          </a:p>
        </p:txBody>
      </p:sp>
      <p:sp>
        <p:nvSpPr>
          <p:cNvPr id="407580" name="Line 28"/>
          <p:cNvSpPr>
            <a:spLocks noChangeShapeType="1"/>
          </p:cNvSpPr>
          <p:nvPr/>
        </p:nvSpPr>
        <p:spPr bwMode="auto">
          <a:xfrm flipV="1">
            <a:off x="3098800" y="2181225"/>
            <a:ext cx="588963" cy="141288"/>
          </a:xfrm>
          <a:prstGeom prst="line">
            <a:avLst/>
          </a:prstGeom>
          <a:noFill/>
          <a:ln w="25400">
            <a:solidFill>
              <a:schemeClr val="hlink"/>
            </a:solidFill>
            <a:round/>
            <a:headEnd/>
            <a:tailEnd type="arrow" w="med" len="med"/>
          </a:ln>
          <a:effectLst/>
        </p:spPr>
        <p:txBody>
          <a:bodyPr/>
          <a:lstStyle/>
          <a:p>
            <a:endParaRPr lang="en-US"/>
          </a:p>
        </p:txBody>
      </p:sp>
      <p:sp>
        <p:nvSpPr>
          <p:cNvPr id="407581" name="Line 29"/>
          <p:cNvSpPr>
            <a:spLocks noChangeShapeType="1"/>
          </p:cNvSpPr>
          <p:nvPr/>
        </p:nvSpPr>
        <p:spPr bwMode="auto">
          <a:xfrm>
            <a:off x="3098800" y="1450975"/>
            <a:ext cx="804863" cy="423863"/>
          </a:xfrm>
          <a:prstGeom prst="line">
            <a:avLst/>
          </a:prstGeom>
          <a:noFill/>
          <a:ln w="25400">
            <a:solidFill>
              <a:schemeClr val="hlink"/>
            </a:solidFill>
            <a:round/>
            <a:headEnd/>
            <a:tailEnd type="arrow" w="med" len="med"/>
          </a:ln>
          <a:effectLst/>
        </p:spPr>
        <p:txBody>
          <a:bodyPr/>
          <a:lstStyle/>
          <a:p>
            <a:endParaRPr lang="en-US"/>
          </a:p>
        </p:txBody>
      </p:sp>
      <p:sp>
        <p:nvSpPr>
          <p:cNvPr id="407582" name="Line 30"/>
          <p:cNvSpPr>
            <a:spLocks noChangeShapeType="1"/>
          </p:cNvSpPr>
          <p:nvPr/>
        </p:nvSpPr>
        <p:spPr bwMode="auto">
          <a:xfrm flipV="1">
            <a:off x="3098800" y="1874838"/>
            <a:ext cx="731838" cy="447675"/>
          </a:xfrm>
          <a:prstGeom prst="line">
            <a:avLst/>
          </a:prstGeom>
          <a:noFill/>
          <a:ln w="25400">
            <a:solidFill>
              <a:schemeClr val="hlink"/>
            </a:solidFill>
            <a:round/>
            <a:headEnd/>
            <a:tailEnd type="arrow" w="med" len="med"/>
          </a:ln>
          <a:effectLst/>
        </p:spPr>
        <p:txBody>
          <a:bodyPr/>
          <a:lstStyle/>
          <a:p>
            <a:endParaRPr lang="en-US"/>
          </a:p>
        </p:txBody>
      </p:sp>
      <p:grpSp>
        <p:nvGrpSpPr>
          <p:cNvPr id="2" name="Group 33"/>
          <p:cNvGrpSpPr>
            <a:grpSpLocks/>
          </p:cNvGrpSpPr>
          <p:nvPr/>
        </p:nvGrpSpPr>
        <p:grpSpPr bwMode="auto">
          <a:xfrm rot="10800000">
            <a:off x="1730375" y="1428750"/>
            <a:ext cx="252413" cy="947738"/>
            <a:chOff x="3892" y="2308"/>
            <a:chExt cx="418" cy="664"/>
          </a:xfrm>
        </p:grpSpPr>
        <p:sp>
          <p:nvSpPr>
            <p:cNvPr id="407586" name="Freeform 34"/>
            <p:cNvSpPr>
              <a:spLocks/>
            </p:cNvSpPr>
            <p:nvPr/>
          </p:nvSpPr>
          <p:spPr bwMode="auto">
            <a:xfrm>
              <a:off x="3892" y="2308"/>
              <a:ext cx="418" cy="162"/>
            </a:xfrm>
            <a:custGeom>
              <a:avLst/>
              <a:gdLst/>
              <a:ahLst/>
              <a:cxnLst>
                <a:cxn ang="0">
                  <a:pos x="196" y="81"/>
                </a:cxn>
                <a:cxn ang="0">
                  <a:pos x="209" y="61"/>
                </a:cxn>
                <a:cxn ang="0">
                  <a:pos x="19" y="0"/>
                </a:cxn>
                <a:cxn ang="0">
                  <a:pos x="0" y="20"/>
                </a:cxn>
                <a:cxn ang="0">
                  <a:pos x="196" y="81"/>
                </a:cxn>
              </a:cxnLst>
              <a:rect l="0" t="0" r="r" b="b"/>
              <a:pathLst>
                <a:path w="209" h="81">
                  <a:moveTo>
                    <a:pt x="196" y="81"/>
                  </a:moveTo>
                  <a:lnTo>
                    <a:pt x="209" y="61"/>
                  </a:lnTo>
                  <a:lnTo>
                    <a:pt x="19" y="0"/>
                  </a:lnTo>
                  <a:lnTo>
                    <a:pt x="0" y="20"/>
                  </a:lnTo>
                  <a:lnTo>
                    <a:pt x="196" y="81"/>
                  </a:lnTo>
                </a:path>
              </a:pathLst>
            </a:custGeom>
            <a:gradFill rotWithShape="0">
              <a:gsLst>
                <a:gs pos="0">
                  <a:srgbClr val="4070D0"/>
                </a:gs>
                <a:gs pos="100000">
                  <a:srgbClr val="4070D0">
                    <a:gamma/>
                    <a:shade val="46275"/>
                    <a:invGamma/>
                  </a:srgbClr>
                </a:gs>
              </a:gsLst>
              <a:lin ang="2700000" scaled="1"/>
            </a:gradFill>
            <a:ln w="0">
              <a:solidFill>
                <a:srgbClr val="4070D0"/>
              </a:solidFill>
              <a:prstDash val="solid"/>
              <a:round/>
              <a:headEnd/>
              <a:tailEnd/>
            </a:ln>
          </p:spPr>
          <p:txBody>
            <a:bodyPr/>
            <a:lstStyle/>
            <a:p>
              <a:endParaRPr lang="en-US"/>
            </a:p>
          </p:txBody>
        </p:sp>
        <p:sp>
          <p:nvSpPr>
            <p:cNvPr id="407587" name="Freeform 35"/>
            <p:cNvSpPr>
              <a:spLocks/>
            </p:cNvSpPr>
            <p:nvPr/>
          </p:nvSpPr>
          <p:spPr bwMode="auto">
            <a:xfrm>
              <a:off x="4282" y="2430"/>
              <a:ext cx="28" cy="402"/>
            </a:xfrm>
            <a:custGeom>
              <a:avLst/>
              <a:gdLst/>
              <a:ahLst/>
              <a:cxnLst>
                <a:cxn ang="0">
                  <a:pos x="0" y="201"/>
                </a:cxn>
                <a:cxn ang="0">
                  <a:pos x="14" y="181"/>
                </a:cxn>
                <a:cxn ang="0">
                  <a:pos x="14" y="0"/>
                </a:cxn>
                <a:cxn ang="0">
                  <a:pos x="0" y="20"/>
                </a:cxn>
                <a:cxn ang="0">
                  <a:pos x="0" y="201"/>
                </a:cxn>
              </a:cxnLst>
              <a:rect l="0" t="0" r="r" b="b"/>
              <a:pathLst>
                <a:path w="14" h="201">
                  <a:moveTo>
                    <a:pt x="0" y="201"/>
                  </a:moveTo>
                  <a:lnTo>
                    <a:pt x="14" y="181"/>
                  </a:lnTo>
                  <a:lnTo>
                    <a:pt x="14" y="0"/>
                  </a:lnTo>
                  <a:lnTo>
                    <a:pt x="0" y="20"/>
                  </a:lnTo>
                  <a:lnTo>
                    <a:pt x="0" y="201"/>
                  </a:lnTo>
                </a:path>
              </a:pathLst>
            </a:custGeom>
            <a:gradFill rotWithShape="0">
              <a:gsLst>
                <a:gs pos="0">
                  <a:srgbClr val="4070D0"/>
                </a:gs>
                <a:gs pos="100000">
                  <a:srgbClr val="4070D0">
                    <a:gamma/>
                    <a:shade val="46275"/>
                    <a:invGamma/>
                  </a:srgbClr>
                </a:gs>
              </a:gsLst>
              <a:lin ang="2700000" scaled="1"/>
            </a:gradFill>
            <a:ln w="0">
              <a:solidFill>
                <a:srgbClr val="4070D0"/>
              </a:solidFill>
              <a:prstDash val="solid"/>
              <a:round/>
              <a:headEnd/>
              <a:tailEnd/>
            </a:ln>
          </p:spPr>
          <p:txBody>
            <a:bodyPr/>
            <a:lstStyle/>
            <a:p>
              <a:endParaRPr lang="en-US"/>
            </a:p>
          </p:txBody>
        </p:sp>
        <p:sp>
          <p:nvSpPr>
            <p:cNvPr id="407588" name="Freeform 36"/>
            <p:cNvSpPr>
              <a:spLocks/>
            </p:cNvSpPr>
            <p:nvPr/>
          </p:nvSpPr>
          <p:spPr bwMode="auto">
            <a:xfrm>
              <a:off x="3894" y="2348"/>
              <a:ext cx="388" cy="624"/>
            </a:xfrm>
            <a:custGeom>
              <a:avLst/>
              <a:gdLst/>
              <a:ahLst/>
              <a:cxnLst>
                <a:cxn ang="0">
                  <a:pos x="0" y="0"/>
                </a:cxn>
                <a:cxn ang="0">
                  <a:pos x="194" y="61"/>
                </a:cxn>
                <a:cxn ang="0">
                  <a:pos x="194" y="244"/>
                </a:cxn>
                <a:cxn ang="0">
                  <a:pos x="0" y="312"/>
                </a:cxn>
                <a:cxn ang="0">
                  <a:pos x="0" y="0"/>
                </a:cxn>
              </a:cxnLst>
              <a:rect l="0" t="0" r="r" b="b"/>
              <a:pathLst>
                <a:path w="194" h="312">
                  <a:moveTo>
                    <a:pt x="0" y="0"/>
                  </a:moveTo>
                  <a:lnTo>
                    <a:pt x="194" y="61"/>
                  </a:lnTo>
                  <a:lnTo>
                    <a:pt x="194" y="244"/>
                  </a:lnTo>
                  <a:lnTo>
                    <a:pt x="0" y="312"/>
                  </a:lnTo>
                  <a:lnTo>
                    <a:pt x="0" y="0"/>
                  </a:lnTo>
                </a:path>
              </a:pathLst>
            </a:custGeom>
            <a:gradFill rotWithShape="0">
              <a:gsLst>
                <a:gs pos="0">
                  <a:srgbClr val="4070D0"/>
                </a:gs>
                <a:gs pos="100000">
                  <a:srgbClr val="4070D0">
                    <a:gamma/>
                    <a:shade val="46275"/>
                    <a:invGamma/>
                  </a:srgbClr>
                </a:gs>
              </a:gsLst>
              <a:lin ang="2700000" scaled="1"/>
            </a:gradFill>
            <a:ln w="0">
              <a:solidFill>
                <a:srgbClr val="4070D0"/>
              </a:solidFill>
              <a:prstDash val="solid"/>
              <a:round/>
              <a:headEnd/>
              <a:tailEnd/>
            </a:ln>
          </p:spPr>
          <p:txBody>
            <a:bodyPr/>
            <a:lstStyle/>
            <a:p>
              <a:endParaRPr lang="en-US"/>
            </a:p>
          </p:txBody>
        </p:sp>
      </p:grpSp>
      <p:sp>
        <p:nvSpPr>
          <p:cNvPr id="407589" name="AutoShape 37"/>
          <p:cNvSpPr>
            <a:spLocks noChangeArrowheads="1"/>
          </p:cNvSpPr>
          <p:nvPr/>
        </p:nvSpPr>
        <p:spPr bwMode="auto">
          <a:xfrm>
            <a:off x="2022475" y="1585913"/>
            <a:ext cx="236538" cy="968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6B52A">
                  <a:gamma/>
                  <a:shade val="46275"/>
                  <a:invGamma/>
                </a:srgbClr>
              </a:gs>
              <a:gs pos="100000">
                <a:srgbClr val="E6B52A"/>
              </a:gs>
            </a:gsLst>
            <a:lin ang="18900000" scaled="1"/>
          </a:gradFill>
          <a:ln w="9525">
            <a:noFill/>
            <a:miter lim="800000"/>
            <a:headEnd/>
            <a:tailEnd/>
          </a:ln>
          <a:effectLst/>
        </p:spPr>
        <p:txBody>
          <a:bodyPr wrap="none" anchor="ctr"/>
          <a:lstStyle/>
          <a:p>
            <a:endParaRPr lang="en-US"/>
          </a:p>
        </p:txBody>
      </p:sp>
      <p:sp>
        <p:nvSpPr>
          <p:cNvPr id="407590" name="AutoShape 38"/>
          <p:cNvSpPr>
            <a:spLocks noChangeArrowheads="1"/>
          </p:cNvSpPr>
          <p:nvPr/>
        </p:nvSpPr>
        <p:spPr bwMode="auto">
          <a:xfrm>
            <a:off x="2022475" y="2133600"/>
            <a:ext cx="236538" cy="968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6B52A">
                  <a:gamma/>
                  <a:shade val="46275"/>
                  <a:invGamma/>
                </a:srgbClr>
              </a:gs>
              <a:gs pos="100000">
                <a:srgbClr val="E6B52A"/>
              </a:gs>
            </a:gsLst>
            <a:lin ang="18900000" scaled="1"/>
          </a:gradFill>
          <a:ln w="9525">
            <a:noFill/>
            <a:miter lim="800000"/>
            <a:headEnd/>
            <a:tailEnd/>
          </a:ln>
          <a:effectLst/>
        </p:spPr>
        <p:txBody>
          <a:bodyPr wrap="none" anchor="ctr"/>
          <a:lstStyle/>
          <a:p>
            <a:endParaRPr lang="en-US"/>
          </a:p>
        </p:txBody>
      </p:sp>
      <p:sp>
        <p:nvSpPr>
          <p:cNvPr id="407591" name="Text Box 39"/>
          <p:cNvSpPr txBox="1">
            <a:spLocks noChangeArrowheads="1"/>
          </p:cNvSpPr>
          <p:nvPr/>
        </p:nvSpPr>
        <p:spPr bwMode="auto">
          <a:xfrm>
            <a:off x="1778000" y="1489075"/>
            <a:ext cx="201613" cy="817734"/>
          </a:xfrm>
          <a:prstGeom prst="rect">
            <a:avLst/>
          </a:prstGeom>
          <a:noFill/>
          <a:ln w="9525">
            <a:noFill/>
            <a:miter lim="800000"/>
            <a:headEnd/>
            <a:tailEnd/>
          </a:ln>
          <a:effectLst/>
        </p:spPr>
        <p:txBody>
          <a:bodyPr lIns="78302" tIns="39153" rIns="78302" bIns="39153">
            <a:spAutoFit/>
          </a:bodyPr>
          <a:lstStyle/>
          <a:p>
            <a:pPr defTabSz="784225" eaLnBrk="0" hangingPunct="0"/>
            <a:r>
              <a:rPr lang="en-US" altLang="zh-CN" sz="1200" b="1">
                <a:latin typeface="Times New Roman" pitchFamily="18" charset="0"/>
                <a:ea typeface="ＭＳ Ｐゴシック" pitchFamily="34" charset="-128"/>
              </a:rPr>
              <a:t>SFBC</a:t>
            </a:r>
          </a:p>
        </p:txBody>
      </p:sp>
      <p:sp>
        <p:nvSpPr>
          <p:cNvPr id="407592" name="Line 40"/>
          <p:cNvSpPr>
            <a:spLocks noChangeShapeType="1"/>
          </p:cNvSpPr>
          <p:nvPr/>
        </p:nvSpPr>
        <p:spPr bwMode="auto">
          <a:xfrm>
            <a:off x="1463675" y="1936750"/>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593" name="Text Box 41"/>
          <p:cNvSpPr txBox="1">
            <a:spLocks noChangeArrowheads="1"/>
          </p:cNvSpPr>
          <p:nvPr/>
        </p:nvSpPr>
        <p:spPr bwMode="auto">
          <a:xfrm>
            <a:off x="1243013" y="1852613"/>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594" name="Text Box 42"/>
          <p:cNvSpPr txBox="1">
            <a:spLocks noChangeArrowheads="1"/>
          </p:cNvSpPr>
          <p:nvPr/>
        </p:nvSpPr>
        <p:spPr bwMode="auto">
          <a:xfrm>
            <a:off x="395288" y="1081088"/>
            <a:ext cx="1003300" cy="336550"/>
          </a:xfrm>
          <a:prstGeom prst="rect">
            <a:avLst/>
          </a:prstGeom>
          <a:noFill/>
          <a:ln w="9525">
            <a:noFill/>
            <a:miter lim="800000"/>
            <a:headEnd/>
            <a:tailEnd/>
          </a:ln>
          <a:effectLst/>
        </p:spPr>
        <p:txBody>
          <a:bodyPr wrap="none">
            <a:spAutoFit/>
          </a:bodyPr>
          <a:lstStyle/>
          <a:p>
            <a:r>
              <a:rPr lang="en-US" sz="1600"/>
              <a:t>Rank = 1</a:t>
            </a:r>
          </a:p>
        </p:txBody>
      </p:sp>
      <p:pic>
        <p:nvPicPr>
          <p:cNvPr id="407616" name="Picture 64"/>
          <p:cNvPicPr>
            <a:picLocks noChangeAspect="1" noChangeArrowheads="1"/>
          </p:cNvPicPr>
          <p:nvPr/>
        </p:nvPicPr>
        <p:blipFill>
          <a:blip r:embed="rId4" cstate="print"/>
          <a:srcRect/>
          <a:stretch>
            <a:fillRect/>
          </a:stretch>
        </p:blipFill>
        <p:spPr bwMode="auto">
          <a:xfrm>
            <a:off x="2101850" y="4327525"/>
            <a:ext cx="149225" cy="427038"/>
          </a:xfrm>
          <a:prstGeom prst="rect">
            <a:avLst/>
          </a:prstGeom>
          <a:noFill/>
          <a:ln w="9525">
            <a:noFill/>
            <a:miter lim="800000"/>
            <a:headEnd/>
            <a:tailEnd/>
          </a:ln>
        </p:spPr>
      </p:pic>
      <p:sp>
        <p:nvSpPr>
          <p:cNvPr id="407618" name="Line 66"/>
          <p:cNvSpPr>
            <a:spLocks noChangeShapeType="1"/>
          </p:cNvSpPr>
          <p:nvPr/>
        </p:nvSpPr>
        <p:spPr bwMode="auto">
          <a:xfrm>
            <a:off x="2232025" y="4494213"/>
            <a:ext cx="769938" cy="612775"/>
          </a:xfrm>
          <a:prstGeom prst="line">
            <a:avLst/>
          </a:prstGeom>
          <a:noFill/>
          <a:ln w="25400">
            <a:solidFill>
              <a:schemeClr val="hlink"/>
            </a:solidFill>
            <a:round/>
            <a:headEnd/>
            <a:tailEnd type="arrow" w="med" len="med"/>
          </a:ln>
          <a:effectLst/>
        </p:spPr>
        <p:txBody>
          <a:bodyPr/>
          <a:lstStyle/>
          <a:p>
            <a:endParaRPr lang="en-US"/>
          </a:p>
        </p:txBody>
      </p:sp>
      <p:sp>
        <p:nvSpPr>
          <p:cNvPr id="407619" name="Line 67"/>
          <p:cNvSpPr>
            <a:spLocks noChangeShapeType="1"/>
          </p:cNvSpPr>
          <p:nvPr/>
        </p:nvSpPr>
        <p:spPr bwMode="auto">
          <a:xfrm>
            <a:off x="2232025" y="5081588"/>
            <a:ext cx="769938" cy="36512"/>
          </a:xfrm>
          <a:prstGeom prst="line">
            <a:avLst/>
          </a:prstGeom>
          <a:noFill/>
          <a:ln w="25400">
            <a:solidFill>
              <a:srgbClr val="008000"/>
            </a:solidFill>
            <a:round/>
            <a:headEnd/>
            <a:tailEnd type="arrow" w="med" len="med"/>
          </a:ln>
          <a:effectLst/>
        </p:spPr>
        <p:txBody>
          <a:bodyPr/>
          <a:lstStyle/>
          <a:p>
            <a:endParaRPr lang="en-US"/>
          </a:p>
        </p:txBody>
      </p:sp>
      <p:sp>
        <p:nvSpPr>
          <p:cNvPr id="407620" name="Line 68"/>
          <p:cNvSpPr>
            <a:spLocks noChangeShapeType="1"/>
          </p:cNvSpPr>
          <p:nvPr/>
        </p:nvSpPr>
        <p:spPr bwMode="auto">
          <a:xfrm>
            <a:off x="2232025" y="4494213"/>
            <a:ext cx="965200" cy="325437"/>
          </a:xfrm>
          <a:prstGeom prst="line">
            <a:avLst/>
          </a:prstGeom>
          <a:noFill/>
          <a:ln w="25400">
            <a:solidFill>
              <a:schemeClr val="hlink"/>
            </a:solidFill>
            <a:round/>
            <a:headEnd/>
            <a:tailEnd type="arrow" w="med" len="med"/>
          </a:ln>
          <a:effectLst/>
        </p:spPr>
        <p:txBody>
          <a:bodyPr/>
          <a:lstStyle/>
          <a:p>
            <a:endParaRPr lang="en-US"/>
          </a:p>
        </p:txBody>
      </p:sp>
      <p:sp>
        <p:nvSpPr>
          <p:cNvPr id="407621" name="Line 69"/>
          <p:cNvSpPr>
            <a:spLocks noChangeShapeType="1"/>
          </p:cNvSpPr>
          <p:nvPr/>
        </p:nvSpPr>
        <p:spPr bwMode="auto">
          <a:xfrm flipV="1">
            <a:off x="2232025" y="4813300"/>
            <a:ext cx="960438" cy="268288"/>
          </a:xfrm>
          <a:prstGeom prst="line">
            <a:avLst/>
          </a:prstGeom>
          <a:noFill/>
          <a:ln w="25400">
            <a:solidFill>
              <a:srgbClr val="008000"/>
            </a:solidFill>
            <a:round/>
            <a:headEnd/>
            <a:tailEnd type="arrow" w="med" len="med"/>
          </a:ln>
          <a:effectLst/>
        </p:spPr>
        <p:txBody>
          <a:bodyPr/>
          <a:lstStyle/>
          <a:p>
            <a:endParaRPr lang="en-US"/>
          </a:p>
        </p:txBody>
      </p:sp>
      <p:pic>
        <p:nvPicPr>
          <p:cNvPr id="407630" name="Picture 78"/>
          <p:cNvPicPr>
            <a:picLocks noChangeAspect="1" noChangeArrowheads="1"/>
          </p:cNvPicPr>
          <p:nvPr/>
        </p:nvPicPr>
        <p:blipFill>
          <a:blip r:embed="rId5" cstate="print"/>
          <a:srcRect/>
          <a:stretch>
            <a:fillRect/>
          </a:stretch>
        </p:blipFill>
        <p:spPr bwMode="auto">
          <a:xfrm>
            <a:off x="2112963" y="4868863"/>
            <a:ext cx="119062" cy="341312"/>
          </a:xfrm>
          <a:prstGeom prst="rect">
            <a:avLst/>
          </a:prstGeom>
          <a:noFill/>
          <a:ln w="9525">
            <a:noFill/>
            <a:miter lim="800000"/>
            <a:headEnd/>
            <a:tailEnd/>
          </a:ln>
        </p:spPr>
      </p:pic>
      <p:sp>
        <p:nvSpPr>
          <p:cNvPr id="407637" name="Text Box 85"/>
          <p:cNvSpPr txBox="1">
            <a:spLocks noChangeArrowheads="1"/>
          </p:cNvSpPr>
          <p:nvPr/>
        </p:nvSpPr>
        <p:spPr bwMode="auto">
          <a:xfrm>
            <a:off x="395288" y="3336925"/>
            <a:ext cx="1003300" cy="336550"/>
          </a:xfrm>
          <a:prstGeom prst="rect">
            <a:avLst/>
          </a:prstGeom>
          <a:noFill/>
          <a:ln w="9525">
            <a:noFill/>
            <a:miter lim="800000"/>
            <a:headEnd/>
            <a:tailEnd/>
          </a:ln>
          <a:effectLst/>
        </p:spPr>
        <p:txBody>
          <a:bodyPr wrap="none">
            <a:spAutoFit/>
          </a:bodyPr>
          <a:lstStyle/>
          <a:p>
            <a:r>
              <a:rPr lang="en-US" sz="1600"/>
              <a:t>Rank &gt; 1</a:t>
            </a:r>
          </a:p>
        </p:txBody>
      </p:sp>
      <p:sp>
        <p:nvSpPr>
          <p:cNvPr id="407639" name="AutoShape 87"/>
          <p:cNvSpPr>
            <a:spLocks noChangeArrowheads="1"/>
          </p:cNvSpPr>
          <p:nvPr/>
        </p:nvSpPr>
        <p:spPr bwMode="auto">
          <a:xfrm rot="10800000">
            <a:off x="6729413" y="4137025"/>
            <a:ext cx="127000" cy="128588"/>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640" name="AutoShape 88"/>
          <p:cNvCxnSpPr>
            <a:cxnSpLocks noChangeShapeType="1"/>
            <a:stCxn id="407639" idx="3"/>
          </p:cNvCxnSpPr>
          <p:nvPr/>
        </p:nvCxnSpPr>
        <p:spPr bwMode="auto">
          <a:xfrm rot="16200000" flipH="1" flipV="1">
            <a:off x="6536532" y="4198144"/>
            <a:ext cx="315912" cy="196850"/>
          </a:xfrm>
          <a:prstGeom prst="bentConnector3">
            <a:avLst>
              <a:gd name="adj1" fmla="val 96606"/>
            </a:avLst>
          </a:prstGeom>
          <a:noFill/>
          <a:ln w="12700">
            <a:solidFill>
              <a:srgbClr val="000000"/>
            </a:solidFill>
            <a:miter lim="800000"/>
            <a:headEnd/>
            <a:tailEnd/>
          </a:ln>
          <a:effectLst/>
        </p:spPr>
      </p:cxnSp>
      <p:sp>
        <p:nvSpPr>
          <p:cNvPr id="407641" name="AutoShape 89"/>
          <p:cNvSpPr>
            <a:spLocks noChangeArrowheads="1"/>
          </p:cNvSpPr>
          <p:nvPr/>
        </p:nvSpPr>
        <p:spPr bwMode="auto">
          <a:xfrm rot="10800000">
            <a:off x="6729413" y="4568825"/>
            <a:ext cx="127000" cy="146050"/>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642" name="AutoShape 90"/>
          <p:cNvCxnSpPr>
            <a:cxnSpLocks noChangeShapeType="1"/>
            <a:stCxn id="407641" idx="3"/>
          </p:cNvCxnSpPr>
          <p:nvPr/>
        </p:nvCxnSpPr>
        <p:spPr bwMode="auto">
          <a:xfrm rot="16200000" flipH="1" flipV="1">
            <a:off x="6531769" y="4639469"/>
            <a:ext cx="331788" cy="190500"/>
          </a:xfrm>
          <a:prstGeom prst="bentConnector3">
            <a:avLst>
              <a:gd name="adj1" fmla="val 99190"/>
            </a:avLst>
          </a:prstGeom>
          <a:noFill/>
          <a:ln w="12700">
            <a:solidFill>
              <a:srgbClr val="000000"/>
            </a:solidFill>
            <a:miter lim="800000"/>
            <a:headEnd/>
            <a:tailEnd/>
          </a:ln>
          <a:effectLst/>
        </p:spPr>
      </p:cxnSp>
      <p:sp>
        <p:nvSpPr>
          <p:cNvPr id="407647" name="Rectangle 95"/>
          <p:cNvSpPr>
            <a:spLocks noChangeArrowheads="1"/>
          </p:cNvSpPr>
          <p:nvPr/>
        </p:nvSpPr>
        <p:spPr bwMode="auto">
          <a:xfrm>
            <a:off x="7924800" y="3817938"/>
            <a:ext cx="338138" cy="365125"/>
          </a:xfrm>
          <a:prstGeom prst="rect">
            <a:avLst/>
          </a:prstGeom>
          <a:solidFill>
            <a:schemeClr val="accent1"/>
          </a:solidFill>
          <a:ln w="9525" algn="ctr">
            <a:solidFill>
              <a:srgbClr val="000000"/>
            </a:solidFill>
            <a:miter lim="800000"/>
            <a:headEnd/>
            <a:tailEnd/>
          </a:ln>
          <a:effectLst/>
        </p:spPr>
        <p:txBody>
          <a:bodyPr lIns="78355" tIns="39177" rIns="78355" bIns="39177" anchor="ctr"/>
          <a:lstStyle/>
          <a:p>
            <a:pPr algn="just" defTabSz="784225">
              <a:spcBef>
                <a:spcPct val="20000"/>
              </a:spcBef>
            </a:pPr>
            <a:r>
              <a:rPr kumimoji="1" lang="en-US" altLang="zh-CN" sz="1000">
                <a:latin typeface="Times New Roman" pitchFamily="18" charset="0"/>
                <a:ea typeface="宋体" pitchFamily="2" charset="-122"/>
                <a:cs typeface="Mangal" pitchFamily="2"/>
              </a:rPr>
              <a:t>UE</a:t>
            </a:r>
          </a:p>
        </p:txBody>
      </p:sp>
      <p:sp>
        <p:nvSpPr>
          <p:cNvPr id="407648" name="AutoShape 96"/>
          <p:cNvSpPr>
            <a:spLocks noChangeArrowheads="1"/>
          </p:cNvSpPr>
          <p:nvPr/>
        </p:nvSpPr>
        <p:spPr bwMode="auto">
          <a:xfrm rot="10800000">
            <a:off x="7762875" y="3708400"/>
            <a:ext cx="79375" cy="127000"/>
          </a:xfrm>
          <a:prstGeom prst="triangle">
            <a:avLst>
              <a:gd name="adj" fmla="val 50000"/>
            </a:avLst>
          </a:prstGeom>
          <a:noFill/>
          <a:ln w="12700" algn="ctr">
            <a:solidFill>
              <a:srgbClr val="000000"/>
            </a:solidFill>
            <a:miter lim="800000"/>
            <a:headEnd/>
            <a:tailEnd/>
          </a:ln>
          <a:effectLst/>
        </p:spPr>
        <p:txBody>
          <a:bodyPr/>
          <a:lstStyle/>
          <a:p>
            <a:endParaRPr lang="en-US"/>
          </a:p>
        </p:txBody>
      </p:sp>
      <p:sp>
        <p:nvSpPr>
          <p:cNvPr id="407649" name="AutoShape 97"/>
          <p:cNvSpPr>
            <a:spLocks noChangeArrowheads="1"/>
          </p:cNvSpPr>
          <p:nvPr/>
        </p:nvSpPr>
        <p:spPr bwMode="auto">
          <a:xfrm rot="10800000">
            <a:off x="7762875" y="3954463"/>
            <a:ext cx="79375" cy="128587"/>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650" name="AutoShape 98"/>
          <p:cNvCxnSpPr>
            <a:cxnSpLocks noChangeShapeType="1"/>
            <a:stCxn id="407648" idx="0"/>
          </p:cNvCxnSpPr>
          <p:nvPr/>
        </p:nvCxnSpPr>
        <p:spPr bwMode="auto">
          <a:xfrm rot="16200000" flipH="1">
            <a:off x="7831932" y="3806031"/>
            <a:ext cx="58738" cy="117475"/>
          </a:xfrm>
          <a:prstGeom prst="bentConnector2">
            <a:avLst/>
          </a:prstGeom>
          <a:noFill/>
          <a:ln w="9525">
            <a:solidFill>
              <a:srgbClr val="000000"/>
            </a:solidFill>
            <a:miter lim="800000"/>
            <a:headEnd/>
            <a:tailEnd/>
          </a:ln>
        </p:spPr>
      </p:cxnSp>
      <p:cxnSp>
        <p:nvCxnSpPr>
          <p:cNvPr id="407651" name="AutoShape 99"/>
          <p:cNvCxnSpPr>
            <a:cxnSpLocks noChangeShapeType="1"/>
          </p:cNvCxnSpPr>
          <p:nvPr/>
        </p:nvCxnSpPr>
        <p:spPr bwMode="auto">
          <a:xfrm rot="16200000" flipH="1">
            <a:off x="7834313" y="4049712"/>
            <a:ext cx="57150" cy="117475"/>
          </a:xfrm>
          <a:prstGeom prst="bentConnector2">
            <a:avLst/>
          </a:prstGeom>
          <a:noFill/>
          <a:ln w="9525">
            <a:solidFill>
              <a:srgbClr val="000000"/>
            </a:solidFill>
            <a:miter lim="800000"/>
            <a:headEnd/>
            <a:tailEnd/>
          </a:ln>
        </p:spPr>
      </p:cxnSp>
      <p:sp>
        <p:nvSpPr>
          <p:cNvPr id="407652" name="Rectangle 100"/>
          <p:cNvSpPr>
            <a:spLocks noChangeArrowheads="1"/>
          </p:cNvSpPr>
          <p:nvPr/>
        </p:nvSpPr>
        <p:spPr bwMode="auto">
          <a:xfrm>
            <a:off x="8056563" y="4506913"/>
            <a:ext cx="338137" cy="363537"/>
          </a:xfrm>
          <a:prstGeom prst="rect">
            <a:avLst/>
          </a:prstGeom>
          <a:solidFill>
            <a:srgbClr val="FFFFFF"/>
          </a:solidFill>
          <a:ln w="9525" algn="ctr">
            <a:solidFill>
              <a:srgbClr val="000000"/>
            </a:solidFill>
            <a:miter lim="800000"/>
            <a:headEnd/>
            <a:tailEnd/>
          </a:ln>
          <a:effectLst/>
        </p:spPr>
        <p:txBody>
          <a:bodyPr lIns="78355" tIns="39177" rIns="78355" bIns="39177" anchor="ctr"/>
          <a:lstStyle/>
          <a:p>
            <a:pPr algn="just" defTabSz="784225">
              <a:spcBef>
                <a:spcPct val="20000"/>
              </a:spcBef>
            </a:pPr>
            <a:r>
              <a:rPr kumimoji="1" lang="en-US" altLang="zh-CN" sz="1000">
                <a:latin typeface="Times New Roman" pitchFamily="18" charset="0"/>
                <a:ea typeface="宋体" pitchFamily="2" charset="-122"/>
                <a:cs typeface="Mangal" pitchFamily="2"/>
              </a:rPr>
              <a:t>UE</a:t>
            </a:r>
          </a:p>
        </p:txBody>
      </p:sp>
      <p:sp>
        <p:nvSpPr>
          <p:cNvPr id="407653" name="AutoShape 101"/>
          <p:cNvSpPr>
            <a:spLocks noChangeArrowheads="1"/>
          </p:cNvSpPr>
          <p:nvPr/>
        </p:nvSpPr>
        <p:spPr bwMode="auto">
          <a:xfrm rot="10800000">
            <a:off x="7894638" y="4398963"/>
            <a:ext cx="80962" cy="127000"/>
          </a:xfrm>
          <a:prstGeom prst="triangle">
            <a:avLst>
              <a:gd name="adj" fmla="val 50000"/>
            </a:avLst>
          </a:prstGeom>
          <a:noFill/>
          <a:ln w="12700" algn="ctr">
            <a:solidFill>
              <a:srgbClr val="000000"/>
            </a:solidFill>
            <a:miter lim="800000"/>
            <a:headEnd/>
            <a:tailEnd/>
          </a:ln>
          <a:effectLst/>
        </p:spPr>
        <p:txBody>
          <a:bodyPr/>
          <a:lstStyle/>
          <a:p>
            <a:endParaRPr lang="en-US"/>
          </a:p>
        </p:txBody>
      </p:sp>
      <p:sp>
        <p:nvSpPr>
          <p:cNvPr id="407654" name="AutoShape 102"/>
          <p:cNvSpPr>
            <a:spLocks noChangeArrowheads="1"/>
          </p:cNvSpPr>
          <p:nvPr/>
        </p:nvSpPr>
        <p:spPr bwMode="auto">
          <a:xfrm rot="10800000">
            <a:off x="7894638" y="4643438"/>
            <a:ext cx="80962" cy="128587"/>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655" name="AutoShape 103"/>
          <p:cNvCxnSpPr>
            <a:cxnSpLocks noChangeShapeType="1"/>
            <a:stCxn id="407653" idx="0"/>
          </p:cNvCxnSpPr>
          <p:nvPr/>
        </p:nvCxnSpPr>
        <p:spPr bwMode="auto">
          <a:xfrm rot="16200000" flipH="1">
            <a:off x="7965282" y="4496594"/>
            <a:ext cx="58737" cy="117475"/>
          </a:xfrm>
          <a:prstGeom prst="bentConnector2">
            <a:avLst/>
          </a:prstGeom>
          <a:noFill/>
          <a:ln w="9525">
            <a:solidFill>
              <a:srgbClr val="000000"/>
            </a:solidFill>
            <a:miter lim="800000"/>
            <a:headEnd/>
            <a:tailEnd/>
          </a:ln>
        </p:spPr>
      </p:cxnSp>
      <p:cxnSp>
        <p:nvCxnSpPr>
          <p:cNvPr id="407656" name="AutoShape 104"/>
          <p:cNvCxnSpPr>
            <a:cxnSpLocks noChangeShapeType="1"/>
          </p:cNvCxnSpPr>
          <p:nvPr/>
        </p:nvCxnSpPr>
        <p:spPr bwMode="auto">
          <a:xfrm rot="16200000" flipH="1">
            <a:off x="7963694" y="4741069"/>
            <a:ext cx="58737" cy="117475"/>
          </a:xfrm>
          <a:prstGeom prst="bentConnector2">
            <a:avLst/>
          </a:prstGeom>
          <a:noFill/>
          <a:ln w="9525">
            <a:solidFill>
              <a:srgbClr val="000000"/>
            </a:solidFill>
            <a:miter lim="800000"/>
            <a:headEnd/>
            <a:tailEnd/>
          </a:ln>
        </p:spPr>
      </p:cxnSp>
      <p:sp>
        <p:nvSpPr>
          <p:cNvPr id="407657" name="Rectangle 105"/>
          <p:cNvSpPr>
            <a:spLocks noChangeArrowheads="1"/>
          </p:cNvSpPr>
          <p:nvPr/>
        </p:nvSpPr>
        <p:spPr bwMode="auto">
          <a:xfrm>
            <a:off x="7810500" y="5121275"/>
            <a:ext cx="338138" cy="363538"/>
          </a:xfrm>
          <a:prstGeom prst="rect">
            <a:avLst/>
          </a:prstGeom>
          <a:solidFill>
            <a:schemeClr val="hlink"/>
          </a:solidFill>
          <a:ln w="9525" algn="ctr">
            <a:solidFill>
              <a:srgbClr val="000000"/>
            </a:solidFill>
            <a:miter lim="800000"/>
            <a:headEnd/>
            <a:tailEnd/>
          </a:ln>
          <a:effectLst/>
        </p:spPr>
        <p:txBody>
          <a:bodyPr lIns="78355" tIns="39177" rIns="78355" bIns="39177" anchor="ctr"/>
          <a:lstStyle/>
          <a:p>
            <a:pPr algn="just" defTabSz="784225">
              <a:spcBef>
                <a:spcPct val="20000"/>
              </a:spcBef>
            </a:pPr>
            <a:r>
              <a:rPr kumimoji="1" lang="en-US" altLang="zh-CN" sz="1000">
                <a:latin typeface="Times New Roman" pitchFamily="18" charset="0"/>
                <a:ea typeface="宋体" pitchFamily="2" charset="-122"/>
                <a:cs typeface="Mangal" pitchFamily="2"/>
              </a:rPr>
              <a:t>UE</a:t>
            </a:r>
          </a:p>
        </p:txBody>
      </p:sp>
      <p:sp>
        <p:nvSpPr>
          <p:cNvPr id="407658" name="AutoShape 106"/>
          <p:cNvSpPr>
            <a:spLocks noChangeArrowheads="1"/>
          </p:cNvSpPr>
          <p:nvPr/>
        </p:nvSpPr>
        <p:spPr bwMode="auto">
          <a:xfrm rot="10800000">
            <a:off x="7648575" y="5013325"/>
            <a:ext cx="79375" cy="127000"/>
          </a:xfrm>
          <a:prstGeom prst="triangle">
            <a:avLst>
              <a:gd name="adj" fmla="val 50000"/>
            </a:avLst>
          </a:prstGeom>
          <a:noFill/>
          <a:ln w="12700" algn="ctr">
            <a:solidFill>
              <a:srgbClr val="000000"/>
            </a:solidFill>
            <a:miter lim="800000"/>
            <a:headEnd/>
            <a:tailEnd/>
          </a:ln>
          <a:effectLst/>
        </p:spPr>
        <p:txBody>
          <a:bodyPr/>
          <a:lstStyle/>
          <a:p>
            <a:endParaRPr lang="en-US"/>
          </a:p>
        </p:txBody>
      </p:sp>
      <p:sp>
        <p:nvSpPr>
          <p:cNvPr id="407659" name="AutoShape 107"/>
          <p:cNvSpPr>
            <a:spLocks noChangeArrowheads="1"/>
          </p:cNvSpPr>
          <p:nvPr/>
        </p:nvSpPr>
        <p:spPr bwMode="auto">
          <a:xfrm rot="10800000">
            <a:off x="7648575" y="5257800"/>
            <a:ext cx="79375" cy="128588"/>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660" name="AutoShape 108"/>
          <p:cNvCxnSpPr>
            <a:cxnSpLocks noChangeShapeType="1"/>
            <a:stCxn id="407658" idx="0"/>
          </p:cNvCxnSpPr>
          <p:nvPr/>
        </p:nvCxnSpPr>
        <p:spPr bwMode="auto">
          <a:xfrm rot="16200000" flipH="1">
            <a:off x="7717632" y="5110956"/>
            <a:ext cx="58738" cy="117475"/>
          </a:xfrm>
          <a:prstGeom prst="bentConnector2">
            <a:avLst/>
          </a:prstGeom>
          <a:noFill/>
          <a:ln w="9525">
            <a:solidFill>
              <a:srgbClr val="000000"/>
            </a:solidFill>
            <a:miter lim="800000"/>
            <a:headEnd/>
            <a:tailEnd/>
          </a:ln>
        </p:spPr>
      </p:cxnSp>
      <p:cxnSp>
        <p:nvCxnSpPr>
          <p:cNvPr id="407661" name="AutoShape 109"/>
          <p:cNvCxnSpPr>
            <a:cxnSpLocks noChangeShapeType="1"/>
          </p:cNvCxnSpPr>
          <p:nvPr/>
        </p:nvCxnSpPr>
        <p:spPr bwMode="auto">
          <a:xfrm rot="16200000" flipH="1">
            <a:off x="7719220" y="5355431"/>
            <a:ext cx="55562" cy="117475"/>
          </a:xfrm>
          <a:prstGeom prst="bentConnector2">
            <a:avLst/>
          </a:prstGeom>
          <a:noFill/>
          <a:ln w="9525">
            <a:solidFill>
              <a:srgbClr val="000000"/>
            </a:solidFill>
            <a:miter lim="800000"/>
            <a:headEnd/>
            <a:tailEnd/>
          </a:ln>
        </p:spPr>
      </p:cxnSp>
      <p:cxnSp>
        <p:nvCxnSpPr>
          <p:cNvPr id="407663" name="AutoShape 111"/>
          <p:cNvCxnSpPr>
            <a:cxnSpLocks noChangeShapeType="1"/>
            <a:endCxn id="407668" idx="2"/>
          </p:cNvCxnSpPr>
          <p:nvPr/>
        </p:nvCxnSpPr>
        <p:spPr bwMode="auto">
          <a:xfrm rot="10800000">
            <a:off x="6361113" y="5073650"/>
            <a:ext cx="1552575" cy="539750"/>
          </a:xfrm>
          <a:prstGeom prst="bentConnector2">
            <a:avLst/>
          </a:prstGeom>
          <a:noFill/>
          <a:ln w="28575" cap="rnd">
            <a:solidFill>
              <a:srgbClr val="000000"/>
            </a:solidFill>
            <a:prstDash val="sysDot"/>
            <a:miter lim="800000"/>
            <a:headEnd/>
            <a:tailEnd type="triangle" w="med" len="med"/>
          </a:ln>
        </p:spPr>
      </p:cxnSp>
      <p:sp>
        <p:nvSpPr>
          <p:cNvPr id="407668" name="AutoShape 116"/>
          <p:cNvSpPr>
            <a:spLocks noChangeArrowheads="1"/>
          </p:cNvSpPr>
          <p:nvPr/>
        </p:nvSpPr>
        <p:spPr bwMode="auto">
          <a:xfrm>
            <a:off x="6078538" y="4224338"/>
            <a:ext cx="565150" cy="849312"/>
          </a:xfrm>
          <a:prstGeom prst="roundRect">
            <a:avLst>
              <a:gd name="adj" fmla="val 16667"/>
            </a:avLst>
          </a:prstGeom>
          <a:solidFill>
            <a:srgbClr val="FF9933"/>
          </a:solidFill>
          <a:ln w="9525" algn="ctr">
            <a:solidFill>
              <a:schemeClr val="tx1"/>
            </a:solidFill>
            <a:round/>
            <a:headEnd/>
            <a:tailEnd/>
          </a:ln>
          <a:effectLst/>
        </p:spPr>
        <p:txBody>
          <a:bodyPr wrap="none" lIns="78355" tIns="39177" rIns="78355" bIns="39177" anchor="ctr"/>
          <a:lstStyle/>
          <a:p>
            <a:pPr algn="ctr" defTabSz="784225">
              <a:spcBef>
                <a:spcPct val="20000"/>
              </a:spcBef>
            </a:pPr>
            <a:r>
              <a:rPr kumimoji="1" lang="en-US" altLang="zh-CN" sz="1000">
                <a:latin typeface="Times New Roman" pitchFamily="18" charset="0"/>
                <a:ea typeface="宋体" pitchFamily="2" charset="-122"/>
              </a:rPr>
              <a:t>Pre-coder</a:t>
            </a:r>
          </a:p>
        </p:txBody>
      </p:sp>
      <p:sp>
        <p:nvSpPr>
          <p:cNvPr id="407670" name="Line 118"/>
          <p:cNvSpPr>
            <a:spLocks noChangeShapeType="1"/>
          </p:cNvSpPr>
          <p:nvPr/>
        </p:nvSpPr>
        <p:spPr bwMode="auto">
          <a:xfrm flipV="1">
            <a:off x="6926263" y="3960813"/>
            <a:ext cx="709612" cy="425450"/>
          </a:xfrm>
          <a:prstGeom prst="line">
            <a:avLst/>
          </a:prstGeom>
          <a:noFill/>
          <a:ln w="28575">
            <a:solidFill>
              <a:srgbClr val="008000"/>
            </a:solidFill>
            <a:prstDash val="sysDot"/>
            <a:round/>
            <a:headEnd/>
            <a:tailEnd type="triangle" w="med" len="med"/>
          </a:ln>
          <a:effectLst/>
        </p:spPr>
        <p:txBody>
          <a:bodyPr/>
          <a:lstStyle/>
          <a:p>
            <a:endParaRPr lang="en-US"/>
          </a:p>
        </p:txBody>
      </p:sp>
      <p:sp>
        <p:nvSpPr>
          <p:cNvPr id="407671" name="Line 119"/>
          <p:cNvSpPr>
            <a:spLocks noChangeShapeType="1"/>
          </p:cNvSpPr>
          <p:nvPr/>
        </p:nvSpPr>
        <p:spPr bwMode="auto">
          <a:xfrm>
            <a:off x="6945313" y="4538663"/>
            <a:ext cx="827087" cy="50800"/>
          </a:xfrm>
          <a:prstGeom prst="line">
            <a:avLst/>
          </a:prstGeom>
          <a:noFill/>
          <a:ln w="28575">
            <a:solidFill>
              <a:srgbClr val="008000"/>
            </a:solidFill>
            <a:prstDash val="sysDot"/>
            <a:round/>
            <a:headEnd/>
            <a:tailEnd type="triangle" w="med" len="med"/>
          </a:ln>
          <a:effectLst/>
        </p:spPr>
        <p:txBody>
          <a:bodyPr/>
          <a:lstStyle/>
          <a:p>
            <a:endParaRPr lang="en-US"/>
          </a:p>
        </p:txBody>
      </p:sp>
      <p:sp>
        <p:nvSpPr>
          <p:cNvPr id="407672" name="Line 120"/>
          <p:cNvSpPr>
            <a:spLocks noChangeShapeType="1"/>
          </p:cNvSpPr>
          <p:nvPr/>
        </p:nvSpPr>
        <p:spPr bwMode="auto">
          <a:xfrm>
            <a:off x="6926263" y="4643438"/>
            <a:ext cx="660400" cy="606425"/>
          </a:xfrm>
          <a:prstGeom prst="line">
            <a:avLst/>
          </a:prstGeom>
          <a:noFill/>
          <a:ln w="28575">
            <a:solidFill>
              <a:schemeClr val="hlink"/>
            </a:solidFill>
            <a:prstDash val="sysDot"/>
            <a:round/>
            <a:headEnd/>
            <a:tailEnd type="triangle" w="med" len="med"/>
          </a:ln>
          <a:effectLst/>
        </p:spPr>
        <p:txBody>
          <a:bodyPr/>
          <a:lstStyle/>
          <a:p>
            <a:endParaRPr lang="en-US"/>
          </a:p>
        </p:txBody>
      </p:sp>
      <p:sp>
        <p:nvSpPr>
          <p:cNvPr id="407673" name="Line 121"/>
          <p:cNvSpPr>
            <a:spLocks noChangeShapeType="1"/>
          </p:cNvSpPr>
          <p:nvPr/>
        </p:nvSpPr>
        <p:spPr bwMode="auto">
          <a:xfrm flipV="1">
            <a:off x="6940550" y="4033838"/>
            <a:ext cx="747713" cy="400050"/>
          </a:xfrm>
          <a:prstGeom prst="line">
            <a:avLst/>
          </a:prstGeom>
          <a:noFill/>
          <a:ln w="28575">
            <a:solidFill>
              <a:schemeClr val="hlink"/>
            </a:solidFill>
            <a:prstDash val="sysDot"/>
            <a:round/>
            <a:headEnd/>
            <a:tailEnd type="triangle" w="med" len="med"/>
          </a:ln>
          <a:effectLst/>
        </p:spPr>
        <p:txBody>
          <a:bodyPr/>
          <a:lstStyle/>
          <a:p>
            <a:endParaRPr lang="en-US"/>
          </a:p>
        </p:txBody>
      </p:sp>
      <p:sp>
        <p:nvSpPr>
          <p:cNvPr id="407675" name="Text Box 123"/>
          <p:cNvSpPr txBox="1">
            <a:spLocks noChangeArrowheads="1"/>
          </p:cNvSpPr>
          <p:nvPr/>
        </p:nvSpPr>
        <p:spPr bwMode="auto">
          <a:xfrm>
            <a:off x="5816600" y="5600700"/>
            <a:ext cx="2427288" cy="396875"/>
          </a:xfrm>
          <a:prstGeom prst="rect">
            <a:avLst/>
          </a:prstGeom>
          <a:noFill/>
          <a:ln w="9525">
            <a:noFill/>
            <a:miter lim="800000"/>
            <a:headEnd/>
            <a:tailEnd/>
          </a:ln>
          <a:effectLst/>
        </p:spPr>
        <p:txBody>
          <a:bodyPr>
            <a:spAutoFit/>
          </a:bodyPr>
          <a:lstStyle/>
          <a:p>
            <a:pPr algn="ctr"/>
            <a:r>
              <a:rPr lang="en-US" sz="1000" b="1"/>
              <a:t>(3) Precoding matrix indication (PMI),</a:t>
            </a:r>
          </a:p>
          <a:p>
            <a:pPr algn="ctr"/>
            <a:r>
              <a:rPr lang="en-US" sz="1000" b="1"/>
              <a:t>rank indication (RI)</a:t>
            </a:r>
          </a:p>
        </p:txBody>
      </p:sp>
      <p:sp>
        <p:nvSpPr>
          <p:cNvPr id="407676" name="AutoShape 124"/>
          <p:cNvSpPr>
            <a:spLocks noChangeArrowheads="1"/>
          </p:cNvSpPr>
          <p:nvPr/>
        </p:nvSpPr>
        <p:spPr bwMode="auto">
          <a:xfrm>
            <a:off x="6827838" y="3444875"/>
            <a:ext cx="990600" cy="228600"/>
          </a:xfrm>
          <a:prstGeom prst="rightArrow">
            <a:avLst>
              <a:gd name="adj1" fmla="val 50000"/>
              <a:gd name="adj2" fmla="val 108333"/>
            </a:avLst>
          </a:prstGeom>
          <a:solidFill>
            <a:schemeClr val="tx1"/>
          </a:solidFill>
          <a:ln w="9525">
            <a:solidFill>
              <a:schemeClr val="bg2"/>
            </a:solidFill>
            <a:miter lim="800000"/>
            <a:headEnd/>
            <a:tailEnd/>
          </a:ln>
          <a:effectLst/>
        </p:spPr>
        <p:txBody>
          <a:bodyPr wrap="none" anchor="ctr"/>
          <a:lstStyle/>
          <a:p>
            <a:endParaRPr lang="en-US"/>
          </a:p>
        </p:txBody>
      </p:sp>
      <p:sp>
        <p:nvSpPr>
          <p:cNvPr id="407677" name="Text Box 125"/>
          <p:cNvSpPr txBox="1">
            <a:spLocks noChangeArrowheads="1"/>
          </p:cNvSpPr>
          <p:nvPr/>
        </p:nvSpPr>
        <p:spPr bwMode="auto">
          <a:xfrm>
            <a:off x="6269038" y="3644900"/>
            <a:ext cx="1533525" cy="244475"/>
          </a:xfrm>
          <a:prstGeom prst="rect">
            <a:avLst/>
          </a:prstGeom>
          <a:noFill/>
          <a:ln w="9525">
            <a:noFill/>
            <a:miter lim="800000"/>
            <a:headEnd/>
            <a:tailEnd/>
          </a:ln>
          <a:effectLst/>
        </p:spPr>
        <p:txBody>
          <a:bodyPr wrap="none">
            <a:spAutoFit/>
          </a:bodyPr>
          <a:lstStyle/>
          <a:p>
            <a:pPr algn="ctr"/>
            <a:r>
              <a:rPr lang="en-US" sz="1000" b="1"/>
              <a:t>(1) Reference symbols</a:t>
            </a:r>
          </a:p>
        </p:txBody>
      </p:sp>
      <p:sp>
        <p:nvSpPr>
          <p:cNvPr id="407678" name="Text Box 126"/>
          <p:cNvSpPr txBox="1">
            <a:spLocks noChangeArrowheads="1"/>
          </p:cNvSpPr>
          <p:nvPr/>
        </p:nvSpPr>
        <p:spPr bwMode="auto">
          <a:xfrm>
            <a:off x="8410159" y="3252788"/>
            <a:ext cx="338554" cy="2586037"/>
          </a:xfrm>
          <a:prstGeom prst="rect">
            <a:avLst/>
          </a:prstGeom>
          <a:solidFill>
            <a:schemeClr val="tx1"/>
          </a:solidFill>
          <a:ln w="9525">
            <a:noFill/>
            <a:miter lim="800000"/>
            <a:headEnd/>
            <a:tailEnd/>
          </a:ln>
          <a:effectLst/>
        </p:spPr>
        <p:txBody>
          <a:bodyPr vert="eaVert">
            <a:spAutoFit/>
          </a:bodyPr>
          <a:lstStyle/>
          <a:p>
            <a:r>
              <a:rPr lang="en-US" sz="1000" b="1"/>
              <a:t>(2) UEs determine best precoding matrix</a:t>
            </a:r>
          </a:p>
        </p:txBody>
      </p:sp>
      <p:sp>
        <p:nvSpPr>
          <p:cNvPr id="407679" name="Text Box 127"/>
          <p:cNvSpPr txBox="1">
            <a:spLocks noChangeArrowheads="1"/>
          </p:cNvSpPr>
          <p:nvPr/>
        </p:nvSpPr>
        <p:spPr bwMode="auto">
          <a:xfrm>
            <a:off x="617538" y="2449513"/>
            <a:ext cx="3286125" cy="581025"/>
          </a:xfrm>
          <a:prstGeom prst="rect">
            <a:avLst/>
          </a:prstGeom>
          <a:noFill/>
          <a:ln w="9525">
            <a:noFill/>
            <a:miter lim="800000"/>
            <a:headEnd/>
            <a:tailEnd/>
          </a:ln>
          <a:effectLst/>
        </p:spPr>
        <p:txBody>
          <a:bodyPr>
            <a:spAutoFit/>
          </a:bodyPr>
          <a:lstStyle/>
          <a:p>
            <a:pPr algn="ctr"/>
            <a:r>
              <a:rPr lang="en-US" sz="1600"/>
              <a:t>Transmit Diversity via Space Frequency Block Coding (SFBC)</a:t>
            </a:r>
          </a:p>
        </p:txBody>
      </p:sp>
      <p:sp>
        <p:nvSpPr>
          <p:cNvPr id="407680" name="Text Box 128"/>
          <p:cNvSpPr txBox="1">
            <a:spLocks noChangeArrowheads="1"/>
          </p:cNvSpPr>
          <p:nvPr/>
        </p:nvSpPr>
        <p:spPr bwMode="auto">
          <a:xfrm>
            <a:off x="468313" y="5827713"/>
            <a:ext cx="3359150" cy="366712"/>
          </a:xfrm>
          <a:prstGeom prst="rect">
            <a:avLst/>
          </a:prstGeom>
          <a:noFill/>
          <a:ln w="9525">
            <a:noFill/>
            <a:miter lim="800000"/>
            <a:headEnd/>
            <a:tailEnd/>
          </a:ln>
          <a:effectLst/>
        </p:spPr>
        <p:txBody>
          <a:bodyPr wrap="none">
            <a:spAutoFit/>
          </a:bodyPr>
          <a:lstStyle/>
          <a:p>
            <a:pPr algn="ctr"/>
            <a:r>
              <a:rPr lang="en-US"/>
              <a:t>Open-Loop Spatial Multiplexing</a:t>
            </a:r>
          </a:p>
        </p:txBody>
      </p:sp>
      <p:sp>
        <p:nvSpPr>
          <p:cNvPr id="407684" name="Text Box 132"/>
          <p:cNvSpPr txBox="1">
            <a:spLocks noChangeArrowheads="1"/>
          </p:cNvSpPr>
          <p:nvPr/>
        </p:nvSpPr>
        <p:spPr bwMode="auto">
          <a:xfrm>
            <a:off x="5078413" y="5911850"/>
            <a:ext cx="3670300" cy="641350"/>
          </a:xfrm>
          <a:prstGeom prst="rect">
            <a:avLst/>
          </a:prstGeom>
          <a:noFill/>
          <a:ln w="9525">
            <a:noFill/>
            <a:miter lim="800000"/>
            <a:headEnd/>
            <a:tailEnd/>
          </a:ln>
          <a:effectLst/>
        </p:spPr>
        <p:txBody>
          <a:bodyPr>
            <a:spAutoFit/>
          </a:bodyPr>
          <a:lstStyle/>
          <a:p>
            <a:pPr algn="ctr"/>
            <a:r>
              <a:rPr lang="en-US"/>
              <a:t>Closed-Loop Spatial Multiplexing (Single or Multi-User)</a:t>
            </a:r>
          </a:p>
        </p:txBody>
      </p:sp>
      <p:sp>
        <p:nvSpPr>
          <p:cNvPr id="407721" name="AutoShape 169"/>
          <p:cNvSpPr>
            <a:spLocks noChangeArrowheads="1"/>
          </p:cNvSpPr>
          <p:nvPr/>
        </p:nvSpPr>
        <p:spPr bwMode="auto">
          <a:xfrm rot="10800000">
            <a:off x="7037388" y="1300163"/>
            <a:ext cx="127000" cy="128587"/>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722" name="AutoShape 170"/>
          <p:cNvCxnSpPr>
            <a:cxnSpLocks noChangeShapeType="1"/>
            <a:stCxn id="407721" idx="3"/>
          </p:cNvCxnSpPr>
          <p:nvPr/>
        </p:nvCxnSpPr>
        <p:spPr bwMode="auto">
          <a:xfrm rot="16200000" flipH="1" flipV="1">
            <a:off x="6844506" y="1361282"/>
            <a:ext cx="315913" cy="196850"/>
          </a:xfrm>
          <a:prstGeom prst="bentConnector3">
            <a:avLst>
              <a:gd name="adj1" fmla="val 96606"/>
            </a:avLst>
          </a:prstGeom>
          <a:noFill/>
          <a:ln w="12700">
            <a:solidFill>
              <a:srgbClr val="000000"/>
            </a:solidFill>
            <a:miter lim="800000"/>
            <a:headEnd/>
            <a:tailEnd/>
          </a:ln>
          <a:effectLst/>
        </p:spPr>
      </p:cxnSp>
      <p:sp>
        <p:nvSpPr>
          <p:cNvPr id="407723" name="AutoShape 171"/>
          <p:cNvSpPr>
            <a:spLocks noChangeArrowheads="1"/>
          </p:cNvSpPr>
          <p:nvPr/>
        </p:nvSpPr>
        <p:spPr bwMode="auto">
          <a:xfrm rot="10800000">
            <a:off x="7037388" y="1731963"/>
            <a:ext cx="127000" cy="146050"/>
          </a:xfrm>
          <a:prstGeom prst="triangle">
            <a:avLst>
              <a:gd name="adj" fmla="val 50000"/>
            </a:avLst>
          </a:prstGeom>
          <a:noFill/>
          <a:ln w="12700" algn="ctr">
            <a:solidFill>
              <a:srgbClr val="000000"/>
            </a:solidFill>
            <a:miter lim="800000"/>
            <a:headEnd/>
            <a:tailEnd/>
          </a:ln>
          <a:effectLst/>
        </p:spPr>
        <p:txBody>
          <a:bodyPr/>
          <a:lstStyle/>
          <a:p>
            <a:endParaRPr lang="en-US"/>
          </a:p>
        </p:txBody>
      </p:sp>
      <p:cxnSp>
        <p:nvCxnSpPr>
          <p:cNvPr id="407724" name="AutoShape 172"/>
          <p:cNvCxnSpPr>
            <a:cxnSpLocks noChangeShapeType="1"/>
            <a:stCxn id="407723" idx="3"/>
          </p:cNvCxnSpPr>
          <p:nvPr/>
        </p:nvCxnSpPr>
        <p:spPr bwMode="auto">
          <a:xfrm rot="16200000" flipH="1" flipV="1">
            <a:off x="6839744" y="1802607"/>
            <a:ext cx="331787" cy="190500"/>
          </a:xfrm>
          <a:prstGeom prst="bentConnector3">
            <a:avLst>
              <a:gd name="adj1" fmla="val 99190"/>
            </a:avLst>
          </a:prstGeom>
          <a:noFill/>
          <a:ln w="12700">
            <a:solidFill>
              <a:srgbClr val="000000"/>
            </a:solidFill>
            <a:miter lim="800000"/>
            <a:headEnd/>
            <a:tailEnd/>
          </a:ln>
          <a:effectLst/>
        </p:spPr>
      </p:cxnSp>
      <p:sp>
        <p:nvSpPr>
          <p:cNvPr id="407727" name="AutoShape 175"/>
          <p:cNvSpPr>
            <a:spLocks noChangeArrowheads="1"/>
          </p:cNvSpPr>
          <p:nvPr/>
        </p:nvSpPr>
        <p:spPr bwMode="auto">
          <a:xfrm>
            <a:off x="6386513" y="1387475"/>
            <a:ext cx="565150" cy="849313"/>
          </a:xfrm>
          <a:prstGeom prst="roundRect">
            <a:avLst>
              <a:gd name="adj" fmla="val 16667"/>
            </a:avLst>
          </a:prstGeom>
          <a:solidFill>
            <a:srgbClr val="FF9933"/>
          </a:solidFill>
          <a:ln w="9525" algn="ctr">
            <a:solidFill>
              <a:schemeClr val="tx1"/>
            </a:solidFill>
            <a:round/>
            <a:headEnd/>
            <a:tailEnd/>
          </a:ln>
          <a:effectLst/>
        </p:spPr>
        <p:txBody>
          <a:bodyPr wrap="none" lIns="78355" tIns="39177" rIns="78355" bIns="39177" anchor="ctr"/>
          <a:lstStyle/>
          <a:p>
            <a:pPr algn="ctr" defTabSz="784225">
              <a:spcBef>
                <a:spcPct val="20000"/>
              </a:spcBef>
            </a:pPr>
            <a:r>
              <a:rPr kumimoji="1" lang="en-US" altLang="zh-CN" sz="1000">
                <a:latin typeface="Times New Roman" pitchFamily="18" charset="0"/>
                <a:ea typeface="宋体" pitchFamily="2" charset="-122"/>
              </a:rPr>
              <a:t>Pre-coder</a:t>
            </a:r>
          </a:p>
        </p:txBody>
      </p:sp>
      <p:sp>
        <p:nvSpPr>
          <p:cNvPr id="407729" name="Text Box 177"/>
          <p:cNvSpPr txBox="1">
            <a:spLocks noChangeArrowheads="1"/>
          </p:cNvSpPr>
          <p:nvPr/>
        </p:nvSpPr>
        <p:spPr bwMode="auto">
          <a:xfrm>
            <a:off x="4924425" y="1754188"/>
            <a:ext cx="563563" cy="159462"/>
          </a:xfrm>
          <a:prstGeom prst="rect">
            <a:avLst/>
          </a:prstGeom>
          <a:solidFill>
            <a:srgbClr val="FF99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730" name="Line 178"/>
          <p:cNvSpPr>
            <a:spLocks noChangeShapeType="1"/>
          </p:cNvSpPr>
          <p:nvPr/>
        </p:nvSpPr>
        <p:spPr bwMode="auto">
          <a:xfrm>
            <a:off x="5487988" y="1844675"/>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32" name="Line 180"/>
          <p:cNvSpPr>
            <a:spLocks noChangeShapeType="1"/>
          </p:cNvSpPr>
          <p:nvPr/>
        </p:nvSpPr>
        <p:spPr bwMode="auto">
          <a:xfrm>
            <a:off x="6097588" y="1824038"/>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33" name="Text Box 181"/>
          <p:cNvSpPr txBox="1">
            <a:spLocks noChangeArrowheads="1"/>
          </p:cNvSpPr>
          <p:nvPr/>
        </p:nvSpPr>
        <p:spPr bwMode="auto">
          <a:xfrm>
            <a:off x="5730875" y="1739900"/>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735" name="Text Box 183"/>
          <p:cNvSpPr txBox="1">
            <a:spLocks noChangeArrowheads="1"/>
          </p:cNvSpPr>
          <p:nvPr/>
        </p:nvSpPr>
        <p:spPr bwMode="auto">
          <a:xfrm>
            <a:off x="4716463" y="2384425"/>
            <a:ext cx="3816350" cy="641350"/>
          </a:xfrm>
          <a:prstGeom prst="rect">
            <a:avLst/>
          </a:prstGeom>
          <a:noFill/>
          <a:ln w="9525">
            <a:noFill/>
            <a:miter lim="800000"/>
            <a:headEnd/>
            <a:tailEnd/>
          </a:ln>
          <a:effectLst/>
        </p:spPr>
        <p:txBody>
          <a:bodyPr>
            <a:spAutoFit/>
          </a:bodyPr>
          <a:lstStyle/>
          <a:p>
            <a:pPr algn="ctr"/>
            <a:r>
              <a:rPr lang="en-US"/>
              <a:t>Beamforming</a:t>
            </a:r>
          </a:p>
          <a:p>
            <a:pPr algn="ctr"/>
            <a:r>
              <a:rPr lang="en-US"/>
              <a:t>(codebook or non-codebook-based)</a:t>
            </a:r>
          </a:p>
        </p:txBody>
      </p:sp>
      <p:sp>
        <p:nvSpPr>
          <p:cNvPr id="407738" name="Oval 186"/>
          <p:cNvSpPr>
            <a:spLocks noChangeArrowheads="1"/>
          </p:cNvSpPr>
          <p:nvPr/>
        </p:nvSpPr>
        <p:spPr bwMode="auto">
          <a:xfrm rot="-2266024">
            <a:off x="7180263" y="1296988"/>
            <a:ext cx="477837" cy="163512"/>
          </a:xfrm>
          <a:prstGeom prst="ellipse">
            <a:avLst/>
          </a:prstGeom>
          <a:noFill/>
          <a:ln w="9525">
            <a:solidFill>
              <a:schemeClr val="accent2">
                <a:lumMod val="75000"/>
              </a:schemeClr>
            </a:solidFill>
            <a:round/>
            <a:headEnd/>
            <a:tailEnd/>
          </a:ln>
          <a:effectLst/>
        </p:spPr>
        <p:txBody>
          <a:bodyPr wrap="none" anchor="ctr"/>
          <a:lstStyle/>
          <a:p>
            <a:endParaRPr lang="en-US"/>
          </a:p>
        </p:txBody>
      </p:sp>
      <p:sp>
        <p:nvSpPr>
          <p:cNvPr id="407741" name="Oval 189"/>
          <p:cNvSpPr>
            <a:spLocks noChangeArrowheads="1"/>
          </p:cNvSpPr>
          <p:nvPr/>
        </p:nvSpPr>
        <p:spPr bwMode="auto">
          <a:xfrm rot="2925875">
            <a:off x="7106444" y="1677194"/>
            <a:ext cx="623887" cy="225425"/>
          </a:xfrm>
          <a:prstGeom prst="ellipse">
            <a:avLst/>
          </a:prstGeom>
          <a:solidFill>
            <a:schemeClr val="bg1"/>
          </a:solidFill>
          <a:ln w="9525">
            <a:solidFill>
              <a:schemeClr val="accent2">
                <a:lumMod val="75000"/>
              </a:schemeClr>
            </a:solidFill>
            <a:round/>
            <a:headEnd/>
            <a:tailEnd/>
          </a:ln>
          <a:effectLst/>
        </p:spPr>
        <p:txBody>
          <a:bodyPr wrap="none" anchor="ctr"/>
          <a:lstStyle/>
          <a:p>
            <a:endParaRPr lang="en-US"/>
          </a:p>
        </p:txBody>
      </p:sp>
      <p:sp>
        <p:nvSpPr>
          <p:cNvPr id="407740" name="Oval 188"/>
          <p:cNvSpPr>
            <a:spLocks noChangeArrowheads="1"/>
          </p:cNvSpPr>
          <p:nvPr/>
        </p:nvSpPr>
        <p:spPr bwMode="auto">
          <a:xfrm rot="-869152">
            <a:off x="7232650" y="1317625"/>
            <a:ext cx="606425" cy="203200"/>
          </a:xfrm>
          <a:prstGeom prst="ellipse">
            <a:avLst/>
          </a:prstGeom>
          <a:solidFill>
            <a:schemeClr val="bg1"/>
          </a:solidFill>
          <a:ln w="9525">
            <a:solidFill>
              <a:schemeClr val="accent2">
                <a:lumMod val="75000"/>
              </a:schemeClr>
            </a:solidFill>
            <a:round/>
            <a:headEnd/>
            <a:tailEnd/>
          </a:ln>
          <a:effectLst/>
        </p:spPr>
        <p:txBody>
          <a:bodyPr wrap="none" anchor="ctr"/>
          <a:lstStyle/>
          <a:p>
            <a:endParaRPr lang="en-US"/>
          </a:p>
        </p:txBody>
      </p:sp>
      <p:sp>
        <p:nvSpPr>
          <p:cNvPr id="407737" name="Oval 185"/>
          <p:cNvSpPr>
            <a:spLocks noChangeArrowheads="1"/>
          </p:cNvSpPr>
          <p:nvPr/>
        </p:nvSpPr>
        <p:spPr bwMode="auto">
          <a:xfrm rot="1202579">
            <a:off x="7170738" y="1552575"/>
            <a:ext cx="1079500" cy="350838"/>
          </a:xfrm>
          <a:prstGeom prst="ellipse">
            <a:avLst/>
          </a:prstGeom>
          <a:solidFill>
            <a:schemeClr val="bg1"/>
          </a:solidFill>
          <a:ln w="9525">
            <a:solidFill>
              <a:schemeClr val="accent2">
                <a:lumMod val="75000"/>
              </a:schemeClr>
            </a:solidFill>
            <a:round/>
            <a:headEnd/>
            <a:tailEnd/>
          </a:ln>
          <a:effectLst/>
        </p:spPr>
        <p:txBody>
          <a:bodyPr wrap="none" anchor="ctr"/>
          <a:lstStyle/>
          <a:p>
            <a:endParaRPr lang="en-US"/>
          </a:p>
        </p:txBody>
      </p:sp>
      <p:sp>
        <p:nvSpPr>
          <p:cNvPr id="407744" name="Line 192"/>
          <p:cNvSpPr>
            <a:spLocks noChangeShapeType="1"/>
          </p:cNvSpPr>
          <p:nvPr/>
        </p:nvSpPr>
        <p:spPr bwMode="auto">
          <a:xfrm>
            <a:off x="395288" y="3097213"/>
            <a:ext cx="8497887" cy="0"/>
          </a:xfrm>
          <a:prstGeom prst="line">
            <a:avLst/>
          </a:prstGeom>
          <a:noFill/>
          <a:ln w="57150">
            <a:solidFill>
              <a:schemeClr val="bg2"/>
            </a:solidFill>
            <a:round/>
            <a:headEnd/>
            <a:tailEnd/>
          </a:ln>
          <a:effectLst/>
        </p:spPr>
        <p:txBody>
          <a:bodyPr/>
          <a:lstStyle/>
          <a:p>
            <a:endParaRPr lang="en-US"/>
          </a:p>
        </p:txBody>
      </p:sp>
      <p:sp>
        <p:nvSpPr>
          <p:cNvPr id="407745" name="Text Box 193"/>
          <p:cNvSpPr txBox="1">
            <a:spLocks noChangeArrowheads="1"/>
          </p:cNvSpPr>
          <p:nvPr/>
        </p:nvSpPr>
        <p:spPr bwMode="auto">
          <a:xfrm>
            <a:off x="4641850" y="4441825"/>
            <a:ext cx="563563" cy="159462"/>
          </a:xfrm>
          <a:prstGeom prst="rect">
            <a:avLst/>
          </a:prstGeom>
          <a:solidFill>
            <a:srgbClr val="FF99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746" name="Line 194"/>
          <p:cNvSpPr>
            <a:spLocks noChangeShapeType="1"/>
          </p:cNvSpPr>
          <p:nvPr/>
        </p:nvSpPr>
        <p:spPr bwMode="auto">
          <a:xfrm>
            <a:off x="5205413" y="4532313"/>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48" name="Line 196"/>
          <p:cNvSpPr>
            <a:spLocks noChangeShapeType="1"/>
          </p:cNvSpPr>
          <p:nvPr/>
        </p:nvSpPr>
        <p:spPr bwMode="auto">
          <a:xfrm>
            <a:off x="5815013" y="4511675"/>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49" name="Text Box 197"/>
          <p:cNvSpPr txBox="1">
            <a:spLocks noChangeArrowheads="1"/>
          </p:cNvSpPr>
          <p:nvPr/>
        </p:nvSpPr>
        <p:spPr bwMode="auto">
          <a:xfrm>
            <a:off x="5448300" y="4427538"/>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750" name="Text Box 198"/>
          <p:cNvSpPr txBox="1">
            <a:spLocks noChangeArrowheads="1"/>
          </p:cNvSpPr>
          <p:nvPr/>
        </p:nvSpPr>
        <p:spPr bwMode="auto">
          <a:xfrm>
            <a:off x="4643438" y="4714875"/>
            <a:ext cx="563562" cy="159462"/>
          </a:xfrm>
          <a:prstGeom prst="rect">
            <a:avLst/>
          </a:prstGeom>
          <a:solidFill>
            <a:srgbClr val="0080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751" name="Line 199"/>
          <p:cNvSpPr>
            <a:spLocks noChangeShapeType="1"/>
          </p:cNvSpPr>
          <p:nvPr/>
        </p:nvSpPr>
        <p:spPr bwMode="auto">
          <a:xfrm>
            <a:off x="5207000" y="4805363"/>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52" name="Line 200"/>
          <p:cNvSpPr>
            <a:spLocks noChangeShapeType="1"/>
          </p:cNvSpPr>
          <p:nvPr/>
        </p:nvSpPr>
        <p:spPr bwMode="auto">
          <a:xfrm>
            <a:off x="5816600" y="4784725"/>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53" name="Text Box 201"/>
          <p:cNvSpPr txBox="1">
            <a:spLocks noChangeArrowheads="1"/>
          </p:cNvSpPr>
          <p:nvPr/>
        </p:nvSpPr>
        <p:spPr bwMode="auto">
          <a:xfrm>
            <a:off x="5449888" y="4700588"/>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755" name="Oval 203"/>
          <p:cNvSpPr>
            <a:spLocks noChangeArrowheads="1"/>
          </p:cNvSpPr>
          <p:nvPr/>
        </p:nvSpPr>
        <p:spPr bwMode="auto">
          <a:xfrm rot="-1418524">
            <a:off x="6804025" y="4033838"/>
            <a:ext cx="1004888" cy="347662"/>
          </a:xfrm>
          <a:prstGeom prst="ellipse">
            <a:avLst/>
          </a:prstGeom>
          <a:noFill/>
          <a:ln w="19050">
            <a:solidFill>
              <a:schemeClr val="tx2"/>
            </a:solidFill>
            <a:round/>
            <a:headEnd/>
            <a:tailEnd/>
          </a:ln>
          <a:effectLst/>
        </p:spPr>
        <p:txBody>
          <a:bodyPr wrap="none" anchor="ctr"/>
          <a:lstStyle/>
          <a:p>
            <a:endParaRPr lang="en-US"/>
          </a:p>
        </p:txBody>
      </p:sp>
      <p:sp>
        <p:nvSpPr>
          <p:cNvPr id="407756" name="Oval 204"/>
          <p:cNvSpPr>
            <a:spLocks noChangeArrowheads="1"/>
          </p:cNvSpPr>
          <p:nvPr/>
        </p:nvSpPr>
        <p:spPr bwMode="auto">
          <a:xfrm>
            <a:off x="7235825" y="4465638"/>
            <a:ext cx="200025" cy="633412"/>
          </a:xfrm>
          <a:prstGeom prst="ellipse">
            <a:avLst/>
          </a:prstGeom>
          <a:noFill/>
          <a:ln w="19050">
            <a:solidFill>
              <a:srgbClr val="0000FF"/>
            </a:solidFill>
            <a:round/>
            <a:headEnd/>
            <a:tailEnd/>
          </a:ln>
          <a:effectLst/>
        </p:spPr>
        <p:txBody>
          <a:bodyPr wrap="none" anchor="ctr"/>
          <a:lstStyle/>
          <a:p>
            <a:endParaRPr lang="en-US"/>
          </a:p>
        </p:txBody>
      </p:sp>
      <p:sp>
        <p:nvSpPr>
          <p:cNvPr id="407757" name="Text Box 205"/>
          <p:cNvSpPr txBox="1">
            <a:spLocks noChangeArrowheads="1"/>
          </p:cNvSpPr>
          <p:nvPr/>
        </p:nvSpPr>
        <p:spPr bwMode="auto">
          <a:xfrm>
            <a:off x="4630738" y="4202113"/>
            <a:ext cx="949325" cy="231775"/>
          </a:xfrm>
          <a:prstGeom prst="rect">
            <a:avLst/>
          </a:prstGeom>
          <a:noFill/>
          <a:ln w="9525">
            <a:noFill/>
            <a:miter lim="800000"/>
            <a:headEnd/>
            <a:tailEnd/>
          </a:ln>
          <a:effectLst/>
        </p:spPr>
        <p:txBody>
          <a:bodyPr wrap="none" lIns="78302" tIns="39153" rIns="78302" bIns="39153">
            <a:spAutoFit/>
          </a:bodyPr>
          <a:lstStyle/>
          <a:p>
            <a:pPr defTabSz="784225" eaLnBrk="0" hangingPunct="0"/>
            <a:r>
              <a:rPr lang="en-US" altLang="zh-CN" sz="1000" b="1">
                <a:ea typeface="ＭＳ Ｐゴシック" pitchFamily="34" charset="-128"/>
              </a:rPr>
              <a:t>Layer 1, CW1</a:t>
            </a:r>
          </a:p>
        </p:txBody>
      </p:sp>
      <p:sp>
        <p:nvSpPr>
          <p:cNvPr id="407758" name="Text Box 206"/>
          <p:cNvSpPr txBox="1">
            <a:spLocks noChangeArrowheads="1"/>
          </p:cNvSpPr>
          <p:nvPr/>
        </p:nvSpPr>
        <p:spPr bwMode="auto">
          <a:xfrm>
            <a:off x="4630738" y="4881563"/>
            <a:ext cx="949325" cy="231775"/>
          </a:xfrm>
          <a:prstGeom prst="rect">
            <a:avLst/>
          </a:prstGeom>
          <a:noFill/>
          <a:ln w="9525">
            <a:noFill/>
            <a:miter lim="800000"/>
            <a:headEnd/>
            <a:tailEnd/>
          </a:ln>
          <a:effectLst/>
        </p:spPr>
        <p:txBody>
          <a:bodyPr wrap="none" lIns="78302" tIns="39153" rIns="78302" bIns="39153">
            <a:spAutoFit/>
          </a:bodyPr>
          <a:lstStyle/>
          <a:p>
            <a:pPr defTabSz="784225" eaLnBrk="0" hangingPunct="0"/>
            <a:r>
              <a:rPr lang="en-US" altLang="zh-CN" sz="1000" b="1">
                <a:ea typeface="ＭＳ Ｐゴシック" pitchFamily="34" charset="-128"/>
              </a:rPr>
              <a:t>Layer 2, CW2</a:t>
            </a:r>
          </a:p>
        </p:txBody>
      </p:sp>
      <p:sp>
        <p:nvSpPr>
          <p:cNvPr id="407759" name="Text Box 207"/>
          <p:cNvSpPr txBox="1">
            <a:spLocks noChangeArrowheads="1"/>
          </p:cNvSpPr>
          <p:nvPr/>
        </p:nvSpPr>
        <p:spPr bwMode="auto">
          <a:xfrm>
            <a:off x="668338" y="4489450"/>
            <a:ext cx="563562" cy="159462"/>
          </a:xfrm>
          <a:prstGeom prst="rect">
            <a:avLst/>
          </a:prstGeom>
          <a:solidFill>
            <a:srgbClr val="FF99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760" name="Line 208"/>
          <p:cNvSpPr>
            <a:spLocks noChangeShapeType="1"/>
          </p:cNvSpPr>
          <p:nvPr/>
        </p:nvSpPr>
        <p:spPr bwMode="auto">
          <a:xfrm>
            <a:off x="1231900" y="4579938"/>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61" name="Line 209"/>
          <p:cNvSpPr>
            <a:spLocks noChangeShapeType="1"/>
          </p:cNvSpPr>
          <p:nvPr/>
        </p:nvSpPr>
        <p:spPr bwMode="auto">
          <a:xfrm>
            <a:off x="1841500" y="4559300"/>
            <a:ext cx="252413"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62" name="Text Box 210"/>
          <p:cNvSpPr txBox="1">
            <a:spLocks noChangeArrowheads="1"/>
          </p:cNvSpPr>
          <p:nvPr/>
        </p:nvSpPr>
        <p:spPr bwMode="auto">
          <a:xfrm>
            <a:off x="1474788" y="4475163"/>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763" name="Text Box 211"/>
          <p:cNvSpPr txBox="1">
            <a:spLocks noChangeArrowheads="1"/>
          </p:cNvSpPr>
          <p:nvPr/>
        </p:nvSpPr>
        <p:spPr bwMode="auto">
          <a:xfrm>
            <a:off x="669925" y="4967288"/>
            <a:ext cx="563563" cy="159462"/>
          </a:xfrm>
          <a:prstGeom prst="rect">
            <a:avLst/>
          </a:prstGeom>
          <a:solidFill>
            <a:srgbClr val="008000"/>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800">
                <a:ea typeface="华文细黑" pitchFamily="2" charset="-122"/>
              </a:rPr>
              <a:t>codeword</a:t>
            </a:r>
          </a:p>
        </p:txBody>
      </p:sp>
      <p:sp>
        <p:nvSpPr>
          <p:cNvPr id="407764" name="Line 212"/>
          <p:cNvSpPr>
            <a:spLocks noChangeShapeType="1"/>
          </p:cNvSpPr>
          <p:nvPr/>
        </p:nvSpPr>
        <p:spPr bwMode="auto">
          <a:xfrm>
            <a:off x="1233488" y="5057775"/>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65" name="Line 213"/>
          <p:cNvSpPr>
            <a:spLocks noChangeShapeType="1"/>
          </p:cNvSpPr>
          <p:nvPr/>
        </p:nvSpPr>
        <p:spPr bwMode="auto">
          <a:xfrm>
            <a:off x="1843088" y="5037138"/>
            <a:ext cx="252412" cy="0"/>
          </a:xfrm>
          <a:prstGeom prst="line">
            <a:avLst/>
          </a:prstGeom>
          <a:noFill/>
          <a:ln w="9525">
            <a:solidFill>
              <a:schemeClr val="bg2"/>
            </a:solidFill>
            <a:round/>
            <a:headEnd/>
            <a:tailEnd type="triangle" w="med" len="med"/>
          </a:ln>
          <a:effectLst/>
        </p:spPr>
        <p:txBody>
          <a:bodyPr lIns="18000" tIns="18000" rIns="18000" bIns="18000"/>
          <a:lstStyle/>
          <a:p>
            <a:endParaRPr lang="en-US"/>
          </a:p>
        </p:txBody>
      </p:sp>
      <p:sp>
        <p:nvSpPr>
          <p:cNvPr id="407766" name="Text Box 214"/>
          <p:cNvSpPr txBox="1">
            <a:spLocks noChangeArrowheads="1"/>
          </p:cNvSpPr>
          <p:nvPr/>
        </p:nvSpPr>
        <p:spPr bwMode="auto">
          <a:xfrm>
            <a:off x="1476375" y="4953000"/>
            <a:ext cx="352425" cy="196850"/>
          </a:xfrm>
          <a:prstGeom prst="rect">
            <a:avLst/>
          </a:prstGeom>
          <a:solidFill>
            <a:srgbClr val="FFCCCC"/>
          </a:solidFill>
          <a:ln w="9525" algn="ctr">
            <a:solidFill>
              <a:schemeClr val="tx1"/>
            </a:solidFill>
            <a:miter lim="800000"/>
            <a:headEnd/>
            <a:tailEnd/>
          </a:ln>
          <a:effectLst/>
        </p:spPr>
        <p:txBody>
          <a:bodyPr lIns="18000" tIns="18000" rIns="18000" bIns="18000">
            <a:spAutoFit/>
          </a:bodyPr>
          <a:lstStyle/>
          <a:p>
            <a:pPr algn="ctr" eaLnBrk="0" hangingPunct="0">
              <a:spcBef>
                <a:spcPct val="50000"/>
              </a:spcBef>
            </a:pPr>
            <a:r>
              <a:rPr lang="en-US" altLang="zh-CN" sz="1000" b="1">
                <a:ea typeface="华文细黑" pitchFamily="2" charset="-122"/>
              </a:rPr>
              <a:t>Mod</a:t>
            </a:r>
          </a:p>
        </p:txBody>
      </p:sp>
      <p:sp>
        <p:nvSpPr>
          <p:cNvPr id="407767" name="Text Box 215"/>
          <p:cNvSpPr txBox="1">
            <a:spLocks noChangeArrowheads="1"/>
          </p:cNvSpPr>
          <p:nvPr/>
        </p:nvSpPr>
        <p:spPr bwMode="auto">
          <a:xfrm>
            <a:off x="657225" y="4249738"/>
            <a:ext cx="949325" cy="231775"/>
          </a:xfrm>
          <a:prstGeom prst="rect">
            <a:avLst/>
          </a:prstGeom>
          <a:noFill/>
          <a:ln w="9525">
            <a:noFill/>
            <a:miter lim="800000"/>
            <a:headEnd/>
            <a:tailEnd/>
          </a:ln>
          <a:effectLst/>
        </p:spPr>
        <p:txBody>
          <a:bodyPr wrap="none" lIns="78302" tIns="39153" rIns="78302" bIns="39153">
            <a:spAutoFit/>
          </a:bodyPr>
          <a:lstStyle/>
          <a:p>
            <a:pPr defTabSz="784225" eaLnBrk="0" hangingPunct="0"/>
            <a:r>
              <a:rPr lang="en-US" altLang="zh-CN" sz="1000" b="1">
                <a:ea typeface="ＭＳ Ｐゴシック" pitchFamily="34" charset="-128"/>
              </a:rPr>
              <a:t>Layer 1, CW1</a:t>
            </a:r>
          </a:p>
        </p:txBody>
      </p:sp>
      <p:sp>
        <p:nvSpPr>
          <p:cNvPr id="407768" name="Text Box 216"/>
          <p:cNvSpPr txBox="1">
            <a:spLocks noChangeArrowheads="1"/>
          </p:cNvSpPr>
          <p:nvPr/>
        </p:nvSpPr>
        <p:spPr bwMode="auto">
          <a:xfrm>
            <a:off x="657225" y="5133975"/>
            <a:ext cx="949325" cy="231775"/>
          </a:xfrm>
          <a:prstGeom prst="rect">
            <a:avLst/>
          </a:prstGeom>
          <a:noFill/>
          <a:ln w="9525">
            <a:noFill/>
            <a:miter lim="800000"/>
            <a:headEnd/>
            <a:tailEnd/>
          </a:ln>
          <a:effectLst/>
        </p:spPr>
        <p:txBody>
          <a:bodyPr wrap="none" lIns="78302" tIns="39153" rIns="78302" bIns="39153">
            <a:spAutoFit/>
          </a:bodyPr>
          <a:lstStyle/>
          <a:p>
            <a:pPr defTabSz="784225" eaLnBrk="0" hangingPunct="0"/>
            <a:r>
              <a:rPr lang="en-US" altLang="zh-CN" sz="1000" b="1">
                <a:ea typeface="ＭＳ Ｐゴシック" pitchFamily="34" charset="-128"/>
              </a:rPr>
              <a:t>Layer 2, CW2</a:t>
            </a:r>
          </a:p>
        </p:txBody>
      </p:sp>
      <p:sp>
        <p:nvSpPr>
          <p:cNvPr id="407769" name="Text Box 217"/>
          <p:cNvSpPr txBox="1">
            <a:spLocks noChangeArrowheads="1"/>
          </p:cNvSpPr>
          <p:nvPr/>
        </p:nvSpPr>
        <p:spPr bwMode="auto">
          <a:xfrm>
            <a:off x="2757488" y="3224213"/>
            <a:ext cx="3340100" cy="593725"/>
          </a:xfrm>
          <a:prstGeom prst="rect">
            <a:avLst/>
          </a:prstGeom>
          <a:noFill/>
          <a:ln w="12700">
            <a:solidFill>
              <a:schemeClr val="bg2"/>
            </a:solidFill>
            <a:miter lim="800000"/>
            <a:headEnd/>
            <a:tailEnd/>
          </a:ln>
          <a:effectLst/>
        </p:spPr>
        <p:txBody>
          <a:bodyPr>
            <a:spAutoFit/>
          </a:bodyPr>
          <a:lstStyle/>
          <a:p>
            <a:pPr marL="111125" indent="-111125">
              <a:buFontTx/>
              <a:buChar char="•"/>
            </a:pPr>
            <a:r>
              <a:rPr lang="en-US" sz="1600" b="1"/>
              <a:t>LTE eNB has up to 4 Tx chains</a:t>
            </a:r>
          </a:p>
          <a:p>
            <a:pPr marL="111125" indent="-111125">
              <a:buFontTx/>
              <a:buChar char="•"/>
            </a:pPr>
            <a:r>
              <a:rPr lang="en-US" sz="1600" b="1"/>
              <a:t>LTE UE has up to 4 Rx chains</a:t>
            </a:r>
          </a:p>
        </p:txBody>
      </p:sp>
      <p:sp>
        <p:nvSpPr>
          <p:cNvPr id="407770" name="Text Box 218"/>
          <p:cNvSpPr txBox="1">
            <a:spLocks noChangeArrowheads="1"/>
          </p:cNvSpPr>
          <p:nvPr/>
        </p:nvSpPr>
        <p:spPr bwMode="auto">
          <a:xfrm>
            <a:off x="6732588" y="3811588"/>
            <a:ext cx="501650" cy="366712"/>
          </a:xfrm>
          <a:prstGeom prst="rect">
            <a:avLst/>
          </a:prstGeom>
          <a:noFill/>
          <a:ln w="9525">
            <a:noFill/>
            <a:miter lim="800000"/>
            <a:headEnd/>
            <a:tailEnd/>
          </a:ln>
          <a:effectLst/>
        </p:spPr>
        <p:txBody>
          <a:bodyPr wrap="none">
            <a:spAutoFit/>
          </a:bodyPr>
          <a:lstStyle/>
          <a:p>
            <a:r>
              <a:rPr lang="en-US"/>
              <a:t>SU</a:t>
            </a:r>
          </a:p>
        </p:txBody>
      </p:sp>
      <p:sp>
        <p:nvSpPr>
          <p:cNvPr id="407771" name="Text Box 219"/>
          <p:cNvSpPr txBox="1">
            <a:spLocks noChangeArrowheads="1"/>
          </p:cNvSpPr>
          <p:nvPr/>
        </p:nvSpPr>
        <p:spPr bwMode="auto">
          <a:xfrm>
            <a:off x="6769100" y="4891088"/>
            <a:ext cx="539750" cy="366712"/>
          </a:xfrm>
          <a:prstGeom prst="rect">
            <a:avLst/>
          </a:prstGeom>
          <a:noFill/>
          <a:ln w="9525">
            <a:noFill/>
            <a:miter lim="800000"/>
            <a:headEnd/>
            <a:tailEnd/>
          </a:ln>
          <a:effectLst/>
        </p:spPr>
        <p:txBody>
          <a:bodyPr wrap="none">
            <a:spAutoFit/>
          </a:bodyPr>
          <a:lstStyle/>
          <a:p>
            <a:r>
              <a:rPr lang="en-US"/>
              <a:t>MU</a:t>
            </a:r>
          </a:p>
        </p:txBody>
      </p:sp>
      <p:pic>
        <p:nvPicPr>
          <p:cNvPr id="407772" name="Picture 220"/>
          <p:cNvPicPr>
            <a:picLocks noChangeAspect="1" noChangeArrowheads="1"/>
          </p:cNvPicPr>
          <p:nvPr/>
        </p:nvPicPr>
        <p:blipFill>
          <a:blip r:embed="rId6" cstate="print"/>
          <a:srcRect/>
          <a:stretch>
            <a:fillRect/>
          </a:stretch>
        </p:blipFill>
        <p:spPr bwMode="auto">
          <a:xfrm>
            <a:off x="3708400" y="1965325"/>
            <a:ext cx="539750" cy="700088"/>
          </a:xfrm>
          <a:prstGeom prst="rect">
            <a:avLst/>
          </a:prstGeom>
          <a:noFill/>
        </p:spPr>
      </p:pic>
      <p:pic>
        <p:nvPicPr>
          <p:cNvPr id="407773" name="Picture 221"/>
          <p:cNvPicPr>
            <a:picLocks noChangeAspect="1" noChangeArrowheads="1"/>
          </p:cNvPicPr>
          <p:nvPr/>
        </p:nvPicPr>
        <p:blipFill>
          <a:blip r:embed="rId7" cstate="print"/>
          <a:srcRect/>
          <a:stretch>
            <a:fillRect/>
          </a:stretch>
        </p:blipFill>
        <p:spPr bwMode="auto">
          <a:xfrm>
            <a:off x="8243888" y="1801813"/>
            <a:ext cx="539750" cy="700087"/>
          </a:xfrm>
          <a:prstGeom prst="rect">
            <a:avLst/>
          </a:prstGeom>
          <a:noFill/>
        </p:spPr>
      </p:pic>
      <p:pic>
        <p:nvPicPr>
          <p:cNvPr id="407774" name="Picture 222"/>
          <p:cNvPicPr>
            <a:picLocks noChangeAspect="1" noChangeArrowheads="1"/>
          </p:cNvPicPr>
          <p:nvPr/>
        </p:nvPicPr>
        <p:blipFill>
          <a:blip r:embed="rId6" cstate="print"/>
          <a:srcRect/>
          <a:stretch>
            <a:fillRect/>
          </a:stretch>
        </p:blipFill>
        <p:spPr bwMode="auto">
          <a:xfrm>
            <a:off x="3059113" y="4918075"/>
            <a:ext cx="539750" cy="700088"/>
          </a:xfrm>
          <a:prstGeom prst="rect">
            <a:avLst/>
          </a:prstGeom>
          <a:noFill/>
        </p:spPr>
      </p:pic>
      <p:sp>
        <p:nvSpPr>
          <p:cNvPr id="407775" name="Text Box 223"/>
          <p:cNvSpPr txBox="1">
            <a:spLocks noChangeArrowheads="1"/>
          </p:cNvSpPr>
          <p:nvPr/>
        </p:nvSpPr>
        <p:spPr bwMode="auto">
          <a:xfrm>
            <a:off x="4832350" y="5289550"/>
            <a:ext cx="1104900" cy="274638"/>
          </a:xfrm>
          <a:prstGeom prst="rect">
            <a:avLst/>
          </a:prstGeom>
          <a:noFill/>
          <a:ln w="9525">
            <a:noFill/>
            <a:miter lim="800000"/>
            <a:headEnd/>
            <a:tailEnd/>
          </a:ln>
          <a:effectLst/>
        </p:spPr>
        <p:txBody>
          <a:bodyPr wrap="none">
            <a:spAutoFit/>
          </a:bodyPr>
          <a:lstStyle/>
          <a:p>
            <a:r>
              <a:rPr lang="en-US" sz="1200"/>
              <a:t>UE Feedback</a:t>
            </a:r>
          </a:p>
        </p:txBody>
      </p:sp>
      <p:sp>
        <p:nvSpPr>
          <p:cNvPr id="407776" name="Line 224"/>
          <p:cNvSpPr>
            <a:spLocks noChangeShapeType="1"/>
          </p:cNvSpPr>
          <p:nvPr/>
        </p:nvSpPr>
        <p:spPr bwMode="auto">
          <a:xfrm flipV="1">
            <a:off x="5937250" y="5386388"/>
            <a:ext cx="331788" cy="55562"/>
          </a:xfrm>
          <a:prstGeom prst="line">
            <a:avLst/>
          </a:prstGeom>
          <a:noFill/>
          <a:ln w="9525">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While the Voice Market has matured…</a:t>
            </a:r>
            <a:endParaRPr lang="en-US" dirty="0"/>
          </a:p>
        </p:txBody>
      </p:sp>
      <p:pic>
        <p:nvPicPr>
          <p:cNvPr id="99330" name="Picture 2"/>
          <p:cNvPicPr>
            <a:picLocks noChangeAspect="1" noChangeArrowheads="1"/>
          </p:cNvPicPr>
          <p:nvPr/>
        </p:nvPicPr>
        <p:blipFill>
          <a:blip r:embed="rId3" cstate="print"/>
          <a:srcRect/>
          <a:stretch>
            <a:fillRect/>
          </a:stretch>
        </p:blipFill>
        <p:spPr bwMode="auto">
          <a:xfrm>
            <a:off x="135047" y="1412776"/>
            <a:ext cx="4477316" cy="3860585"/>
          </a:xfrm>
          <a:prstGeom prst="rect">
            <a:avLst/>
          </a:prstGeom>
          <a:noFill/>
          <a:ln w="9525">
            <a:noFill/>
            <a:miter lim="800000"/>
            <a:headEnd/>
            <a:tailEnd/>
          </a:ln>
        </p:spPr>
      </p:pic>
      <p:pic>
        <p:nvPicPr>
          <p:cNvPr id="99331" name="Picture 3"/>
          <p:cNvPicPr>
            <a:picLocks noChangeAspect="1" noChangeArrowheads="1"/>
          </p:cNvPicPr>
          <p:nvPr/>
        </p:nvPicPr>
        <p:blipFill>
          <a:blip r:embed="rId4" cstate="print"/>
          <a:srcRect/>
          <a:stretch>
            <a:fillRect/>
          </a:stretch>
        </p:blipFill>
        <p:spPr bwMode="auto">
          <a:xfrm>
            <a:off x="4731954" y="1509756"/>
            <a:ext cx="4051417" cy="3764796"/>
          </a:xfrm>
          <a:prstGeom prst="rect">
            <a:avLst/>
          </a:prstGeom>
          <a:noFill/>
          <a:ln w="9525">
            <a:noFill/>
            <a:miter lim="800000"/>
            <a:headEnd/>
            <a:tailEnd/>
          </a:ln>
        </p:spPr>
      </p:pic>
      <p:sp>
        <p:nvSpPr>
          <p:cNvPr id="6" name="TextBox 5"/>
          <p:cNvSpPr txBox="1"/>
          <p:nvPr/>
        </p:nvSpPr>
        <p:spPr>
          <a:xfrm>
            <a:off x="634032" y="5187071"/>
            <a:ext cx="3932551" cy="276999"/>
          </a:xfrm>
          <a:prstGeom prst="rect">
            <a:avLst/>
          </a:prstGeom>
          <a:noFill/>
        </p:spPr>
        <p:txBody>
          <a:bodyPr wrap="none" rtlCol="0">
            <a:spAutoFit/>
          </a:bodyPr>
          <a:lstStyle/>
          <a:p>
            <a:r>
              <a:rPr lang="en-US" sz="1200" b="0" i="1" dirty="0" smtClean="0"/>
              <a:t>Source: FCC 2011 Mobile Wireless Competition Report</a:t>
            </a:r>
            <a:endParaRPr lang="en-US" sz="1200" b="0" i="1" dirty="0"/>
          </a:p>
        </p:txBody>
      </p:sp>
      <p:sp>
        <p:nvSpPr>
          <p:cNvPr id="7" name="TextBox 6"/>
          <p:cNvSpPr txBox="1"/>
          <p:nvPr/>
        </p:nvSpPr>
        <p:spPr>
          <a:xfrm>
            <a:off x="4825594" y="5187071"/>
            <a:ext cx="3932551" cy="276999"/>
          </a:xfrm>
          <a:prstGeom prst="rect">
            <a:avLst/>
          </a:prstGeom>
          <a:noFill/>
        </p:spPr>
        <p:txBody>
          <a:bodyPr wrap="none" rtlCol="0">
            <a:spAutoFit/>
          </a:bodyPr>
          <a:lstStyle/>
          <a:p>
            <a:r>
              <a:rPr lang="en-US" sz="1200" b="0" i="1" dirty="0" smtClean="0"/>
              <a:t>Source: FCC 2011 Mobile Wireless Competition Report</a:t>
            </a:r>
            <a:endParaRPr lang="en-US" sz="1200" b="0" i="1" dirty="0"/>
          </a:p>
        </p:txBody>
      </p:sp>
      <p:sp>
        <p:nvSpPr>
          <p:cNvPr id="8" name="TextBox 7"/>
          <p:cNvSpPr txBox="1"/>
          <p:nvPr/>
        </p:nvSpPr>
        <p:spPr>
          <a:xfrm>
            <a:off x="468612" y="5618085"/>
            <a:ext cx="8329006" cy="369332"/>
          </a:xfrm>
          <a:prstGeom prst="rect">
            <a:avLst/>
          </a:prstGeom>
          <a:solidFill>
            <a:schemeClr val="accent6">
              <a:lumMod val="75000"/>
            </a:schemeClr>
          </a:solidFill>
        </p:spPr>
        <p:txBody>
          <a:bodyPr wrap="square" rtlCol="0">
            <a:spAutoFit/>
          </a:bodyPr>
          <a:lstStyle/>
          <a:p>
            <a:pPr algn="ctr"/>
            <a:r>
              <a:rPr lang="en-US" dirty="0" smtClean="0">
                <a:solidFill>
                  <a:schemeClr val="bg2"/>
                </a:solidFill>
              </a:rPr>
              <a:t>Voice usage has peaked, pricing is commoditized</a:t>
            </a:r>
            <a:endParaRPr lang="en-US" dirty="0">
              <a:solidFill>
                <a:schemeClr val="bg2"/>
              </a:solidFill>
            </a:endParaRPr>
          </a:p>
        </p:txBody>
      </p:sp>
      <p:sp>
        <p:nvSpPr>
          <p:cNvPr id="9"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Date Placeholder 3"/>
          <p:cNvSpPr>
            <a:spLocks noGrp="1"/>
          </p:cNvSpPr>
          <p:nvPr>
            <p:ph type="dt" sz="half" idx="10"/>
          </p:nvPr>
        </p:nvSpPr>
        <p:spPr/>
        <p:txBody>
          <a:bodyPr/>
          <a:lstStyle/>
          <a:p>
            <a:r>
              <a:rPr lang="de-DE"/>
              <a:t>Page </a:t>
            </a:r>
            <a:fld id="{B02537D4-613B-4E99-98BB-293591691A86}" type="slidenum">
              <a:rPr lang="de-DE"/>
              <a:pPr/>
              <a:t>30</a:t>
            </a:fld>
            <a:endParaRPr lang="en-GB"/>
          </a:p>
        </p:txBody>
      </p:sp>
      <p:sp>
        <p:nvSpPr>
          <p:cNvPr id="409602" name="Rectangle 2"/>
          <p:cNvSpPr>
            <a:spLocks noGrp="1" noChangeArrowheads="1"/>
          </p:cNvSpPr>
          <p:nvPr>
            <p:ph type="title"/>
          </p:nvPr>
        </p:nvSpPr>
        <p:spPr>
          <a:xfrm>
            <a:off x="609600" y="115888"/>
            <a:ext cx="7543800" cy="706437"/>
          </a:xfrm>
        </p:spPr>
        <p:txBody>
          <a:bodyPr>
            <a:normAutofit fontScale="90000"/>
          </a:bodyPr>
          <a:lstStyle/>
          <a:p>
            <a:r>
              <a:rPr lang="en-US"/>
              <a:t>UL MIMO in LTE</a:t>
            </a:r>
          </a:p>
        </p:txBody>
      </p:sp>
      <p:pic>
        <p:nvPicPr>
          <p:cNvPr id="409606" name="Picture 6" descr="天线"/>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03463" y="1546225"/>
            <a:ext cx="482600" cy="730250"/>
          </a:xfrm>
          <a:prstGeom prst="rect">
            <a:avLst/>
          </a:prstGeom>
          <a:noFill/>
        </p:spPr>
      </p:pic>
      <p:sp>
        <p:nvSpPr>
          <p:cNvPr id="409607" name="Freeform 7"/>
          <p:cNvSpPr>
            <a:spLocks/>
          </p:cNvSpPr>
          <p:nvPr/>
        </p:nvSpPr>
        <p:spPr bwMode="auto">
          <a:xfrm rot="3916661">
            <a:off x="1559719" y="1559719"/>
            <a:ext cx="201612" cy="412750"/>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chemeClr val="accent2"/>
          </a:solidFill>
          <a:ln w="9525">
            <a:solidFill>
              <a:schemeClr val="accent2"/>
            </a:solidFill>
            <a:round/>
            <a:headEnd/>
            <a:tailEnd/>
          </a:ln>
          <a:effectLst/>
        </p:spPr>
        <p:txBody>
          <a:bodyPr wrap="none" anchor="ctr"/>
          <a:lstStyle/>
          <a:p>
            <a:endParaRPr lang="en-US"/>
          </a:p>
        </p:txBody>
      </p:sp>
      <p:grpSp>
        <p:nvGrpSpPr>
          <p:cNvPr id="2" name="Group 10"/>
          <p:cNvGrpSpPr>
            <a:grpSpLocks noChangeAspect="1"/>
          </p:cNvGrpSpPr>
          <p:nvPr/>
        </p:nvGrpSpPr>
        <p:grpSpPr bwMode="auto">
          <a:xfrm>
            <a:off x="2268538" y="1266825"/>
            <a:ext cx="220662" cy="285750"/>
            <a:chOff x="5402" y="2856"/>
            <a:chExt cx="181" cy="254"/>
          </a:xfrm>
        </p:grpSpPr>
        <p:sp>
          <p:nvSpPr>
            <p:cNvPr id="409611" name="Line 11"/>
            <p:cNvSpPr>
              <a:spLocks noChangeAspect="1" noChangeShapeType="1"/>
            </p:cNvSpPr>
            <p:nvPr/>
          </p:nvSpPr>
          <p:spPr bwMode="auto">
            <a:xfrm flipV="1">
              <a:off x="5493" y="2967"/>
              <a:ext cx="1" cy="143"/>
            </a:xfrm>
            <a:prstGeom prst="line">
              <a:avLst/>
            </a:prstGeom>
            <a:noFill/>
            <a:ln w="9525">
              <a:solidFill>
                <a:schemeClr val="hlink"/>
              </a:solidFill>
              <a:round/>
              <a:headEnd/>
              <a:tailEnd/>
            </a:ln>
            <a:effectLst/>
          </p:spPr>
          <p:txBody>
            <a:bodyPr lIns="91386" tIns="45692" rIns="91386" bIns="45692"/>
            <a:lstStyle/>
            <a:p>
              <a:endParaRPr lang="en-US"/>
            </a:p>
          </p:txBody>
        </p:sp>
        <p:grpSp>
          <p:nvGrpSpPr>
            <p:cNvPr id="3" name="Group 12"/>
            <p:cNvGrpSpPr>
              <a:grpSpLocks noChangeAspect="1"/>
            </p:cNvGrpSpPr>
            <p:nvPr/>
          </p:nvGrpSpPr>
          <p:grpSpPr bwMode="auto">
            <a:xfrm>
              <a:off x="5402" y="2856"/>
              <a:ext cx="181" cy="118"/>
              <a:chOff x="5402" y="2838"/>
              <a:chExt cx="363" cy="237"/>
            </a:xfrm>
          </p:grpSpPr>
          <p:sp>
            <p:nvSpPr>
              <p:cNvPr id="409613" name="Line 13"/>
              <p:cNvSpPr>
                <a:spLocks noChangeAspect="1" noChangeShapeType="1"/>
              </p:cNvSpPr>
              <p:nvPr/>
            </p:nvSpPr>
            <p:spPr bwMode="auto">
              <a:xfrm>
                <a:off x="5402" y="2838"/>
                <a:ext cx="182" cy="237"/>
              </a:xfrm>
              <a:prstGeom prst="line">
                <a:avLst/>
              </a:prstGeom>
              <a:noFill/>
              <a:ln w="9525">
                <a:solidFill>
                  <a:schemeClr val="hlink"/>
                </a:solidFill>
                <a:round/>
                <a:headEnd/>
                <a:tailEnd/>
              </a:ln>
              <a:effectLst/>
            </p:spPr>
            <p:txBody>
              <a:bodyPr lIns="91386" tIns="45692" rIns="91386" bIns="45692"/>
              <a:lstStyle/>
              <a:p>
                <a:endParaRPr lang="en-US"/>
              </a:p>
            </p:txBody>
          </p:sp>
          <p:sp>
            <p:nvSpPr>
              <p:cNvPr id="409614" name="Line 14"/>
              <p:cNvSpPr>
                <a:spLocks noChangeAspect="1" noChangeShapeType="1"/>
              </p:cNvSpPr>
              <p:nvPr/>
            </p:nvSpPr>
            <p:spPr bwMode="auto">
              <a:xfrm flipV="1">
                <a:off x="5583" y="2838"/>
                <a:ext cx="182" cy="237"/>
              </a:xfrm>
              <a:prstGeom prst="line">
                <a:avLst/>
              </a:prstGeom>
              <a:noFill/>
              <a:ln w="9525">
                <a:solidFill>
                  <a:schemeClr val="hlink"/>
                </a:solidFill>
                <a:round/>
                <a:headEnd/>
                <a:tailEnd/>
              </a:ln>
              <a:effectLst/>
            </p:spPr>
            <p:txBody>
              <a:bodyPr lIns="91386" tIns="45692" rIns="91386" bIns="45692"/>
              <a:lstStyle/>
              <a:p>
                <a:endParaRPr lang="en-US"/>
              </a:p>
            </p:txBody>
          </p:sp>
        </p:grpSp>
      </p:grpSp>
      <p:grpSp>
        <p:nvGrpSpPr>
          <p:cNvPr id="4" name="Group 15"/>
          <p:cNvGrpSpPr>
            <a:grpSpLocks noChangeAspect="1"/>
          </p:cNvGrpSpPr>
          <p:nvPr/>
        </p:nvGrpSpPr>
        <p:grpSpPr bwMode="auto">
          <a:xfrm>
            <a:off x="2603500" y="1266825"/>
            <a:ext cx="220663" cy="285750"/>
            <a:chOff x="5402" y="2856"/>
            <a:chExt cx="181" cy="254"/>
          </a:xfrm>
        </p:grpSpPr>
        <p:sp>
          <p:nvSpPr>
            <p:cNvPr id="409616" name="Line 16"/>
            <p:cNvSpPr>
              <a:spLocks noChangeAspect="1" noChangeShapeType="1"/>
            </p:cNvSpPr>
            <p:nvPr/>
          </p:nvSpPr>
          <p:spPr bwMode="auto">
            <a:xfrm flipV="1">
              <a:off x="5493" y="2967"/>
              <a:ext cx="1" cy="143"/>
            </a:xfrm>
            <a:prstGeom prst="line">
              <a:avLst/>
            </a:prstGeom>
            <a:noFill/>
            <a:ln w="9525">
              <a:solidFill>
                <a:schemeClr val="hlink"/>
              </a:solidFill>
              <a:round/>
              <a:headEnd/>
              <a:tailEnd/>
            </a:ln>
            <a:effectLst/>
          </p:spPr>
          <p:txBody>
            <a:bodyPr lIns="91386" tIns="45692" rIns="91386" bIns="45692"/>
            <a:lstStyle/>
            <a:p>
              <a:endParaRPr lang="en-US"/>
            </a:p>
          </p:txBody>
        </p:sp>
        <p:grpSp>
          <p:nvGrpSpPr>
            <p:cNvPr id="5" name="Group 17"/>
            <p:cNvGrpSpPr>
              <a:grpSpLocks noChangeAspect="1"/>
            </p:cNvGrpSpPr>
            <p:nvPr/>
          </p:nvGrpSpPr>
          <p:grpSpPr bwMode="auto">
            <a:xfrm>
              <a:off x="5402" y="2856"/>
              <a:ext cx="181" cy="118"/>
              <a:chOff x="5402" y="2838"/>
              <a:chExt cx="363" cy="237"/>
            </a:xfrm>
          </p:grpSpPr>
          <p:sp>
            <p:nvSpPr>
              <p:cNvPr id="409618" name="Line 18"/>
              <p:cNvSpPr>
                <a:spLocks noChangeAspect="1" noChangeShapeType="1"/>
              </p:cNvSpPr>
              <p:nvPr/>
            </p:nvSpPr>
            <p:spPr bwMode="auto">
              <a:xfrm>
                <a:off x="5402" y="2838"/>
                <a:ext cx="182" cy="237"/>
              </a:xfrm>
              <a:prstGeom prst="line">
                <a:avLst/>
              </a:prstGeom>
              <a:noFill/>
              <a:ln w="9525">
                <a:solidFill>
                  <a:schemeClr val="hlink"/>
                </a:solidFill>
                <a:round/>
                <a:headEnd/>
                <a:tailEnd/>
              </a:ln>
              <a:effectLst/>
            </p:spPr>
            <p:txBody>
              <a:bodyPr lIns="91386" tIns="45692" rIns="91386" bIns="45692"/>
              <a:lstStyle/>
              <a:p>
                <a:endParaRPr lang="en-US"/>
              </a:p>
            </p:txBody>
          </p:sp>
          <p:sp>
            <p:nvSpPr>
              <p:cNvPr id="409619" name="Line 19"/>
              <p:cNvSpPr>
                <a:spLocks noChangeAspect="1" noChangeShapeType="1"/>
              </p:cNvSpPr>
              <p:nvPr/>
            </p:nvSpPr>
            <p:spPr bwMode="auto">
              <a:xfrm flipV="1">
                <a:off x="5583" y="2838"/>
                <a:ext cx="182" cy="237"/>
              </a:xfrm>
              <a:prstGeom prst="line">
                <a:avLst/>
              </a:prstGeom>
              <a:noFill/>
              <a:ln w="9525">
                <a:solidFill>
                  <a:schemeClr val="hlink"/>
                </a:solidFill>
                <a:round/>
                <a:headEnd/>
                <a:tailEnd/>
              </a:ln>
              <a:effectLst/>
            </p:spPr>
            <p:txBody>
              <a:bodyPr lIns="91386" tIns="45692" rIns="91386" bIns="45692"/>
              <a:lstStyle/>
              <a:p>
                <a:endParaRPr lang="en-US"/>
              </a:p>
            </p:txBody>
          </p:sp>
        </p:grpSp>
      </p:grpSp>
      <p:sp>
        <p:nvSpPr>
          <p:cNvPr id="409620" name="Line 20"/>
          <p:cNvSpPr>
            <a:spLocks noChangeAspect="1" noChangeShapeType="1"/>
          </p:cNvSpPr>
          <p:nvPr/>
        </p:nvSpPr>
        <p:spPr bwMode="auto">
          <a:xfrm>
            <a:off x="2414588" y="1490663"/>
            <a:ext cx="282575" cy="3175"/>
          </a:xfrm>
          <a:prstGeom prst="line">
            <a:avLst/>
          </a:prstGeom>
          <a:noFill/>
          <a:ln w="9525">
            <a:solidFill>
              <a:schemeClr val="hlink"/>
            </a:solidFill>
            <a:prstDash val="dash"/>
            <a:round/>
            <a:headEnd/>
            <a:tailEnd/>
          </a:ln>
          <a:effectLst/>
        </p:spPr>
        <p:txBody>
          <a:bodyPr lIns="91386" tIns="45692" rIns="91386" bIns="45692"/>
          <a:lstStyle/>
          <a:p>
            <a:endParaRPr lang="en-US"/>
          </a:p>
        </p:txBody>
      </p:sp>
      <p:sp>
        <p:nvSpPr>
          <p:cNvPr id="409632" name="Line 32"/>
          <p:cNvSpPr>
            <a:spLocks noChangeShapeType="1"/>
          </p:cNvSpPr>
          <p:nvPr/>
        </p:nvSpPr>
        <p:spPr bwMode="auto">
          <a:xfrm flipV="1">
            <a:off x="1697038" y="1563688"/>
            <a:ext cx="196850" cy="228600"/>
          </a:xfrm>
          <a:prstGeom prst="line">
            <a:avLst/>
          </a:prstGeom>
          <a:noFill/>
          <a:ln w="9525">
            <a:solidFill>
              <a:schemeClr val="accent2"/>
            </a:solidFill>
            <a:round/>
            <a:headEnd/>
            <a:tailEnd type="triangle" w="med" len="med"/>
          </a:ln>
          <a:effectLst/>
        </p:spPr>
        <p:txBody>
          <a:bodyPr lIns="91386" tIns="45692" rIns="91386" bIns="45692"/>
          <a:lstStyle/>
          <a:p>
            <a:endParaRPr lang="en-US"/>
          </a:p>
        </p:txBody>
      </p:sp>
      <p:sp>
        <p:nvSpPr>
          <p:cNvPr id="409662" name="Text Box 62"/>
          <p:cNvSpPr txBox="1">
            <a:spLocks noChangeArrowheads="1"/>
          </p:cNvSpPr>
          <p:nvPr/>
        </p:nvSpPr>
        <p:spPr bwMode="auto">
          <a:xfrm>
            <a:off x="708025" y="2903537"/>
            <a:ext cx="3067050" cy="366713"/>
          </a:xfrm>
          <a:prstGeom prst="rect">
            <a:avLst/>
          </a:prstGeom>
          <a:noFill/>
          <a:ln w="9525">
            <a:noFill/>
            <a:miter lim="800000"/>
            <a:headEnd/>
            <a:tailEnd/>
          </a:ln>
          <a:effectLst/>
        </p:spPr>
        <p:txBody>
          <a:bodyPr wrap="none">
            <a:spAutoFit/>
          </a:bodyPr>
          <a:lstStyle/>
          <a:p>
            <a:pPr algn="ctr"/>
            <a:r>
              <a:rPr lang="en-US" dirty="0"/>
              <a:t>1x2 SIMO MRC Rx Diversity</a:t>
            </a:r>
          </a:p>
        </p:txBody>
      </p:sp>
      <p:sp>
        <p:nvSpPr>
          <p:cNvPr id="409663" name="Text Box 63"/>
          <p:cNvSpPr txBox="1">
            <a:spLocks noChangeArrowheads="1"/>
          </p:cNvSpPr>
          <p:nvPr/>
        </p:nvSpPr>
        <p:spPr bwMode="auto">
          <a:xfrm>
            <a:off x="4837113" y="2909887"/>
            <a:ext cx="3409950" cy="366713"/>
          </a:xfrm>
          <a:prstGeom prst="rect">
            <a:avLst/>
          </a:prstGeom>
          <a:noFill/>
          <a:ln w="9525">
            <a:noFill/>
            <a:miter lim="800000"/>
            <a:headEnd/>
            <a:tailEnd/>
          </a:ln>
          <a:effectLst/>
        </p:spPr>
        <p:txBody>
          <a:bodyPr wrap="none">
            <a:spAutoFit/>
          </a:bodyPr>
          <a:lstStyle/>
          <a:p>
            <a:pPr algn="ctr"/>
            <a:r>
              <a:rPr lang="en-US"/>
              <a:t>1x2 MU MIMO (with UE pairing)</a:t>
            </a:r>
          </a:p>
        </p:txBody>
      </p:sp>
      <p:sp>
        <p:nvSpPr>
          <p:cNvPr id="409664" name="Rectangle 64"/>
          <p:cNvSpPr>
            <a:spLocks noGrp="1" noChangeArrowheads="1"/>
          </p:cNvSpPr>
          <p:nvPr>
            <p:ph type="body" idx="1"/>
          </p:nvPr>
        </p:nvSpPr>
        <p:spPr>
          <a:xfrm>
            <a:off x="361950" y="3644900"/>
            <a:ext cx="4065588" cy="2192338"/>
          </a:xfrm>
          <a:noFill/>
          <a:ln/>
        </p:spPr>
        <p:txBody>
          <a:bodyPr/>
          <a:lstStyle/>
          <a:p>
            <a:r>
              <a:rPr lang="en-US" sz="1800" dirty="0"/>
              <a:t>Single-Layer transmission at UE</a:t>
            </a:r>
          </a:p>
          <a:p>
            <a:pPr lvl="1"/>
            <a:r>
              <a:rPr lang="en-US" sz="1600" dirty="0"/>
              <a:t>Optional switched </a:t>
            </a:r>
            <a:r>
              <a:rPr lang="en-US" sz="1600" dirty="0" err="1"/>
              <a:t>Tx</a:t>
            </a:r>
            <a:r>
              <a:rPr lang="en-US" sz="1600" dirty="0"/>
              <a:t>-Diversity</a:t>
            </a:r>
          </a:p>
          <a:p>
            <a:r>
              <a:rPr lang="en-US" sz="1800" dirty="0"/>
              <a:t>Maximum ratio combining (MRC) at </a:t>
            </a:r>
            <a:r>
              <a:rPr lang="en-US" sz="1800" dirty="0" err="1"/>
              <a:t>eNB</a:t>
            </a:r>
            <a:r>
              <a:rPr lang="en-US" sz="1800" dirty="0"/>
              <a:t> increases uplink range/sensitivity</a:t>
            </a:r>
          </a:p>
          <a:p>
            <a:endParaRPr lang="en-US" sz="1800" dirty="0"/>
          </a:p>
        </p:txBody>
      </p:sp>
      <p:sp>
        <p:nvSpPr>
          <p:cNvPr id="409665" name="Rectangle 65"/>
          <p:cNvSpPr>
            <a:spLocks noChangeArrowheads="1"/>
          </p:cNvSpPr>
          <p:nvPr/>
        </p:nvSpPr>
        <p:spPr bwMode="auto">
          <a:xfrm>
            <a:off x="4787900" y="3644900"/>
            <a:ext cx="3962400" cy="2441575"/>
          </a:xfrm>
          <a:prstGeom prst="rect">
            <a:avLst/>
          </a:prstGeom>
          <a:noFill/>
          <a:ln w="9525">
            <a:noFill/>
            <a:miter lim="800000"/>
            <a:headEnd/>
            <a:tailEnd/>
          </a:ln>
          <a:effectLst/>
        </p:spPr>
        <p:txBody>
          <a:bodyPr/>
          <a:lstStyle/>
          <a:p>
            <a:pPr marL="227013" indent="-227013">
              <a:spcBef>
                <a:spcPct val="20000"/>
              </a:spcBef>
              <a:buClr>
                <a:schemeClr val="tx1"/>
              </a:buClr>
              <a:buFontTx/>
              <a:buChar char="•"/>
            </a:pPr>
            <a:r>
              <a:rPr lang="en-US" sz="1600" dirty="0"/>
              <a:t>“Virtual” MIMO on UL with single-transmitter UEs</a:t>
            </a:r>
          </a:p>
          <a:p>
            <a:pPr marL="227013" indent="-227013">
              <a:spcBef>
                <a:spcPct val="20000"/>
              </a:spcBef>
              <a:buClr>
                <a:schemeClr val="tx1"/>
              </a:buClr>
              <a:buFontTx/>
              <a:buChar char="•"/>
            </a:pPr>
            <a:r>
              <a:rPr lang="en-US" sz="1600" dirty="0"/>
              <a:t>UEs with orthogonal channels are paired</a:t>
            </a:r>
          </a:p>
          <a:p>
            <a:pPr marL="227013" indent="-227013">
              <a:spcBef>
                <a:spcPct val="20000"/>
              </a:spcBef>
              <a:buClr>
                <a:schemeClr val="tx1"/>
              </a:buClr>
              <a:buFontTx/>
              <a:buChar char="•"/>
            </a:pPr>
            <a:r>
              <a:rPr lang="en-US" sz="1600" dirty="0"/>
              <a:t>Allows resource reuse in highly-loaded scenarios</a:t>
            </a:r>
          </a:p>
          <a:p>
            <a:pPr marL="227013" indent="-227013">
              <a:spcBef>
                <a:spcPct val="20000"/>
              </a:spcBef>
              <a:buClr>
                <a:schemeClr val="tx1"/>
              </a:buClr>
              <a:buFontTx/>
              <a:buChar char="•"/>
            </a:pPr>
            <a:r>
              <a:rPr lang="en-US" sz="1600" dirty="0"/>
              <a:t>Degrades single-user performance due to interference</a:t>
            </a:r>
          </a:p>
          <a:p>
            <a:pPr marL="227013" indent="-227013">
              <a:spcBef>
                <a:spcPct val="20000"/>
              </a:spcBef>
              <a:buClr>
                <a:schemeClr val="tx1"/>
              </a:buClr>
              <a:buFontTx/>
              <a:buChar char="•"/>
            </a:pPr>
            <a:endParaRPr lang="en-US" sz="1600" dirty="0"/>
          </a:p>
        </p:txBody>
      </p:sp>
      <p:pic>
        <p:nvPicPr>
          <p:cNvPr id="409667" name="Picture 67"/>
          <p:cNvPicPr>
            <a:picLocks noChangeAspect="1" noChangeArrowheads="1"/>
          </p:cNvPicPr>
          <p:nvPr/>
        </p:nvPicPr>
        <p:blipFill>
          <a:blip r:embed="rId4" cstate="print"/>
          <a:srcRect/>
          <a:stretch>
            <a:fillRect/>
          </a:stretch>
        </p:blipFill>
        <p:spPr bwMode="auto">
          <a:xfrm>
            <a:off x="971550" y="1792288"/>
            <a:ext cx="539750" cy="700087"/>
          </a:xfrm>
          <a:prstGeom prst="rect">
            <a:avLst/>
          </a:prstGeom>
          <a:noFill/>
        </p:spPr>
      </p:pic>
      <p:pic>
        <p:nvPicPr>
          <p:cNvPr id="409670" name="Picture 70" descr="天线"/>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42088" y="1620838"/>
            <a:ext cx="482600" cy="730250"/>
          </a:xfrm>
          <a:prstGeom prst="rect">
            <a:avLst/>
          </a:prstGeom>
          <a:noFill/>
        </p:spPr>
      </p:pic>
      <p:sp>
        <p:nvSpPr>
          <p:cNvPr id="409671" name="Freeform 71"/>
          <p:cNvSpPr>
            <a:spLocks/>
          </p:cNvSpPr>
          <p:nvPr/>
        </p:nvSpPr>
        <p:spPr bwMode="auto">
          <a:xfrm rot="3916661">
            <a:off x="5798343" y="1634332"/>
            <a:ext cx="201613" cy="412750"/>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chemeClr val="accent2"/>
          </a:solidFill>
          <a:ln w="9525">
            <a:solidFill>
              <a:schemeClr val="accent2"/>
            </a:solidFill>
            <a:round/>
            <a:headEnd/>
            <a:tailEnd/>
          </a:ln>
          <a:effectLst/>
        </p:spPr>
        <p:txBody>
          <a:bodyPr wrap="none" anchor="ctr"/>
          <a:lstStyle/>
          <a:p>
            <a:endParaRPr lang="en-US"/>
          </a:p>
        </p:txBody>
      </p:sp>
      <p:grpSp>
        <p:nvGrpSpPr>
          <p:cNvPr id="6" name="Group 72"/>
          <p:cNvGrpSpPr>
            <a:grpSpLocks noChangeAspect="1"/>
          </p:cNvGrpSpPr>
          <p:nvPr/>
        </p:nvGrpSpPr>
        <p:grpSpPr bwMode="auto">
          <a:xfrm>
            <a:off x="6507163" y="1341438"/>
            <a:ext cx="220662" cy="285750"/>
            <a:chOff x="5402" y="2856"/>
            <a:chExt cx="181" cy="254"/>
          </a:xfrm>
        </p:grpSpPr>
        <p:sp>
          <p:nvSpPr>
            <p:cNvPr id="409673" name="Line 73"/>
            <p:cNvSpPr>
              <a:spLocks noChangeAspect="1" noChangeShapeType="1"/>
            </p:cNvSpPr>
            <p:nvPr/>
          </p:nvSpPr>
          <p:spPr bwMode="auto">
            <a:xfrm flipV="1">
              <a:off x="5493" y="2967"/>
              <a:ext cx="1" cy="143"/>
            </a:xfrm>
            <a:prstGeom prst="line">
              <a:avLst/>
            </a:prstGeom>
            <a:noFill/>
            <a:ln w="9525">
              <a:solidFill>
                <a:schemeClr val="hlink"/>
              </a:solidFill>
              <a:round/>
              <a:headEnd/>
              <a:tailEnd/>
            </a:ln>
            <a:effectLst/>
          </p:spPr>
          <p:txBody>
            <a:bodyPr lIns="91386" tIns="45692" rIns="91386" bIns="45692"/>
            <a:lstStyle/>
            <a:p>
              <a:endParaRPr lang="en-US"/>
            </a:p>
          </p:txBody>
        </p:sp>
        <p:grpSp>
          <p:nvGrpSpPr>
            <p:cNvPr id="7" name="Group 74"/>
            <p:cNvGrpSpPr>
              <a:grpSpLocks noChangeAspect="1"/>
            </p:cNvGrpSpPr>
            <p:nvPr/>
          </p:nvGrpSpPr>
          <p:grpSpPr bwMode="auto">
            <a:xfrm>
              <a:off x="5402" y="2856"/>
              <a:ext cx="181" cy="118"/>
              <a:chOff x="5402" y="2838"/>
              <a:chExt cx="363" cy="237"/>
            </a:xfrm>
          </p:grpSpPr>
          <p:sp>
            <p:nvSpPr>
              <p:cNvPr id="409675" name="Line 75"/>
              <p:cNvSpPr>
                <a:spLocks noChangeAspect="1" noChangeShapeType="1"/>
              </p:cNvSpPr>
              <p:nvPr/>
            </p:nvSpPr>
            <p:spPr bwMode="auto">
              <a:xfrm>
                <a:off x="5402" y="2838"/>
                <a:ext cx="182" cy="237"/>
              </a:xfrm>
              <a:prstGeom prst="line">
                <a:avLst/>
              </a:prstGeom>
              <a:noFill/>
              <a:ln w="9525">
                <a:solidFill>
                  <a:schemeClr val="hlink"/>
                </a:solidFill>
                <a:round/>
                <a:headEnd/>
                <a:tailEnd/>
              </a:ln>
              <a:effectLst/>
            </p:spPr>
            <p:txBody>
              <a:bodyPr lIns="91386" tIns="45692" rIns="91386" bIns="45692"/>
              <a:lstStyle/>
              <a:p>
                <a:endParaRPr lang="en-US"/>
              </a:p>
            </p:txBody>
          </p:sp>
          <p:sp>
            <p:nvSpPr>
              <p:cNvPr id="409676" name="Line 76"/>
              <p:cNvSpPr>
                <a:spLocks noChangeAspect="1" noChangeShapeType="1"/>
              </p:cNvSpPr>
              <p:nvPr/>
            </p:nvSpPr>
            <p:spPr bwMode="auto">
              <a:xfrm flipV="1">
                <a:off x="5583" y="2838"/>
                <a:ext cx="182" cy="237"/>
              </a:xfrm>
              <a:prstGeom prst="line">
                <a:avLst/>
              </a:prstGeom>
              <a:noFill/>
              <a:ln w="9525">
                <a:solidFill>
                  <a:schemeClr val="hlink"/>
                </a:solidFill>
                <a:round/>
                <a:headEnd/>
                <a:tailEnd/>
              </a:ln>
              <a:effectLst/>
            </p:spPr>
            <p:txBody>
              <a:bodyPr lIns="91386" tIns="45692" rIns="91386" bIns="45692"/>
              <a:lstStyle/>
              <a:p>
                <a:endParaRPr lang="en-US"/>
              </a:p>
            </p:txBody>
          </p:sp>
        </p:grpSp>
      </p:grpSp>
      <p:grpSp>
        <p:nvGrpSpPr>
          <p:cNvPr id="8" name="Group 77"/>
          <p:cNvGrpSpPr>
            <a:grpSpLocks noChangeAspect="1"/>
          </p:cNvGrpSpPr>
          <p:nvPr/>
        </p:nvGrpSpPr>
        <p:grpSpPr bwMode="auto">
          <a:xfrm>
            <a:off x="6842125" y="1341438"/>
            <a:ext cx="220663" cy="285750"/>
            <a:chOff x="5402" y="2856"/>
            <a:chExt cx="181" cy="254"/>
          </a:xfrm>
        </p:grpSpPr>
        <p:sp>
          <p:nvSpPr>
            <p:cNvPr id="409678" name="Line 78"/>
            <p:cNvSpPr>
              <a:spLocks noChangeAspect="1" noChangeShapeType="1"/>
            </p:cNvSpPr>
            <p:nvPr/>
          </p:nvSpPr>
          <p:spPr bwMode="auto">
            <a:xfrm flipV="1">
              <a:off x="5493" y="2967"/>
              <a:ext cx="1" cy="143"/>
            </a:xfrm>
            <a:prstGeom prst="line">
              <a:avLst/>
            </a:prstGeom>
            <a:noFill/>
            <a:ln w="9525">
              <a:solidFill>
                <a:schemeClr val="hlink"/>
              </a:solidFill>
              <a:round/>
              <a:headEnd/>
              <a:tailEnd/>
            </a:ln>
            <a:effectLst/>
          </p:spPr>
          <p:txBody>
            <a:bodyPr lIns="91386" tIns="45692" rIns="91386" bIns="45692"/>
            <a:lstStyle/>
            <a:p>
              <a:endParaRPr lang="en-US"/>
            </a:p>
          </p:txBody>
        </p:sp>
        <p:grpSp>
          <p:nvGrpSpPr>
            <p:cNvPr id="9" name="Group 79"/>
            <p:cNvGrpSpPr>
              <a:grpSpLocks noChangeAspect="1"/>
            </p:cNvGrpSpPr>
            <p:nvPr/>
          </p:nvGrpSpPr>
          <p:grpSpPr bwMode="auto">
            <a:xfrm>
              <a:off x="5402" y="2856"/>
              <a:ext cx="181" cy="118"/>
              <a:chOff x="5402" y="2838"/>
              <a:chExt cx="363" cy="237"/>
            </a:xfrm>
          </p:grpSpPr>
          <p:sp>
            <p:nvSpPr>
              <p:cNvPr id="409680" name="Line 80"/>
              <p:cNvSpPr>
                <a:spLocks noChangeAspect="1" noChangeShapeType="1"/>
              </p:cNvSpPr>
              <p:nvPr/>
            </p:nvSpPr>
            <p:spPr bwMode="auto">
              <a:xfrm>
                <a:off x="5402" y="2838"/>
                <a:ext cx="182" cy="237"/>
              </a:xfrm>
              <a:prstGeom prst="line">
                <a:avLst/>
              </a:prstGeom>
              <a:noFill/>
              <a:ln w="9525">
                <a:solidFill>
                  <a:schemeClr val="hlink"/>
                </a:solidFill>
                <a:round/>
                <a:headEnd/>
                <a:tailEnd/>
              </a:ln>
              <a:effectLst/>
            </p:spPr>
            <p:txBody>
              <a:bodyPr lIns="91386" tIns="45692" rIns="91386" bIns="45692"/>
              <a:lstStyle/>
              <a:p>
                <a:endParaRPr lang="en-US"/>
              </a:p>
            </p:txBody>
          </p:sp>
          <p:sp>
            <p:nvSpPr>
              <p:cNvPr id="409681" name="Line 81"/>
              <p:cNvSpPr>
                <a:spLocks noChangeAspect="1" noChangeShapeType="1"/>
              </p:cNvSpPr>
              <p:nvPr/>
            </p:nvSpPr>
            <p:spPr bwMode="auto">
              <a:xfrm flipV="1">
                <a:off x="5583" y="2838"/>
                <a:ext cx="182" cy="237"/>
              </a:xfrm>
              <a:prstGeom prst="line">
                <a:avLst/>
              </a:prstGeom>
              <a:noFill/>
              <a:ln w="9525">
                <a:solidFill>
                  <a:schemeClr val="hlink"/>
                </a:solidFill>
                <a:round/>
                <a:headEnd/>
                <a:tailEnd/>
              </a:ln>
              <a:effectLst/>
            </p:spPr>
            <p:txBody>
              <a:bodyPr lIns="91386" tIns="45692" rIns="91386" bIns="45692"/>
              <a:lstStyle/>
              <a:p>
                <a:endParaRPr lang="en-US"/>
              </a:p>
            </p:txBody>
          </p:sp>
        </p:grpSp>
      </p:grpSp>
      <p:sp>
        <p:nvSpPr>
          <p:cNvPr id="409682" name="Line 82"/>
          <p:cNvSpPr>
            <a:spLocks noChangeAspect="1" noChangeShapeType="1"/>
          </p:cNvSpPr>
          <p:nvPr/>
        </p:nvSpPr>
        <p:spPr bwMode="auto">
          <a:xfrm>
            <a:off x="6653213" y="1565275"/>
            <a:ext cx="282575" cy="3175"/>
          </a:xfrm>
          <a:prstGeom prst="line">
            <a:avLst/>
          </a:prstGeom>
          <a:noFill/>
          <a:ln w="9525">
            <a:solidFill>
              <a:schemeClr val="hlink"/>
            </a:solidFill>
            <a:prstDash val="dash"/>
            <a:round/>
            <a:headEnd/>
            <a:tailEnd/>
          </a:ln>
          <a:effectLst/>
        </p:spPr>
        <p:txBody>
          <a:bodyPr lIns="91386" tIns="45692" rIns="91386" bIns="45692"/>
          <a:lstStyle/>
          <a:p>
            <a:endParaRPr lang="en-US"/>
          </a:p>
        </p:txBody>
      </p:sp>
      <p:sp>
        <p:nvSpPr>
          <p:cNvPr id="409683" name="Line 83"/>
          <p:cNvSpPr>
            <a:spLocks noChangeShapeType="1"/>
          </p:cNvSpPr>
          <p:nvPr/>
        </p:nvSpPr>
        <p:spPr bwMode="auto">
          <a:xfrm flipV="1">
            <a:off x="5935663" y="1638300"/>
            <a:ext cx="196850" cy="228600"/>
          </a:xfrm>
          <a:prstGeom prst="line">
            <a:avLst/>
          </a:prstGeom>
          <a:noFill/>
          <a:ln w="9525">
            <a:solidFill>
              <a:schemeClr val="accent2"/>
            </a:solidFill>
            <a:round/>
            <a:headEnd/>
            <a:tailEnd type="triangle" w="med" len="med"/>
          </a:ln>
          <a:effectLst/>
        </p:spPr>
        <p:txBody>
          <a:bodyPr lIns="91386" tIns="45692" rIns="91386" bIns="45692"/>
          <a:lstStyle/>
          <a:p>
            <a:endParaRPr lang="en-US"/>
          </a:p>
        </p:txBody>
      </p:sp>
      <p:pic>
        <p:nvPicPr>
          <p:cNvPr id="409684" name="Picture 84"/>
          <p:cNvPicPr>
            <a:picLocks noChangeAspect="1" noChangeArrowheads="1"/>
          </p:cNvPicPr>
          <p:nvPr/>
        </p:nvPicPr>
        <p:blipFill>
          <a:blip r:embed="rId4" cstate="print"/>
          <a:srcRect/>
          <a:stretch>
            <a:fillRect/>
          </a:stretch>
        </p:blipFill>
        <p:spPr bwMode="auto">
          <a:xfrm>
            <a:off x="5210175" y="1866900"/>
            <a:ext cx="539750" cy="700088"/>
          </a:xfrm>
          <a:prstGeom prst="rect">
            <a:avLst/>
          </a:prstGeom>
          <a:noFill/>
        </p:spPr>
      </p:pic>
      <p:grpSp>
        <p:nvGrpSpPr>
          <p:cNvPr id="10" name="Group 88"/>
          <p:cNvGrpSpPr>
            <a:grpSpLocks/>
          </p:cNvGrpSpPr>
          <p:nvPr/>
        </p:nvGrpSpPr>
        <p:grpSpPr bwMode="auto">
          <a:xfrm flipH="1">
            <a:off x="7321550" y="1614488"/>
            <a:ext cx="922338" cy="928687"/>
            <a:chOff x="4377" y="1150"/>
            <a:chExt cx="581" cy="585"/>
          </a:xfrm>
        </p:grpSpPr>
        <p:sp>
          <p:nvSpPr>
            <p:cNvPr id="409685" name="Freeform 85"/>
            <p:cNvSpPr>
              <a:spLocks/>
            </p:cNvSpPr>
            <p:nvPr/>
          </p:nvSpPr>
          <p:spPr bwMode="auto">
            <a:xfrm rot="3916661">
              <a:off x="4747" y="1148"/>
              <a:ext cx="127" cy="260"/>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solidFill>
              <a:schemeClr val="accent2"/>
            </a:solidFill>
            <a:ln w="9525">
              <a:solidFill>
                <a:schemeClr val="accent2"/>
              </a:solidFill>
              <a:round/>
              <a:headEnd/>
              <a:tailEnd/>
            </a:ln>
            <a:effectLst/>
          </p:spPr>
          <p:txBody>
            <a:bodyPr wrap="none" anchor="ctr"/>
            <a:lstStyle/>
            <a:p>
              <a:endParaRPr lang="en-US"/>
            </a:p>
          </p:txBody>
        </p:sp>
        <p:sp>
          <p:nvSpPr>
            <p:cNvPr id="409686" name="Line 86"/>
            <p:cNvSpPr>
              <a:spLocks noChangeShapeType="1"/>
            </p:cNvSpPr>
            <p:nvPr/>
          </p:nvSpPr>
          <p:spPr bwMode="auto">
            <a:xfrm flipV="1">
              <a:off x="4834" y="1150"/>
              <a:ext cx="124" cy="144"/>
            </a:xfrm>
            <a:prstGeom prst="line">
              <a:avLst/>
            </a:prstGeom>
            <a:noFill/>
            <a:ln w="9525">
              <a:solidFill>
                <a:schemeClr val="accent2"/>
              </a:solidFill>
              <a:round/>
              <a:headEnd/>
              <a:tailEnd type="triangle" w="med" len="med"/>
            </a:ln>
            <a:effectLst/>
          </p:spPr>
          <p:txBody>
            <a:bodyPr lIns="91386" tIns="45692" rIns="91386" bIns="45692"/>
            <a:lstStyle/>
            <a:p>
              <a:endParaRPr lang="en-US"/>
            </a:p>
          </p:txBody>
        </p:sp>
        <p:pic>
          <p:nvPicPr>
            <p:cNvPr id="409687" name="Picture 87"/>
            <p:cNvPicPr>
              <a:picLocks noChangeAspect="1" noChangeArrowheads="1"/>
            </p:cNvPicPr>
            <p:nvPr/>
          </p:nvPicPr>
          <p:blipFill>
            <a:blip r:embed="rId4" cstate="print"/>
            <a:srcRect/>
            <a:stretch>
              <a:fillRect/>
            </a:stretch>
          </p:blipFill>
          <p:spPr bwMode="auto">
            <a:xfrm>
              <a:off x="4377" y="1294"/>
              <a:ext cx="340" cy="441"/>
            </a:xfrm>
            <a:prstGeom prst="rect">
              <a:avLst/>
            </a:prstGeom>
            <a:noFill/>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de-DE"/>
              <a:t>Page </a:t>
            </a:r>
            <a:fld id="{6C7E468D-85E6-4CA4-8E31-D396A6E74BED}" type="slidenum">
              <a:rPr lang="de-DE"/>
              <a:pPr/>
              <a:t>31</a:t>
            </a:fld>
            <a:endParaRPr lang="en-GB"/>
          </a:p>
        </p:txBody>
      </p:sp>
      <p:sp>
        <p:nvSpPr>
          <p:cNvPr id="577538" name="Rectangle 2"/>
          <p:cNvSpPr>
            <a:spLocks noGrp="1" noChangeArrowheads="1"/>
          </p:cNvSpPr>
          <p:nvPr>
            <p:ph type="title"/>
          </p:nvPr>
        </p:nvSpPr>
        <p:spPr>
          <a:xfrm>
            <a:off x="609600" y="188913"/>
            <a:ext cx="7543800" cy="633412"/>
          </a:xfrm>
        </p:spPr>
        <p:txBody>
          <a:bodyPr>
            <a:normAutofit fontScale="90000"/>
          </a:bodyPr>
          <a:lstStyle/>
          <a:p>
            <a:r>
              <a:rPr lang="en-US"/>
              <a:t>Adaptive MIMO in LTE</a:t>
            </a:r>
          </a:p>
        </p:txBody>
      </p:sp>
      <p:sp>
        <p:nvSpPr>
          <p:cNvPr id="577539" name="Rectangle 3"/>
          <p:cNvSpPr>
            <a:spLocks noGrp="1" noChangeArrowheads="1"/>
          </p:cNvSpPr>
          <p:nvPr>
            <p:ph type="body" idx="1"/>
          </p:nvPr>
        </p:nvSpPr>
        <p:spPr>
          <a:xfrm>
            <a:off x="468313" y="981075"/>
            <a:ext cx="7923212" cy="3024188"/>
          </a:xfrm>
        </p:spPr>
        <p:txBody>
          <a:bodyPr>
            <a:normAutofit fontScale="85000" lnSpcReduction="20000"/>
          </a:bodyPr>
          <a:lstStyle/>
          <a:p>
            <a:pPr>
              <a:lnSpc>
                <a:spcPct val="120000"/>
              </a:lnSpc>
            </a:pPr>
            <a:r>
              <a:rPr lang="en-US" sz="1800" dirty="0"/>
              <a:t>MIMO has multiple modes and configurations:</a:t>
            </a:r>
          </a:p>
          <a:p>
            <a:pPr lvl="1">
              <a:lnSpc>
                <a:spcPct val="120000"/>
              </a:lnSpc>
            </a:pPr>
            <a:r>
              <a:rPr lang="en-US" sz="1600" dirty="0"/>
              <a:t>Transmit Diversity vs. Spatial Multiplexing</a:t>
            </a:r>
          </a:p>
          <a:p>
            <a:pPr lvl="1">
              <a:lnSpc>
                <a:spcPct val="120000"/>
              </a:lnSpc>
            </a:pPr>
            <a:r>
              <a:rPr lang="en-US" sz="1600" dirty="0"/>
              <a:t>Closed-Loop vs. Open-Loop</a:t>
            </a:r>
          </a:p>
          <a:p>
            <a:pPr>
              <a:lnSpc>
                <a:spcPct val="120000"/>
              </a:lnSpc>
            </a:pPr>
            <a:r>
              <a:rPr lang="en-US" sz="1800" dirty="0"/>
              <a:t>UE feedback to </a:t>
            </a:r>
            <a:r>
              <a:rPr lang="en-US" sz="1800" dirty="0" err="1"/>
              <a:t>eNB</a:t>
            </a:r>
            <a:r>
              <a:rPr lang="en-US" sz="1800" dirty="0"/>
              <a:t>:</a:t>
            </a:r>
          </a:p>
          <a:p>
            <a:pPr lvl="1">
              <a:lnSpc>
                <a:spcPct val="120000"/>
              </a:lnSpc>
            </a:pPr>
            <a:r>
              <a:rPr lang="en-US" sz="1600" dirty="0"/>
              <a:t>Channel Quality Indication (CQI) indicates DL SINR</a:t>
            </a:r>
          </a:p>
          <a:p>
            <a:pPr lvl="1">
              <a:lnSpc>
                <a:spcPct val="120000"/>
              </a:lnSpc>
            </a:pPr>
            <a:r>
              <a:rPr lang="en-US" sz="1600" dirty="0"/>
              <a:t>Rank Indication (RI) indicates number of layers DL channel can support</a:t>
            </a:r>
          </a:p>
          <a:p>
            <a:pPr lvl="1">
              <a:lnSpc>
                <a:spcPct val="120000"/>
              </a:lnSpc>
            </a:pPr>
            <a:r>
              <a:rPr lang="en-US" sz="1600" dirty="0" err="1"/>
              <a:t>Precoding</a:t>
            </a:r>
            <a:r>
              <a:rPr lang="en-US" sz="1600" dirty="0"/>
              <a:t> Matrix Indication (PMI) indicates DL channel state and best </a:t>
            </a:r>
            <a:r>
              <a:rPr lang="en-US" sz="1600" dirty="0" err="1"/>
              <a:t>precoding</a:t>
            </a:r>
            <a:r>
              <a:rPr lang="en-US" sz="1600" dirty="0"/>
              <a:t> matrix for use in CL-MIMO</a:t>
            </a:r>
          </a:p>
          <a:p>
            <a:pPr>
              <a:lnSpc>
                <a:spcPct val="120000"/>
              </a:lnSpc>
            </a:pPr>
            <a:r>
              <a:rPr lang="en-US" sz="1800" dirty="0"/>
              <a:t>Adaptive MIMO maximizes performance based on CQI, RI, PMI, UE speed, and other factors</a:t>
            </a:r>
          </a:p>
        </p:txBody>
      </p:sp>
      <p:sp>
        <p:nvSpPr>
          <p:cNvPr id="577540" name="Line 4"/>
          <p:cNvSpPr>
            <a:spLocks noChangeShapeType="1"/>
          </p:cNvSpPr>
          <p:nvPr/>
        </p:nvSpPr>
        <p:spPr bwMode="auto">
          <a:xfrm>
            <a:off x="565150" y="5835650"/>
            <a:ext cx="3311525" cy="0"/>
          </a:xfrm>
          <a:prstGeom prst="line">
            <a:avLst/>
          </a:prstGeom>
          <a:noFill/>
          <a:ln w="38100">
            <a:solidFill>
              <a:schemeClr val="accent2">
                <a:lumMod val="75000"/>
              </a:schemeClr>
            </a:solidFill>
            <a:round/>
            <a:headEnd/>
            <a:tailEnd type="triangle" w="med" len="med"/>
          </a:ln>
          <a:effectLst/>
        </p:spPr>
        <p:txBody>
          <a:bodyPr lIns="91386" tIns="45692" rIns="91386" bIns="45692"/>
          <a:lstStyle/>
          <a:p>
            <a:endParaRPr lang="en-US"/>
          </a:p>
        </p:txBody>
      </p:sp>
      <p:sp>
        <p:nvSpPr>
          <p:cNvPr id="577541" name="Line 5"/>
          <p:cNvSpPr>
            <a:spLocks noChangeShapeType="1"/>
          </p:cNvSpPr>
          <p:nvPr/>
        </p:nvSpPr>
        <p:spPr bwMode="auto">
          <a:xfrm flipV="1">
            <a:off x="874713" y="4187825"/>
            <a:ext cx="0" cy="1978025"/>
          </a:xfrm>
          <a:prstGeom prst="line">
            <a:avLst/>
          </a:prstGeom>
          <a:noFill/>
          <a:ln w="38100">
            <a:solidFill>
              <a:schemeClr val="accent2">
                <a:lumMod val="75000"/>
              </a:schemeClr>
            </a:solidFill>
            <a:round/>
            <a:headEnd/>
            <a:tailEnd type="triangle" w="med" len="med"/>
          </a:ln>
          <a:effectLst/>
        </p:spPr>
        <p:txBody>
          <a:bodyPr lIns="91386" tIns="45692" rIns="91386" bIns="45692"/>
          <a:lstStyle/>
          <a:p>
            <a:endParaRPr lang="en-US"/>
          </a:p>
        </p:txBody>
      </p:sp>
      <p:sp>
        <p:nvSpPr>
          <p:cNvPr id="577542" name="Text Box 6"/>
          <p:cNvSpPr txBox="1">
            <a:spLocks noChangeArrowheads="1"/>
          </p:cNvSpPr>
          <p:nvPr/>
        </p:nvSpPr>
        <p:spPr bwMode="auto">
          <a:xfrm>
            <a:off x="1484313" y="5867400"/>
            <a:ext cx="1562100" cy="244475"/>
          </a:xfrm>
          <a:prstGeom prst="rect">
            <a:avLst/>
          </a:prstGeom>
          <a:noFill/>
          <a:ln w="9525" algn="ctr">
            <a:noFill/>
            <a:miter lim="800000"/>
            <a:headEnd/>
            <a:tailEnd/>
          </a:ln>
          <a:effectLst/>
        </p:spPr>
        <p:txBody>
          <a:bodyPr wrap="none" lIns="91386" tIns="45692" rIns="91386" bIns="45692">
            <a:spAutoFit/>
          </a:bodyPr>
          <a:lstStyle/>
          <a:p>
            <a:pPr algn="ctr" eaLnBrk="0" hangingPunct="0"/>
            <a:r>
              <a:rPr lang="en-US" altLang="zh-CN" sz="1000" b="1">
                <a:ea typeface="ＭＳ Ｐゴシック" pitchFamily="34" charset="-128"/>
              </a:rPr>
              <a:t>Channel Quality / Rank</a:t>
            </a:r>
          </a:p>
        </p:txBody>
      </p:sp>
      <p:sp>
        <p:nvSpPr>
          <p:cNvPr id="577543" name="Text Box 7"/>
          <p:cNvSpPr txBox="1">
            <a:spLocks noChangeArrowheads="1"/>
          </p:cNvSpPr>
          <p:nvPr/>
        </p:nvSpPr>
        <p:spPr bwMode="auto">
          <a:xfrm rot="10800000">
            <a:off x="538803" y="4531750"/>
            <a:ext cx="338445" cy="1172700"/>
          </a:xfrm>
          <a:prstGeom prst="rect">
            <a:avLst/>
          </a:prstGeom>
          <a:noFill/>
          <a:ln w="9525" algn="ctr">
            <a:noFill/>
            <a:miter lim="800000"/>
            <a:headEnd/>
            <a:tailEnd/>
          </a:ln>
          <a:effectLst/>
        </p:spPr>
        <p:txBody>
          <a:bodyPr vert="eaVert" wrap="none" lIns="91386" tIns="45692" rIns="91386" bIns="45692" anchor="b">
            <a:spAutoFit/>
          </a:bodyPr>
          <a:lstStyle/>
          <a:p>
            <a:pPr algn="ctr" eaLnBrk="0" hangingPunct="0"/>
            <a:r>
              <a:rPr lang="en-US" altLang="zh-CN" sz="1000" b="1">
                <a:ea typeface="ＭＳ Ｐゴシック" pitchFamily="34" charset="-128"/>
              </a:rPr>
              <a:t>Speed/CL BF Gain</a:t>
            </a:r>
          </a:p>
        </p:txBody>
      </p:sp>
      <p:sp>
        <p:nvSpPr>
          <p:cNvPr id="577544" name="Rectangle 8"/>
          <p:cNvSpPr>
            <a:spLocks noChangeArrowheads="1"/>
          </p:cNvSpPr>
          <p:nvPr/>
        </p:nvSpPr>
        <p:spPr bwMode="auto">
          <a:xfrm>
            <a:off x="3995738" y="4214813"/>
            <a:ext cx="4897437" cy="1878012"/>
          </a:xfrm>
          <a:prstGeom prst="rect">
            <a:avLst/>
          </a:prstGeom>
          <a:noFill/>
          <a:ln w="9525">
            <a:noFill/>
            <a:miter lim="800000"/>
            <a:headEnd/>
            <a:tailEnd/>
          </a:ln>
          <a:effectLst/>
        </p:spPr>
        <p:txBody>
          <a:bodyPr/>
          <a:lstStyle/>
          <a:p>
            <a:pPr marL="342900" indent="-342900">
              <a:spcBef>
                <a:spcPct val="20000"/>
              </a:spcBef>
              <a:buClr>
                <a:schemeClr val="tx1"/>
              </a:buClr>
              <a:buFontTx/>
              <a:buChar char="•"/>
            </a:pPr>
            <a:r>
              <a:rPr lang="en-US" b="1" dirty="0"/>
              <a:t>CL for lower speeds since channel state information (conveyed in PMI) is timely</a:t>
            </a:r>
          </a:p>
          <a:p>
            <a:pPr marL="342900" indent="-342900">
              <a:spcBef>
                <a:spcPct val="20000"/>
              </a:spcBef>
              <a:buClr>
                <a:schemeClr val="tx1"/>
              </a:buClr>
              <a:buFontTx/>
              <a:buChar char="•"/>
            </a:pPr>
            <a:r>
              <a:rPr lang="en-US" b="1" dirty="0"/>
              <a:t>OL at higher speeds</a:t>
            </a:r>
          </a:p>
          <a:p>
            <a:pPr marL="342900" indent="-342900">
              <a:spcBef>
                <a:spcPct val="20000"/>
              </a:spcBef>
              <a:buClr>
                <a:schemeClr val="tx1"/>
              </a:buClr>
              <a:buFontTx/>
              <a:buChar char="•"/>
            </a:pPr>
            <a:r>
              <a:rPr lang="en-US" b="1" dirty="0"/>
              <a:t>Rank-1 BF or TD for low SINR</a:t>
            </a:r>
          </a:p>
          <a:p>
            <a:pPr marL="342900" indent="-342900">
              <a:spcBef>
                <a:spcPct val="20000"/>
              </a:spcBef>
              <a:buClr>
                <a:schemeClr val="tx1"/>
              </a:buClr>
              <a:buFontTx/>
              <a:buChar char="•"/>
            </a:pPr>
            <a:r>
              <a:rPr lang="en-US" b="1" dirty="0"/>
              <a:t>SM (OL or CL) at higher SINR and rank</a:t>
            </a:r>
          </a:p>
          <a:p>
            <a:pPr marL="342900" indent="-342900">
              <a:spcBef>
                <a:spcPct val="20000"/>
              </a:spcBef>
              <a:buClr>
                <a:schemeClr val="tx1"/>
              </a:buClr>
              <a:buFontTx/>
              <a:buChar char="•"/>
            </a:pPr>
            <a:endParaRPr lang="en-US" b="1" dirty="0"/>
          </a:p>
          <a:p>
            <a:pPr marL="342900" indent="-342900">
              <a:spcBef>
                <a:spcPct val="20000"/>
              </a:spcBef>
              <a:buClr>
                <a:schemeClr val="tx1"/>
              </a:buClr>
              <a:buFontTx/>
              <a:buChar char="•"/>
            </a:pPr>
            <a:endParaRPr lang="en-US" b="1" dirty="0"/>
          </a:p>
          <a:p>
            <a:pPr marL="342900" indent="-342900">
              <a:spcBef>
                <a:spcPct val="20000"/>
              </a:spcBef>
              <a:buClr>
                <a:schemeClr val="tx1"/>
              </a:buClr>
              <a:buFontTx/>
              <a:buChar char="•"/>
            </a:pPr>
            <a:endParaRPr lang="en-US" b="1" dirty="0"/>
          </a:p>
        </p:txBody>
      </p:sp>
      <p:sp>
        <p:nvSpPr>
          <p:cNvPr id="577545" name="Rectangle 9"/>
          <p:cNvSpPr>
            <a:spLocks noChangeArrowheads="1"/>
          </p:cNvSpPr>
          <p:nvPr/>
        </p:nvSpPr>
        <p:spPr bwMode="auto">
          <a:xfrm>
            <a:off x="874713" y="5175250"/>
            <a:ext cx="1390650" cy="660400"/>
          </a:xfrm>
          <a:prstGeom prst="rect">
            <a:avLst/>
          </a:prstGeom>
          <a:noFill/>
          <a:ln w="9525">
            <a:solidFill>
              <a:schemeClr val="accent2">
                <a:lumMod val="75000"/>
              </a:schemeClr>
            </a:solidFill>
            <a:miter lim="800000"/>
            <a:headEnd/>
            <a:tailEnd/>
          </a:ln>
          <a:effectLst/>
        </p:spPr>
        <p:txBody>
          <a:bodyPr wrap="none" anchor="ctr"/>
          <a:lstStyle/>
          <a:p>
            <a:pPr algn="ctr"/>
            <a:r>
              <a:rPr lang="en-US" sz="1400"/>
              <a:t>CL Rank-1 BF</a:t>
            </a:r>
          </a:p>
        </p:txBody>
      </p:sp>
      <p:sp>
        <p:nvSpPr>
          <p:cNvPr id="577546" name="Rectangle 10"/>
          <p:cNvSpPr>
            <a:spLocks noChangeArrowheads="1"/>
          </p:cNvSpPr>
          <p:nvPr/>
        </p:nvSpPr>
        <p:spPr bwMode="auto">
          <a:xfrm>
            <a:off x="874713" y="4514850"/>
            <a:ext cx="1390650" cy="660400"/>
          </a:xfrm>
          <a:prstGeom prst="rect">
            <a:avLst/>
          </a:prstGeom>
          <a:noFill/>
          <a:ln w="9525">
            <a:solidFill>
              <a:schemeClr val="accent2">
                <a:lumMod val="75000"/>
              </a:schemeClr>
            </a:solidFill>
            <a:miter lim="800000"/>
            <a:headEnd/>
            <a:tailEnd/>
          </a:ln>
          <a:effectLst/>
        </p:spPr>
        <p:txBody>
          <a:bodyPr wrap="none" anchor="ctr"/>
          <a:lstStyle/>
          <a:p>
            <a:pPr algn="ctr"/>
            <a:r>
              <a:rPr lang="en-US" sz="1400"/>
              <a:t>TD</a:t>
            </a:r>
          </a:p>
        </p:txBody>
      </p:sp>
      <p:sp>
        <p:nvSpPr>
          <p:cNvPr id="577547" name="Rectangle 11"/>
          <p:cNvSpPr>
            <a:spLocks noChangeArrowheads="1"/>
          </p:cNvSpPr>
          <p:nvPr/>
        </p:nvSpPr>
        <p:spPr bwMode="auto">
          <a:xfrm>
            <a:off x="2265363" y="5175250"/>
            <a:ext cx="1390650" cy="660400"/>
          </a:xfrm>
          <a:prstGeom prst="rect">
            <a:avLst/>
          </a:prstGeom>
          <a:noFill/>
          <a:ln w="9525">
            <a:solidFill>
              <a:schemeClr val="accent2">
                <a:lumMod val="75000"/>
              </a:schemeClr>
            </a:solidFill>
            <a:miter lim="800000"/>
            <a:headEnd/>
            <a:tailEnd/>
          </a:ln>
          <a:effectLst/>
        </p:spPr>
        <p:txBody>
          <a:bodyPr wrap="none" anchor="ctr"/>
          <a:lstStyle/>
          <a:p>
            <a:pPr algn="ctr"/>
            <a:r>
              <a:rPr lang="en-US" sz="1400"/>
              <a:t>CL SM</a:t>
            </a:r>
          </a:p>
        </p:txBody>
      </p:sp>
      <p:sp>
        <p:nvSpPr>
          <p:cNvPr id="577548" name="Rectangle 12"/>
          <p:cNvSpPr>
            <a:spLocks noChangeArrowheads="1"/>
          </p:cNvSpPr>
          <p:nvPr/>
        </p:nvSpPr>
        <p:spPr bwMode="auto">
          <a:xfrm>
            <a:off x="2265363" y="4514850"/>
            <a:ext cx="1390650" cy="660400"/>
          </a:xfrm>
          <a:prstGeom prst="rect">
            <a:avLst/>
          </a:prstGeom>
          <a:noFill/>
          <a:ln w="9525">
            <a:solidFill>
              <a:schemeClr val="accent2">
                <a:lumMod val="75000"/>
              </a:schemeClr>
            </a:solidFill>
            <a:miter lim="800000"/>
            <a:headEnd/>
            <a:tailEnd/>
          </a:ln>
          <a:effectLst/>
        </p:spPr>
        <p:txBody>
          <a:bodyPr wrap="none" anchor="ctr"/>
          <a:lstStyle/>
          <a:p>
            <a:pPr algn="ctr"/>
            <a:r>
              <a:rPr lang="en-US" sz="1400"/>
              <a:t>OL 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Date Placeholder 3"/>
          <p:cNvSpPr>
            <a:spLocks noGrp="1"/>
          </p:cNvSpPr>
          <p:nvPr>
            <p:ph type="dt" sz="half" idx="10"/>
          </p:nvPr>
        </p:nvSpPr>
        <p:spPr/>
        <p:txBody>
          <a:bodyPr/>
          <a:lstStyle/>
          <a:p>
            <a:r>
              <a:rPr lang="de-DE"/>
              <a:t>Page </a:t>
            </a:r>
            <a:fld id="{07146063-D4BA-431A-ABF0-869FF9303290}" type="slidenum">
              <a:rPr lang="de-DE"/>
              <a:pPr/>
              <a:t>32</a:t>
            </a:fld>
            <a:endParaRPr lang="en-GB"/>
          </a:p>
        </p:txBody>
      </p:sp>
      <p:sp>
        <p:nvSpPr>
          <p:cNvPr id="532482" name="Rectangle 2"/>
          <p:cNvSpPr>
            <a:spLocks noGrp="1" noChangeArrowheads="1"/>
          </p:cNvSpPr>
          <p:nvPr>
            <p:ph type="title"/>
          </p:nvPr>
        </p:nvSpPr>
        <p:spPr>
          <a:xfrm>
            <a:off x="609600" y="115888"/>
            <a:ext cx="7543800" cy="720725"/>
          </a:xfrm>
        </p:spPr>
        <p:txBody>
          <a:bodyPr>
            <a:normAutofit fontScale="90000"/>
          </a:bodyPr>
          <a:lstStyle/>
          <a:p>
            <a:r>
              <a:rPr lang="en-US"/>
              <a:t>LTE OFDM Parameters</a:t>
            </a:r>
          </a:p>
        </p:txBody>
      </p:sp>
      <p:graphicFrame>
        <p:nvGraphicFramePr>
          <p:cNvPr id="532579" name="Group 99"/>
          <p:cNvGraphicFramePr>
            <a:graphicFrameLocks noGrp="1"/>
          </p:cNvGraphicFramePr>
          <p:nvPr/>
        </p:nvGraphicFramePr>
        <p:xfrm>
          <a:off x="828675" y="981075"/>
          <a:ext cx="7272338" cy="2560320"/>
        </p:xfrm>
        <a:graphic>
          <a:graphicData uri="http://schemas.openxmlformats.org/drawingml/2006/table">
            <a:tbl>
              <a:tblPr/>
              <a:tblGrid>
                <a:gridCol w="2663825"/>
                <a:gridCol w="1800225"/>
                <a:gridCol w="2808288"/>
              </a:tblGrid>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dirty="0" smtClean="0">
                          <a:ln>
                            <a:noFill/>
                          </a:ln>
                          <a:solidFill>
                            <a:schemeClr val="tx1"/>
                          </a:solidFill>
                          <a:effectLst/>
                          <a:latin typeface="Arial" charset="0"/>
                        </a:rPr>
                        <a:t>Parameter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Arial" charset="0"/>
                        </a:rPr>
                        <a:t>Theory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1" i="0" u="none" strike="noStrike" cap="none" normalizeH="0" baseline="0" smtClean="0">
                          <a:ln>
                            <a:noFill/>
                          </a:ln>
                          <a:solidFill>
                            <a:schemeClr val="tx1"/>
                          </a:solidFill>
                          <a:effectLst/>
                          <a:latin typeface="Arial" charset="0"/>
                        </a:rPr>
                        <a:t>LTE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Useful Symbol 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66.7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Cyclic Prefix 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4.7 or 16.7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Total Symbol Time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71.4 or 83.4 </a:t>
                      </a:r>
                      <a:r>
                        <a:rPr kumimoji="0" lang="en-US" sz="1800" b="0" i="0" u="none" strike="noStrike" cap="none" normalizeH="0" baseline="0" dirty="0" smtClean="0">
                          <a:ln>
                            <a:noFill/>
                          </a:ln>
                          <a:solidFill>
                            <a:schemeClr val="tx1"/>
                          </a:solidFill>
                          <a:effectLst/>
                          <a:latin typeface="Symbol" pitchFamily="18" charset="2"/>
                        </a:rPr>
                        <a:t>m</a:t>
                      </a:r>
                      <a:r>
                        <a:rPr kumimoji="0" lang="en-US" sz="1800" b="0" i="0" u="none" strike="noStrike" cap="none" normalizeH="0" baseline="0" dirty="0" smtClean="0">
                          <a:ln>
                            <a:noFill/>
                          </a:ln>
                          <a:solidFill>
                            <a:schemeClr val="tx1"/>
                          </a:solidFill>
                          <a:effectLst/>
                          <a:latin typeface="Arial" charset="0"/>
                        </a:rPr>
                        <a: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Subcarrier Spacing</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15 kHz (k=1)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Number of Subcarriers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72-1200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smtClean="0">
                          <a:ln>
                            <a:noFill/>
                          </a:ln>
                          <a:solidFill>
                            <a:schemeClr val="tx1"/>
                          </a:solidFill>
                          <a:effectLst/>
                          <a:latin typeface="Arial" charset="0"/>
                        </a:rPr>
                        <a:t>Total Bandwidth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800" b="0" i="0" u="none" strike="noStrike" cap="none" normalizeH="0" baseline="0" dirty="0" smtClean="0">
                          <a:ln>
                            <a:noFill/>
                          </a:ln>
                          <a:solidFill>
                            <a:schemeClr val="tx1"/>
                          </a:solidFill>
                          <a:effectLst/>
                          <a:latin typeface="Arial" charset="0"/>
                        </a:rPr>
                        <a:t>1.4, 3, 5, 10, 15, 20 MHz</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517" name="Object 37"/>
          <p:cNvGraphicFramePr>
            <a:graphicFrameLocks noChangeAspect="1"/>
          </p:cNvGraphicFramePr>
          <p:nvPr/>
        </p:nvGraphicFramePr>
        <p:xfrm>
          <a:off x="4283075" y="1341438"/>
          <a:ext cx="258763" cy="358775"/>
        </p:xfrm>
        <a:graphic>
          <a:graphicData uri="http://schemas.openxmlformats.org/presentationml/2006/ole">
            <p:oleObj spid="_x0000_s9218" name="Equation" r:id="rId4" imgW="164880" imgH="228600" progId="Equation.3">
              <p:embed/>
            </p:oleObj>
          </a:graphicData>
        </a:graphic>
      </p:graphicFrame>
      <p:graphicFrame>
        <p:nvGraphicFramePr>
          <p:cNvPr id="532518" name="Object 38"/>
          <p:cNvGraphicFramePr>
            <a:graphicFrameLocks noChangeAspect="1"/>
          </p:cNvGraphicFramePr>
          <p:nvPr/>
        </p:nvGraphicFramePr>
        <p:xfrm>
          <a:off x="3886200" y="2441575"/>
          <a:ext cx="1165225" cy="403225"/>
        </p:xfrm>
        <a:graphic>
          <a:graphicData uri="http://schemas.openxmlformats.org/presentationml/2006/ole">
            <p:oleObj spid="_x0000_s9219" name="Equation" r:id="rId5" imgW="660240" imgH="228600" progId="Equation.3">
              <p:embed/>
            </p:oleObj>
          </a:graphicData>
        </a:graphic>
      </p:graphicFrame>
      <p:graphicFrame>
        <p:nvGraphicFramePr>
          <p:cNvPr id="532519" name="Object 39"/>
          <p:cNvGraphicFramePr>
            <a:graphicFrameLocks noChangeAspect="1"/>
          </p:cNvGraphicFramePr>
          <p:nvPr/>
        </p:nvGraphicFramePr>
        <p:xfrm>
          <a:off x="3851275" y="3184525"/>
          <a:ext cx="1165225" cy="352425"/>
        </p:xfrm>
        <a:graphic>
          <a:graphicData uri="http://schemas.openxmlformats.org/presentationml/2006/ole">
            <p:oleObj spid="_x0000_s9220" name="Equation" r:id="rId6" imgW="672840" imgH="203040" progId="Equation.3">
              <p:embed/>
            </p:oleObj>
          </a:graphicData>
        </a:graphic>
      </p:graphicFrame>
      <p:graphicFrame>
        <p:nvGraphicFramePr>
          <p:cNvPr id="532520" name="Object 40"/>
          <p:cNvGraphicFramePr>
            <a:graphicFrameLocks noChangeAspect="1"/>
          </p:cNvGraphicFramePr>
          <p:nvPr/>
        </p:nvGraphicFramePr>
        <p:xfrm>
          <a:off x="4283075" y="2844800"/>
          <a:ext cx="287338" cy="287338"/>
        </p:xfrm>
        <a:graphic>
          <a:graphicData uri="http://schemas.openxmlformats.org/presentationml/2006/ole">
            <p:oleObj spid="_x0000_s9221" name="Equation" r:id="rId7" imgW="177480" imgH="177480" progId="Equation.3">
              <p:embed/>
            </p:oleObj>
          </a:graphicData>
        </a:graphic>
      </p:graphicFrame>
      <p:graphicFrame>
        <p:nvGraphicFramePr>
          <p:cNvPr id="532521" name="Object 41"/>
          <p:cNvGraphicFramePr>
            <a:graphicFrameLocks noChangeAspect="1"/>
          </p:cNvGraphicFramePr>
          <p:nvPr/>
        </p:nvGraphicFramePr>
        <p:xfrm>
          <a:off x="4211638" y="1717675"/>
          <a:ext cx="358775" cy="358775"/>
        </p:xfrm>
        <a:graphic>
          <a:graphicData uri="http://schemas.openxmlformats.org/presentationml/2006/ole">
            <p:oleObj spid="_x0000_s9222" name="Equation" r:id="rId8" imgW="228600" imgH="228600" progId="Equation.3">
              <p:embed/>
            </p:oleObj>
          </a:graphicData>
        </a:graphic>
      </p:graphicFrame>
      <p:graphicFrame>
        <p:nvGraphicFramePr>
          <p:cNvPr id="532522" name="Object 42"/>
          <p:cNvGraphicFramePr>
            <a:graphicFrameLocks noChangeAspect="1"/>
          </p:cNvGraphicFramePr>
          <p:nvPr/>
        </p:nvGraphicFramePr>
        <p:xfrm>
          <a:off x="3730625" y="2082800"/>
          <a:ext cx="1417638" cy="358775"/>
        </p:xfrm>
        <a:graphic>
          <a:graphicData uri="http://schemas.openxmlformats.org/presentationml/2006/ole">
            <p:oleObj spid="_x0000_s9223" name="Equation" r:id="rId9" imgW="901440" imgH="228600" progId="Equation.3">
              <p:embed/>
            </p:oleObj>
          </a:graphicData>
        </a:graphic>
      </p:graphicFrame>
      <p:sp>
        <p:nvSpPr>
          <p:cNvPr id="532523" name="Rectangle 43"/>
          <p:cNvSpPr>
            <a:spLocks noChangeArrowheads="1"/>
          </p:cNvSpPr>
          <p:nvPr/>
        </p:nvSpPr>
        <p:spPr bwMode="auto">
          <a:xfrm>
            <a:off x="3346450"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4" name="Rectangle 44"/>
          <p:cNvSpPr>
            <a:spLocks noChangeArrowheads="1"/>
          </p:cNvSpPr>
          <p:nvPr/>
        </p:nvSpPr>
        <p:spPr bwMode="auto">
          <a:xfrm>
            <a:off x="3635375"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5" name="Rectangle 45"/>
          <p:cNvSpPr>
            <a:spLocks noChangeArrowheads="1"/>
          </p:cNvSpPr>
          <p:nvPr/>
        </p:nvSpPr>
        <p:spPr bwMode="auto">
          <a:xfrm>
            <a:off x="3346450"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6" name="Rectangle 46"/>
          <p:cNvSpPr>
            <a:spLocks noChangeArrowheads="1"/>
          </p:cNvSpPr>
          <p:nvPr/>
        </p:nvSpPr>
        <p:spPr bwMode="auto">
          <a:xfrm>
            <a:off x="3635375"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7" name="Rectangle 47"/>
          <p:cNvSpPr>
            <a:spLocks noChangeArrowheads="1"/>
          </p:cNvSpPr>
          <p:nvPr/>
        </p:nvSpPr>
        <p:spPr bwMode="auto">
          <a:xfrm>
            <a:off x="3921125"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8" name="Rectangle 48"/>
          <p:cNvSpPr>
            <a:spLocks noChangeArrowheads="1"/>
          </p:cNvSpPr>
          <p:nvPr/>
        </p:nvSpPr>
        <p:spPr bwMode="auto">
          <a:xfrm>
            <a:off x="4210050"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29" name="Rectangle 49"/>
          <p:cNvSpPr>
            <a:spLocks noChangeArrowheads="1"/>
          </p:cNvSpPr>
          <p:nvPr/>
        </p:nvSpPr>
        <p:spPr bwMode="auto">
          <a:xfrm>
            <a:off x="3921125"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0" name="Rectangle 50"/>
          <p:cNvSpPr>
            <a:spLocks noChangeArrowheads="1"/>
          </p:cNvSpPr>
          <p:nvPr/>
        </p:nvSpPr>
        <p:spPr bwMode="auto">
          <a:xfrm>
            <a:off x="4210050"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1" name="Rectangle 51"/>
          <p:cNvSpPr>
            <a:spLocks noChangeArrowheads="1"/>
          </p:cNvSpPr>
          <p:nvPr/>
        </p:nvSpPr>
        <p:spPr bwMode="auto">
          <a:xfrm>
            <a:off x="5073650"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2" name="Rectangle 52"/>
          <p:cNvSpPr>
            <a:spLocks noChangeArrowheads="1"/>
          </p:cNvSpPr>
          <p:nvPr/>
        </p:nvSpPr>
        <p:spPr bwMode="auto">
          <a:xfrm>
            <a:off x="5362575" y="37163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3" name="Rectangle 53"/>
          <p:cNvSpPr>
            <a:spLocks noChangeArrowheads="1"/>
          </p:cNvSpPr>
          <p:nvPr/>
        </p:nvSpPr>
        <p:spPr bwMode="auto">
          <a:xfrm>
            <a:off x="5073650"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4" name="Rectangle 54"/>
          <p:cNvSpPr>
            <a:spLocks noChangeArrowheads="1"/>
          </p:cNvSpPr>
          <p:nvPr/>
        </p:nvSpPr>
        <p:spPr bwMode="auto">
          <a:xfrm>
            <a:off x="5362575" y="40036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5" name="Rectangle 55"/>
          <p:cNvSpPr>
            <a:spLocks noChangeArrowheads="1"/>
          </p:cNvSpPr>
          <p:nvPr/>
        </p:nvSpPr>
        <p:spPr bwMode="auto">
          <a:xfrm>
            <a:off x="3346450"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6" name="Rectangle 56"/>
          <p:cNvSpPr>
            <a:spLocks noChangeArrowheads="1"/>
          </p:cNvSpPr>
          <p:nvPr/>
        </p:nvSpPr>
        <p:spPr bwMode="auto">
          <a:xfrm>
            <a:off x="3635375"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7" name="Rectangle 57"/>
          <p:cNvSpPr>
            <a:spLocks noChangeArrowheads="1"/>
          </p:cNvSpPr>
          <p:nvPr/>
        </p:nvSpPr>
        <p:spPr bwMode="auto">
          <a:xfrm>
            <a:off x="3921125"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8" name="Rectangle 58"/>
          <p:cNvSpPr>
            <a:spLocks noChangeArrowheads="1"/>
          </p:cNvSpPr>
          <p:nvPr/>
        </p:nvSpPr>
        <p:spPr bwMode="auto">
          <a:xfrm>
            <a:off x="4210050"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39" name="Rectangle 59"/>
          <p:cNvSpPr>
            <a:spLocks noChangeArrowheads="1"/>
          </p:cNvSpPr>
          <p:nvPr/>
        </p:nvSpPr>
        <p:spPr bwMode="auto">
          <a:xfrm>
            <a:off x="3346450"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0" name="Rectangle 60"/>
          <p:cNvSpPr>
            <a:spLocks noChangeArrowheads="1"/>
          </p:cNvSpPr>
          <p:nvPr/>
        </p:nvSpPr>
        <p:spPr bwMode="auto">
          <a:xfrm>
            <a:off x="3635375"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1" name="Rectangle 61"/>
          <p:cNvSpPr>
            <a:spLocks noChangeArrowheads="1"/>
          </p:cNvSpPr>
          <p:nvPr/>
        </p:nvSpPr>
        <p:spPr bwMode="auto">
          <a:xfrm>
            <a:off x="3921125"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2" name="Rectangle 62"/>
          <p:cNvSpPr>
            <a:spLocks noChangeArrowheads="1"/>
          </p:cNvSpPr>
          <p:nvPr/>
        </p:nvSpPr>
        <p:spPr bwMode="auto">
          <a:xfrm>
            <a:off x="4210050"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3" name="Rectangle 63"/>
          <p:cNvSpPr>
            <a:spLocks noChangeArrowheads="1"/>
          </p:cNvSpPr>
          <p:nvPr/>
        </p:nvSpPr>
        <p:spPr bwMode="auto">
          <a:xfrm>
            <a:off x="4498975"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4" name="Rectangle 64"/>
          <p:cNvSpPr>
            <a:spLocks noChangeArrowheads="1"/>
          </p:cNvSpPr>
          <p:nvPr/>
        </p:nvSpPr>
        <p:spPr bwMode="auto">
          <a:xfrm>
            <a:off x="4787900"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5" name="Rectangle 65"/>
          <p:cNvSpPr>
            <a:spLocks noChangeArrowheads="1"/>
          </p:cNvSpPr>
          <p:nvPr/>
        </p:nvSpPr>
        <p:spPr bwMode="auto">
          <a:xfrm>
            <a:off x="5073650" y="48672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6" name="Rectangle 66"/>
          <p:cNvSpPr>
            <a:spLocks noChangeArrowheads="1"/>
          </p:cNvSpPr>
          <p:nvPr/>
        </p:nvSpPr>
        <p:spPr bwMode="auto">
          <a:xfrm>
            <a:off x="5362575" y="4867275"/>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7" name="Rectangle 67"/>
          <p:cNvSpPr>
            <a:spLocks noChangeArrowheads="1"/>
          </p:cNvSpPr>
          <p:nvPr/>
        </p:nvSpPr>
        <p:spPr bwMode="auto">
          <a:xfrm>
            <a:off x="5073650"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8" name="Rectangle 68"/>
          <p:cNvSpPr>
            <a:spLocks noChangeArrowheads="1"/>
          </p:cNvSpPr>
          <p:nvPr/>
        </p:nvSpPr>
        <p:spPr bwMode="auto">
          <a:xfrm>
            <a:off x="5362575" y="51546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49" name="Rectangle 69"/>
          <p:cNvSpPr>
            <a:spLocks noChangeArrowheads="1"/>
          </p:cNvSpPr>
          <p:nvPr/>
        </p:nvSpPr>
        <p:spPr bwMode="auto">
          <a:xfrm>
            <a:off x="4498975"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0" name="Rectangle 70"/>
          <p:cNvSpPr>
            <a:spLocks noChangeArrowheads="1"/>
          </p:cNvSpPr>
          <p:nvPr/>
        </p:nvSpPr>
        <p:spPr bwMode="auto">
          <a:xfrm>
            <a:off x="4787900"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1" name="Rectangle 71"/>
          <p:cNvSpPr>
            <a:spLocks noChangeArrowheads="1"/>
          </p:cNvSpPr>
          <p:nvPr/>
        </p:nvSpPr>
        <p:spPr bwMode="auto">
          <a:xfrm>
            <a:off x="5073650"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2" name="Rectangle 72"/>
          <p:cNvSpPr>
            <a:spLocks noChangeArrowheads="1"/>
          </p:cNvSpPr>
          <p:nvPr/>
        </p:nvSpPr>
        <p:spPr bwMode="auto">
          <a:xfrm>
            <a:off x="5362575" y="5443538"/>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3" name="Rectangle 73"/>
          <p:cNvSpPr>
            <a:spLocks noChangeArrowheads="1"/>
          </p:cNvSpPr>
          <p:nvPr/>
        </p:nvSpPr>
        <p:spPr bwMode="auto">
          <a:xfrm>
            <a:off x="3346450"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4" name="Rectangle 74"/>
          <p:cNvSpPr>
            <a:spLocks noChangeArrowheads="1"/>
          </p:cNvSpPr>
          <p:nvPr/>
        </p:nvSpPr>
        <p:spPr bwMode="auto">
          <a:xfrm>
            <a:off x="3635375"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5" name="Rectangle 75"/>
          <p:cNvSpPr>
            <a:spLocks noChangeArrowheads="1"/>
          </p:cNvSpPr>
          <p:nvPr/>
        </p:nvSpPr>
        <p:spPr bwMode="auto">
          <a:xfrm>
            <a:off x="3921125"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6" name="Rectangle 76"/>
          <p:cNvSpPr>
            <a:spLocks noChangeArrowheads="1"/>
          </p:cNvSpPr>
          <p:nvPr/>
        </p:nvSpPr>
        <p:spPr bwMode="auto">
          <a:xfrm>
            <a:off x="4210050"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7" name="Rectangle 77"/>
          <p:cNvSpPr>
            <a:spLocks noChangeArrowheads="1"/>
          </p:cNvSpPr>
          <p:nvPr/>
        </p:nvSpPr>
        <p:spPr bwMode="auto">
          <a:xfrm>
            <a:off x="5073650"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8" name="Rectangle 78"/>
          <p:cNvSpPr>
            <a:spLocks noChangeArrowheads="1"/>
          </p:cNvSpPr>
          <p:nvPr/>
        </p:nvSpPr>
        <p:spPr bwMode="auto">
          <a:xfrm>
            <a:off x="5362575" y="4291013"/>
            <a:ext cx="288925" cy="287337"/>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59" name="Rectangle 79"/>
          <p:cNvSpPr>
            <a:spLocks noChangeArrowheads="1"/>
          </p:cNvSpPr>
          <p:nvPr/>
        </p:nvSpPr>
        <p:spPr bwMode="auto">
          <a:xfrm>
            <a:off x="5073650" y="4578350"/>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60" name="Rectangle 80"/>
          <p:cNvSpPr>
            <a:spLocks noChangeArrowheads="1"/>
          </p:cNvSpPr>
          <p:nvPr/>
        </p:nvSpPr>
        <p:spPr bwMode="auto">
          <a:xfrm>
            <a:off x="5362575" y="4578350"/>
            <a:ext cx="288925" cy="287338"/>
          </a:xfrm>
          <a:prstGeom prst="rect">
            <a:avLst/>
          </a:prstGeom>
          <a:noFill/>
          <a:ln w="9525">
            <a:solidFill>
              <a:schemeClr val="accent2">
                <a:lumMod val="75000"/>
              </a:schemeClr>
            </a:solidFill>
            <a:miter lim="800000"/>
            <a:headEnd/>
            <a:tailEnd/>
          </a:ln>
          <a:effectLst/>
        </p:spPr>
        <p:txBody>
          <a:bodyPr wrap="none" anchor="ctr"/>
          <a:lstStyle/>
          <a:p>
            <a:endParaRPr lang="en-US"/>
          </a:p>
        </p:txBody>
      </p:sp>
      <p:sp>
        <p:nvSpPr>
          <p:cNvPr id="532561" name="Text Box 81"/>
          <p:cNvSpPr txBox="1">
            <a:spLocks noChangeArrowheads="1"/>
          </p:cNvSpPr>
          <p:nvPr/>
        </p:nvSpPr>
        <p:spPr bwMode="auto">
          <a:xfrm>
            <a:off x="4537075" y="3857625"/>
            <a:ext cx="501650" cy="366713"/>
          </a:xfrm>
          <a:prstGeom prst="rect">
            <a:avLst/>
          </a:prstGeom>
          <a:noFill/>
          <a:ln w="9525">
            <a:noFill/>
            <a:miter lim="800000"/>
            <a:headEnd/>
            <a:tailEnd/>
          </a:ln>
          <a:effectLst/>
        </p:spPr>
        <p:txBody>
          <a:bodyPr wrap="none">
            <a:spAutoFit/>
          </a:bodyPr>
          <a:lstStyle/>
          <a:p>
            <a:r>
              <a:rPr lang="en-US" b="1"/>
              <a:t>. . .</a:t>
            </a:r>
          </a:p>
        </p:txBody>
      </p:sp>
      <p:sp>
        <p:nvSpPr>
          <p:cNvPr id="532562" name="Text Box 82"/>
          <p:cNvSpPr txBox="1">
            <a:spLocks noChangeArrowheads="1"/>
          </p:cNvSpPr>
          <p:nvPr/>
        </p:nvSpPr>
        <p:spPr bwMode="auto">
          <a:xfrm rot="5400000">
            <a:off x="3707607" y="4682331"/>
            <a:ext cx="501650" cy="366713"/>
          </a:xfrm>
          <a:prstGeom prst="rect">
            <a:avLst/>
          </a:prstGeom>
          <a:noFill/>
          <a:ln w="9525">
            <a:noFill/>
            <a:miter lim="800000"/>
            <a:headEnd/>
            <a:tailEnd/>
          </a:ln>
          <a:effectLst/>
        </p:spPr>
        <p:txBody>
          <a:bodyPr wrap="none">
            <a:spAutoFit/>
          </a:bodyPr>
          <a:lstStyle/>
          <a:p>
            <a:r>
              <a:rPr lang="en-US" b="1"/>
              <a:t>. . .</a:t>
            </a:r>
          </a:p>
        </p:txBody>
      </p:sp>
      <p:sp>
        <p:nvSpPr>
          <p:cNvPr id="532563" name="Text Box 83"/>
          <p:cNvSpPr txBox="1">
            <a:spLocks noChangeArrowheads="1"/>
          </p:cNvSpPr>
          <p:nvPr/>
        </p:nvSpPr>
        <p:spPr bwMode="auto">
          <a:xfrm>
            <a:off x="4210050" y="5867400"/>
            <a:ext cx="615950" cy="366713"/>
          </a:xfrm>
          <a:prstGeom prst="rect">
            <a:avLst/>
          </a:prstGeom>
          <a:noFill/>
          <a:ln w="9525">
            <a:noFill/>
            <a:miter lim="800000"/>
            <a:headEnd/>
            <a:tailEnd/>
          </a:ln>
          <a:effectLst/>
        </p:spPr>
        <p:txBody>
          <a:bodyPr wrap="none">
            <a:spAutoFit/>
          </a:bodyPr>
          <a:lstStyle/>
          <a:p>
            <a:r>
              <a:rPr lang="en-US"/>
              <a:t>time</a:t>
            </a:r>
          </a:p>
        </p:txBody>
      </p:sp>
      <p:sp>
        <p:nvSpPr>
          <p:cNvPr id="532564" name="Text Box 84"/>
          <p:cNvSpPr txBox="1">
            <a:spLocks noChangeArrowheads="1"/>
          </p:cNvSpPr>
          <p:nvPr/>
        </p:nvSpPr>
        <p:spPr bwMode="auto">
          <a:xfrm rot="-5400000">
            <a:off x="2288382" y="4431506"/>
            <a:ext cx="1187450" cy="366713"/>
          </a:xfrm>
          <a:prstGeom prst="rect">
            <a:avLst/>
          </a:prstGeom>
          <a:noFill/>
          <a:ln w="9525">
            <a:noFill/>
            <a:miter lim="800000"/>
            <a:headEnd/>
            <a:tailEnd/>
          </a:ln>
          <a:effectLst/>
        </p:spPr>
        <p:txBody>
          <a:bodyPr wrap="none">
            <a:spAutoFit/>
          </a:bodyPr>
          <a:lstStyle/>
          <a:p>
            <a:r>
              <a:rPr lang="en-US"/>
              <a:t>frequency</a:t>
            </a:r>
          </a:p>
        </p:txBody>
      </p:sp>
      <p:sp>
        <p:nvSpPr>
          <p:cNvPr id="532565" name="Line 85"/>
          <p:cNvSpPr>
            <a:spLocks noChangeShapeType="1"/>
          </p:cNvSpPr>
          <p:nvPr/>
        </p:nvSpPr>
        <p:spPr bwMode="auto">
          <a:xfrm>
            <a:off x="3130550" y="3716338"/>
            <a:ext cx="0" cy="2014537"/>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532566" name="Line 86"/>
          <p:cNvSpPr>
            <a:spLocks noChangeShapeType="1"/>
          </p:cNvSpPr>
          <p:nvPr/>
        </p:nvSpPr>
        <p:spPr bwMode="auto">
          <a:xfrm>
            <a:off x="3346450" y="5867400"/>
            <a:ext cx="2305050" cy="0"/>
          </a:xfrm>
          <a:prstGeom prst="line">
            <a:avLst/>
          </a:prstGeom>
          <a:noFill/>
          <a:ln w="9525">
            <a:solidFill>
              <a:schemeClr val="accent2">
                <a:lumMod val="75000"/>
              </a:schemeClr>
            </a:solidFill>
            <a:round/>
            <a:headEnd/>
            <a:tailEnd type="triangle" w="med" len="med"/>
          </a:ln>
          <a:effectLst/>
        </p:spPr>
        <p:txBody>
          <a:bodyPr/>
          <a:lstStyle/>
          <a:p>
            <a:endParaRPr lang="en-US"/>
          </a:p>
        </p:txBody>
      </p:sp>
      <p:graphicFrame>
        <p:nvGraphicFramePr>
          <p:cNvPr id="532567" name="Object 87"/>
          <p:cNvGraphicFramePr>
            <a:graphicFrameLocks noChangeAspect="1"/>
          </p:cNvGraphicFramePr>
          <p:nvPr/>
        </p:nvGraphicFramePr>
        <p:xfrm>
          <a:off x="3268663" y="4724400"/>
          <a:ext cx="469900" cy="366713"/>
        </p:xfrm>
        <a:graphic>
          <a:graphicData uri="http://schemas.openxmlformats.org/presentationml/2006/ole">
            <p:oleObj spid="_x0000_s9224" name="Equation" r:id="rId10" imgW="291960" imgH="228600" progId="Equation.3">
              <p:embed/>
            </p:oleObj>
          </a:graphicData>
        </a:graphic>
      </p:graphicFrame>
      <p:sp>
        <p:nvSpPr>
          <p:cNvPr id="532568" name="Line 88"/>
          <p:cNvSpPr>
            <a:spLocks noChangeShapeType="1"/>
          </p:cNvSpPr>
          <p:nvPr/>
        </p:nvSpPr>
        <p:spPr bwMode="auto">
          <a:xfrm>
            <a:off x="3370263" y="5116513"/>
            <a:ext cx="265112" cy="0"/>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graphicFrame>
        <p:nvGraphicFramePr>
          <p:cNvPr id="532569" name="Object 89"/>
          <p:cNvGraphicFramePr>
            <a:graphicFrameLocks noChangeAspect="1"/>
          </p:cNvGraphicFramePr>
          <p:nvPr/>
        </p:nvGraphicFramePr>
        <p:xfrm>
          <a:off x="4600575" y="4548188"/>
          <a:ext cx="373063" cy="350837"/>
        </p:xfrm>
        <a:graphic>
          <a:graphicData uri="http://schemas.openxmlformats.org/presentationml/2006/ole">
            <p:oleObj spid="_x0000_s9225" name="Equation" r:id="rId11" imgW="215640" imgH="203040" progId="Equation.3">
              <p:embed/>
            </p:oleObj>
          </a:graphicData>
        </a:graphic>
      </p:graphicFrame>
      <p:sp>
        <p:nvSpPr>
          <p:cNvPr id="532570" name="Line 90"/>
          <p:cNvSpPr>
            <a:spLocks noChangeShapeType="1"/>
          </p:cNvSpPr>
          <p:nvPr/>
        </p:nvSpPr>
        <p:spPr bwMode="auto">
          <a:xfrm>
            <a:off x="5002213" y="4581525"/>
            <a:ext cx="0" cy="287338"/>
          </a:xfrm>
          <a:prstGeom prst="line">
            <a:avLst/>
          </a:prstGeom>
          <a:noFill/>
          <a:ln w="9525">
            <a:solidFill>
              <a:schemeClr val="accent2">
                <a:lumMod val="75000"/>
              </a:schemeClr>
            </a:solidFill>
            <a:round/>
            <a:headEnd type="triangle" w="med" len="med"/>
            <a:tailEnd type="triangle" w="med" len="med"/>
          </a:ln>
          <a:effectLst/>
        </p:spPr>
        <p:txBody>
          <a:bodyPr/>
          <a:lstStyle/>
          <a:p>
            <a:endParaRPr lang="en-US"/>
          </a:p>
        </p:txBody>
      </p:sp>
      <p:sp>
        <p:nvSpPr>
          <p:cNvPr id="532571" name="Text Box 91"/>
          <p:cNvSpPr txBox="1">
            <a:spLocks noChangeArrowheads="1"/>
          </p:cNvSpPr>
          <p:nvPr/>
        </p:nvSpPr>
        <p:spPr bwMode="auto">
          <a:xfrm>
            <a:off x="5611813" y="3644900"/>
            <a:ext cx="311150" cy="366713"/>
          </a:xfrm>
          <a:prstGeom prst="rect">
            <a:avLst/>
          </a:prstGeom>
          <a:noFill/>
          <a:ln w="9525">
            <a:noFill/>
            <a:miter lim="800000"/>
            <a:headEnd/>
            <a:tailEnd/>
          </a:ln>
          <a:effectLst/>
        </p:spPr>
        <p:txBody>
          <a:bodyPr wrap="none">
            <a:spAutoFit/>
          </a:bodyPr>
          <a:lstStyle/>
          <a:p>
            <a:r>
              <a:rPr lang="en-US"/>
              <a:t>1</a:t>
            </a:r>
          </a:p>
        </p:txBody>
      </p:sp>
      <p:sp>
        <p:nvSpPr>
          <p:cNvPr id="532572" name="Text Box 92"/>
          <p:cNvSpPr txBox="1">
            <a:spLocks noChangeArrowheads="1"/>
          </p:cNvSpPr>
          <p:nvPr/>
        </p:nvSpPr>
        <p:spPr bwMode="auto">
          <a:xfrm>
            <a:off x="5629275" y="3925888"/>
            <a:ext cx="311150" cy="366712"/>
          </a:xfrm>
          <a:prstGeom prst="rect">
            <a:avLst/>
          </a:prstGeom>
          <a:noFill/>
          <a:ln w="9525">
            <a:noFill/>
            <a:miter lim="800000"/>
            <a:headEnd/>
            <a:tailEnd/>
          </a:ln>
          <a:effectLst/>
        </p:spPr>
        <p:txBody>
          <a:bodyPr wrap="none">
            <a:spAutoFit/>
          </a:bodyPr>
          <a:lstStyle/>
          <a:p>
            <a:r>
              <a:rPr lang="en-US"/>
              <a:t>2</a:t>
            </a:r>
          </a:p>
        </p:txBody>
      </p:sp>
      <p:sp>
        <p:nvSpPr>
          <p:cNvPr id="532573" name="Text Box 93"/>
          <p:cNvSpPr txBox="1">
            <a:spLocks noChangeArrowheads="1"/>
          </p:cNvSpPr>
          <p:nvPr/>
        </p:nvSpPr>
        <p:spPr bwMode="auto">
          <a:xfrm>
            <a:off x="5629275" y="4221163"/>
            <a:ext cx="311150" cy="366712"/>
          </a:xfrm>
          <a:prstGeom prst="rect">
            <a:avLst/>
          </a:prstGeom>
          <a:noFill/>
          <a:ln w="9525">
            <a:noFill/>
            <a:miter lim="800000"/>
            <a:headEnd/>
            <a:tailEnd/>
          </a:ln>
          <a:effectLst/>
        </p:spPr>
        <p:txBody>
          <a:bodyPr wrap="none">
            <a:spAutoFit/>
          </a:bodyPr>
          <a:lstStyle/>
          <a:p>
            <a:r>
              <a:rPr lang="en-US"/>
              <a:t>3</a:t>
            </a:r>
          </a:p>
        </p:txBody>
      </p:sp>
      <p:sp>
        <p:nvSpPr>
          <p:cNvPr id="532574" name="Text Box 94"/>
          <p:cNvSpPr txBox="1">
            <a:spLocks noChangeArrowheads="1"/>
          </p:cNvSpPr>
          <p:nvPr/>
        </p:nvSpPr>
        <p:spPr bwMode="auto">
          <a:xfrm rot="5400000">
            <a:off x="5584032" y="4866481"/>
            <a:ext cx="501650" cy="366713"/>
          </a:xfrm>
          <a:prstGeom prst="rect">
            <a:avLst/>
          </a:prstGeom>
          <a:noFill/>
          <a:ln w="9525">
            <a:noFill/>
            <a:miter lim="800000"/>
            <a:headEnd/>
            <a:tailEnd/>
          </a:ln>
          <a:effectLst/>
        </p:spPr>
        <p:txBody>
          <a:bodyPr wrap="none">
            <a:spAutoFit/>
          </a:bodyPr>
          <a:lstStyle/>
          <a:p>
            <a:r>
              <a:rPr lang="en-US" b="1"/>
              <a:t>. . .</a:t>
            </a:r>
          </a:p>
        </p:txBody>
      </p:sp>
      <p:sp>
        <p:nvSpPr>
          <p:cNvPr id="532575" name="Text Box 95"/>
          <p:cNvSpPr txBox="1">
            <a:spLocks noChangeArrowheads="1"/>
          </p:cNvSpPr>
          <p:nvPr/>
        </p:nvSpPr>
        <p:spPr bwMode="auto">
          <a:xfrm>
            <a:off x="5629275" y="5373688"/>
            <a:ext cx="349250" cy="366712"/>
          </a:xfrm>
          <a:prstGeom prst="rect">
            <a:avLst/>
          </a:prstGeom>
          <a:noFill/>
          <a:ln w="9525">
            <a:noFill/>
            <a:miter lim="800000"/>
            <a:headEnd/>
            <a:tailEnd/>
          </a:ln>
          <a:effectLst/>
        </p:spPr>
        <p:txBody>
          <a:bodyPr wrap="none">
            <a:spAutoFit/>
          </a:bodyPr>
          <a:lstStyle/>
          <a:p>
            <a:r>
              <a:rPr lang="en-US" i="1"/>
              <a:t>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de-DE"/>
              <a:t>Page </a:t>
            </a:r>
            <a:fld id="{CEEF6A4E-1F48-470A-9A2C-0E096D7F8FC1}" type="slidenum">
              <a:rPr lang="de-DE"/>
              <a:pPr/>
              <a:t>33</a:t>
            </a:fld>
            <a:endParaRPr lang="en-GB"/>
          </a:p>
        </p:txBody>
      </p:sp>
      <p:sp>
        <p:nvSpPr>
          <p:cNvPr id="63490" name="Rectangle 2"/>
          <p:cNvSpPr>
            <a:spLocks noGrp="1" noChangeArrowheads="1"/>
          </p:cNvSpPr>
          <p:nvPr>
            <p:ph type="title"/>
          </p:nvPr>
        </p:nvSpPr>
        <p:spPr>
          <a:xfrm>
            <a:off x="609600" y="44450"/>
            <a:ext cx="7543800" cy="863600"/>
          </a:xfrm>
        </p:spPr>
        <p:txBody>
          <a:bodyPr/>
          <a:lstStyle/>
          <a:p>
            <a:r>
              <a:rPr lang="en-US" altLang="zh-CN">
                <a:ea typeface="宋体" pitchFamily="2" charset="-122"/>
              </a:rPr>
              <a:t>Frame Structure</a:t>
            </a:r>
          </a:p>
        </p:txBody>
      </p:sp>
      <p:graphicFrame>
        <p:nvGraphicFramePr>
          <p:cNvPr id="63492" name="Object 4"/>
          <p:cNvGraphicFramePr>
            <a:graphicFrameLocks noChangeAspect="1"/>
          </p:cNvGraphicFramePr>
          <p:nvPr/>
        </p:nvGraphicFramePr>
        <p:xfrm>
          <a:off x="468313" y="1628775"/>
          <a:ext cx="8137525" cy="2452688"/>
        </p:xfrm>
        <a:graphic>
          <a:graphicData uri="http://schemas.openxmlformats.org/presentationml/2006/ole">
            <p:oleObj spid="_x0000_s10242" name="图片" r:id="rId4" imgW="4278396" imgH="1283637" progId="Word.Picture.8">
              <p:embed/>
            </p:oleObj>
          </a:graphicData>
        </a:graphic>
      </p:graphicFrame>
      <p:graphicFrame>
        <p:nvGraphicFramePr>
          <p:cNvPr id="63495" name="Object 7"/>
          <p:cNvGraphicFramePr>
            <a:graphicFrameLocks noChangeAspect="1"/>
          </p:cNvGraphicFramePr>
          <p:nvPr/>
        </p:nvGraphicFramePr>
        <p:xfrm>
          <a:off x="565150" y="4076700"/>
          <a:ext cx="1965325" cy="409575"/>
        </p:xfrm>
        <a:graphic>
          <a:graphicData uri="http://schemas.openxmlformats.org/presentationml/2006/ole">
            <p:oleObj spid="_x0000_s10243" name="Equation" r:id="rId5" imgW="1155600" imgH="241200" progId="Equation.3">
              <p:embed/>
            </p:oleObj>
          </a:graphicData>
        </a:graphic>
      </p:graphicFrame>
      <p:sp>
        <p:nvSpPr>
          <p:cNvPr id="63496" name="Text Box 8"/>
          <p:cNvSpPr txBox="1">
            <a:spLocks noChangeArrowheads="1"/>
          </p:cNvSpPr>
          <p:nvPr/>
        </p:nvSpPr>
        <p:spPr bwMode="auto">
          <a:xfrm>
            <a:off x="2436813" y="4070350"/>
            <a:ext cx="622300" cy="366713"/>
          </a:xfrm>
          <a:prstGeom prst="rect">
            <a:avLst/>
          </a:prstGeom>
          <a:noFill/>
          <a:ln w="9525">
            <a:noFill/>
            <a:miter lim="800000"/>
            <a:headEnd/>
            <a:tailEnd/>
          </a:ln>
          <a:effectLst/>
        </p:spPr>
        <p:txBody>
          <a:bodyPr wrap="none">
            <a:spAutoFit/>
          </a:bodyPr>
          <a:lstStyle/>
          <a:p>
            <a:r>
              <a:rPr lang="en-US" dirty="0">
                <a:latin typeface="Times New Roman" pitchFamily="18" charset="0"/>
              </a:rPr>
              <a:t>1 ms</a:t>
            </a:r>
          </a:p>
        </p:txBody>
      </p:sp>
      <p:sp>
        <p:nvSpPr>
          <p:cNvPr id="63499" name="Rectangle 11"/>
          <p:cNvSpPr>
            <a:spLocks noGrp="1" noChangeArrowheads="1"/>
          </p:cNvSpPr>
          <p:nvPr>
            <p:ph type="body" idx="1"/>
          </p:nvPr>
        </p:nvSpPr>
        <p:spPr>
          <a:xfrm>
            <a:off x="395288" y="4795838"/>
            <a:ext cx="8139112" cy="1296987"/>
          </a:xfrm>
          <a:noFill/>
          <a:ln/>
        </p:spPr>
        <p:txBody>
          <a:bodyPr>
            <a:normAutofit fontScale="70000" lnSpcReduction="20000"/>
          </a:bodyPr>
          <a:lstStyle/>
          <a:p>
            <a:pPr>
              <a:lnSpc>
                <a:spcPct val="120000"/>
              </a:lnSpc>
            </a:pPr>
            <a:r>
              <a:rPr lang="en-US" dirty="0"/>
              <a:t>LTE transmission time interval (TTI) is one </a:t>
            </a:r>
            <a:r>
              <a:rPr lang="en-US" dirty="0" err="1"/>
              <a:t>subframe</a:t>
            </a:r>
            <a:r>
              <a:rPr lang="en-US" dirty="0"/>
              <a:t> (1 ms</a:t>
            </a:r>
            <a:r>
              <a:rPr lang="en-US" dirty="0" smtClean="0"/>
              <a:t>)</a:t>
            </a:r>
          </a:p>
          <a:p>
            <a:pPr lvl="1">
              <a:lnSpc>
                <a:spcPct val="120000"/>
              </a:lnSpc>
            </a:pPr>
            <a:r>
              <a:rPr lang="en-US" dirty="0" smtClean="0"/>
              <a:t>2 slots</a:t>
            </a:r>
          </a:p>
          <a:p>
            <a:pPr lvl="1">
              <a:lnSpc>
                <a:spcPct val="120000"/>
              </a:lnSpc>
            </a:pPr>
            <a:r>
              <a:rPr lang="en-US" dirty="0" smtClean="0"/>
              <a:t>14 symbols (for normal CP)</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de-DE"/>
              <a:t>Page </a:t>
            </a:r>
            <a:fld id="{45D54F57-833B-411B-8748-E3F7380FCEB3}" type="slidenum">
              <a:rPr lang="de-DE"/>
              <a:pPr/>
              <a:t>34</a:t>
            </a:fld>
            <a:endParaRPr lang="en-GB"/>
          </a:p>
        </p:txBody>
      </p:sp>
      <p:sp>
        <p:nvSpPr>
          <p:cNvPr id="67586" name="Rectangle 2"/>
          <p:cNvSpPr>
            <a:spLocks noGrp="1" noChangeArrowheads="1"/>
          </p:cNvSpPr>
          <p:nvPr>
            <p:ph type="title"/>
          </p:nvPr>
        </p:nvSpPr>
        <p:spPr>
          <a:xfrm>
            <a:off x="609600" y="0"/>
            <a:ext cx="8064500" cy="981075"/>
          </a:xfrm>
        </p:spPr>
        <p:txBody>
          <a:bodyPr>
            <a:normAutofit fontScale="90000"/>
          </a:bodyPr>
          <a:lstStyle/>
          <a:p>
            <a:r>
              <a:rPr lang="en-US" altLang="zh-CN" dirty="0">
                <a:ea typeface="宋体" pitchFamily="2" charset="-122"/>
              </a:rPr>
              <a:t>Resource </a:t>
            </a:r>
            <a:r>
              <a:rPr lang="en-US" altLang="zh-CN" dirty="0" smtClean="0">
                <a:ea typeface="宋体" pitchFamily="2" charset="-122"/>
              </a:rPr>
              <a:t>Grid and Resource Block</a:t>
            </a:r>
            <a:endParaRPr lang="en-US" altLang="zh-CN" dirty="0">
              <a:ea typeface="宋体" pitchFamily="2" charset="-122"/>
            </a:endParaRPr>
          </a:p>
        </p:txBody>
      </p:sp>
      <p:sp>
        <p:nvSpPr>
          <p:cNvPr id="67587"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67588" name="Rectangle 4"/>
          <p:cNvSpPr>
            <a:spLocks noChangeArrowheads="1"/>
          </p:cNvSpPr>
          <p:nvPr/>
        </p:nvSpPr>
        <p:spPr bwMode="auto">
          <a:xfrm>
            <a:off x="0" y="1363663"/>
            <a:ext cx="9144000" cy="0"/>
          </a:xfrm>
          <a:prstGeom prst="rect">
            <a:avLst/>
          </a:prstGeom>
          <a:noFill/>
          <a:ln w="9525">
            <a:noFill/>
            <a:miter lim="800000"/>
            <a:headEnd/>
            <a:tailEnd/>
          </a:ln>
          <a:effectLst/>
        </p:spPr>
        <p:txBody>
          <a:bodyPr wrap="none" anchor="ctr">
            <a:spAutoFit/>
          </a:bodyPr>
          <a:lstStyle/>
          <a:p>
            <a:endParaRPr lang="en-US"/>
          </a:p>
        </p:txBody>
      </p:sp>
      <p:sp>
        <p:nvSpPr>
          <p:cNvPr id="67589" name="Rectangle 5"/>
          <p:cNvSpPr>
            <a:spLocks noChangeArrowheads="1"/>
          </p:cNvSpPr>
          <p:nvPr/>
        </p:nvSpPr>
        <p:spPr bwMode="auto">
          <a:xfrm>
            <a:off x="0" y="13255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7590" name="Object 6"/>
          <p:cNvGraphicFramePr>
            <a:graphicFrameLocks noChangeAspect="1"/>
          </p:cNvGraphicFramePr>
          <p:nvPr/>
        </p:nvGraphicFramePr>
        <p:xfrm>
          <a:off x="820220" y="992188"/>
          <a:ext cx="4808537" cy="4741862"/>
        </p:xfrm>
        <a:graphic>
          <a:graphicData uri="http://schemas.openxmlformats.org/presentationml/2006/ole">
            <p:oleObj spid="_x0000_s11266" name="Picture" r:id="rId4" imgW="4402292" imgH="4754957" progId="Word.Picture.8">
              <p:embed/>
            </p:oleObj>
          </a:graphicData>
        </a:graphic>
      </p:graphicFrame>
      <p:sp>
        <p:nvSpPr>
          <p:cNvPr id="67594" name="Text Box 10"/>
          <p:cNvSpPr txBox="1">
            <a:spLocks noChangeArrowheads="1"/>
          </p:cNvSpPr>
          <p:nvPr/>
        </p:nvSpPr>
        <p:spPr bwMode="auto">
          <a:xfrm rot="-5400000">
            <a:off x="-101324" y="3448844"/>
            <a:ext cx="1187450" cy="366712"/>
          </a:xfrm>
          <a:prstGeom prst="rect">
            <a:avLst/>
          </a:prstGeom>
          <a:noFill/>
          <a:ln w="9525">
            <a:noFill/>
            <a:miter lim="800000"/>
            <a:headEnd/>
            <a:tailEnd/>
          </a:ln>
          <a:effectLst/>
        </p:spPr>
        <p:txBody>
          <a:bodyPr wrap="none">
            <a:spAutoFit/>
          </a:bodyPr>
          <a:lstStyle/>
          <a:p>
            <a:r>
              <a:rPr lang="en-US"/>
              <a:t>frequency</a:t>
            </a:r>
          </a:p>
        </p:txBody>
      </p:sp>
      <p:sp>
        <p:nvSpPr>
          <p:cNvPr id="67595" name="Text Box 11"/>
          <p:cNvSpPr txBox="1">
            <a:spLocks noChangeArrowheads="1"/>
          </p:cNvSpPr>
          <p:nvPr/>
        </p:nvSpPr>
        <p:spPr bwMode="auto">
          <a:xfrm>
            <a:off x="2187057" y="5726113"/>
            <a:ext cx="615950" cy="366712"/>
          </a:xfrm>
          <a:prstGeom prst="rect">
            <a:avLst/>
          </a:prstGeom>
          <a:noFill/>
          <a:ln w="9525">
            <a:noFill/>
            <a:miter lim="800000"/>
            <a:headEnd/>
            <a:tailEnd/>
          </a:ln>
          <a:effectLst/>
        </p:spPr>
        <p:txBody>
          <a:bodyPr wrap="none">
            <a:spAutoFit/>
          </a:bodyPr>
          <a:lstStyle/>
          <a:p>
            <a:r>
              <a:rPr lang="en-US"/>
              <a:t>time</a:t>
            </a:r>
          </a:p>
        </p:txBody>
      </p:sp>
      <p:sp>
        <p:nvSpPr>
          <p:cNvPr id="67596" name="Text Box 12"/>
          <p:cNvSpPr txBox="1">
            <a:spLocks noChangeArrowheads="1"/>
          </p:cNvSpPr>
          <p:nvPr/>
        </p:nvSpPr>
        <p:spPr bwMode="auto">
          <a:xfrm>
            <a:off x="4290495" y="2565400"/>
            <a:ext cx="496887" cy="274638"/>
          </a:xfrm>
          <a:prstGeom prst="rect">
            <a:avLst/>
          </a:prstGeom>
          <a:noFill/>
          <a:ln w="9525">
            <a:noFill/>
            <a:miter lim="800000"/>
            <a:headEnd/>
            <a:tailEnd/>
          </a:ln>
          <a:effectLst/>
        </p:spPr>
        <p:txBody>
          <a:bodyPr wrap="none">
            <a:spAutoFit/>
          </a:bodyPr>
          <a:lstStyle/>
          <a:p>
            <a:r>
              <a:rPr lang="en-US" sz="1200" b="1">
                <a:latin typeface="Times New Roman" pitchFamily="18" charset="0"/>
              </a:rPr>
              <a:t>(RB)</a:t>
            </a:r>
          </a:p>
        </p:txBody>
      </p:sp>
      <p:sp>
        <p:nvSpPr>
          <p:cNvPr id="11" name="Rectangle 11"/>
          <p:cNvSpPr txBox="1">
            <a:spLocks noChangeArrowheads="1"/>
          </p:cNvSpPr>
          <p:nvPr/>
        </p:nvSpPr>
        <p:spPr bwMode="auto">
          <a:xfrm>
            <a:off x="3957520" y="4389125"/>
            <a:ext cx="4576880" cy="960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000" b="1" i="0" u="none" strike="noStrike" kern="0" cap="none" spc="0" normalizeH="0" baseline="0" noProof="0" dirty="0" smtClean="0">
                <a:ln>
                  <a:noFill/>
                </a:ln>
                <a:effectLst/>
                <a:uLnTx/>
                <a:uFillTx/>
                <a:latin typeface="+mn-lt"/>
                <a:ea typeface="+mn-ea"/>
                <a:cs typeface="+mn-cs"/>
              </a:rPr>
              <a:t>1</a:t>
            </a:r>
            <a:r>
              <a:rPr kumimoji="0" lang="en-US" sz="2000" b="1" i="0" u="none" strike="noStrike" kern="0" cap="none" spc="0" normalizeH="0" noProof="0" dirty="0" smtClean="0">
                <a:ln>
                  <a:noFill/>
                </a:ln>
                <a:effectLst/>
                <a:uLnTx/>
                <a:uFillTx/>
                <a:latin typeface="+mn-lt"/>
                <a:ea typeface="+mn-ea"/>
                <a:cs typeface="+mn-cs"/>
              </a:rPr>
              <a:t> RB equals 12 subcarriers in frequency and 1 slot in time</a:t>
            </a:r>
            <a:endParaRPr kumimoji="0" lang="en-US" sz="2000" b="1" i="0" u="none" strike="noStrike" kern="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3"/>
          <p:cNvSpPr>
            <a:spLocks noGrp="1"/>
          </p:cNvSpPr>
          <p:nvPr>
            <p:ph type="dt" sz="half" idx="10"/>
          </p:nvPr>
        </p:nvSpPr>
        <p:spPr/>
        <p:txBody>
          <a:bodyPr/>
          <a:lstStyle/>
          <a:p>
            <a:r>
              <a:rPr lang="de-DE"/>
              <a:t>Page </a:t>
            </a:r>
            <a:fld id="{0C6DDCE3-603A-4F2A-9027-A36D874A8274}" type="slidenum">
              <a:rPr lang="de-DE"/>
              <a:pPr/>
              <a:t>35</a:t>
            </a:fld>
            <a:endParaRPr lang="en-GB"/>
          </a:p>
        </p:txBody>
      </p:sp>
      <p:sp>
        <p:nvSpPr>
          <p:cNvPr id="550914" name="Rectangle 2"/>
          <p:cNvSpPr>
            <a:spLocks noGrp="1" noChangeArrowheads="1"/>
          </p:cNvSpPr>
          <p:nvPr>
            <p:ph type="title"/>
          </p:nvPr>
        </p:nvSpPr>
        <p:spPr>
          <a:xfrm>
            <a:off x="609600" y="115888"/>
            <a:ext cx="7994650" cy="706437"/>
          </a:xfrm>
        </p:spPr>
        <p:txBody>
          <a:bodyPr>
            <a:normAutofit fontScale="90000"/>
          </a:bodyPr>
          <a:lstStyle/>
          <a:p>
            <a:r>
              <a:rPr lang="en-US"/>
              <a:t>LTE Numerology</a:t>
            </a:r>
          </a:p>
        </p:txBody>
      </p:sp>
      <p:graphicFrame>
        <p:nvGraphicFramePr>
          <p:cNvPr id="551147" name="Group 235"/>
          <p:cNvGraphicFramePr>
            <a:graphicFrameLocks noGrp="1"/>
          </p:cNvGraphicFramePr>
          <p:nvPr/>
        </p:nvGraphicFramePr>
        <p:xfrm>
          <a:off x="539750" y="1668463"/>
          <a:ext cx="7848600" cy="2264410"/>
        </p:xfrm>
        <a:graphic>
          <a:graphicData uri="http://schemas.openxmlformats.org/drawingml/2006/table">
            <a:tbl>
              <a:tblPr/>
              <a:tblGrid>
                <a:gridCol w="2087563"/>
                <a:gridCol w="709612"/>
                <a:gridCol w="998538"/>
                <a:gridCol w="998537"/>
                <a:gridCol w="1000125"/>
                <a:gridCol w="989013"/>
                <a:gridCol w="1065212"/>
              </a:tblGrid>
              <a:tr h="24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宋体" pitchFamily="2" charset="-122"/>
                          <a:cs typeface="Times New Roman" pitchFamily="18" charset="0"/>
                        </a:rPr>
                        <a:t> </a:t>
                      </a:r>
                      <a:r>
                        <a:rPr kumimoji="0" lang="en-US" altLang="ko-KR" sz="1600" b="1" i="0" u="none" strike="noStrike" cap="none" normalizeH="0" baseline="0" smtClean="0">
                          <a:ln>
                            <a:noFill/>
                          </a:ln>
                          <a:solidFill>
                            <a:srgbClr val="000000"/>
                          </a:solidFill>
                          <a:effectLst/>
                          <a:latin typeface="Arial" charset="0"/>
                          <a:ea typeface="Batang" pitchFamily="18" charset="-127"/>
                          <a:cs typeface="Tahoma" charset="0"/>
                        </a:rPr>
                        <a:t>Transmission BW</a:t>
                      </a:r>
                      <a:endParaRPr kumimoji="0" lang="en-US" altLang="ko-KR" sz="1600" b="1" i="0" u="none" strike="noStrike" cap="none" normalizeH="0" baseline="0" smtClean="0">
                        <a:ln>
                          <a:noFill/>
                        </a:ln>
                        <a:solidFill>
                          <a:srgbClr val="000000"/>
                        </a:solidFill>
                        <a:effectLst/>
                        <a:latin typeface="Arial" charset="0"/>
                        <a:ea typeface="Gulim" pitchFamily="34"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Arial" charset="0"/>
                          <a:ea typeface="Batang" pitchFamily="18" charset="-127"/>
                        </a:rPr>
                        <a:t>(MHz)</a:t>
                      </a:r>
                      <a:endParaRPr kumimoji="0" lang="en-US" altLang="ko-KR" sz="1600" b="1" i="0" u="none" strike="noStrike" cap="none" normalizeH="0" baseline="0" smtClean="0">
                        <a:ln>
                          <a:noFill/>
                        </a:ln>
                        <a:solidFill>
                          <a:srgbClr val="000000"/>
                        </a:solidFill>
                        <a:effectLst/>
                        <a:latin typeface="Arial" charset="0"/>
                        <a:ea typeface="Gulim" pitchFamily="34" charset="-127"/>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rgbClr val="000000"/>
                          </a:solidFill>
                          <a:effectLst/>
                          <a:latin typeface="Arial" charset="0"/>
                          <a:ea typeface="Batang" pitchFamily="18" charset="-127"/>
                          <a:cs typeface="Tahoma" charset="0"/>
                        </a:rPr>
                        <a:t>Number of Resource Blocks</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Gulim" pitchFamily="34" charset="-127"/>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宋体" pitchFamily="2" charset="-122"/>
                          <a:cs typeface="Times New Roman" pitchFamily="18" charset="0"/>
                        </a:rPr>
                        <a:t> </a:t>
                      </a:r>
                      <a:r>
                        <a:rPr kumimoji="0" lang="en-US" altLang="ko-KR" sz="1600" b="1" i="0" u="none" strike="noStrike" cap="none" normalizeH="0" baseline="0" smtClean="0">
                          <a:ln>
                            <a:noFill/>
                          </a:ln>
                          <a:solidFill>
                            <a:srgbClr val="000000"/>
                          </a:solidFill>
                          <a:effectLst/>
                          <a:latin typeface="Arial" charset="0"/>
                          <a:ea typeface="Batang" pitchFamily="18" charset="-127"/>
                          <a:cs typeface="Tahoma" charset="0"/>
                        </a:rPr>
                        <a:t>Number of Subcarriers</a:t>
                      </a:r>
                      <a:endParaRPr kumimoji="0" lang="en-US" altLang="ko-KR" sz="1600" b="1" i="0" u="none" strike="noStrike" cap="none" normalizeH="0" baseline="0" smtClean="0">
                        <a:ln>
                          <a:noFill/>
                        </a:ln>
                        <a:solidFill>
                          <a:srgbClr val="000000"/>
                        </a:solidFill>
                        <a:effectLst/>
                        <a:latin typeface="Arial" charset="0"/>
                        <a:ea typeface="Gulim" pitchFamily="34" charset="-127"/>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600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900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ea typeface="宋体" pitchFamily="2" charset="-122"/>
                          <a:cs typeface="Times New Roman" pitchFamily="18" charset="0"/>
                        </a:rPr>
                        <a:t> </a:t>
                      </a:r>
                      <a:r>
                        <a:rPr kumimoji="0" lang="en-US" altLang="ko-KR" sz="1600" b="1" i="0" u="none" strike="noStrike" cap="none" normalizeH="0" baseline="0" smtClean="0">
                          <a:ln>
                            <a:noFill/>
                          </a:ln>
                          <a:solidFill>
                            <a:srgbClr val="000000"/>
                          </a:solidFill>
                          <a:effectLst/>
                          <a:latin typeface="Arial" charset="0"/>
                          <a:ea typeface="Batang" pitchFamily="18" charset="-127"/>
                          <a:cs typeface="Tahoma" charset="0"/>
                        </a:rPr>
                        <a:t>FFT Size</a:t>
                      </a:r>
                      <a:endParaRPr kumimoji="0" lang="en-US" altLang="ko-KR" sz="1600" b="1" i="0" u="none" strike="noStrike" cap="none" normalizeH="0" baseline="0" smtClean="0">
                        <a:ln>
                          <a:noFill/>
                        </a:ln>
                        <a:solidFill>
                          <a:srgbClr val="000000"/>
                        </a:solidFill>
                        <a:effectLst/>
                        <a:latin typeface="Arial" charset="0"/>
                        <a:ea typeface="Gulim" pitchFamily="34" charset="-127"/>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256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512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1024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1536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Arial" charset="0"/>
                          <a:ea typeface="Batang" pitchFamily="18" charset="-127"/>
                          <a:cs typeface="Tahoma" charset="0"/>
                        </a:rPr>
                        <a:t>2048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p>
            <a:r>
              <a:rPr lang="de-DE" dirty="0" smtClean="0">
                <a:solidFill>
                  <a:schemeClr val="tx1"/>
                </a:solidFill>
              </a:rPr>
              <a:t>Page </a:t>
            </a:r>
            <a:fld id="{8DFD1FEB-8378-41D1-8FAF-127750BAF42F}" type="slidenum">
              <a:rPr lang="de-DE" smtClean="0">
                <a:solidFill>
                  <a:schemeClr val="tx1"/>
                </a:solidFill>
              </a:rPr>
              <a:pPr/>
              <a:t>36</a:t>
            </a:fld>
            <a:endParaRPr lang="en-GB" dirty="0" smtClean="0">
              <a:solidFill>
                <a:schemeClr val="tx1"/>
              </a:solidFill>
            </a:endParaRPr>
          </a:p>
        </p:txBody>
      </p:sp>
      <p:sp>
        <p:nvSpPr>
          <p:cNvPr id="54276" name="Rectangle 2"/>
          <p:cNvSpPr>
            <a:spLocks noGrp="1" noChangeArrowheads="1"/>
          </p:cNvSpPr>
          <p:nvPr>
            <p:ph type="title" idx="4294967295"/>
          </p:nvPr>
        </p:nvSpPr>
        <p:spPr>
          <a:xfrm>
            <a:off x="609600" y="53975"/>
            <a:ext cx="7543800" cy="782638"/>
          </a:xfrm>
          <a:noFill/>
        </p:spPr>
        <p:txBody>
          <a:bodyPr lIns="91428" tIns="45714" rIns="91428" bIns="45714"/>
          <a:lstStyle/>
          <a:p>
            <a:pPr eaLnBrk="1" hangingPunct="1"/>
            <a:r>
              <a:rPr lang="en-US" altLang="zh-CN" sz="3200" smtClean="0">
                <a:ea typeface="宋体" pitchFamily="2" charset="-122"/>
              </a:rPr>
              <a:t>Key LTE Upper Layer Technologies</a:t>
            </a:r>
          </a:p>
        </p:txBody>
      </p:sp>
      <p:pic>
        <p:nvPicPr>
          <p:cNvPr id="54277" name="Picture 3"/>
          <p:cNvPicPr>
            <a:picLocks noChangeAspect="1" noChangeArrowheads="1"/>
          </p:cNvPicPr>
          <p:nvPr/>
        </p:nvPicPr>
        <p:blipFill>
          <a:blip r:embed="rId3" cstate="print"/>
          <a:srcRect/>
          <a:stretch>
            <a:fillRect/>
          </a:stretch>
        </p:blipFill>
        <p:spPr bwMode="auto">
          <a:xfrm>
            <a:off x="2814638" y="2263775"/>
            <a:ext cx="3341687" cy="2195513"/>
          </a:xfrm>
          <a:prstGeom prst="rect">
            <a:avLst/>
          </a:prstGeom>
          <a:noFill/>
          <a:ln w="9525">
            <a:noFill/>
            <a:miter lim="800000"/>
            <a:headEnd/>
            <a:tailEnd/>
          </a:ln>
        </p:spPr>
      </p:pic>
      <p:sp>
        <p:nvSpPr>
          <p:cNvPr id="54279" name="Text Box 5"/>
          <p:cNvSpPr txBox="1">
            <a:spLocks noChangeArrowheads="1"/>
          </p:cNvSpPr>
          <p:nvPr/>
        </p:nvSpPr>
        <p:spPr bwMode="auto">
          <a:xfrm>
            <a:off x="6553200" y="3891551"/>
            <a:ext cx="1676400" cy="413749"/>
          </a:xfrm>
          <a:prstGeom prst="rect">
            <a:avLst/>
          </a:prstGeom>
          <a:noFill/>
          <a:ln w="9525" algn="ctr">
            <a:noFill/>
            <a:miter lim="800000"/>
            <a:headEnd/>
            <a:tailEnd/>
          </a:ln>
        </p:spPr>
        <p:txBody>
          <a:bodyPr wrap="square" lIns="91241" tIns="45616" rIns="91241" bIns="45616">
            <a:spAutoFit/>
          </a:bodyPr>
          <a:lstStyle/>
          <a:p>
            <a:pPr marL="104775" indent="-104775">
              <a:lnSpc>
                <a:spcPct val="70000"/>
              </a:lnSpc>
              <a:spcBef>
                <a:spcPct val="50000"/>
              </a:spcBef>
              <a:buFontTx/>
              <a:buChar char="•"/>
            </a:pPr>
            <a:r>
              <a:rPr lang="en-US" altLang="zh-CN" sz="1100" dirty="0">
                <a:ea typeface="MS PGothic" pitchFamily="34" charset="-128"/>
              </a:rPr>
              <a:t>Network Control HO</a:t>
            </a:r>
          </a:p>
          <a:p>
            <a:pPr marL="104775" indent="-104775">
              <a:lnSpc>
                <a:spcPct val="70000"/>
              </a:lnSpc>
              <a:spcBef>
                <a:spcPct val="50000"/>
              </a:spcBef>
              <a:buFontTx/>
              <a:buChar char="•"/>
            </a:pPr>
            <a:r>
              <a:rPr lang="en-US" altLang="zh-CN" sz="1100" dirty="0">
                <a:ea typeface="MS PGothic" pitchFamily="34" charset="-128"/>
              </a:rPr>
              <a:t>IRAT Mobility</a:t>
            </a:r>
          </a:p>
        </p:txBody>
      </p:sp>
      <p:sp>
        <p:nvSpPr>
          <p:cNvPr id="54280" name="Text Box 6"/>
          <p:cNvSpPr txBox="1">
            <a:spLocks noChangeArrowheads="1"/>
          </p:cNvSpPr>
          <p:nvPr/>
        </p:nvSpPr>
        <p:spPr bwMode="auto">
          <a:xfrm>
            <a:off x="4035425" y="3141663"/>
            <a:ext cx="896938" cy="457200"/>
          </a:xfrm>
          <a:prstGeom prst="rect">
            <a:avLst/>
          </a:prstGeom>
          <a:noFill/>
          <a:ln w="9525" algn="ctr">
            <a:noFill/>
            <a:miter lim="800000"/>
            <a:headEnd/>
            <a:tailEnd/>
          </a:ln>
        </p:spPr>
        <p:txBody>
          <a:bodyPr lIns="91428" tIns="45714" rIns="91428" bIns="45714">
            <a:spAutoFit/>
          </a:bodyPr>
          <a:lstStyle/>
          <a:p>
            <a:pPr algn="ctr" defTabSz="1066800">
              <a:spcBef>
                <a:spcPct val="50000"/>
              </a:spcBef>
            </a:pPr>
            <a:r>
              <a:rPr lang="en-US" altLang="zh-CN" sz="2400" b="1" dirty="0">
                <a:ea typeface="宋体" pitchFamily="2" charset="-122"/>
              </a:rPr>
              <a:t>LTE</a:t>
            </a:r>
          </a:p>
        </p:txBody>
      </p:sp>
      <p:sp>
        <p:nvSpPr>
          <p:cNvPr id="54281" name="Text Box 7"/>
          <p:cNvSpPr txBox="1">
            <a:spLocks noChangeArrowheads="1"/>
          </p:cNvSpPr>
          <p:nvPr/>
        </p:nvSpPr>
        <p:spPr bwMode="auto">
          <a:xfrm>
            <a:off x="2814638" y="3811588"/>
            <a:ext cx="1392237" cy="286022"/>
          </a:xfrm>
          <a:prstGeom prst="rect">
            <a:avLst/>
          </a:prstGeom>
          <a:noFill/>
          <a:ln w="9525" algn="ctr">
            <a:noFill/>
            <a:miter lim="800000"/>
            <a:headEnd/>
            <a:tailEnd/>
          </a:ln>
        </p:spPr>
        <p:txBody>
          <a:bodyPr lIns="91241" tIns="45616" rIns="91241" bIns="45616">
            <a:spAutoFit/>
          </a:bodyPr>
          <a:lstStyle/>
          <a:p>
            <a:pPr algn="ctr">
              <a:lnSpc>
                <a:spcPct val="90000"/>
              </a:lnSpc>
              <a:spcBef>
                <a:spcPct val="50000"/>
              </a:spcBef>
            </a:pPr>
            <a:r>
              <a:rPr lang="en-US" altLang="zh-CN" sz="1400" b="1" dirty="0">
                <a:ea typeface="MS PGothic" pitchFamily="34" charset="-128"/>
              </a:rPr>
              <a:t>SON</a:t>
            </a:r>
            <a:endParaRPr lang="en-US" altLang="zh-CN" sz="1400" b="1" dirty="0">
              <a:ea typeface="宋体" pitchFamily="2" charset="-122"/>
            </a:endParaRPr>
          </a:p>
        </p:txBody>
      </p:sp>
      <p:sp>
        <p:nvSpPr>
          <p:cNvPr id="54282" name="Text Box 8"/>
          <p:cNvSpPr txBox="1">
            <a:spLocks noChangeArrowheads="1"/>
          </p:cNvSpPr>
          <p:nvPr/>
        </p:nvSpPr>
        <p:spPr bwMode="auto">
          <a:xfrm>
            <a:off x="6019800" y="2095500"/>
            <a:ext cx="1320800" cy="430677"/>
          </a:xfrm>
          <a:prstGeom prst="rect">
            <a:avLst/>
          </a:prstGeom>
          <a:noFill/>
          <a:ln w="9525" algn="ctr">
            <a:noFill/>
            <a:miter lim="800000"/>
            <a:headEnd/>
            <a:tailEnd/>
          </a:ln>
        </p:spPr>
        <p:txBody>
          <a:bodyPr wrap="square" lIns="91241" tIns="45616" rIns="91241" bIns="45616">
            <a:spAutoFit/>
          </a:bodyPr>
          <a:lstStyle/>
          <a:p>
            <a:pPr marL="104775" indent="-104775" fontAlgn="t">
              <a:buFontTx/>
              <a:buChar char="•"/>
            </a:pPr>
            <a:r>
              <a:rPr lang="en-US" altLang="zh-CN" sz="1100" dirty="0" smtClean="0">
                <a:ea typeface="MS PGothic" pitchFamily="34" charset="-128"/>
              </a:rPr>
              <a:t>Dynamic </a:t>
            </a:r>
          </a:p>
          <a:p>
            <a:pPr marL="104775" indent="-104775" fontAlgn="t">
              <a:buFontTx/>
              <a:buChar char="•"/>
            </a:pPr>
            <a:r>
              <a:rPr lang="en-US" altLang="zh-CN" sz="1100" dirty="0" smtClean="0">
                <a:ea typeface="MS PGothic" pitchFamily="34" charset="-128"/>
              </a:rPr>
              <a:t>Semi-Persistent</a:t>
            </a:r>
            <a:endParaRPr lang="en-US" altLang="zh-CN" sz="1100" dirty="0">
              <a:ea typeface="MS PGothic" pitchFamily="34" charset="-128"/>
            </a:endParaRPr>
          </a:p>
        </p:txBody>
      </p:sp>
      <p:sp>
        <p:nvSpPr>
          <p:cNvPr id="54534" name="Text Box 84"/>
          <p:cNvSpPr txBox="1">
            <a:spLocks noChangeArrowheads="1"/>
          </p:cNvSpPr>
          <p:nvPr/>
        </p:nvSpPr>
        <p:spPr bwMode="auto">
          <a:xfrm>
            <a:off x="173038" y="4062413"/>
            <a:ext cx="2701925" cy="300788"/>
          </a:xfrm>
          <a:prstGeom prst="rect">
            <a:avLst/>
          </a:prstGeom>
          <a:noFill/>
          <a:ln w="9525" algn="ctr">
            <a:noFill/>
            <a:miter lim="800000"/>
            <a:headEnd/>
            <a:tailEnd/>
          </a:ln>
        </p:spPr>
        <p:txBody>
          <a:bodyPr lIns="91361" tIns="45682" rIns="91361" bIns="45682">
            <a:spAutoFit/>
          </a:bodyPr>
          <a:lstStyle/>
          <a:p>
            <a:pPr defTabSz="858838" eaLnBrk="0" hangingPunct="0"/>
            <a:r>
              <a:rPr lang="de-DE" altLang="zh-CN" sz="1300" b="1" dirty="0">
                <a:latin typeface="FrutigerNext LT Regular" pitchFamily="34" charset="0"/>
                <a:ea typeface="MS PGothic" pitchFamily="34" charset="-128"/>
              </a:rPr>
              <a:t>Self-Config.</a:t>
            </a:r>
            <a:r>
              <a:rPr lang="de-DE" altLang="zh-CN" sz="1300" dirty="0">
                <a:latin typeface="FrutigerNext LT Regular" pitchFamily="34" charset="0"/>
                <a:ea typeface="MS PGothic" pitchFamily="34" charset="-128"/>
              </a:rPr>
              <a:t>: Quick Deployment</a:t>
            </a:r>
            <a:endParaRPr lang="en-US" altLang="zh-CN" sz="1300" dirty="0">
              <a:latin typeface="FrutigerNext LT Regular" pitchFamily="34" charset="0"/>
              <a:ea typeface="MS PGothic" pitchFamily="34" charset="-128"/>
            </a:endParaRPr>
          </a:p>
        </p:txBody>
      </p:sp>
      <p:sp>
        <p:nvSpPr>
          <p:cNvPr id="54538" name="Text Box 108"/>
          <p:cNvSpPr txBox="1">
            <a:spLocks noChangeArrowheads="1"/>
          </p:cNvSpPr>
          <p:nvPr/>
        </p:nvSpPr>
        <p:spPr bwMode="gray">
          <a:xfrm>
            <a:off x="1149045" y="5719012"/>
            <a:ext cx="1294789" cy="303923"/>
          </a:xfrm>
          <a:prstGeom prst="rect">
            <a:avLst/>
          </a:prstGeom>
          <a:noFill/>
          <a:ln w="9525" algn="ctr">
            <a:noFill/>
            <a:miter lim="800000"/>
            <a:headEnd/>
            <a:tailEnd/>
          </a:ln>
        </p:spPr>
        <p:txBody>
          <a:bodyPr lIns="118104" tIns="59052" rIns="118104" bIns="59052">
            <a:spAutoFit/>
          </a:bodyPr>
          <a:lstStyle/>
          <a:p>
            <a:pPr algn="ctr" defTabSz="1184275" eaLnBrk="0" hangingPunct="0">
              <a:spcBef>
                <a:spcPct val="50000"/>
              </a:spcBef>
              <a:buClr>
                <a:schemeClr val="tx1"/>
              </a:buClr>
              <a:buSzPct val="80000"/>
              <a:buFont typeface="Wingdings" pitchFamily="2" charset="2"/>
              <a:buNone/>
            </a:pPr>
            <a:r>
              <a:rPr lang="en-US" altLang="zh-CN" sz="1200" b="1">
                <a:ea typeface="宋体" pitchFamily="2" charset="-122"/>
              </a:rPr>
              <a:t>eNodeB</a:t>
            </a:r>
          </a:p>
        </p:txBody>
      </p:sp>
      <p:grpSp>
        <p:nvGrpSpPr>
          <p:cNvPr id="2" name="Group 347"/>
          <p:cNvGrpSpPr/>
          <p:nvPr/>
        </p:nvGrpSpPr>
        <p:grpSpPr>
          <a:xfrm>
            <a:off x="418795" y="4400988"/>
            <a:ext cx="2451955" cy="1410226"/>
            <a:chOff x="418795" y="4400988"/>
            <a:chExt cx="2451955" cy="1410226"/>
          </a:xfrm>
        </p:grpSpPr>
        <p:sp>
          <p:nvSpPr>
            <p:cNvPr id="54535" name="Line 85"/>
            <p:cNvSpPr>
              <a:spLocks noChangeShapeType="1"/>
            </p:cNvSpPr>
            <p:nvPr/>
          </p:nvSpPr>
          <p:spPr bwMode="auto">
            <a:xfrm flipH="1" flipV="1">
              <a:off x="1215049" y="4930012"/>
              <a:ext cx="227501" cy="541115"/>
            </a:xfrm>
            <a:prstGeom prst="line">
              <a:avLst/>
            </a:prstGeom>
            <a:noFill/>
            <a:ln w="38100">
              <a:solidFill>
                <a:srgbClr val="99CCFF"/>
              </a:solidFill>
              <a:round/>
              <a:headEnd type="triangle" w="med" len="med"/>
              <a:tailEnd/>
            </a:ln>
          </p:spPr>
          <p:txBody>
            <a:bodyPr lIns="91425" tIns="45712" rIns="91425" bIns="45712" anchor="ctr">
              <a:spAutoFit/>
            </a:bodyPr>
            <a:lstStyle/>
            <a:p>
              <a:endParaRPr lang="en-US"/>
            </a:p>
          </p:txBody>
        </p:sp>
        <p:sp>
          <p:nvSpPr>
            <p:cNvPr id="54536" name="Line 86"/>
            <p:cNvSpPr>
              <a:spLocks noChangeShapeType="1"/>
            </p:cNvSpPr>
            <p:nvPr/>
          </p:nvSpPr>
          <p:spPr bwMode="auto">
            <a:xfrm flipV="1">
              <a:off x="1713585" y="4930012"/>
              <a:ext cx="203627" cy="518443"/>
            </a:xfrm>
            <a:prstGeom prst="line">
              <a:avLst/>
            </a:prstGeom>
            <a:noFill/>
            <a:ln w="38100">
              <a:solidFill>
                <a:srgbClr val="99CCFF"/>
              </a:solidFill>
              <a:round/>
              <a:headEnd/>
              <a:tailEnd type="triangle" w="med" len="med"/>
            </a:ln>
          </p:spPr>
          <p:txBody>
            <a:bodyPr lIns="91425" tIns="45712" rIns="91425" bIns="45712" anchor="ctr">
              <a:spAutoFit/>
            </a:bodyPr>
            <a:lstStyle/>
            <a:p>
              <a:endParaRPr lang="en-US"/>
            </a:p>
          </p:txBody>
        </p:sp>
        <p:grpSp>
          <p:nvGrpSpPr>
            <p:cNvPr id="3" name="Group 87"/>
            <p:cNvGrpSpPr>
              <a:grpSpLocks/>
            </p:cNvGrpSpPr>
            <p:nvPr/>
          </p:nvGrpSpPr>
          <p:grpSpPr bwMode="auto">
            <a:xfrm>
              <a:off x="1344247" y="5384972"/>
              <a:ext cx="429724" cy="426242"/>
              <a:chOff x="1594" y="3266"/>
              <a:chExt cx="455" cy="657"/>
            </a:xfrm>
          </p:grpSpPr>
          <p:grpSp>
            <p:nvGrpSpPr>
              <p:cNvPr id="4" name="Group 88"/>
              <p:cNvGrpSpPr>
                <a:grpSpLocks noChangeAspect="1"/>
              </p:cNvGrpSpPr>
              <p:nvPr/>
            </p:nvGrpSpPr>
            <p:grpSpPr bwMode="auto">
              <a:xfrm>
                <a:off x="1594" y="3553"/>
                <a:ext cx="455" cy="370"/>
                <a:chOff x="7730" y="7883"/>
                <a:chExt cx="1473" cy="1115"/>
              </a:xfrm>
            </p:grpSpPr>
            <p:grpSp>
              <p:nvGrpSpPr>
                <p:cNvPr id="5" name="Group 89"/>
                <p:cNvGrpSpPr>
                  <a:grpSpLocks noChangeAspect="1"/>
                </p:cNvGrpSpPr>
                <p:nvPr/>
              </p:nvGrpSpPr>
              <p:grpSpPr bwMode="auto">
                <a:xfrm>
                  <a:off x="7730" y="7908"/>
                  <a:ext cx="1473" cy="1090"/>
                  <a:chOff x="7730" y="7908"/>
                  <a:chExt cx="1473" cy="1090"/>
                </a:xfrm>
              </p:grpSpPr>
              <p:sp>
                <p:nvSpPr>
                  <p:cNvPr id="54605" name="Freeform 90"/>
                  <p:cNvSpPr>
                    <a:spLocks noChangeAspect="1"/>
                  </p:cNvSpPr>
                  <p:nvPr/>
                </p:nvSpPr>
                <p:spPr bwMode="auto">
                  <a:xfrm>
                    <a:off x="7730" y="8453"/>
                    <a:ext cx="597" cy="362"/>
                  </a:xfrm>
                  <a:custGeom>
                    <a:avLst/>
                    <a:gdLst>
                      <a:gd name="T0" fmla="*/ 445 w 597"/>
                      <a:gd name="T1" fmla="*/ 0 h 362"/>
                      <a:gd name="T2" fmla="*/ 597 w 597"/>
                      <a:gd name="T3" fmla="*/ 180 h 362"/>
                      <a:gd name="T4" fmla="*/ 445 w 597"/>
                      <a:gd name="T5" fmla="*/ 362 h 362"/>
                      <a:gd name="T6" fmla="*/ 153 w 597"/>
                      <a:gd name="T7" fmla="*/ 362 h 362"/>
                      <a:gd name="T8" fmla="*/ 0 w 597"/>
                      <a:gd name="T9" fmla="*/ 180 h 362"/>
                      <a:gd name="T10" fmla="*/ 0 w 597"/>
                      <a:gd name="T11" fmla="*/ 184 h 362"/>
                      <a:gd name="T12" fmla="*/ 153 w 597"/>
                      <a:gd name="T13" fmla="*/ 5 h 362"/>
                      <a:gd name="T14" fmla="*/ 445 w 597"/>
                      <a:gd name="T15" fmla="*/ 5 h 362"/>
                      <a:gd name="T16" fmla="*/ 445 w 597"/>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7"/>
                      <a:gd name="T28" fmla="*/ 0 h 362"/>
                      <a:gd name="T29" fmla="*/ 597 w 597"/>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7" h="362">
                        <a:moveTo>
                          <a:pt x="445" y="0"/>
                        </a:moveTo>
                        <a:lnTo>
                          <a:pt x="597" y="180"/>
                        </a:lnTo>
                        <a:lnTo>
                          <a:pt x="445" y="362"/>
                        </a:lnTo>
                        <a:lnTo>
                          <a:pt x="153" y="362"/>
                        </a:lnTo>
                        <a:lnTo>
                          <a:pt x="0" y="180"/>
                        </a:lnTo>
                        <a:lnTo>
                          <a:pt x="0" y="184"/>
                        </a:lnTo>
                        <a:lnTo>
                          <a:pt x="153" y="5"/>
                        </a:lnTo>
                        <a:lnTo>
                          <a:pt x="445" y="5"/>
                        </a:lnTo>
                        <a:lnTo>
                          <a:pt x="445"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6" name="Freeform 91"/>
                  <p:cNvSpPr>
                    <a:spLocks noChangeAspect="1"/>
                  </p:cNvSpPr>
                  <p:nvPr/>
                </p:nvSpPr>
                <p:spPr bwMode="auto">
                  <a:xfrm>
                    <a:off x="8172" y="8277"/>
                    <a:ext cx="597" cy="357"/>
                  </a:xfrm>
                  <a:custGeom>
                    <a:avLst/>
                    <a:gdLst>
                      <a:gd name="T0" fmla="*/ 443 w 597"/>
                      <a:gd name="T1" fmla="*/ 0 h 357"/>
                      <a:gd name="T2" fmla="*/ 597 w 597"/>
                      <a:gd name="T3" fmla="*/ 178 h 357"/>
                      <a:gd name="T4" fmla="*/ 443 w 597"/>
                      <a:gd name="T5" fmla="*/ 357 h 357"/>
                      <a:gd name="T6" fmla="*/ 152 w 597"/>
                      <a:gd name="T7" fmla="*/ 357 h 357"/>
                      <a:gd name="T8" fmla="*/ 0 w 597"/>
                      <a:gd name="T9" fmla="*/ 181 h 357"/>
                      <a:gd name="T10" fmla="*/ 152 w 597"/>
                      <a:gd name="T11" fmla="*/ 0 h 357"/>
                      <a:gd name="T12" fmla="*/ 443 w 597"/>
                      <a:gd name="T13" fmla="*/ 0 h 357"/>
                      <a:gd name="T14" fmla="*/ 0 60000 65536"/>
                      <a:gd name="T15" fmla="*/ 0 60000 65536"/>
                      <a:gd name="T16" fmla="*/ 0 60000 65536"/>
                      <a:gd name="T17" fmla="*/ 0 60000 65536"/>
                      <a:gd name="T18" fmla="*/ 0 60000 65536"/>
                      <a:gd name="T19" fmla="*/ 0 60000 65536"/>
                      <a:gd name="T20" fmla="*/ 0 60000 65536"/>
                      <a:gd name="T21" fmla="*/ 0 w 597"/>
                      <a:gd name="T22" fmla="*/ 0 h 357"/>
                      <a:gd name="T23" fmla="*/ 597 w 597"/>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357">
                        <a:moveTo>
                          <a:pt x="443" y="0"/>
                        </a:moveTo>
                        <a:lnTo>
                          <a:pt x="597" y="178"/>
                        </a:lnTo>
                        <a:lnTo>
                          <a:pt x="443" y="357"/>
                        </a:lnTo>
                        <a:lnTo>
                          <a:pt x="152" y="357"/>
                        </a:lnTo>
                        <a:lnTo>
                          <a:pt x="0" y="181"/>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7" name="Freeform 92"/>
                  <p:cNvSpPr>
                    <a:spLocks noChangeAspect="1"/>
                  </p:cNvSpPr>
                  <p:nvPr/>
                </p:nvSpPr>
                <p:spPr bwMode="auto">
                  <a:xfrm>
                    <a:off x="8169" y="8636"/>
                    <a:ext cx="596" cy="362"/>
                  </a:xfrm>
                  <a:custGeom>
                    <a:avLst/>
                    <a:gdLst>
                      <a:gd name="T0" fmla="*/ 443 w 596"/>
                      <a:gd name="T1" fmla="*/ 0 h 362"/>
                      <a:gd name="T2" fmla="*/ 596 w 596"/>
                      <a:gd name="T3" fmla="*/ 182 h 362"/>
                      <a:gd name="T4" fmla="*/ 443 w 596"/>
                      <a:gd name="T5" fmla="*/ 361 h 362"/>
                      <a:gd name="T6" fmla="*/ 443 w 596"/>
                      <a:gd name="T7" fmla="*/ 362 h 362"/>
                      <a:gd name="T8" fmla="*/ 152 w 596"/>
                      <a:gd name="T9" fmla="*/ 362 h 362"/>
                      <a:gd name="T10" fmla="*/ 0 w 596"/>
                      <a:gd name="T11" fmla="*/ 182 h 362"/>
                      <a:gd name="T12" fmla="*/ 152 w 596"/>
                      <a:gd name="T13" fmla="*/ 0 h 362"/>
                      <a:gd name="T14" fmla="*/ 443 w 596"/>
                      <a:gd name="T15" fmla="*/ 0 h 362"/>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362"/>
                      <a:gd name="T26" fmla="*/ 596 w 596"/>
                      <a:gd name="T27" fmla="*/ 362 h 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362">
                        <a:moveTo>
                          <a:pt x="443" y="0"/>
                        </a:moveTo>
                        <a:lnTo>
                          <a:pt x="596" y="182"/>
                        </a:lnTo>
                        <a:lnTo>
                          <a:pt x="443" y="361"/>
                        </a:lnTo>
                        <a:lnTo>
                          <a:pt x="443" y="362"/>
                        </a:lnTo>
                        <a:lnTo>
                          <a:pt x="152" y="362"/>
                        </a:lnTo>
                        <a:lnTo>
                          <a:pt x="0" y="182"/>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8" name="Freeform 93"/>
                  <p:cNvSpPr>
                    <a:spLocks noChangeAspect="1"/>
                  </p:cNvSpPr>
                  <p:nvPr/>
                </p:nvSpPr>
                <p:spPr bwMode="auto">
                  <a:xfrm>
                    <a:off x="8604" y="8458"/>
                    <a:ext cx="599" cy="362"/>
                  </a:xfrm>
                  <a:custGeom>
                    <a:avLst/>
                    <a:gdLst>
                      <a:gd name="T0" fmla="*/ 444 w 599"/>
                      <a:gd name="T1" fmla="*/ 0 h 362"/>
                      <a:gd name="T2" fmla="*/ 599 w 599"/>
                      <a:gd name="T3" fmla="*/ 179 h 362"/>
                      <a:gd name="T4" fmla="*/ 444 w 599"/>
                      <a:gd name="T5" fmla="*/ 362 h 362"/>
                      <a:gd name="T6" fmla="*/ 152 w 599"/>
                      <a:gd name="T7" fmla="*/ 362 h 362"/>
                      <a:gd name="T8" fmla="*/ 155 w 599"/>
                      <a:gd name="T9" fmla="*/ 362 h 362"/>
                      <a:gd name="T10" fmla="*/ 0 w 599"/>
                      <a:gd name="T11" fmla="*/ 179 h 362"/>
                      <a:gd name="T12" fmla="*/ 155 w 599"/>
                      <a:gd name="T13" fmla="*/ 4 h 362"/>
                      <a:gd name="T14" fmla="*/ 155 w 599"/>
                      <a:gd name="T15" fmla="*/ 0 h 362"/>
                      <a:gd name="T16" fmla="*/ 447 w 599"/>
                      <a:gd name="T17" fmla="*/ 0 h 362"/>
                      <a:gd name="T18" fmla="*/ 444 w 599"/>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9"/>
                      <a:gd name="T31" fmla="*/ 0 h 362"/>
                      <a:gd name="T32" fmla="*/ 599 w 599"/>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9" h="362">
                        <a:moveTo>
                          <a:pt x="444" y="0"/>
                        </a:moveTo>
                        <a:lnTo>
                          <a:pt x="599" y="179"/>
                        </a:lnTo>
                        <a:lnTo>
                          <a:pt x="444" y="362"/>
                        </a:lnTo>
                        <a:lnTo>
                          <a:pt x="152" y="362"/>
                        </a:lnTo>
                        <a:lnTo>
                          <a:pt x="155" y="362"/>
                        </a:lnTo>
                        <a:lnTo>
                          <a:pt x="0" y="179"/>
                        </a:lnTo>
                        <a:lnTo>
                          <a:pt x="155" y="4"/>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9" name="Freeform 94"/>
                  <p:cNvSpPr>
                    <a:spLocks noChangeAspect="1"/>
                  </p:cNvSpPr>
                  <p:nvPr/>
                </p:nvSpPr>
                <p:spPr bwMode="auto">
                  <a:xfrm>
                    <a:off x="8604" y="8094"/>
                    <a:ext cx="599" cy="362"/>
                  </a:xfrm>
                  <a:custGeom>
                    <a:avLst/>
                    <a:gdLst>
                      <a:gd name="T0" fmla="*/ 444 w 599"/>
                      <a:gd name="T1" fmla="*/ 0 h 362"/>
                      <a:gd name="T2" fmla="*/ 599 w 599"/>
                      <a:gd name="T3" fmla="*/ 179 h 362"/>
                      <a:gd name="T4" fmla="*/ 444 w 599"/>
                      <a:gd name="T5" fmla="*/ 358 h 362"/>
                      <a:gd name="T6" fmla="*/ 444 w 599"/>
                      <a:gd name="T7" fmla="*/ 362 h 362"/>
                      <a:gd name="T8" fmla="*/ 152 w 599"/>
                      <a:gd name="T9" fmla="*/ 362 h 362"/>
                      <a:gd name="T10" fmla="*/ 155 w 599"/>
                      <a:gd name="T11" fmla="*/ 362 h 362"/>
                      <a:gd name="T12" fmla="*/ 0 w 599"/>
                      <a:gd name="T13" fmla="*/ 179 h 362"/>
                      <a:gd name="T14" fmla="*/ 155 w 599"/>
                      <a:gd name="T15" fmla="*/ 1 h 362"/>
                      <a:gd name="T16" fmla="*/ 155 w 599"/>
                      <a:gd name="T17" fmla="*/ 0 h 362"/>
                      <a:gd name="T18" fmla="*/ 447 w 599"/>
                      <a:gd name="T19" fmla="*/ 0 h 362"/>
                      <a:gd name="T20" fmla="*/ 444 w 599"/>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362"/>
                      <a:gd name="T35" fmla="*/ 599 w 59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362">
                        <a:moveTo>
                          <a:pt x="444" y="0"/>
                        </a:moveTo>
                        <a:lnTo>
                          <a:pt x="599" y="179"/>
                        </a:lnTo>
                        <a:lnTo>
                          <a:pt x="444" y="358"/>
                        </a:lnTo>
                        <a:lnTo>
                          <a:pt x="444" y="362"/>
                        </a:lnTo>
                        <a:lnTo>
                          <a:pt x="152" y="362"/>
                        </a:lnTo>
                        <a:lnTo>
                          <a:pt x="155" y="362"/>
                        </a:lnTo>
                        <a:lnTo>
                          <a:pt x="0" y="179"/>
                        </a:lnTo>
                        <a:lnTo>
                          <a:pt x="155" y="1"/>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10" name="Freeform 95"/>
                  <p:cNvSpPr>
                    <a:spLocks noChangeAspect="1"/>
                  </p:cNvSpPr>
                  <p:nvPr/>
                </p:nvSpPr>
                <p:spPr bwMode="auto">
                  <a:xfrm>
                    <a:off x="8169" y="7908"/>
                    <a:ext cx="600" cy="362"/>
                  </a:xfrm>
                  <a:custGeom>
                    <a:avLst/>
                    <a:gdLst>
                      <a:gd name="T0" fmla="*/ 443 w 600"/>
                      <a:gd name="T1" fmla="*/ 0 h 362"/>
                      <a:gd name="T2" fmla="*/ 600 w 600"/>
                      <a:gd name="T3" fmla="*/ 180 h 362"/>
                      <a:gd name="T4" fmla="*/ 443 w 600"/>
                      <a:gd name="T5" fmla="*/ 362 h 362"/>
                      <a:gd name="T6" fmla="*/ 152 w 600"/>
                      <a:gd name="T7" fmla="*/ 362 h 362"/>
                      <a:gd name="T8" fmla="*/ 155 w 600"/>
                      <a:gd name="T9" fmla="*/ 362 h 362"/>
                      <a:gd name="T10" fmla="*/ 0 w 600"/>
                      <a:gd name="T11" fmla="*/ 180 h 362"/>
                      <a:gd name="T12" fmla="*/ 155 w 600"/>
                      <a:gd name="T13" fmla="*/ 5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80"/>
                        </a:lnTo>
                        <a:lnTo>
                          <a:pt x="443" y="362"/>
                        </a:lnTo>
                        <a:lnTo>
                          <a:pt x="152" y="362"/>
                        </a:lnTo>
                        <a:lnTo>
                          <a:pt x="155" y="362"/>
                        </a:lnTo>
                        <a:lnTo>
                          <a:pt x="0" y="180"/>
                        </a:lnTo>
                        <a:lnTo>
                          <a:pt x="155" y="5"/>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11" name="Freeform 96"/>
                  <p:cNvSpPr>
                    <a:spLocks noChangeAspect="1"/>
                  </p:cNvSpPr>
                  <p:nvPr/>
                </p:nvSpPr>
                <p:spPr bwMode="auto">
                  <a:xfrm>
                    <a:off x="7730" y="8094"/>
                    <a:ext cx="600" cy="362"/>
                  </a:xfrm>
                  <a:custGeom>
                    <a:avLst/>
                    <a:gdLst>
                      <a:gd name="T0" fmla="*/ 443 w 600"/>
                      <a:gd name="T1" fmla="*/ 0 h 362"/>
                      <a:gd name="T2" fmla="*/ 600 w 600"/>
                      <a:gd name="T3" fmla="*/ 179 h 362"/>
                      <a:gd name="T4" fmla="*/ 443 w 600"/>
                      <a:gd name="T5" fmla="*/ 358 h 362"/>
                      <a:gd name="T6" fmla="*/ 443 w 600"/>
                      <a:gd name="T7" fmla="*/ 362 h 362"/>
                      <a:gd name="T8" fmla="*/ 155 w 600"/>
                      <a:gd name="T9" fmla="*/ 362 h 362"/>
                      <a:gd name="T10" fmla="*/ 0 w 600"/>
                      <a:gd name="T11" fmla="*/ 179 h 362"/>
                      <a:gd name="T12" fmla="*/ 155 w 600"/>
                      <a:gd name="T13" fmla="*/ 1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79"/>
                        </a:lnTo>
                        <a:lnTo>
                          <a:pt x="443" y="358"/>
                        </a:lnTo>
                        <a:lnTo>
                          <a:pt x="443" y="362"/>
                        </a:lnTo>
                        <a:lnTo>
                          <a:pt x="155" y="362"/>
                        </a:lnTo>
                        <a:lnTo>
                          <a:pt x="0" y="179"/>
                        </a:lnTo>
                        <a:lnTo>
                          <a:pt x="155" y="1"/>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grpSp>
            <p:grpSp>
              <p:nvGrpSpPr>
                <p:cNvPr id="6" name="Group 97"/>
                <p:cNvGrpSpPr>
                  <a:grpSpLocks noChangeAspect="1"/>
                </p:cNvGrpSpPr>
                <p:nvPr/>
              </p:nvGrpSpPr>
              <p:grpSpPr bwMode="auto">
                <a:xfrm>
                  <a:off x="7730" y="7883"/>
                  <a:ext cx="1473" cy="1090"/>
                  <a:chOff x="7730" y="7883"/>
                  <a:chExt cx="1473" cy="1090"/>
                </a:xfrm>
              </p:grpSpPr>
              <p:sp>
                <p:nvSpPr>
                  <p:cNvPr id="54598" name="Freeform 98"/>
                  <p:cNvSpPr>
                    <a:spLocks noChangeAspect="1"/>
                  </p:cNvSpPr>
                  <p:nvPr/>
                </p:nvSpPr>
                <p:spPr bwMode="auto">
                  <a:xfrm>
                    <a:off x="7730" y="8428"/>
                    <a:ext cx="597" cy="363"/>
                  </a:xfrm>
                  <a:custGeom>
                    <a:avLst/>
                    <a:gdLst>
                      <a:gd name="T0" fmla="*/ 445 w 597"/>
                      <a:gd name="T1" fmla="*/ 0 h 363"/>
                      <a:gd name="T2" fmla="*/ 597 w 597"/>
                      <a:gd name="T3" fmla="*/ 180 h 363"/>
                      <a:gd name="T4" fmla="*/ 445 w 597"/>
                      <a:gd name="T5" fmla="*/ 363 h 363"/>
                      <a:gd name="T6" fmla="*/ 153 w 597"/>
                      <a:gd name="T7" fmla="*/ 363 h 363"/>
                      <a:gd name="T8" fmla="*/ 0 w 597"/>
                      <a:gd name="T9" fmla="*/ 180 h 363"/>
                      <a:gd name="T10" fmla="*/ 0 w 597"/>
                      <a:gd name="T11" fmla="*/ 185 h 363"/>
                      <a:gd name="T12" fmla="*/ 153 w 597"/>
                      <a:gd name="T13" fmla="*/ 5 h 363"/>
                      <a:gd name="T14" fmla="*/ 445 w 597"/>
                      <a:gd name="T15" fmla="*/ 5 h 363"/>
                      <a:gd name="T16" fmla="*/ 445 w 597"/>
                      <a:gd name="T17" fmla="*/ 0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7"/>
                      <a:gd name="T28" fmla="*/ 0 h 363"/>
                      <a:gd name="T29" fmla="*/ 597 w 597"/>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7" h="363">
                        <a:moveTo>
                          <a:pt x="445" y="0"/>
                        </a:moveTo>
                        <a:lnTo>
                          <a:pt x="597" y="180"/>
                        </a:lnTo>
                        <a:lnTo>
                          <a:pt x="445" y="363"/>
                        </a:lnTo>
                        <a:lnTo>
                          <a:pt x="153" y="363"/>
                        </a:lnTo>
                        <a:lnTo>
                          <a:pt x="0" y="180"/>
                        </a:lnTo>
                        <a:lnTo>
                          <a:pt x="0" y="185"/>
                        </a:lnTo>
                        <a:lnTo>
                          <a:pt x="153" y="5"/>
                        </a:lnTo>
                        <a:lnTo>
                          <a:pt x="445" y="5"/>
                        </a:lnTo>
                        <a:lnTo>
                          <a:pt x="445"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599" name="Freeform 99"/>
                  <p:cNvSpPr>
                    <a:spLocks noChangeAspect="1"/>
                  </p:cNvSpPr>
                  <p:nvPr/>
                </p:nvSpPr>
                <p:spPr bwMode="auto">
                  <a:xfrm>
                    <a:off x="8172" y="8252"/>
                    <a:ext cx="597" cy="357"/>
                  </a:xfrm>
                  <a:custGeom>
                    <a:avLst/>
                    <a:gdLst>
                      <a:gd name="T0" fmla="*/ 443 w 597"/>
                      <a:gd name="T1" fmla="*/ 0 h 357"/>
                      <a:gd name="T2" fmla="*/ 597 w 597"/>
                      <a:gd name="T3" fmla="*/ 178 h 357"/>
                      <a:gd name="T4" fmla="*/ 443 w 597"/>
                      <a:gd name="T5" fmla="*/ 357 h 357"/>
                      <a:gd name="T6" fmla="*/ 152 w 597"/>
                      <a:gd name="T7" fmla="*/ 357 h 357"/>
                      <a:gd name="T8" fmla="*/ 0 w 597"/>
                      <a:gd name="T9" fmla="*/ 181 h 357"/>
                      <a:gd name="T10" fmla="*/ 152 w 597"/>
                      <a:gd name="T11" fmla="*/ 0 h 357"/>
                      <a:gd name="T12" fmla="*/ 443 w 597"/>
                      <a:gd name="T13" fmla="*/ 0 h 357"/>
                      <a:gd name="T14" fmla="*/ 0 60000 65536"/>
                      <a:gd name="T15" fmla="*/ 0 60000 65536"/>
                      <a:gd name="T16" fmla="*/ 0 60000 65536"/>
                      <a:gd name="T17" fmla="*/ 0 60000 65536"/>
                      <a:gd name="T18" fmla="*/ 0 60000 65536"/>
                      <a:gd name="T19" fmla="*/ 0 60000 65536"/>
                      <a:gd name="T20" fmla="*/ 0 60000 65536"/>
                      <a:gd name="T21" fmla="*/ 0 w 597"/>
                      <a:gd name="T22" fmla="*/ 0 h 357"/>
                      <a:gd name="T23" fmla="*/ 597 w 597"/>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7" h="357">
                        <a:moveTo>
                          <a:pt x="443" y="0"/>
                        </a:moveTo>
                        <a:lnTo>
                          <a:pt x="597" y="178"/>
                        </a:lnTo>
                        <a:lnTo>
                          <a:pt x="443" y="357"/>
                        </a:lnTo>
                        <a:lnTo>
                          <a:pt x="152" y="357"/>
                        </a:lnTo>
                        <a:lnTo>
                          <a:pt x="0" y="181"/>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0" name="Freeform 100"/>
                  <p:cNvSpPr>
                    <a:spLocks noChangeAspect="1"/>
                  </p:cNvSpPr>
                  <p:nvPr/>
                </p:nvSpPr>
                <p:spPr bwMode="auto">
                  <a:xfrm>
                    <a:off x="8169" y="8611"/>
                    <a:ext cx="596" cy="362"/>
                  </a:xfrm>
                  <a:custGeom>
                    <a:avLst/>
                    <a:gdLst>
                      <a:gd name="T0" fmla="*/ 443 w 596"/>
                      <a:gd name="T1" fmla="*/ 0 h 362"/>
                      <a:gd name="T2" fmla="*/ 596 w 596"/>
                      <a:gd name="T3" fmla="*/ 183 h 362"/>
                      <a:gd name="T4" fmla="*/ 443 w 596"/>
                      <a:gd name="T5" fmla="*/ 361 h 362"/>
                      <a:gd name="T6" fmla="*/ 443 w 596"/>
                      <a:gd name="T7" fmla="*/ 362 h 362"/>
                      <a:gd name="T8" fmla="*/ 152 w 596"/>
                      <a:gd name="T9" fmla="*/ 362 h 362"/>
                      <a:gd name="T10" fmla="*/ 0 w 596"/>
                      <a:gd name="T11" fmla="*/ 183 h 362"/>
                      <a:gd name="T12" fmla="*/ 152 w 596"/>
                      <a:gd name="T13" fmla="*/ 0 h 362"/>
                      <a:gd name="T14" fmla="*/ 443 w 596"/>
                      <a:gd name="T15" fmla="*/ 0 h 362"/>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362"/>
                      <a:gd name="T26" fmla="*/ 596 w 596"/>
                      <a:gd name="T27" fmla="*/ 362 h 3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362">
                        <a:moveTo>
                          <a:pt x="443" y="0"/>
                        </a:moveTo>
                        <a:lnTo>
                          <a:pt x="596" y="183"/>
                        </a:lnTo>
                        <a:lnTo>
                          <a:pt x="443" y="361"/>
                        </a:lnTo>
                        <a:lnTo>
                          <a:pt x="443" y="362"/>
                        </a:lnTo>
                        <a:lnTo>
                          <a:pt x="152" y="362"/>
                        </a:lnTo>
                        <a:lnTo>
                          <a:pt x="0" y="183"/>
                        </a:lnTo>
                        <a:lnTo>
                          <a:pt x="152"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1" name="Freeform 101"/>
                  <p:cNvSpPr>
                    <a:spLocks noChangeAspect="1"/>
                  </p:cNvSpPr>
                  <p:nvPr/>
                </p:nvSpPr>
                <p:spPr bwMode="auto">
                  <a:xfrm>
                    <a:off x="8604" y="8433"/>
                    <a:ext cx="599" cy="362"/>
                  </a:xfrm>
                  <a:custGeom>
                    <a:avLst/>
                    <a:gdLst>
                      <a:gd name="T0" fmla="*/ 444 w 599"/>
                      <a:gd name="T1" fmla="*/ 0 h 362"/>
                      <a:gd name="T2" fmla="*/ 599 w 599"/>
                      <a:gd name="T3" fmla="*/ 180 h 362"/>
                      <a:gd name="T4" fmla="*/ 444 w 599"/>
                      <a:gd name="T5" fmla="*/ 362 h 362"/>
                      <a:gd name="T6" fmla="*/ 152 w 599"/>
                      <a:gd name="T7" fmla="*/ 362 h 362"/>
                      <a:gd name="T8" fmla="*/ 155 w 599"/>
                      <a:gd name="T9" fmla="*/ 362 h 362"/>
                      <a:gd name="T10" fmla="*/ 0 w 599"/>
                      <a:gd name="T11" fmla="*/ 180 h 362"/>
                      <a:gd name="T12" fmla="*/ 155 w 599"/>
                      <a:gd name="T13" fmla="*/ 5 h 362"/>
                      <a:gd name="T14" fmla="*/ 155 w 599"/>
                      <a:gd name="T15" fmla="*/ 0 h 362"/>
                      <a:gd name="T16" fmla="*/ 447 w 599"/>
                      <a:gd name="T17" fmla="*/ 0 h 362"/>
                      <a:gd name="T18" fmla="*/ 444 w 599"/>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9"/>
                      <a:gd name="T31" fmla="*/ 0 h 362"/>
                      <a:gd name="T32" fmla="*/ 599 w 599"/>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9" h="362">
                        <a:moveTo>
                          <a:pt x="444" y="0"/>
                        </a:moveTo>
                        <a:lnTo>
                          <a:pt x="599" y="180"/>
                        </a:lnTo>
                        <a:lnTo>
                          <a:pt x="444" y="362"/>
                        </a:lnTo>
                        <a:lnTo>
                          <a:pt x="152" y="362"/>
                        </a:lnTo>
                        <a:lnTo>
                          <a:pt x="155" y="362"/>
                        </a:lnTo>
                        <a:lnTo>
                          <a:pt x="0" y="180"/>
                        </a:lnTo>
                        <a:lnTo>
                          <a:pt x="155" y="5"/>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2" name="Freeform 102"/>
                  <p:cNvSpPr>
                    <a:spLocks noChangeAspect="1"/>
                  </p:cNvSpPr>
                  <p:nvPr/>
                </p:nvSpPr>
                <p:spPr bwMode="auto">
                  <a:xfrm>
                    <a:off x="8604" y="8069"/>
                    <a:ext cx="599" cy="362"/>
                  </a:xfrm>
                  <a:custGeom>
                    <a:avLst/>
                    <a:gdLst>
                      <a:gd name="T0" fmla="*/ 444 w 599"/>
                      <a:gd name="T1" fmla="*/ 0 h 362"/>
                      <a:gd name="T2" fmla="*/ 599 w 599"/>
                      <a:gd name="T3" fmla="*/ 180 h 362"/>
                      <a:gd name="T4" fmla="*/ 444 w 599"/>
                      <a:gd name="T5" fmla="*/ 358 h 362"/>
                      <a:gd name="T6" fmla="*/ 444 w 599"/>
                      <a:gd name="T7" fmla="*/ 362 h 362"/>
                      <a:gd name="T8" fmla="*/ 152 w 599"/>
                      <a:gd name="T9" fmla="*/ 362 h 362"/>
                      <a:gd name="T10" fmla="*/ 155 w 599"/>
                      <a:gd name="T11" fmla="*/ 362 h 362"/>
                      <a:gd name="T12" fmla="*/ 0 w 599"/>
                      <a:gd name="T13" fmla="*/ 180 h 362"/>
                      <a:gd name="T14" fmla="*/ 155 w 599"/>
                      <a:gd name="T15" fmla="*/ 2 h 362"/>
                      <a:gd name="T16" fmla="*/ 155 w 599"/>
                      <a:gd name="T17" fmla="*/ 0 h 362"/>
                      <a:gd name="T18" fmla="*/ 447 w 599"/>
                      <a:gd name="T19" fmla="*/ 0 h 362"/>
                      <a:gd name="T20" fmla="*/ 444 w 599"/>
                      <a:gd name="T21" fmla="*/ 0 h 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9"/>
                      <a:gd name="T34" fmla="*/ 0 h 362"/>
                      <a:gd name="T35" fmla="*/ 599 w 599"/>
                      <a:gd name="T36" fmla="*/ 362 h 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9" h="362">
                        <a:moveTo>
                          <a:pt x="444" y="0"/>
                        </a:moveTo>
                        <a:lnTo>
                          <a:pt x="599" y="180"/>
                        </a:lnTo>
                        <a:lnTo>
                          <a:pt x="444" y="358"/>
                        </a:lnTo>
                        <a:lnTo>
                          <a:pt x="444" y="362"/>
                        </a:lnTo>
                        <a:lnTo>
                          <a:pt x="152" y="362"/>
                        </a:lnTo>
                        <a:lnTo>
                          <a:pt x="155" y="362"/>
                        </a:lnTo>
                        <a:lnTo>
                          <a:pt x="0" y="180"/>
                        </a:lnTo>
                        <a:lnTo>
                          <a:pt x="155" y="2"/>
                        </a:lnTo>
                        <a:lnTo>
                          <a:pt x="155" y="0"/>
                        </a:lnTo>
                        <a:lnTo>
                          <a:pt x="447" y="0"/>
                        </a:lnTo>
                        <a:lnTo>
                          <a:pt x="444"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3" name="Freeform 103"/>
                  <p:cNvSpPr>
                    <a:spLocks noChangeAspect="1"/>
                  </p:cNvSpPr>
                  <p:nvPr/>
                </p:nvSpPr>
                <p:spPr bwMode="auto">
                  <a:xfrm>
                    <a:off x="8169" y="7883"/>
                    <a:ext cx="600" cy="363"/>
                  </a:xfrm>
                  <a:custGeom>
                    <a:avLst/>
                    <a:gdLst>
                      <a:gd name="T0" fmla="*/ 443 w 600"/>
                      <a:gd name="T1" fmla="*/ 0 h 363"/>
                      <a:gd name="T2" fmla="*/ 600 w 600"/>
                      <a:gd name="T3" fmla="*/ 180 h 363"/>
                      <a:gd name="T4" fmla="*/ 443 w 600"/>
                      <a:gd name="T5" fmla="*/ 363 h 363"/>
                      <a:gd name="T6" fmla="*/ 152 w 600"/>
                      <a:gd name="T7" fmla="*/ 363 h 363"/>
                      <a:gd name="T8" fmla="*/ 155 w 600"/>
                      <a:gd name="T9" fmla="*/ 363 h 363"/>
                      <a:gd name="T10" fmla="*/ 0 w 600"/>
                      <a:gd name="T11" fmla="*/ 180 h 363"/>
                      <a:gd name="T12" fmla="*/ 155 w 600"/>
                      <a:gd name="T13" fmla="*/ 5 h 363"/>
                      <a:gd name="T14" fmla="*/ 155 w 600"/>
                      <a:gd name="T15" fmla="*/ 0 h 363"/>
                      <a:gd name="T16" fmla="*/ 446 w 600"/>
                      <a:gd name="T17" fmla="*/ 0 h 363"/>
                      <a:gd name="T18" fmla="*/ 443 w 600"/>
                      <a:gd name="T19" fmla="*/ 0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3"/>
                      <a:gd name="T32" fmla="*/ 600 w 600"/>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3">
                        <a:moveTo>
                          <a:pt x="443" y="0"/>
                        </a:moveTo>
                        <a:lnTo>
                          <a:pt x="600" y="180"/>
                        </a:lnTo>
                        <a:lnTo>
                          <a:pt x="443" y="363"/>
                        </a:lnTo>
                        <a:lnTo>
                          <a:pt x="152" y="363"/>
                        </a:lnTo>
                        <a:lnTo>
                          <a:pt x="155" y="363"/>
                        </a:lnTo>
                        <a:lnTo>
                          <a:pt x="0" y="180"/>
                        </a:lnTo>
                        <a:lnTo>
                          <a:pt x="155" y="5"/>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sp>
                <p:nvSpPr>
                  <p:cNvPr id="54604" name="Freeform 104"/>
                  <p:cNvSpPr>
                    <a:spLocks noChangeAspect="1"/>
                  </p:cNvSpPr>
                  <p:nvPr/>
                </p:nvSpPr>
                <p:spPr bwMode="auto">
                  <a:xfrm>
                    <a:off x="7730" y="8069"/>
                    <a:ext cx="600" cy="362"/>
                  </a:xfrm>
                  <a:custGeom>
                    <a:avLst/>
                    <a:gdLst>
                      <a:gd name="T0" fmla="*/ 443 w 600"/>
                      <a:gd name="T1" fmla="*/ 0 h 362"/>
                      <a:gd name="T2" fmla="*/ 600 w 600"/>
                      <a:gd name="T3" fmla="*/ 180 h 362"/>
                      <a:gd name="T4" fmla="*/ 443 w 600"/>
                      <a:gd name="T5" fmla="*/ 358 h 362"/>
                      <a:gd name="T6" fmla="*/ 443 w 600"/>
                      <a:gd name="T7" fmla="*/ 362 h 362"/>
                      <a:gd name="T8" fmla="*/ 155 w 600"/>
                      <a:gd name="T9" fmla="*/ 362 h 362"/>
                      <a:gd name="T10" fmla="*/ 0 w 600"/>
                      <a:gd name="T11" fmla="*/ 180 h 362"/>
                      <a:gd name="T12" fmla="*/ 155 w 600"/>
                      <a:gd name="T13" fmla="*/ 2 h 362"/>
                      <a:gd name="T14" fmla="*/ 155 w 600"/>
                      <a:gd name="T15" fmla="*/ 0 h 362"/>
                      <a:gd name="T16" fmla="*/ 446 w 600"/>
                      <a:gd name="T17" fmla="*/ 0 h 362"/>
                      <a:gd name="T18" fmla="*/ 443 w 600"/>
                      <a:gd name="T19" fmla="*/ 0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0"/>
                      <a:gd name="T31" fmla="*/ 0 h 362"/>
                      <a:gd name="T32" fmla="*/ 600 w 600"/>
                      <a:gd name="T33" fmla="*/ 362 h 3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0" h="362">
                        <a:moveTo>
                          <a:pt x="443" y="0"/>
                        </a:moveTo>
                        <a:lnTo>
                          <a:pt x="600" y="180"/>
                        </a:lnTo>
                        <a:lnTo>
                          <a:pt x="443" y="358"/>
                        </a:lnTo>
                        <a:lnTo>
                          <a:pt x="443" y="362"/>
                        </a:lnTo>
                        <a:lnTo>
                          <a:pt x="155" y="362"/>
                        </a:lnTo>
                        <a:lnTo>
                          <a:pt x="0" y="180"/>
                        </a:lnTo>
                        <a:lnTo>
                          <a:pt x="155" y="2"/>
                        </a:lnTo>
                        <a:lnTo>
                          <a:pt x="155" y="0"/>
                        </a:lnTo>
                        <a:lnTo>
                          <a:pt x="446" y="0"/>
                        </a:lnTo>
                        <a:lnTo>
                          <a:pt x="443" y="0"/>
                        </a:lnTo>
                        <a:close/>
                      </a:path>
                    </a:pathLst>
                  </a:custGeom>
                  <a:gradFill rotWithShape="0">
                    <a:gsLst>
                      <a:gs pos="0">
                        <a:srgbClr val="E7EED6"/>
                      </a:gs>
                      <a:gs pos="100000">
                        <a:srgbClr val="CEDCAA"/>
                      </a:gs>
                    </a:gsLst>
                    <a:lin ang="2700000" scaled="1"/>
                  </a:gradFill>
                  <a:ln w="7620">
                    <a:solidFill>
                      <a:srgbClr val="898741"/>
                    </a:solidFill>
                    <a:round/>
                    <a:headEnd/>
                    <a:tailEnd/>
                  </a:ln>
                </p:spPr>
                <p:txBody>
                  <a:bodyPr/>
                  <a:lstStyle/>
                  <a:p>
                    <a:endParaRPr lang="en-US"/>
                  </a:p>
                </p:txBody>
              </p:sp>
            </p:grpSp>
          </p:grpSp>
          <p:grpSp>
            <p:nvGrpSpPr>
              <p:cNvPr id="7" name="Group 105"/>
              <p:cNvGrpSpPr>
                <a:grpSpLocks/>
              </p:cNvGrpSpPr>
              <p:nvPr/>
            </p:nvGrpSpPr>
            <p:grpSpPr bwMode="auto">
              <a:xfrm>
                <a:off x="1743" y="3266"/>
                <a:ext cx="306" cy="446"/>
                <a:chOff x="1920" y="3600"/>
                <a:chExt cx="315" cy="432"/>
              </a:xfrm>
            </p:grpSpPr>
            <p:pic>
              <p:nvPicPr>
                <p:cNvPr id="54594" name="Picture 106" descr="天线"/>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8" y="3600"/>
                  <a:ext cx="267" cy="432"/>
                </a:xfrm>
                <a:prstGeom prst="rect">
                  <a:avLst/>
                </a:prstGeom>
                <a:noFill/>
                <a:ln w="9525">
                  <a:noFill/>
                  <a:miter lim="800000"/>
                  <a:headEnd/>
                  <a:tailEnd/>
                </a:ln>
              </p:spPr>
            </p:pic>
            <p:pic>
              <p:nvPicPr>
                <p:cNvPr id="54595" name="Picture 107"/>
                <p:cNvPicPr>
                  <a:picLocks noChangeAspect="1" noChangeArrowheads="1"/>
                </p:cNvPicPr>
                <p:nvPr/>
              </p:nvPicPr>
              <p:blipFill>
                <a:blip r:embed="rId5" cstate="print"/>
                <a:srcRect/>
                <a:stretch>
                  <a:fillRect/>
                </a:stretch>
              </p:blipFill>
              <p:spPr bwMode="auto">
                <a:xfrm>
                  <a:off x="1920" y="3792"/>
                  <a:ext cx="121" cy="240"/>
                </a:xfrm>
                <a:prstGeom prst="rect">
                  <a:avLst/>
                </a:prstGeom>
                <a:noFill/>
                <a:ln w="9525">
                  <a:noFill/>
                  <a:miter lim="800000"/>
                  <a:headEnd/>
                  <a:tailEnd/>
                </a:ln>
              </p:spPr>
            </p:pic>
          </p:grpSp>
        </p:grpSp>
        <p:sp>
          <p:nvSpPr>
            <p:cNvPr id="54539" name="Text Box 109"/>
            <p:cNvSpPr txBox="1">
              <a:spLocks noChangeArrowheads="1"/>
            </p:cNvSpPr>
            <p:nvPr/>
          </p:nvSpPr>
          <p:spPr bwMode="auto">
            <a:xfrm>
              <a:off x="1046529" y="4834787"/>
              <a:ext cx="1824221" cy="275092"/>
            </a:xfrm>
            <a:prstGeom prst="rect">
              <a:avLst/>
            </a:prstGeom>
            <a:noFill/>
            <a:ln w="9525">
              <a:noFill/>
              <a:miter lim="800000"/>
              <a:headEnd/>
              <a:tailEnd/>
            </a:ln>
          </p:spPr>
          <p:txBody>
            <a:bodyPr lIns="91228" tIns="45622" rIns="91228" bIns="45622">
              <a:spAutoFit/>
            </a:bodyPr>
            <a:lstStyle/>
            <a:p>
              <a:pPr algn="ctr"/>
              <a:r>
                <a:rPr lang="en-US" altLang="zh-CN" sz="1200" b="1">
                  <a:latin typeface="FrutigerNext LT Regular" pitchFamily="34" charset="0"/>
                  <a:ea typeface="MS PGothic" pitchFamily="34" charset="-128"/>
                </a:rPr>
                <a:t>M2000,  DHCP</a:t>
              </a:r>
            </a:p>
          </p:txBody>
        </p:sp>
        <p:sp>
          <p:nvSpPr>
            <p:cNvPr id="195694" name="AutoShape 110"/>
            <p:cNvSpPr>
              <a:spLocks noChangeArrowheads="1"/>
            </p:cNvSpPr>
            <p:nvPr/>
          </p:nvSpPr>
          <p:spPr bwMode="auto">
            <a:xfrm>
              <a:off x="915927" y="4506793"/>
              <a:ext cx="1498417" cy="494259"/>
            </a:xfrm>
            <a:prstGeom prst="parallelogram">
              <a:avLst>
                <a:gd name="adj" fmla="val 134873"/>
              </a:avLst>
            </a:prstGeom>
            <a:solidFill>
              <a:srgbClr val="DDDDDD"/>
            </a:solidFill>
            <a:ln w="9525">
              <a:noFill/>
              <a:miter lim="800000"/>
              <a:headEnd/>
              <a:tailEnd/>
            </a:ln>
            <a:effectLst>
              <a:outerShdw dist="40161" dir="4293903" algn="ctr" rotWithShape="0">
                <a:schemeClr val="bg2"/>
              </a:outerShdw>
            </a:effectLst>
          </p:spPr>
          <p:txBody>
            <a:bodyPr anchor="ctr">
              <a:spAutoFit/>
            </a:bodyPr>
            <a:lstStyle/>
            <a:p>
              <a:pPr>
                <a:defRPr/>
              </a:pPr>
              <a:endParaRPr lang="en-US" sz="1600"/>
            </a:p>
          </p:txBody>
        </p:sp>
        <p:sp>
          <p:nvSpPr>
            <p:cNvPr id="54541" name="Line 111"/>
            <p:cNvSpPr>
              <a:spLocks noChangeShapeType="1"/>
            </p:cNvSpPr>
            <p:nvPr/>
          </p:nvSpPr>
          <p:spPr bwMode="auto">
            <a:xfrm>
              <a:off x="1144832" y="4790954"/>
              <a:ext cx="682503" cy="0"/>
            </a:xfrm>
            <a:prstGeom prst="line">
              <a:avLst/>
            </a:prstGeom>
            <a:noFill/>
            <a:ln w="12700">
              <a:solidFill>
                <a:srgbClr val="000000"/>
              </a:solidFill>
              <a:round/>
              <a:headEnd/>
              <a:tailEnd/>
            </a:ln>
          </p:spPr>
          <p:txBody>
            <a:bodyPr/>
            <a:lstStyle/>
            <a:p>
              <a:endParaRPr lang="en-US"/>
            </a:p>
          </p:txBody>
        </p:sp>
        <p:sp>
          <p:nvSpPr>
            <p:cNvPr id="54542" name="Line 112"/>
            <p:cNvSpPr>
              <a:spLocks noChangeShapeType="1"/>
            </p:cNvSpPr>
            <p:nvPr/>
          </p:nvSpPr>
          <p:spPr bwMode="auto">
            <a:xfrm flipH="1">
              <a:off x="1297904" y="4709333"/>
              <a:ext cx="77238" cy="81621"/>
            </a:xfrm>
            <a:prstGeom prst="line">
              <a:avLst/>
            </a:prstGeom>
            <a:noFill/>
            <a:ln w="9525">
              <a:solidFill>
                <a:srgbClr val="000000"/>
              </a:solidFill>
              <a:round/>
              <a:headEnd/>
              <a:tailEnd/>
            </a:ln>
          </p:spPr>
          <p:txBody>
            <a:bodyPr/>
            <a:lstStyle/>
            <a:p>
              <a:endParaRPr lang="en-US"/>
            </a:p>
          </p:txBody>
        </p:sp>
        <p:sp>
          <p:nvSpPr>
            <p:cNvPr id="54543" name="Line 113"/>
            <p:cNvSpPr>
              <a:spLocks noChangeShapeType="1"/>
            </p:cNvSpPr>
            <p:nvPr/>
          </p:nvSpPr>
          <p:spPr bwMode="auto">
            <a:xfrm flipV="1">
              <a:off x="1606856" y="4706310"/>
              <a:ext cx="61790" cy="84644"/>
            </a:xfrm>
            <a:prstGeom prst="line">
              <a:avLst/>
            </a:prstGeom>
            <a:noFill/>
            <a:ln w="9525">
              <a:solidFill>
                <a:srgbClr val="000000"/>
              </a:solidFill>
              <a:round/>
              <a:headEnd/>
              <a:tailEnd/>
            </a:ln>
          </p:spPr>
          <p:txBody>
            <a:bodyPr/>
            <a:lstStyle/>
            <a:p>
              <a:endParaRPr lang="en-US"/>
            </a:p>
          </p:txBody>
        </p:sp>
        <p:grpSp>
          <p:nvGrpSpPr>
            <p:cNvPr id="8" name="Group 114"/>
            <p:cNvGrpSpPr>
              <a:grpSpLocks/>
            </p:cNvGrpSpPr>
            <p:nvPr/>
          </p:nvGrpSpPr>
          <p:grpSpPr bwMode="auto">
            <a:xfrm>
              <a:off x="1261391" y="4602017"/>
              <a:ext cx="198010" cy="163242"/>
              <a:chOff x="2976" y="3264"/>
              <a:chExt cx="720" cy="577"/>
            </a:xfrm>
          </p:grpSpPr>
          <p:grpSp>
            <p:nvGrpSpPr>
              <p:cNvPr id="9" name="Group 115"/>
              <p:cNvGrpSpPr>
                <a:grpSpLocks/>
              </p:cNvGrpSpPr>
              <p:nvPr/>
            </p:nvGrpSpPr>
            <p:grpSpPr bwMode="auto">
              <a:xfrm>
                <a:off x="2976" y="3616"/>
                <a:ext cx="720" cy="225"/>
                <a:chOff x="2304" y="2166"/>
                <a:chExt cx="288" cy="90"/>
              </a:xfrm>
            </p:grpSpPr>
            <p:sp>
              <p:nvSpPr>
                <p:cNvPr id="54590" name="Oval 11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en-US" sz="1600"/>
                </a:p>
              </p:txBody>
            </p:sp>
            <p:sp>
              <p:nvSpPr>
                <p:cNvPr id="54591" name="Oval 11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en-US" sz="1600"/>
                </a:p>
              </p:txBody>
            </p:sp>
          </p:grpSp>
          <p:grpSp>
            <p:nvGrpSpPr>
              <p:cNvPr id="10" name="Group 118"/>
              <p:cNvGrpSpPr>
                <a:grpSpLocks/>
              </p:cNvGrpSpPr>
              <p:nvPr/>
            </p:nvGrpSpPr>
            <p:grpSpPr bwMode="auto">
              <a:xfrm>
                <a:off x="2976" y="3552"/>
                <a:ext cx="720" cy="225"/>
                <a:chOff x="2304" y="2166"/>
                <a:chExt cx="288" cy="90"/>
              </a:xfrm>
            </p:grpSpPr>
            <p:sp>
              <p:nvSpPr>
                <p:cNvPr id="54588" name="Oval 11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en-US" sz="1600"/>
                </a:p>
              </p:txBody>
            </p:sp>
            <p:sp>
              <p:nvSpPr>
                <p:cNvPr id="54589" name="Oval 120"/>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en-US" sz="1600"/>
                </a:p>
              </p:txBody>
            </p:sp>
          </p:grpSp>
          <p:grpSp>
            <p:nvGrpSpPr>
              <p:cNvPr id="11" name="Group 121"/>
              <p:cNvGrpSpPr>
                <a:grpSpLocks/>
              </p:cNvGrpSpPr>
              <p:nvPr/>
            </p:nvGrpSpPr>
            <p:grpSpPr bwMode="auto">
              <a:xfrm>
                <a:off x="2976" y="3489"/>
                <a:ext cx="720" cy="225"/>
                <a:chOff x="2304" y="2166"/>
                <a:chExt cx="288" cy="90"/>
              </a:xfrm>
            </p:grpSpPr>
            <p:sp>
              <p:nvSpPr>
                <p:cNvPr id="54586" name="Oval 122"/>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en-US" sz="1600"/>
                </a:p>
              </p:txBody>
            </p:sp>
            <p:sp>
              <p:nvSpPr>
                <p:cNvPr id="54587" name="Oval 123"/>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en-US" sz="1600"/>
                </a:p>
              </p:txBody>
            </p:sp>
          </p:grpSp>
          <p:grpSp>
            <p:nvGrpSpPr>
              <p:cNvPr id="12" name="Group 124"/>
              <p:cNvGrpSpPr>
                <a:grpSpLocks/>
              </p:cNvGrpSpPr>
              <p:nvPr/>
            </p:nvGrpSpPr>
            <p:grpSpPr bwMode="auto">
              <a:xfrm>
                <a:off x="2976" y="3419"/>
                <a:ext cx="720" cy="225"/>
                <a:chOff x="2304" y="2166"/>
                <a:chExt cx="288" cy="90"/>
              </a:xfrm>
            </p:grpSpPr>
            <p:sp>
              <p:nvSpPr>
                <p:cNvPr id="54584" name="Oval 125"/>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en-US" sz="1600"/>
                </a:p>
              </p:txBody>
            </p:sp>
            <p:sp>
              <p:nvSpPr>
                <p:cNvPr id="54585" name="Oval 126"/>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en-US" sz="1600"/>
                </a:p>
              </p:txBody>
            </p:sp>
          </p:grpSp>
          <p:grpSp>
            <p:nvGrpSpPr>
              <p:cNvPr id="13" name="Group 127"/>
              <p:cNvGrpSpPr>
                <a:grpSpLocks/>
              </p:cNvGrpSpPr>
              <p:nvPr/>
            </p:nvGrpSpPr>
            <p:grpSpPr bwMode="auto">
              <a:xfrm>
                <a:off x="2976" y="3349"/>
                <a:ext cx="720" cy="225"/>
                <a:chOff x="2304" y="2166"/>
                <a:chExt cx="288" cy="90"/>
              </a:xfrm>
            </p:grpSpPr>
            <p:sp>
              <p:nvSpPr>
                <p:cNvPr id="54582" name="Oval 128"/>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w="9525">
                  <a:noFill/>
                  <a:round/>
                  <a:headEnd/>
                  <a:tailEnd/>
                </a:ln>
              </p:spPr>
              <p:txBody>
                <a:bodyPr wrap="none" anchor="ctr"/>
                <a:lstStyle/>
                <a:p>
                  <a:endParaRPr lang="en-US" sz="1600"/>
                </a:p>
              </p:txBody>
            </p:sp>
            <p:sp>
              <p:nvSpPr>
                <p:cNvPr id="54583" name="Oval 129"/>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w="9525">
                  <a:noFill/>
                  <a:round/>
                  <a:headEnd/>
                  <a:tailEnd/>
                </a:ln>
              </p:spPr>
              <p:txBody>
                <a:bodyPr wrap="none" anchor="ctr"/>
                <a:lstStyle/>
                <a:p>
                  <a:endParaRPr lang="en-US" sz="1600"/>
                </a:p>
              </p:txBody>
            </p:sp>
          </p:grpSp>
          <p:grpSp>
            <p:nvGrpSpPr>
              <p:cNvPr id="14" name="Group 130"/>
              <p:cNvGrpSpPr>
                <a:grpSpLocks/>
              </p:cNvGrpSpPr>
              <p:nvPr/>
            </p:nvGrpSpPr>
            <p:grpSpPr bwMode="auto">
              <a:xfrm>
                <a:off x="2976" y="3264"/>
                <a:ext cx="720" cy="225"/>
                <a:chOff x="2304" y="2112"/>
                <a:chExt cx="288" cy="90"/>
              </a:xfrm>
            </p:grpSpPr>
            <p:sp>
              <p:nvSpPr>
                <p:cNvPr id="54580" name="Oval 131"/>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w="9525">
                  <a:noFill/>
                  <a:round/>
                  <a:headEnd/>
                  <a:tailEnd/>
                </a:ln>
              </p:spPr>
              <p:txBody>
                <a:bodyPr wrap="none" anchor="ctr"/>
                <a:lstStyle/>
                <a:p>
                  <a:endParaRPr lang="en-US" sz="1600"/>
                </a:p>
              </p:txBody>
            </p:sp>
            <p:sp>
              <p:nvSpPr>
                <p:cNvPr id="54581" name="Oval 132"/>
                <p:cNvSpPr>
                  <a:spLocks noChangeArrowheads="1"/>
                </p:cNvSpPr>
                <p:nvPr/>
              </p:nvSpPr>
              <p:spPr bwMode="auto">
                <a:xfrm>
                  <a:off x="2304" y="2112"/>
                  <a:ext cx="288" cy="76"/>
                </a:xfrm>
                <a:prstGeom prst="ellipse">
                  <a:avLst/>
                </a:prstGeom>
                <a:gradFill rotWithShape="0">
                  <a:gsLst>
                    <a:gs pos="0">
                      <a:srgbClr val="CCFFFF"/>
                    </a:gs>
                    <a:gs pos="50000">
                      <a:srgbClr val="57DFFF"/>
                    </a:gs>
                    <a:gs pos="100000">
                      <a:srgbClr val="CCFFFF"/>
                    </a:gs>
                  </a:gsLst>
                  <a:lin ang="0" scaled="1"/>
                </a:gradFill>
                <a:ln w="9525">
                  <a:noFill/>
                  <a:round/>
                  <a:headEnd/>
                  <a:tailEnd/>
                </a:ln>
              </p:spPr>
              <p:txBody>
                <a:bodyPr wrap="none" anchor="ctr"/>
                <a:lstStyle/>
                <a:p>
                  <a:endParaRPr lang="en-US" sz="1600"/>
                </a:p>
              </p:txBody>
            </p:sp>
          </p:grpSp>
        </p:grpSp>
        <p:grpSp>
          <p:nvGrpSpPr>
            <p:cNvPr id="15" name="Group 133"/>
            <p:cNvGrpSpPr>
              <a:grpSpLocks/>
            </p:cNvGrpSpPr>
            <p:nvPr/>
          </p:nvGrpSpPr>
          <p:grpSpPr bwMode="auto">
            <a:xfrm>
              <a:off x="1779588" y="4527954"/>
              <a:ext cx="462024" cy="305322"/>
              <a:chOff x="3960" y="12396"/>
              <a:chExt cx="614" cy="690"/>
            </a:xfrm>
          </p:grpSpPr>
          <p:pic>
            <p:nvPicPr>
              <p:cNvPr id="54572" name="Picture 134" descr="serv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66" y="12396"/>
                <a:ext cx="408" cy="651"/>
              </a:xfrm>
              <a:prstGeom prst="rect">
                <a:avLst/>
              </a:prstGeom>
              <a:noFill/>
              <a:ln w="9525">
                <a:noFill/>
                <a:miter lim="800000"/>
                <a:headEnd/>
                <a:tailEnd/>
              </a:ln>
            </p:spPr>
          </p:pic>
          <p:pic>
            <p:nvPicPr>
              <p:cNvPr id="54573" name="Picture 135" descr="PC Blu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60" y="12710"/>
                <a:ext cx="368" cy="376"/>
              </a:xfrm>
              <a:prstGeom prst="rect">
                <a:avLst/>
              </a:prstGeom>
              <a:noFill/>
              <a:ln w="9525">
                <a:noFill/>
                <a:miter lim="800000"/>
                <a:headEnd/>
                <a:tailEnd/>
              </a:ln>
            </p:spPr>
          </p:pic>
        </p:grpSp>
        <p:grpSp>
          <p:nvGrpSpPr>
            <p:cNvPr id="16" name="Group 136"/>
            <p:cNvGrpSpPr>
              <a:grpSpLocks/>
            </p:cNvGrpSpPr>
            <p:nvPr/>
          </p:nvGrpSpPr>
          <p:grpSpPr bwMode="auto">
            <a:xfrm>
              <a:off x="1546470" y="4602017"/>
              <a:ext cx="212053" cy="152661"/>
              <a:chOff x="432" y="3360"/>
              <a:chExt cx="432" cy="468"/>
            </a:xfrm>
          </p:grpSpPr>
          <p:grpSp>
            <p:nvGrpSpPr>
              <p:cNvPr id="17" name="Group 137"/>
              <p:cNvGrpSpPr>
                <a:grpSpLocks/>
              </p:cNvGrpSpPr>
              <p:nvPr/>
            </p:nvGrpSpPr>
            <p:grpSpPr bwMode="auto">
              <a:xfrm>
                <a:off x="432" y="3600"/>
                <a:ext cx="432" cy="228"/>
                <a:chOff x="432" y="288"/>
                <a:chExt cx="1488" cy="372"/>
              </a:xfrm>
            </p:grpSpPr>
            <p:sp>
              <p:nvSpPr>
                <p:cNvPr id="54570" name="Oval 138"/>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71" name="Oval 139"/>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nvGrpSpPr>
              <p:cNvPr id="18" name="Group 140"/>
              <p:cNvGrpSpPr>
                <a:grpSpLocks/>
              </p:cNvGrpSpPr>
              <p:nvPr/>
            </p:nvGrpSpPr>
            <p:grpSpPr bwMode="auto">
              <a:xfrm>
                <a:off x="432" y="3552"/>
                <a:ext cx="432" cy="228"/>
                <a:chOff x="432" y="288"/>
                <a:chExt cx="1488" cy="372"/>
              </a:xfrm>
            </p:grpSpPr>
            <p:sp>
              <p:nvSpPr>
                <p:cNvPr id="54568" name="Oval 141"/>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69" name="Oval 142"/>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nvGrpSpPr>
              <p:cNvPr id="19" name="Group 143"/>
              <p:cNvGrpSpPr>
                <a:grpSpLocks/>
              </p:cNvGrpSpPr>
              <p:nvPr/>
            </p:nvGrpSpPr>
            <p:grpSpPr bwMode="auto">
              <a:xfrm>
                <a:off x="432" y="3504"/>
                <a:ext cx="432" cy="228"/>
                <a:chOff x="432" y="288"/>
                <a:chExt cx="1488" cy="372"/>
              </a:xfrm>
            </p:grpSpPr>
            <p:sp>
              <p:nvSpPr>
                <p:cNvPr id="54566" name="Oval 144"/>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67" name="Oval 145"/>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nvGrpSpPr>
              <p:cNvPr id="20" name="Group 146"/>
              <p:cNvGrpSpPr>
                <a:grpSpLocks/>
              </p:cNvGrpSpPr>
              <p:nvPr/>
            </p:nvGrpSpPr>
            <p:grpSpPr bwMode="auto">
              <a:xfrm>
                <a:off x="432" y="3456"/>
                <a:ext cx="432" cy="228"/>
                <a:chOff x="432" y="288"/>
                <a:chExt cx="1488" cy="372"/>
              </a:xfrm>
            </p:grpSpPr>
            <p:sp>
              <p:nvSpPr>
                <p:cNvPr id="54564" name="Oval 147"/>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65" name="Oval 148"/>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nvGrpSpPr>
              <p:cNvPr id="21" name="Group 149"/>
              <p:cNvGrpSpPr>
                <a:grpSpLocks/>
              </p:cNvGrpSpPr>
              <p:nvPr/>
            </p:nvGrpSpPr>
            <p:grpSpPr bwMode="auto">
              <a:xfrm>
                <a:off x="432" y="3408"/>
                <a:ext cx="432" cy="228"/>
                <a:chOff x="432" y="288"/>
                <a:chExt cx="1488" cy="372"/>
              </a:xfrm>
            </p:grpSpPr>
            <p:sp>
              <p:nvSpPr>
                <p:cNvPr id="54562" name="Oval 150"/>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63" name="Oval 151"/>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nvGrpSpPr>
              <p:cNvPr id="22" name="Group 152"/>
              <p:cNvGrpSpPr>
                <a:grpSpLocks/>
              </p:cNvGrpSpPr>
              <p:nvPr/>
            </p:nvGrpSpPr>
            <p:grpSpPr bwMode="auto">
              <a:xfrm>
                <a:off x="432" y="3360"/>
                <a:ext cx="432" cy="228"/>
                <a:chOff x="432" y="288"/>
                <a:chExt cx="1488" cy="372"/>
              </a:xfrm>
            </p:grpSpPr>
            <p:sp>
              <p:nvSpPr>
                <p:cNvPr id="54560" name="Oval 153"/>
                <p:cNvSpPr>
                  <a:spLocks noChangeArrowheads="1"/>
                </p:cNvSpPr>
                <p:nvPr/>
              </p:nvSpPr>
              <p:spPr bwMode="auto">
                <a:xfrm>
                  <a:off x="432" y="324"/>
                  <a:ext cx="1488" cy="336"/>
                </a:xfrm>
                <a:prstGeom prst="ellipse">
                  <a:avLst/>
                </a:prstGeom>
                <a:solidFill>
                  <a:srgbClr val="996600"/>
                </a:solidFill>
                <a:ln w="9525">
                  <a:noFill/>
                  <a:round/>
                  <a:headEnd/>
                  <a:tailEnd/>
                </a:ln>
              </p:spPr>
              <p:txBody>
                <a:bodyPr wrap="none" anchor="ctr"/>
                <a:lstStyle/>
                <a:p>
                  <a:endParaRPr lang="en-US" sz="1600"/>
                </a:p>
              </p:txBody>
            </p:sp>
            <p:sp>
              <p:nvSpPr>
                <p:cNvPr id="54561" name="Oval 154"/>
                <p:cNvSpPr>
                  <a:spLocks noChangeArrowheads="1"/>
                </p:cNvSpPr>
                <p:nvPr/>
              </p:nvSpPr>
              <p:spPr bwMode="auto">
                <a:xfrm>
                  <a:off x="432" y="288"/>
                  <a:ext cx="1488" cy="336"/>
                </a:xfrm>
                <a:prstGeom prst="ellipse">
                  <a:avLst/>
                </a:prstGeom>
                <a:gradFill rotWithShape="0">
                  <a:gsLst>
                    <a:gs pos="0">
                      <a:srgbClr val="996600"/>
                    </a:gs>
                    <a:gs pos="100000">
                      <a:srgbClr val="654400"/>
                    </a:gs>
                  </a:gsLst>
                  <a:lin ang="2700000" scaled="1"/>
                </a:gradFill>
                <a:ln w="9525">
                  <a:noFill/>
                  <a:round/>
                  <a:headEnd/>
                  <a:tailEnd/>
                </a:ln>
              </p:spPr>
              <p:txBody>
                <a:bodyPr wrap="none" anchor="ctr"/>
                <a:lstStyle/>
                <a:p>
                  <a:endParaRPr lang="en-US" sz="1600"/>
                </a:p>
              </p:txBody>
            </p:sp>
          </p:grpSp>
        </p:grpSp>
        <p:sp>
          <p:nvSpPr>
            <p:cNvPr id="54547" name="Text Box 155"/>
            <p:cNvSpPr txBox="1">
              <a:spLocks noChangeArrowheads="1"/>
            </p:cNvSpPr>
            <p:nvPr/>
          </p:nvSpPr>
          <p:spPr bwMode="auto">
            <a:xfrm>
              <a:off x="1025464" y="4400988"/>
              <a:ext cx="971794" cy="175334"/>
            </a:xfrm>
            <a:prstGeom prst="rect">
              <a:avLst/>
            </a:prstGeom>
            <a:noFill/>
            <a:ln w="9525">
              <a:noFill/>
              <a:miter lim="800000"/>
              <a:headEnd/>
              <a:tailEnd/>
            </a:ln>
          </p:spPr>
          <p:txBody>
            <a:bodyPr lIns="91213" tIns="45612" rIns="91213" bIns="45612">
              <a:spAutoFit/>
            </a:bodyPr>
            <a:lstStyle/>
            <a:p>
              <a:pPr algn="ctr">
                <a:lnSpc>
                  <a:spcPct val="50000"/>
                </a:lnSpc>
                <a:spcBef>
                  <a:spcPct val="50000"/>
                </a:spcBef>
              </a:pPr>
              <a:r>
                <a:rPr lang="en-US" altLang="zh-CN" sz="1100" b="1">
                  <a:ea typeface="黑体" pitchFamily="2" charset="-122"/>
                </a:rPr>
                <a:t>File Server</a:t>
              </a:r>
            </a:p>
          </p:txBody>
        </p:sp>
        <p:sp>
          <p:nvSpPr>
            <p:cNvPr id="54548" name="AutoShape 156"/>
            <p:cNvSpPr>
              <a:spLocks noChangeArrowheads="1"/>
            </p:cNvSpPr>
            <p:nvPr/>
          </p:nvSpPr>
          <p:spPr bwMode="auto">
            <a:xfrm>
              <a:off x="892053" y="4738052"/>
              <a:ext cx="292100" cy="110339"/>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endParaRPr lang="en-US" altLang="zh-CN" sz="1000" b="1">
                <a:latin typeface="Tele-GroteskNor" pitchFamily="2" charset="0"/>
                <a:ea typeface="宋体" pitchFamily="2" charset="-122"/>
                <a:cs typeface="Arial" pitchFamily="34" charset="0"/>
              </a:endParaRPr>
            </a:p>
          </p:txBody>
        </p:sp>
        <p:sp>
          <p:nvSpPr>
            <p:cNvPr id="54549" name="AutoShape 157"/>
            <p:cNvSpPr>
              <a:spLocks noChangeArrowheads="1"/>
            </p:cNvSpPr>
            <p:nvPr/>
          </p:nvSpPr>
          <p:spPr bwMode="auto">
            <a:xfrm>
              <a:off x="807794" y="4798511"/>
              <a:ext cx="292100" cy="108828"/>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endParaRPr lang="en-US" altLang="zh-CN" sz="1000" b="1">
                <a:latin typeface="Tele-GroteskNor" pitchFamily="2" charset="0"/>
                <a:ea typeface="宋体" pitchFamily="2" charset="-122"/>
                <a:cs typeface="Arial" pitchFamily="34" charset="0"/>
              </a:endParaRPr>
            </a:p>
          </p:txBody>
        </p:sp>
        <p:sp>
          <p:nvSpPr>
            <p:cNvPr id="54550" name="AutoShape 158"/>
            <p:cNvSpPr>
              <a:spLocks noChangeArrowheads="1"/>
            </p:cNvSpPr>
            <p:nvPr/>
          </p:nvSpPr>
          <p:spPr bwMode="auto">
            <a:xfrm>
              <a:off x="736173" y="4865017"/>
              <a:ext cx="292100" cy="110339"/>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r>
                <a:rPr lang="en-US" altLang="zh-CN" sz="1200" b="1">
                  <a:latin typeface="Tele-GroteskNor" pitchFamily="2" charset="0"/>
                  <a:ea typeface="宋体" pitchFamily="2" charset="-122"/>
                  <a:cs typeface="Arial" pitchFamily="34" charset="0"/>
                </a:rPr>
                <a:t>  </a:t>
              </a:r>
              <a:r>
                <a:rPr lang="en-US" altLang="zh-CN" sz="1000" b="1">
                  <a:latin typeface="Tele-GroteskNor" pitchFamily="2" charset="0"/>
                  <a:ea typeface="宋体" pitchFamily="2" charset="-122"/>
                  <a:cs typeface="Arial" pitchFamily="34" charset="0"/>
                </a:rPr>
                <a:t>Config</a:t>
              </a:r>
            </a:p>
          </p:txBody>
        </p:sp>
        <p:sp>
          <p:nvSpPr>
            <p:cNvPr id="54551" name="AutoShape 159"/>
            <p:cNvSpPr>
              <a:spLocks noChangeArrowheads="1"/>
            </p:cNvSpPr>
            <p:nvPr/>
          </p:nvSpPr>
          <p:spPr bwMode="auto">
            <a:xfrm>
              <a:off x="418795" y="4550626"/>
              <a:ext cx="341251" cy="198006"/>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r>
                <a:rPr lang="en-US" altLang="zh-CN" sz="1000" b="1">
                  <a:latin typeface="Tele-GroteskNor" pitchFamily="2" charset="0"/>
                  <a:ea typeface="宋体" pitchFamily="2" charset="-122"/>
                  <a:cs typeface="Arial" pitchFamily="34" charset="0"/>
                </a:rPr>
                <a:t>S/W</a:t>
              </a:r>
            </a:p>
          </p:txBody>
        </p:sp>
        <p:sp>
          <p:nvSpPr>
            <p:cNvPr id="54552" name="AutoShape 160"/>
            <p:cNvSpPr>
              <a:spLocks noChangeArrowheads="1"/>
            </p:cNvSpPr>
            <p:nvPr/>
          </p:nvSpPr>
          <p:spPr bwMode="auto">
            <a:xfrm>
              <a:off x="1150450" y="5096276"/>
              <a:ext cx="331421" cy="160219"/>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r>
                <a:rPr lang="en-US" altLang="zh-CN" sz="1000" b="1">
                  <a:latin typeface="Tele-GroteskNor" pitchFamily="2" charset="0"/>
                  <a:ea typeface="宋体" pitchFamily="2" charset="-122"/>
                  <a:cs typeface="Arial" pitchFamily="34" charset="0"/>
                </a:rPr>
                <a:t>  Config</a:t>
              </a:r>
            </a:p>
          </p:txBody>
        </p:sp>
        <p:sp>
          <p:nvSpPr>
            <p:cNvPr id="54553" name="AutoShape 161"/>
            <p:cNvSpPr>
              <a:spLocks noChangeArrowheads="1"/>
            </p:cNvSpPr>
            <p:nvPr/>
          </p:nvSpPr>
          <p:spPr bwMode="auto">
            <a:xfrm>
              <a:off x="1289478" y="5229288"/>
              <a:ext cx="330017" cy="170799"/>
            </a:xfrm>
            <a:prstGeom prst="flowChartDocument">
              <a:avLst/>
            </a:prstGeom>
            <a:gradFill rotWithShape="1">
              <a:gsLst>
                <a:gs pos="0">
                  <a:srgbClr val="FFCC99"/>
                </a:gs>
                <a:gs pos="100000">
                  <a:srgbClr val="765E47"/>
                </a:gs>
              </a:gsLst>
              <a:lin ang="5400000" scaled="1"/>
            </a:gradFill>
            <a:ln w="12700" algn="ctr">
              <a:solidFill>
                <a:srgbClr val="808080"/>
              </a:solidFill>
              <a:miter lim="800000"/>
              <a:headEnd/>
              <a:tailEnd/>
            </a:ln>
          </p:spPr>
          <p:txBody>
            <a:bodyPr wrap="none" lIns="0" tIns="35914" rIns="0" bIns="0" anchor="ctr"/>
            <a:lstStyle/>
            <a:p>
              <a:pPr eaLnBrk="0" hangingPunct="0">
                <a:lnSpc>
                  <a:spcPct val="80000"/>
                </a:lnSpc>
                <a:buClr>
                  <a:schemeClr val="tx1"/>
                </a:buClr>
                <a:buSzPct val="80000"/>
                <a:buFont typeface="Wingdings 2" pitchFamily="18" charset="2"/>
                <a:buNone/>
              </a:pPr>
              <a:r>
                <a:rPr lang="en-US" altLang="zh-CN" sz="1000" b="1">
                  <a:latin typeface="Tele-GroteskNor" pitchFamily="2" charset="0"/>
                  <a:ea typeface="宋体" pitchFamily="2" charset="-122"/>
                  <a:cs typeface="Arial" pitchFamily="34" charset="0"/>
                </a:rPr>
                <a:t>S/W</a:t>
              </a:r>
            </a:p>
          </p:txBody>
        </p:sp>
      </p:grpSp>
      <p:sp>
        <p:nvSpPr>
          <p:cNvPr id="54284" name="Line 162"/>
          <p:cNvSpPr>
            <a:spLocks noChangeShapeType="1"/>
          </p:cNvSpPr>
          <p:nvPr/>
        </p:nvSpPr>
        <p:spPr bwMode="auto">
          <a:xfrm flipH="1">
            <a:off x="4508500" y="4114800"/>
            <a:ext cx="0" cy="153035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54285" name="Line 163"/>
          <p:cNvSpPr>
            <a:spLocks noChangeShapeType="1"/>
          </p:cNvSpPr>
          <p:nvPr/>
        </p:nvSpPr>
        <p:spPr bwMode="auto">
          <a:xfrm flipH="1">
            <a:off x="985838" y="3378200"/>
            <a:ext cx="1876425" cy="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54286" name="Line 164"/>
          <p:cNvSpPr>
            <a:spLocks noChangeShapeType="1"/>
          </p:cNvSpPr>
          <p:nvPr/>
        </p:nvSpPr>
        <p:spPr bwMode="auto">
          <a:xfrm flipH="1">
            <a:off x="5975350" y="3360738"/>
            <a:ext cx="1878013" cy="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54287" name="Line 165"/>
          <p:cNvSpPr>
            <a:spLocks noChangeShapeType="1"/>
          </p:cNvSpPr>
          <p:nvPr/>
        </p:nvSpPr>
        <p:spPr bwMode="auto">
          <a:xfrm flipH="1">
            <a:off x="4486275" y="1035050"/>
            <a:ext cx="0" cy="1530350"/>
          </a:xfrm>
          <a:prstGeom prst="line">
            <a:avLst/>
          </a:prstGeom>
          <a:noFill/>
          <a:ln w="38100">
            <a:solidFill>
              <a:schemeClr val="tx1"/>
            </a:solidFill>
            <a:round/>
            <a:headEnd/>
            <a:tailEnd/>
          </a:ln>
        </p:spPr>
        <p:txBody>
          <a:bodyPr lIns="90000" tIns="46800" rIns="90000" bIns="46800">
            <a:spAutoFit/>
          </a:bodyPr>
          <a:lstStyle/>
          <a:p>
            <a:endParaRPr lang="en-US"/>
          </a:p>
        </p:txBody>
      </p:sp>
      <p:grpSp>
        <p:nvGrpSpPr>
          <p:cNvPr id="23" name="Group 166"/>
          <p:cNvGrpSpPr>
            <a:grpSpLocks/>
          </p:cNvGrpSpPr>
          <p:nvPr/>
        </p:nvGrpSpPr>
        <p:grpSpPr bwMode="auto">
          <a:xfrm>
            <a:off x="238125" y="1098550"/>
            <a:ext cx="2808288" cy="1431925"/>
            <a:chOff x="2453" y="1968"/>
            <a:chExt cx="3074" cy="1929"/>
          </a:xfrm>
        </p:grpSpPr>
        <p:sp>
          <p:nvSpPr>
            <p:cNvPr id="54379" name="Freeform 167"/>
            <p:cNvSpPr>
              <a:spLocks/>
            </p:cNvSpPr>
            <p:nvPr/>
          </p:nvSpPr>
          <p:spPr bwMode="auto">
            <a:xfrm>
              <a:off x="3090" y="3394"/>
              <a:ext cx="424" cy="426"/>
            </a:xfrm>
            <a:custGeom>
              <a:avLst/>
              <a:gdLst>
                <a:gd name="T0" fmla="*/ 89 w 463"/>
                <a:gd name="T1" fmla="*/ 0 h 402"/>
                <a:gd name="T2" fmla="*/ 0 w 463"/>
                <a:gd name="T3" fmla="*/ 239 h 402"/>
                <a:gd name="T4" fmla="*/ 89 w 463"/>
                <a:gd name="T5" fmla="*/ 478 h 402"/>
                <a:gd name="T6" fmla="*/ 266 w 463"/>
                <a:gd name="T7" fmla="*/ 478 h 402"/>
                <a:gd name="T8" fmla="*/ 355 w 463"/>
                <a:gd name="T9" fmla="*/ 239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FF6600"/>
            </a:solidFill>
            <a:ln w="11113">
              <a:solidFill>
                <a:srgbClr val="000000"/>
              </a:solidFill>
              <a:round/>
              <a:headEnd/>
              <a:tailEnd/>
            </a:ln>
          </p:spPr>
          <p:txBody>
            <a:bodyPr/>
            <a:lstStyle/>
            <a:p>
              <a:endParaRPr lang="en-US"/>
            </a:p>
          </p:txBody>
        </p:sp>
        <p:sp>
          <p:nvSpPr>
            <p:cNvPr id="54380" name="Freeform 168"/>
            <p:cNvSpPr>
              <a:spLocks/>
            </p:cNvSpPr>
            <p:nvPr/>
          </p:nvSpPr>
          <p:spPr bwMode="auto">
            <a:xfrm>
              <a:off x="2766" y="2766"/>
              <a:ext cx="424" cy="429"/>
            </a:xfrm>
            <a:custGeom>
              <a:avLst/>
              <a:gdLst>
                <a:gd name="T0" fmla="*/ 89 w 463"/>
                <a:gd name="T1" fmla="*/ 0 h 405"/>
                <a:gd name="T2" fmla="*/ 0 w 463"/>
                <a:gd name="T3" fmla="*/ 242 h 405"/>
                <a:gd name="T4" fmla="*/ 89 w 463"/>
                <a:gd name="T5" fmla="*/ 481 h 405"/>
                <a:gd name="T6" fmla="*/ 266 w 463"/>
                <a:gd name="T7" fmla="*/ 481 h 405"/>
                <a:gd name="T8" fmla="*/ 355 w 463"/>
                <a:gd name="T9" fmla="*/ 242 h 405"/>
                <a:gd name="T10" fmla="*/ 266 w 463"/>
                <a:gd name="T11" fmla="*/ 0 h 405"/>
                <a:gd name="T12" fmla="*/ 89 w 463"/>
                <a:gd name="T13" fmla="*/ 0 h 405"/>
                <a:gd name="T14" fmla="*/ 0 60000 65536"/>
                <a:gd name="T15" fmla="*/ 0 60000 65536"/>
                <a:gd name="T16" fmla="*/ 0 60000 65536"/>
                <a:gd name="T17" fmla="*/ 0 60000 65536"/>
                <a:gd name="T18" fmla="*/ 0 60000 65536"/>
                <a:gd name="T19" fmla="*/ 0 60000 65536"/>
                <a:gd name="T20" fmla="*/ 0 60000 65536"/>
                <a:gd name="T21" fmla="*/ 0 w 463"/>
                <a:gd name="T22" fmla="*/ 0 h 405"/>
                <a:gd name="T23" fmla="*/ 463 w 463"/>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5">
                  <a:moveTo>
                    <a:pt x="116" y="0"/>
                  </a:moveTo>
                  <a:lnTo>
                    <a:pt x="0" y="203"/>
                  </a:lnTo>
                  <a:lnTo>
                    <a:pt x="116" y="405"/>
                  </a:lnTo>
                  <a:lnTo>
                    <a:pt x="346" y="405"/>
                  </a:lnTo>
                  <a:lnTo>
                    <a:pt x="463" y="203"/>
                  </a:lnTo>
                  <a:lnTo>
                    <a:pt x="346" y="0"/>
                  </a:lnTo>
                  <a:lnTo>
                    <a:pt x="116" y="0"/>
                  </a:lnTo>
                  <a:close/>
                </a:path>
              </a:pathLst>
            </a:custGeom>
            <a:solidFill>
              <a:srgbClr val="FF6600"/>
            </a:solidFill>
            <a:ln w="9525">
              <a:noFill/>
              <a:round/>
              <a:headEnd/>
              <a:tailEnd/>
            </a:ln>
          </p:spPr>
          <p:txBody>
            <a:bodyPr/>
            <a:lstStyle/>
            <a:p>
              <a:endParaRPr lang="en-US"/>
            </a:p>
          </p:txBody>
        </p:sp>
        <p:sp>
          <p:nvSpPr>
            <p:cNvPr id="54381" name="Freeform 169"/>
            <p:cNvSpPr>
              <a:spLocks/>
            </p:cNvSpPr>
            <p:nvPr/>
          </p:nvSpPr>
          <p:spPr bwMode="auto">
            <a:xfrm>
              <a:off x="2766" y="2766"/>
              <a:ext cx="424" cy="429"/>
            </a:xfrm>
            <a:custGeom>
              <a:avLst/>
              <a:gdLst>
                <a:gd name="T0" fmla="*/ 89 w 463"/>
                <a:gd name="T1" fmla="*/ 0 h 405"/>
                <a:gd name="T2" fmla="*/ 0 w 463"/>
                <a:gd name="T3" fmla="*/ 242 h 405"/>
                <a:gd name="T4" fmla="*/ 89 w 463"/>
                <a:gd name="T5" fmla="*/ 481 h 405"/>
                <a:gd name="T6" fmla="*/ 266 w 463"/>
                <a:gd name="T7" fmla="*/ 481 h 405"/>
                <a:gd name="T8" fmla="*/ 355 w 463"/>
                <a:gd name="T9" fmla="*/ 242 h 405"/>
                <a:gd name="T10" fmla="*/ 266 w 463"/>
                <a:gd name="T11" fmla="*/ 0 h 405"/>
                <a:gd name="T12" fmla="*/ 89 w 463"/>
                <a:gd name="T13" fmla="*/ 0 h 405"/>
                <a:gd name="T14" fmla="*/ 0 60000 65536"/>
                <a:gd name="T15" fmla="*/ 0 60000 65536"/>
                <a:gd name="T16" fmla="*/ 0 60000 65536"/>
                <a:gd name="T17" fmla="*/ 0 60000 65536"/>
                <a:gd name="T18" fmla="*/ 0 60000 65536"/>
                <a:gd name="T19" fmla="*/ 0 60000 65536"/>
                <a:gd name="T20" fmla="*/ 0 60000 65536"/>
                <a:gd name="T21" fmla="*/ 0 w 463"/>
                <a:gd name="T22" fmla="*/ 0 h 405"/>
                <a:gd name="T23" fmla="*/ 463 w 463"/>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5">
                  <a:moveTo>
                    <a:pt x="116" y="0"/>
                  </a:moveTo>
                  <a:lnTo>
                    <a:pt x="0" y="203"/>
                  </a:lnTo>
                  <a:lnTo>
                    <a:pt x="116" y="405"/>
                  </a:lnTo>
                  <a:lnTo>
                    <a:pt x="346" y="405"/>
                  </a:lnTo>
                  <a:lnTo>
                    <a:pt x="463" y="203"/>
                  </a:lnTo>
                  <a:lnTo>
                    <a:pt x="346" y="0"/>
                  </a:lnTo>
                  <a:lnTo>
                    <a:pt x="116" y="0"/>
                  </a:lnTo>
                  <a:close/>
                </a:path>
              </a:pathLst>
            </a:custGeom>
            <a:noFill/>
            <a:ln w="11113">
              <a:solidFill>
                <a:srgbClr val="000000"/>
              </a:solidFill>
              <a:round/>
              <a:headEnd/>
              <a:tailEnd/>
            </a:ln>
          </p:spPr>
          <p:txBody>
            <a:bodyPr/>
            <a:lstStyle/>
            <a:p>
              <a:endParaRPr lang="en-US"/>
            </a:p>
          </p:txBody>
        </p:sp>
        <p:sp>
          <p:nvSpPr>
            <p:cNvPr id="54382" name="Rectangle 170"/>
            <p:cNvSpPr>
              <a:spLocks noChangeArrowheads="1"/>
            </p:cNvSpPr>
            <p:nvPr/>
          </p:nvSpPr>
          <p:spPr bwMode="auto">
            <a:xfrm>
              <a:off x="2953" y="2885"/>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1</a:t>
              </a:r>
              <a:endParaRPr lang="en-US" altLang="zh-CN" sz="700" b="1">
                <a:ea typeface="MS PGothic" pitchFamily="34" charset="-128"/>
              </a:endParaRPr>
            </a:p>
          </p:txBody>
        </p:sp>
        <p:sp>
          <p:nvSpPr>
            <p:cNvPr id="54383" name="Rectangle 171"/>
            <p:cNvSpPr>
              <a:spLocks noChangeArrowheads="1"/>
            </p:cNvSpPr>
            <p:nvPr/>
          </p:nvSpPr>
          <p:spPr bwMode="auto">
            <a:xfrm>
              <a:off x="3004" y="2885"/>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384" name="Freeform 172"/>
            <p:cNvSpPr>
              <a:spLocks/>
            </p:cNvSpPr>
            <p:nvPr/>
          </p:nvSpPr>
          <p:spPr bwMode="auto">
            <a:xfrm>
              <a:off x="2766" y="2339"/>
              <a:ext cx="424" cy="427"/>
            </a:xfrm>
            <a:custGeom>
              <a:avLst/>
              <a:gdLst>
                <a:gd name="T0" fmla="*/ 89 w 463"/>
                <a:gd name="T1" fmla="*/ 0 h 402"/>
                <a:gd name="T2" fmla="*/ 0 w 463"/>
                <a:gd name="T3" fmla="*/ 241 h 402"/>
                <a:gd name="T4" fmla="*/ 89 w 463"/>
                <a:gd name="T5" fmla="*/ 482 h 402"/>
                <a:gd name="T6" fmla="*/ 266 w 463"/>
                <a:gd name="T7" fmla="*/ 482 h 402"/>
                <a:gd name="T8" fmla="*/ 355 w 463"/>
                <a:gd name="T9" fmla="*/ 241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00CCFF"/>
            </a:solidFill>
            <a:ln w="9525">
              <a:noFill/>
              <a:round/>
              <a:headEnd/>
              <a:tailEnd/>
            </a:ln>
          </p:spPr>
          <p:txBody>
            <a:bodyPr/>
            <a:lstStyle/>
            <a:p>
              <a:endParaRPr lang="en-US"/>
            </a:p>
          </p:txBody>
        </p:sp>
        <p:sp>
          <p:nvSpPr>
            <p:cNvPr id="54385" name="Freeform 173"/>
            <p:cNvSpPr>
              <a:spLocks/>
            </p:cNvSpPr>
            <p:nvPr/>
          </p:nvSpPr>
          <p:spPr bwMode="auto">
            <a:xfrm>
              <a:off x="2766" y="2339"/>
              <a:ext cx="424" cy="427"/>
            </a:xfrm>
            <a:custGeom>
              <a:avLst/>
              <a:gdLst>
                <a:gd name="T0" fmla="*/ 89 w 463"/>
                <a:gd name="T1" fmla="*/ 0 h 402"/>
                <a:gd name="T2" fmla="*/ 0 w 463"/>
                <a:gd name="T3" fmla="*/ 241 h 402"/>
                <a:gd name="T4" fmla="*/ 89 w 463"/>
                <a:gd name="T5" fmla="*/ 482 h 402"/>
                <a:gd name="T6" fmla="*/ 266 w 463"/>
                <a:gd name="T7" fmla="*/ 482 h 402"/>
                <a:gd name="T8" fmla="*/ 355 w 463"/>
                <a:gd name="T9" fmla="*/ 241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noFill/>
            <a:ln w="11113">
              <a:solidFill>
                <a:srgbClr val="000000"/>
              </a:solidFill>
              <a:round/>
              <a:headEnd/>
              <a:tailEnd/>
            </a:ln>
          </p:spPr>
          <p:txBody>
            <a:bodyPr/>
            <a:lstStyle/>
            <a:p>
              <a:endParaRPr lang="en-US"/>
            </a:p>
          </p:txBody>
        </p:sp>
        <p:sp>
          <p:nvSpPr>
            <p:cNvPr id="54386" name="Rectangle 174"/>
            <p:cNvSpPr>
              <a:spLocks noChangeArrowheads="1"/>
            </p:cNvSpPr>
            <p:nvPr/>
          </p:nvSpPr>
          <p:spPr bwMode="auto">
            <a:xfrm>
              <a:off x="2953" y="2462"/>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2</a:t>
              </a:r>
              <a:endParaRPr lang="en-US" altLang="zh-CN" sz="700" b="1">
                <a:ea typeface="MS PGothic" pitchFamily="34" charset="-128"/>
              </a:endParaRPr>
            </a:p>
          </p:txBody>
        </p:sp>
        <p:sp>
          <p:nvSpPr>
            <p:cNvPr id="54387" name="Rectangle 175"/>
            <p:cNvSpPr>
              <a:spLocks noChangeArrowheads="1"/>
            </p:cNvSpPr>
            <p:nvPr/>
          </p:nvSpPr>
          <p:spPr bwMode="auto">
            <a:xfrm>
              <a:off x="3004" y="2462"/>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388" name="Freeform 176"/>
            <p:cNvSpPr>
              <a:spLocks/>
            </p:cNvSpPr>
            <p:nvPr/>
          </p:nvSpPr>
          <p:spPr bwMode="auto">
            <a:xfrm>
              <a:off x="3079" y="2553"/>
              <a:ext cx="426" cy="426"/>
            </a:xfrm>
            <a:custGeom>
              <a:avLst/>
              <a:gdLst>
                <a:gd name="T0" fmla="*/ 90 w 465"/>
                <a:gd name="T1" fmla="*/ 0 h 402"/>
                <a:gd name="T2" fmla="*/ 0 w 465"/>
                <a:gd name="T3" fmla="*/ 239 h 402"/>
                <a:gd name="T4" fmla="*/ 90 w 465"/>
                <a:gd name="T5" fmla="*/ 478 h 402"/>
                <a:gd name="T6" fmla="*/ 268 w 465"/>
                <a:gd name="T7" fmla="*/ 478 h 402"/>
                <a:gd name="T8" fmla="*/ 357 w 465"/>
                <a:gd name="T9" fmla="*/ 239 h 402"/>
                <a:gd name="T10" fmla="*/ 268 w 465"/>
                <a:gd name="T11" fmla="*/ 0 h 402"/>
                <a:gd name="T12" fmla="*/ 90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7" y="0"/>
                  </a:moveTo>
                  <a:lnTo>
                    <a:pt x="0" y="201"/>
                  </a:lnTo>
                  <a:lnTo>
                    <a:pt x="117" y="402"/>
                  </a:lnTo>
                  <a:lnTo>
                    <a:pt x="349" y="402"/>
                  </a:lnTo>
                  <a:lnTo>
                    <a:pt x="465" y="201"/>
                  </a:lnTo>
                  <a:lnTo>
                    <a:pt x="349" y="0"/>
                  </a:lnTo>
                  <a:lnTo>
                    <a:pt x="117" y="0"/>
                  </a:lnTo>
                  <a:close/>
                </a:path>
              </a:pathLst>
            </a:custGeom>
            <a:solidFill>
              <a:srgbClr val="00FF00"/>
            </a:solidFill>
            <a:ln w="9525">
              <a:noFill/>
              <a:round/>
              <a:headEnd/>
              <a:tailEnd/>
            </a:ln>
          </p:spPr>
          <p:txBody>
            <a:bodyPr/>
            <a:lstStyle/>
            <a:p>
              <a:endParaRPr lang="en-US"/>
            </a:p>
          </p:txBody>
        </p:sp>
        <p:sp>
          <p:nvSpPr>
            <p:cNvPr id="54389" name="Freeform 177"/>
            <p:cNvSpPr>
              <a:spLocks/>
            </p:cNvSpPr>
            <p:nvPr/>
          </p:nvSpPr>
          <p:spPr bwMode="auto">
            <a:xfrm>
              <a:off x="3079" y="2553"/>
              <a:ext cx="426" cy="426"/>
            </a:xfrm>
            <a:custGeom>
              <a:avLst/>
              <a:gdLst>
                <a:gd name="T0" fmla="*/ 90 w 465"/>
                <a:gd name="T1" fmla="*/ 0 h 402"/>
                <a:gd name="T2" fmla="*/ 0 w 465"/>
                <a:gd name="T3" fmla="*/ 239 h 402"/>
                <a:gd name="T4" fmla="*/ 90 w 465"/>
                <a:gd name="T5" fmla="*/ 478 h 402"/>
                <a:gd name="T6" fmla="*/ 268 w 465"/>
                <a:gd name="T7" fmla="*/ 478 h 402"/>
                <a:gd name="T8" fmla="*/ 357 w 465"/>
                <a:gd name="T9" fmla="*/ 239 h 402"/>
                <a:gd name="T10" fmla="*/ 268 w 465"/>
                <a:gd name="T11" fmla="*/ 0 h 402"/>
                <a:gd name="T12" fmla="*/ 90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7" y="0"/>
                  </a:moveTo>
                  <a:lnTo>
                    <a:pt x="0" y="201"/>
                  </a:lnTo>
                  <a:lnTo>
                    <a:pt x="117" y="402"/>
                  </a:lnTo>
                  <a:lnTo>
                    <a:pt x="349" y="402"/>
                  </a:lnTo>
                  <a:lnTo>
                    <a:pt x="465" y="201"/>
                  </a:lnTo>
                  <a:lnTo>
                    <a:pt x="349" y="0"/>
                  </a:lnTo>
                  <a:lnTo>
                    <a:pt x="117" y="0"/>
                  </a:lnTo>
                  <a:close/>
                </a:path>
              </a:pathLst>
            </a:custGeom>
            <a:noFill/>
            <a:ln w="11113">
              <a:solidFill>
                <a:srgbClr val="000000"/>
              </a:solidFill>
              <a:round/>
              <a:headEnd/>
              <a:tailEnd/>
            </a:ln>
          </p:spPr>
          <p:txBody>
            <a:bodyPr/>
            <a:lstStyle/>
            <a:p>
              <a:endParaRPr lang="en-US"/>
            </a:p>
          </p:txBody>
        </p:sp>
        <p:sp>
          <p:nvSpPr>
            <p:cNvPr id="54390" name="Rectangle 178"/>
            <p:cNvSpPr>
              <a:spLocks noChangeArrowheads="1"/>
            </p:cNvSpPr>
            <p:nvPr/>
          </p:nvSpPr>
          <p:spPr bwMode="auto">
            <a:xfrm>
              <a:off x="3266" y="2672"/>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3</a:t>
              </a:r>
              <a:endParaRPr lang="en-US" altLang="zh-CN" sz="700" b="1">
                <a:ea typeface="MS PGothic" pitchFamily="34" charset="-128"/>
              </a:endParaRPr>
            </a:p>
          </p:txBody>
        </p:sp>
        <p:sp>
          <p:nvSpPr>
            <p:cNvPr id="54391" name="Rectangle 179"/>
            <p:cNvSpPr>
              <a:spLocks noChangeArrowheads="1"/>
            </p:cNvSpPr>
            <p:nvPr/>
          </p:nvSpPr>
          <p:spPr bwMode="auto">
            <a:xfrm>
              <a:off x="3318" y="2672"/>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392" name="Freeform 180"/>
            <p:cNvSpPr>
              <a:spLocks/>
            </p:cNvSpPr>
            <p:nvPr/>
          </p:nvSpPr>
          <p:spPr bwMode="auto">
            <a:xfrm>
              <a:off x="2453" y="2979"/>
              <a:ext cx="426" cy="429"/>
            </a:xfrm>
            <a:custGeom>
              <a:avLst/>
              <a:gdLst>
                <a:gd name="T0" fmla="*/ 89 w 465"/>
                <a:gd name="T1" fmla="*/ 0 h 405"/>
                <a:gd name="T2" fmla="*/ 0 w 465"/>
                <a:gd name="T3" fmla="*/ 239 h 405"/>
                <a:gd name="T4" fmla="*/ 89 w 465"/>
                <a:gd name="T5" fmla="*/ 481 h 405"/>
                <a:gd name="T6" fmla="*/ 268 w 465"/>
                <a:gd name="T7" fmla="*/ 481 h 405"/>
                <a:gd name="T8" fmla="*/ 357 w 465"/>
                <a:gd name="T9" fmla="*/ 239 h 405"/>
                <a:gd name="T10" fmla="*/ 268 w 465"/>
                <a:gd name="T11" fmla="*/ 0 h 405"/>
                <a:gd name="T12" fmla="*/ 89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6" y="0"/>
                  </a:moveTo>
                  <a:lnTo>
                    <a:pt x="0" y="201"/>
                  </a:lnTo>
                  <a:lnTo>
                    <a:pt x="116" y="405"/>
                  </a:lnTo>
                  <a:lnTo>
                    <a:pt x="349" y="405"/>
                  </a:lnTo>
                  <a:lnTo>
                    <a:pt x="465" y="201"/>
                  </a:lnTo>
                  <a:lnTo>
                    <a:pt x="349" y="0"/>
                  </a:lnTo>
                  <a:lnTo>
                    <a:pt x="116" y="0"/>
                  </a:lnTo>
                  <a:close/>
                </a:path>
              </a:pathLst>
            </a:custGeom>
            <a:solidFill>
              <a:srgbClr val="00CCFF"/>
            </a:solidFill>
            <a:ln w="9525">
              <a:noFill/>
              <a:round/>
              <a:headEnd/>
              <a:tailEnd/>
            </a:ln>
          </p:spPr>
          <p:txBody>
            <a:bodyPr/>
            <a:lstStyle/>
            <a:p>
              <a:endParaRPr lang="en-US"/>
            </a:p>
          </p:txBody>
        </p:sp>
        <p:sp>
          <p:nvSpPr>
            <p:cNvPr id="54393" name="Freeform 181"/>
            <p:cNvSpPr>
              <a:spLocks/>
            </p:cNvSpPr>
            <p:nvPr/>
          </p:nvSpPr>
          <p:spPr bwMode="auto">
            <a:xfrm>
              <a:off x="2453" y="2979"/>
              <a:ext cx="426" cy="429"/>
            </a:xfrm>
            <a:custGeom>
              <a:avLst/>
              <a:gdLst>
                <a:gd name="T0" fmla="*/ 89 w 465"/>
                <a:gd name="T1" fmla="*/ 0 h 405"/>
                <a:gd name="T2" fmla="*/ 0 w 465"/>
                <a:gd name="T3" fmla="*/ 239 h 405"/>
                <a:gd name="T4" fmla="*/ 89 w 465"/>
                <a:gd name="T5" fmla="*/ 481 h 405"/>
                <a:gd name="T6" fmla="*/ 268 w 465"/>
                <a:gd name="T7" fmla="*/ 481 h 405"/>
                <a:gd name="T8" fmla="*/ 357 w 465"/>
                <a:gd name="T9" fmla="*/ 239 h 405"/>
                <a:gd name="T10" fmla="*/ 268 w 465"/>
                <a:gd name="T11" fmla="*/ 0 h 405"/>
                <a:gd name="T12" fmla="*/ 89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6" y="0"/>
                  </a:moveTo>
                  <a:lnTo>
                    <a:pt x="0" y="201"/>
                  </a:lnTo>
                  <a:lnTo>
                    <a:pt x="116" y="405"/>
                  </a:lnTo>
                  <a:lnTo>
                    <a:pt x="349" y="405"/>
                  </a:lnTo>
                  <a:lnTo>
                    <a:pt x="465" y="201"/>
                  </a:lnTo>
                  <a:lnTo>
                    <a:pt x="349" y="0"/>
                  </a:lnTo>
                  <a:lnTo>
                    <a:pt x="116" y="0"/>
                  </a:lnTo>
                  <a:close/>
                </a:path>
              </a:pathLst>
            </a:custGeom>
            <a:noFill/>
            <a:ln w="11113">
              <a:solidFill>
                <a:srgbClr val="000000"/>
              </a:solidFill>
              <a:round/>
              <a:headEnd/>
              <a:tailEnd/>
            </a:ln>
          </p:spPr>
          <p:txBody>
            <a:bodyPr/>
            <a:lstStyle/>
            <a:p>
              <a:endParaRPr lang="en-US"/>
            </a:p>
          </p:txBody>
        </p:sp>
        <p:sp>
          <p:nvSpPr>
            <p:cNvPr id="54394" name="Rectangle 182"/>
            <p:cNvSpPr>
              <a:spLocks noChangeArrowheads="1"/>
            </p:cNvSpPr>
            <p:nvPr/>
          </p:nvSpPr>
          <p:spPr bwMode="auto">
            <a:xfrm>
              <a:off x="2641" y="3101"/>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6</a:t>
              </a:r>
              <a:endParaRPr lang="en-US" altLang="zh-CN" sz="700" b="1">
                <a:ea typeface="MS PGothic" pitchFamily="34" charset="-128"/>
              </a:endParaRPr>
            </a:p>
          </p:txBody>
        </p:sp>
        <p:sp>
          <p:nvSpPr>
            <p:cNvPr id="54395" name="Rectangle 183"/>
            <p:cNvSpPr>
              <a:spLocks noChangeArrowheads="1"/>
            </p:cNvSpPr>
            <p:nvPr/>
          </p:nvSpPr>
          <p:spPr bwMode="auto">
            <a:xfrm>
              <a:off x="2691" y="3101"/>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396" name="Freeform 184"/>
            <p:cNvSpPr>
              <a:spLocks/>
            </p:cNvSpPr>
            <p:nvPr/>
          </p:nvSpPr>
          <p:spPr bwMode="auto">
            <a:xfrm>
              <a:off x="2766" y="3195"/>
              <a:ext cx="424" cy="426"/>
            </a:xfrm>
            <a:custGeom>
              <a:avLst/>
              <a:gdLst>
                <a:gd name="T0" fmla="*/ 89 w 463"/>
                <a:gd name="T1" fmla="*/ 0 h 402"/>
                <a:gd name="T2" fmla="*/ 0 w 463"/>
                <a:gd name="T3" fmla="*/ 239 h 402"/>
                <a:gd name="T4" fmla="*/ 89 w 463"/>
                <a:gd name="T5" fmla="*/ 478 h 402"/>
                <a:gd name="T6" fmla="*/ 266 w 463"/>
                <a:gd name="T7" fmla="*/ 478 h 402"/>
                <a:gd name="T8" fmla="*/ 355 w 463"/>
                <a:gd name="T9" fmla="*/ 239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00FF00"/>
            </a:solidFill>
            <a:ln w="9525">
              <a:noFill/>
              <a:round/>
              <a:headEnd/>
              <a:tailEnd/>
            </a:ln>
          </p:spPr>
          <p:txBody>
            <a:bodyPr/>
            <a:lstStyle/>
            <a:p>
              <a:endParaRPr lang="en-US"/>
            </a:p>
          </p:txBody>
        </p:sp>
        <p:sp>
          <p:nvSpPr>
            <p:cNvPr id="54397" name="Freeform 185"/>
            <p:cNvSpPr>
              <a:spLocks/>
            </p:cNvSpPr>
            <p:nvPr/>
          </p:nvSpPr>
          <p:spPr bwMode="auto">
            <a:xfrm>
              <a:off x="2766" y="3195"/>
              <a:ext cx="424" cy="426"/>
            </a:xfrm>
            <a:custGeom>
              <a:avLst/>
              <a:gdLst>
                <a:gd name="T0" fmla="*/ 89 w 463"/>
                <a:gd name="T1" fmla="*/ 0 h 402"/>
                <a:gd name="T2" fmla="*/ 0 w 463"/>
                <a:gd name="T3" fmla="*/ 239 h 402"/>
                <a:gd name="T4" fmla="*/ 89 w 463"/>
                <a:gd name="T5" fmla="*/ 478 h 402"/>
                <a:gd name="T6" fmla="*/ 266 w 463"/>
                <a:gd name="T7" fmla="*/ 478 h 402"/>
                <a:gd name="T8" fmla="*/ 355 w 463"/>
                <a:gd name="T9" fmla="*/ 239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noFill/>
            <a:ln w="11113">
              <a:solidFill>
                <a:srgbClr val="000000"/>
              </a:solidFill>
              <a:round/>
              <a:headEnd/>
              <a:tailEnd/>
            </a:ln>
          </p:spPr>
          <p:txBody>
            <a:bodyPr/>
            <a:lstStyle/>
            <a:p>
              <a:endParaRPr lang="en-US"/>
            </a:p>
          </p:txBody>
        </p:sp>
        <p:sp>
          <p:nvSpPr>
            <p:cNvPr id="54398" name="Rectangle 186"/>
            <p:cNvSpPr>
              <a:spLocks noChangeArrowheads="1"/>
            </p:cNvSpPr>
            <p:nvPr/>
          </p:nvSpPr>
          <p:spPr bwMode="auto">
            <a:xfrm>
              <a:off x="2953" y="3315"/>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5</a:t>
              </a:r>
              <a:endParaRPr lang="en-US" altLang="zh-CN" sz="700" b="1">
                <a:ea typeface="MS PGothic" pitchFamily="34" charset="-128"/>
              </a:endParaRPr>
            </a:p>
          </p:txBody>
        </p:sp>
        <p:sp>
          <p:nvSpPr>
            <p:cNvPr id="54399" name="Rectangle 187"/>
            <p:cNvSpPr>
              <a:spLocks noChangeArrowheads="1"/>
            </p:cNvSpPr>
            <p:nvPr/>
          </p:nvSpPr>
          <p:spPr bwMode="auto">
            <a:xfrm>
              <a:off x="3004" y="3315"/>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00" name="Freeform 188"/>
            <p:cNvSpPr>
              <a:spLocks/>
            </p:cNvSpPr>
            <p:nvPr/>
          </p:nvSpPr>
          <p:spPr bwMode="auto">
            <a:xfrm>
              <a:off x="2453" y="2553"/>
              <a:ext cx="426" cy="426"/>
            </a:xfrm>
            <a:custGeom>
              <a:avLst/>
              <a:gdLst>
                <a:gd name="T0" fmla="*/ 89 w 465"/>
                <a:gd name="T1" fmla="*/ 0 h 402"/>
                <a:gd name="T2" fmla="*/ 0 w 465"/>
                <a:gd name="T3" fmla="*/ 239 h 402"/>
                <a:gd name="T4" fmla="*/ 89 w 465"/>
                <a:gd name="T5" fmla="*/ 478 h 402"/>
                <a:gd name="T6" fmla="*/ 268 w 465"/>
                <a:gd name="T7" fmla="*/ 478 h 402"/>
                <a:gd name="T8" fmla="*/ 357 w 465"/>
                <a:gd name="T9" fmla="*/ 239 h 402"/>
                <a:gd name="T10" fmla="*/ 268 w 465"/>
                <a:gd name="T11" fmla="*/ 0 h 402"/>
                <a:gd name="T12" fmla="*/ 89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6" y="0"/>
                  </a:moveTo>
                  <a:lnTo>
                    <a:pt x="0" y="201"/>
                  </a:lnTo>
                  <a:lnTo>
                    <a:pt x="116" y="402"/>
                  </a:lnTo>
                  <a:lnTo>
                    <a:pt x="349" y="402"/>
                  </a:lnTo>
                  <a:lnTo>
                    <a:pt x="465" y="201"/>
                  </a:lnTo>
                  <a:lnTo>
                    <a:pt x="349" y="0"/>
                  </a:lnTo>
                  <a:lnTo>
                    <a:pt x="116" y="0"/>
                  </a:lnTo>
                  <a:close/>
                </a:path>
              </a:pathLst>
            </a:custGeom>
            <a:solidFill>
              <a:srgbClr val="00FF00"/>
            </a:solidFill>
            <a:ln w="9525">
              <a:noFill/>
              <a:round/>
              <a:headEnd/>
              <a:tailEnd/>
            </a:ln>
          </p:spPr>
          <p:txBody>
            <a:bodyPr/>
            <a:lstStyle/>
            <a:p>
              <a:endParaRPr lang="en-US"/>
            </a:p>
          </p:txBody>
        </p:sp>
        <p:sp>
          <p:nvSpPr>
            <p:cNvPr id="54401" name="Freeform 189"/>
            <p:cNvSpPr>
              <a:spLocks/>
            </p:cNvSpPr>
            <p:nvPr/>
          </p:nvSpPr>
          <p:spPr bwMode="auto">
            <a:xfrm>
              <a:off x="2453" y="2553"/>
              <a:ext cx="426" cy="426"/>
            </a:xfrm>
            <a:custGeom>
              <a:avLst/>
              <a:gdLst>
                <a:gd name="T0" fmla="*/ 89 w 465"/>
                <a:gd name="T1" fmla="*/ 0 h 402"/>
                <a:gd name="T2" fmla="*/ 0 w 465"/>
                <a:gd name="T3" fmla="*/ 239 h 402"/>
                <a:gd name="T4" fmla="*/ 89 w 465"/>
                <a:gd name="T5" fmla="*/ 478 h 402"/>
                <a:gd name="T6" fmla="*/ 268 w 465"/>
                <a:gd name="T7" fmla="*/ 478 h 402"/>
                <a:gd name="T8" fmla="*/ 357 w 465"/>
                <a:gd name="T9" fmla="*/ 239 h 402"/>
                <a:gd name="T10" fmla="*/ 268 w 465"/>
                <a:gd name="T11" fmla="*/ 0 h 402"/>
                <a:gd name="T12" fmla="*/ 89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6" y="0"/>
                  </a:moveTo>
                  <a:lnTo>
                    <a:pt x="0" y="201"/>
                  </a:lnTo>
                  <a:lnTo>
                    <a:pt x="116" y="402"/>
                  </a:lnTo>
                  <a:lnTo>
                    <a:pt x="349" y="402"/>
                  </a:lnTo>
                  <a:lnTo>
                    <a:pt x="465" y="201"/>
                  </a:lnTo>
                  <a:lnTo>
                    <a:pt x="349" y="0"/>
                  </a:lnTo>
                  <a:lnTo>
                    <a:pt x="116" y="0"/>
                  </a:lnTo>
                  <a:close/>
                </a:path>
              </a:pathLst>
            </a:custGeom>
            <a:noFill/>
            <a:ln w="11113">
              <a:solidFill>
                <a:srgbClr val="000000"/>
              </a:solidFill>
              <a:round/>
              <a:headEnd/>
              <a:tailEnd/>
            </a:ln>
          </p:spPr>
          <p:txBody>
            <a:bodyPr/>
            <a:lstStyle/>
            <a:p>
              <a:endParaRPr lang="en-US"/>
            </a:p>
          </p:txBody>
        </p:sp>
        <p:sp>
          <p:nvSpPr>
            <p:cNvPr id="54402" name="Rectangle 190"/>
            <p:cNvSpPr>
              <a:spLocks noChangeArrowheads="1"/>
            </p:cNvSpPr>
            <p:nvPr/>
          </p:nvSpPr>
          <p:spPr bwMode="auto">
            <a:xfrm>
              <a:off x="2641" y="2672"/>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7</a:t>
              </a:r>
              <a:endParaRPr lang="en-US" altLang="zh-CN" sz="700" b="1">
                <a:ea typeface="MS PGothic" pitchFamily="34" charset="-128"/>
              </a:endParaRPr>
            </a:p>
          </p:txBody>
        </p:sp>
        <p:sp>
          <p:nvSpPr>
            <p:cNvPr id="54403" name="Rectangle 191"/>
            <p:cNvSpPr>
              <a:spLocks noChangeArrowheads="1"/>
            </p:cNvSpPr>
            <p:nvPr/>
          </p:nvSpPr>
          <p:spPr bwMode="auto">
            <a:xfrm>
              <a:off x="2691" y="2672"/>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04" name="Freeform 192"/>
            <p:cNvSpPr>
              <a:spLocks/>
            </p:cNvSpPr>
            <p:nvPr/>
          </p:nvSpPr>
          <p:spPr bwMode="auto">
            <a:xfrm>
              <a:off x="3079" y="2979"/>
              <a:ext cx="426" cy="429"/>
            </a:xfrm>
            <a:custGeom>
              <a:avLst/>
              <a:gdLst>
                <a:gd name="T0" fmla="*/ 90 w 465"/>
                <a:gd name="T1" fmla="*/ 0 h 405"/>
                <a:gd name="T2" fmla="*/ 0 w 465"/>
                <a:gd name="T3" fmla="*/ 239 h 405"/>
                <a:gd name="T4" fmla="*/ 90 w 465"/>
                <a:gd name="T5" fmla="*/ 481 h 405"/>
                <a:gd name="T6" fmla="*/ 268 w 465"/>
                <a:gd name="T7" fmla="*/ 481 h 405"/>
                <a:gd name="T8" fmla="*/ 357 w 465"/>
                <a:gd name="T9" fmla="*/ 239 h 405"/>
                <a:gd name="T10" fmla="*/ 268 w 465"/>
                <a:gd name="T11" fmla="*/ 0 h 405"/>
                <a:gd name="T12" fmla="*/ 90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7" y="0"/>
                  </a:moveTo>
                  <a:lnTo>
                    <a:pt x="0" y="201"/>
                  </a:lnTo>
                  <a:lnTo>
                    <a:pt x="117" y="405"/>
                  </a:lnTo>
                  <a:lnTo>
                    <a:pt x="349" y="405"/>
                  </a:lnTo>
                  <a:lnTo>
                    <a:pt x="465" y="201"/>
                  </a:lnTo>
                  <a:lnTo>
                    <a:pt x="349" y="0"/>
                  </a:lnTo>
                  <a:lnTo>
                    <a:pt x="117" y="0"/>
                  </a:lnTo>
                  <a:close/>
                </a:path>
              </a:pathLst>
            </a:custGeom>
            <a:solidFill>
              <a:srgbClr val="00CCFF"/>
            </a:solidFill>
            <a:ln w="9525">
              <a:noFill/>
              <a:round/>
              <a:headEnd/>
              <a:tailEnd/>
            </a:ln>
          </p:spPr>
          <p:txBody>
            <a:bodyPr/>
            <a:lstStyle/>
            <a:p>
              <a:endParaRPr lang="en-US"/>
            </a:p>
          </p:txBody>
        </p:sp>
        <p:sp>
          <p:nvSpPr>
            <p:cNvPr id="54405" name="Freeform 193"/>
            <p:cNvSpPr>
              <a:spLocks/>
            </p:cNvSpPr>
            <p:nvPr/>
          </p:nvSpPr>
          <p:spPr bwMode="auto">
            <a:xfrm>
              <a:off x="3079" y="2979"/>
              <a:ext cx="426" cy="429"/>
            </a:xfrm>
            <a:custGeom>
              <a:avLst/>
              <a:gdLst>
                <a:gd name="T0" fmla="*/ 90 w 465"/>
                <a:gd name="T1" fmla="*/ 0 h 405"/>
                <a:gd name="T2" fmla="*/ 0 w 465"/>
                <a:gd name="T3" fmla="*/ 239 h 405"/>
                <a:gd name="T4" fmla="*/ 90 w 465"/>
                <a:gd name="T5" fmla="*/ 481 h 405"/>
                <a:gd name="T6" fmla="*/ 268 w 465"/>
                <a:gd name="T7" fmla="*/ 481 h 405"/>
                <a:gd name="T8" fmla="*/ 357 w 465"/>
                <a:gd name="T9" fmla="*/ 239 h 405"/>
                <a:gd name="T10" fmla="*/ 268 w 465"/>
                <a:gd name="T11" fmla="*/ 0 h 405"/>
                <a:gd name="T12" fmla="*/ 90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7" y="0"/>
                  </a:moveTo>
                  <a:lnTo>
                    <a:pt x="0" y="201"/>
                  </a:lnTo>
                  <a:lnTo>
                    <a:pt x="117" y="405"/>
                  </a:lnTo>
                  <a:lnTo>
                    <a:pt x="349" y="405"/>
                  </a:lnTo>
                  <a:lnTo>
                    <a:pt x="465" y="201"/>
                  </a:lnTo>
                  <a:lnTo>
                    <a:pt x="349" y="0"/>
                  </a:lnTo>
                  <a:lnTo>
                    <a:pt x="117" y="0"/>
                  </a:lnTo>
                  <a:close/>
                </a:path>
              </a:pathLst>
            </a:custGeom>
            <a:noFill/>
            <a:ln w="11113">
              <a:solidFill>
                <a:srgbClr val="000000"/>
              </a:solidFill>
              <a:round/>
              <a:headEnd/>
              <a:tailEnd/>
            </a:ln>
          </p:spPr>
          <p:txBody>
            <a:bodyPr/>
            <a:lstStyle/>
            <a:p>
              <a:endParaRPr lang="en-US"/>
            </a:p>
          </p:txBody>
        </p:sp>
        <p:sp>
          <p:nvSpPr>
            <p:cNvPr id="54406" name="Rectangle 194"/>
            <p:cNvSpPr>
              <a:spLocks noChangeArrowheads="1"/>
            </p:cNvSpPr>
            <p:nvPr/>
          </p:nvSpPr>
          <p:spPr bwMode="auto">
            <a:xfrm>
              <a:off x="3266" y="3101"/>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4</a:t>
              </a:r>
              <a:endParaRPr lang="en-US" altLang="zh-CN" sz="700" b="1">
                <a:ea typeface="MS PGothic" pitchFamily="34" charset="-128"/>
              </a:endParaRPr>
            </a:p>
          </p:txBody>
        </p:sp>
        <p:sp>
          <p:nvSpPr>
            <p:cNvPr id="54407" name="Rectangle 195"/>
            <p:cNvSpPr>
              <a:spLocks noChangeArrowheads="1"/>
            </p:cNvSpPr>
            <p:nvPr/>
          </p:nvSpPr>
          <p:spPr bwMode="auto">
            <a:xfrm>
              <a:off x="3318" y="3101"/>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08" name="Freeform 196"/>
            <p:cNvSpPr>
              <a:spLocks/>
            </p:cNvSpPr>
            <p:nvPr/>
          </p:nvSpPr>
          <p:spPr bwMode="auto">
            <a:xfrm>
              <a:off x="2827" y="2831"/>
              <a:ext cx="299" cy="300"/>
            </a:xfrm>
            <a:custGeom>
              <a:avLst/>
              <a:gdLst>
                <a:gd name="T0" fmla="*/ 63 w 326"/>
                <a:gd name="T1" fmla="*/ 0 h 283"/>
                <a:gd name="T2" fmla="*/ 0 w 326"/>
                <a:gd name="T3" fmla="*/ 167 h 283"/>
                <a:gd name="T4" fmla="*/ 63 w 326"/>
                <a:gd name="T5" fmla="*/ 337 h 283"/>
                <a:gd name="T6" fmla="*/ 189 w 326"/>
                <a:gd name="T7" fmla="*/ 337 h 283"/>
                <a:gd name="T8" fmla="*/ 251 w 326"/>
                <a:gd name="T9" fmla="*/ 167 h 283"/>
                <a:gd name="T10" fmla="*/ 189 w 326"/>
                <a:gd name="T11" fmla="*/ 0 h 283"/>
                <a:gd name="T12" fmla="*/ 63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54409" name="Freeform 197"/>
            <p:cNvSpPr>
              <a:spLocks/>
            </p:cNvSpPr>
            <p:nvPr/>
          </p:nvSpPr>
          <p:spPr bwMode="auto">
            <a:xfrm>
              <a:off x="2821" y="2831"/>
              <a:ext cx="299" cy="300"/>
            </a:xfrm>
            <a:custGeom>
              <a:avLst/>
              <a:gdLst>
                <a:gd name="T0" fmla="*/ 63 w 326"/>
                <a:gd name="T1" fmla="*/ 0 h 283"/>
                <a:gd name="T2" fmla="*/ 0 w 326"/>
                <a:gd name="T3" fmla="*/ 167 h 283"/>
                <a:gd name="T4" fmla="*/ 63 w 326"/>
                <a:gd name="T5" fmla="*/ 337 h 283"/>
                <a:gd name="T6" fmla="*/ 189 w 326"/>
                <a:gd name="T7" fmla="*/ 337 h 283"/>
                <a:gd name="T8" fmla="*/ 251 w 326"/>
                <a:gd name="T9" fmla="*/ 167 h 283"/>
                <a:gd name="T10" fmla="*/ 189 w 326"/>
                <a:gd name="T11" fmla="*/ 0 h 283"/>
                <a:gd name="T12" fmla="*/ 63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noFill/>
            <a:ln w="11113">
              <a:solidFill>
                <a:srgbClr val="000000"/>
              </a:solidFill>
              <a:round/>
              <a:headEnd/>
              <a:tailEnd/>
            </a:ln>
          </p:spPr>
          <p:txBody>
            <a:bodyPr/>
            <a:lstStyle/>
            <a:p>
              <a:endParaRPr lang="en-US"/>
            </a:p>
          </p:txBody>
        </p:sp>
        <p:sp>
          <p:nvSpPr>
            <p:cNvPr id="54410" name="Rectangle 198"/>
            <p:cNvSpPr>
              <a:spLocks noChangeArrowheads="1"/>
            </p:cNvSpPr>
            <p:nvPr/>
          </p:nvSpPr>
          <p:spPr bwMode="auto">
            <a:xfrm>
              <a:off x="2953" y="2935"/>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1</a:t>
              </a:r>
              <a:endParaRPr lang="en-US" altLang="zh-CN" sz="700" b="1">
                <a:ea typeface="MS PGothic" pitchFamily="34" charset="-128"/>
              </a:endParaRPr>
            </a:p>
          </p:txBody>
        </p:sp>
        <p:sp>
          <p:nvSpPr>
            <p:cNvPr id="54411" name="Rectangle 199"/>
            <p:cNvSpPr>
              <a:spLocks noChangeArrowheads="1"/>
            </p:cNvSpPr>
            <p:nvPr/>
          </p:nvSpPr>
          <p:spPr bwMode="auto">
            <a:xfrm>
              <a:off x="3000" y="2935"/>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12" name="Freeform 200"/>
            <p:cNvSpPr>
              <a:spLocks/>
            </p:cNvSpPr>
            <p:nvPr/>
          </p:nvSpPr>
          <p:spPr bwMode="auto">
            <a:xfrm>
              <a:off x="2827" y="2405"/>
              <a:ext cx="299" cy="297"/>
            </a:xfrm>
            <a:custGeom>
              <a:avLst/>
              <a:gdLst>
                <a:gd name="T0" fmla="*/ 63 w 326"/>
                <a:gd name="T1" fmla="*/ 0 h 280"/>
                <a:gd name="T2" fmla="*/ 0 w 326"/>
                <a:gd name="T3" fmla="*/ 169 h 280"/>
                <a:gd name="T4" fmla="*/ 63 w 326"/>
                <a:gd name="T5" fmla="*/ 334 h 280"/>
                <a:gd name="T6" fmla="*/ 189 w 326"/>
                <a:gd name="T7" fmla="*/ 334 h 280"/>
                <a:gd name="T8" fmla="*/ 251 w 326"/>
                <a:gd name="T9" fmla="*/ 169 h 280"/>
                <a:gd name="T10" fmla="*/ 189 w 326"/>
                <a:gd name="T11" fmla="*/ 0 h 280"/>
                <a:gd name="T12" fmla="*/ 63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54413" name="Freeform 201"/>
            <p:cNvSpPr>
              <a:spLocks/>
            </p:cNvSpPr>
            <p:nvPr/>
          </p:nvSpPr>
          <p:spPr bwMode="auto">
            <a:xfrm>
              <a:off x="2827" y="2405"/>
              <a:ext cx="299" cy="297"/>
            </a:xfrm>
            <a:custGeom>
              <a:avLst/>
              <a:gdLst>
                <a:gd name="T0" fmla="*/ 63 w 326"/>
                <a:gd name="T1" fmla="*/ 0 h 280"/>
                <a:gd name="T2" fmla="*/ 0 w 326"/>
                <a:gd name="T3" fmla="*/ 169 h 280"/>
                <a:gd name="T4" fmla="*/ 63 w 326"/>
                <a:gd name="T5" fmla="*/ 334 h 280"/>
                <a:gd name="T6" fmla="*/ 189 w 326"/>
                <a:gd name="T7" fmla="*/ 334 h 280"/>
                <a:gd name="T8" fmla="*/ 251 w 326"/>
                <a:gd name="T9" fmla="*/ 169 h 280"/>
                <a:gd name="T10" fmla="*/ 189 w 326"/>
                <a:gd name="T11" fmla="*/ 0 h 280"/>
                <a:gd name="T12" fmla="*/ 63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noFill/>
            <a:ln w="11113">
              <a:solidFill>
                <a:srgbClr val="000000"/>
              </a:solidFill>
              <a:round/>
              <a:headEnd/>
              <a:tailEnd/>
            </a:ln>
          </p:spPr>
          <p:txBody>
            <a:bodyPr/>
            <a:lstStyle/>
            <a:p>
              <a:endParaRPr lang="en-US"/>
            </a:p>
          </p:txBody>
        </p:sp>
        <p:sp>
          <p:nvSpPr>
            <p:cNvPr id="54414" name="Rectangle 202"/>
            <p:cNvSpPr>
              <a:spLocks noChangeArrowheads="1"/>
            </p:cNvSpPr>
            <p:nvPr/>
          </p:nvSpPr>
          <p:spPr bwMode="auto">
            <a:xfrm>
              <a:off x="2953" y="2507"/>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2</a:t>
              </a:r>
              <a:endParaRPr lang="en-US" altLang="zh-CN" sz="700" b="1">
                <a:ea typeface="MS PGothic" pitchFamily="34" charset="-128"/>
              </a:endParaRPr>
            </a:p>
          </p:txBody>
        </p:sp>
        <p:sp>
          <p:nvSpPr>
            <p:cNvPr id="54415" name="Rectangle 203"/>
            <p:cNvSpPr>
              <a:spLocks noChangeArrowheads="1"/>
            </p:cNvSpPr>
            <p:nvPr/>
          </p:nvSpPr>
          <p:spPr bwMode="auto">
            <a:xfrm>
              <a:off x="3000" y="2507"/>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16" name="Freeform 204"/>
            <p:cNvSpPr>
              <a:spLocks/>
            </p:cNvSpPr>
            <p:nvPr/>
          </p:nvSpPr>
          <p:spPr bwMode="auto">
            <a:xfrm>
              <a:off x="3143" y="2615"/>
              <a:ext cx="297" cy="300"/>
            </a:xfrm>
            <a:custGeom>
              <a:avLst/>
              <a:gdLst>
                <a:gd name="T0" fmla="*/ 62 w 324"/>
                <a:gd name="T1" fmla="*/ 0 h 283"/>
                <a:gd name="T2" fmla="*/ 0 w 324"/>
                <a:gd name="T3" fmla="*/ 170 h 283"/>
                <a:gd name="T4" fmla="*/ 62 w 324"/>
                <a:gd name="T5" fmla="*/ 337 h 283"/>
                <a:gd name="T6" fmla="*/ 186 w 324"/>
                <a:gd name="T7" fmla="*/ 337 h 283"/>
                <a:gd name="T8" fmla="*/ 249 w 324"/>
                <a:gd name="T9" fmla="*/ 170 h 283"/>
                <a:gd name="T10" fmla="*/ 186 w 324"/>
                <a:gd name="T11" fmla="*/ 0 h 283"/>
                <a:gd name="T12" fmla="*/ 62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1" y="0"/>
                  </a:moveTo>
                  <a:lnTo>
                    <a:pt x="0" y="142"/>
                  </a:lnTo>
                  <a:lnTo>
                    <a:pt x="81" y="283"/>
                  </a:lnTo>
                  <a:lnTo>
                    <a:pt x="242" y="283"/>
                  </a:lnTo>
                  <a:lnTo>
                    <a:pt x="324" y="142"/>
                  </a:lnTo>
                  <a:lnTo>
                    <a:pt x="242" y="0"/>
                  </a:lnTo>
                  <a:lnTo>
                    <a:pt x="81" y="0"/>
                  </a:lnTo>
                  <a:close/>
                </a:path>
              </a:pathLst>
            </a:custGeom>
            <a:solidFill>
              <a:srgbClr val="FFFFFF"/>
            </a:solidFill>
            <a:ln w="9525">
              <a:noFill/>
              <a:round/>
              <a:headEnd/>
              <a:tailEnd/>
            </a:ln>
          </p:spPr>
          <p:txBody>
            <a:bodyPr/>
            <a:lstStyle/>
            <a:p>
              <a:endParaRPr lang="en-US"/>
            </a:p>
          </p:txBody>
        </p:sp>
        <p:sp>
          <p:nvSpPr>
            <p:cNvPr id="54417" name="Freeform 205"/>
            <p:cNvSpPr>
              <a:spLocks/>
            </p:cNvSpPr>
            <p:nvPr/>
          </p:nvSpPr>
          <p:spPr bwMode="auto">
            <a:xfrm>
              <a:off x="3143" y="2615"/>
              <a:ext cx="297" cy="300"/>
            </a:xfrm>
            <a:custGeom>
              <a:avLst/>
              <a:gdLst>
                <a:gd name="T0" fmla="*/ 62 w 324"/>
                <a:gd name="T1" fmla="*/ 0 h 283"/>
                <a:gd name="T2" fmla="*/ 0 w 324"/>
                <a:gd name="T3" fmla="*/ 170 h 283"/>
                <a:gd name="T4" fmla="*/ 62 w 324"/>
                <a:gd name="T5" fmla="*/ 337 h 283"/>
                <a:gd name="T6" fmla="*/ 186 w 324"/>
                <a:gd name="T7" fmla="*/ 337 h 283"/>
                <a:gd name="T8" fmla="*/ 249 w 324"/>
                <a:gd name="T9" fmla="*/ 170 h 283"/>
                <a:gd name="T10" fmla="*/ 186 w 324"/>
                <a:gd name="T11" fmla="*/ 0 h 283"/>
                <a:gd name="T12" fmla="*/ 62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1" y="0"/>
                  </a:moveTo>
                  <a:lnTo>
                    <a:pt x="0" y="142"/>
                  </a:lnTo>
                  <a:lnTo>
                    <a:pt x="81" y="283"/>
                  </a:lnTo>
                  <a:lnTo>
                    <a:pt x="242" y="283"/>
                  </a:lnTo>
                  <a:lnTo>
                    <a:pt x="324" y="142"/>
                  </a:lnTo>
                  <a:lnTo>
                    <a:pt x="242" y="0"/>
                  </a:lnTo>
                  <a:lnTo>
                    <a:pt x="81" y="0"/>
                  </a:lnTo>
                  <a:close/>
                </a:path>
              </a:pathLst>
            </a:custGeom>
            <a:noFill/>
            <a:ln w="11113">
              <a:solidFill>
                <a:srgbClr val="000000"/>
              </a:solidFill>
              <a:round/>
              <a:headEnd/>
              <a:tailEnd/>
            </a:ln>
          </p:spPr>
          <p:txBody>
            <a:bodyPr/>
            <a:lstStyle/>
            <a:p>
              <a:endParaRPr lang="en-US"/>
            </a:p>
          </p:txBody>
        </p:sp>
        <p:sp>
          <p:nvSpPr>
            <p:cNvPr id="54418" name="Rectangle 206"/>
            <p:cNvSpPr>
              <a:spLocks noChangeArrowheads="1"/>
            </p:cNvSpPr>
            <p:nvPr/>
          </p:nvSpPr>
          <p:spPr bwMode="auto">
            <a:xfrm>
              <a:off x="3266" y="2719"/>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3</a:t>
              </a:r>
              <a:endParaRPr lang="en-US" altLang="zh-CN" sz="700" b="1">
                <a:ea typeface="MS PGothic" pitchFamily="34" charset="-128"/>
              </a:endParaRPr>
            </a:p>
          </p:txBody>
        </p:sp>
        <p:sp>
          <p:nvSpPr>
            <p:cNvPr id="54419" name="Rectangle 207"/>
            <p:cNvSpPr>
              <a:spLocks noChangeArrowheads="1"/>
            </p:cNvSpPr>
            <p:nvPr/>
          </p:nvSpPr>
          <p:spPr bwMode="auto">
            <a:xfrm>
              <a:off x="3318" y="2719"/>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20" name="Freeform 208"/>
            <p:cNvSpPr>
              <a:spLocks/>
            </p:cNvSpPr>
            <p:nvPr/>
          </p:nvSpPr>
          <p:spPr bwMode="auto">
            <a:xfrm>
              <a:off x="2516" y="3045"/>
              <a:ext cx="297" cy="297"/>
            </a:xfrm>
            <a:custGeom>
              <a:avLst/>
              <a:gdLst>
                <a:gd name="T0" fmla="*/ 63 w 324"/>
                <a:gd name="T1" fmla="*/ 0 h 281"/>
                <a:gd name="T2" fmla="*/ 0 w 324"/>
                <a:gd name="T3" fmla="*/ 168 h 281"/>
                <a:gd name="T4" fmla="*/ 63 w 324"/>
                <a:gd name="T5" fmla="*/ 332 h 281"/>
                <a:gd name="T6" fmla="*/ 187 w 324"/>
                <a:gd name="T7" fmla="*/ 332 h 281"/>
                <a:gd name="T8" fmla="*/ 249 w 324"/>
                <a:gd name="T9" fmla="*/ 168 h 281"/>
                <a:gd name="T10" fmla="*/ 187 w 324"/>
                <a:gd name="T11" fmla="*/ 0 h 281"/>
                <a:gd name="T12" fmla="*/ 63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2" y="0"/>
                  </a:moveTo>
                  <a:lnTo>
                    <a:pt x="0" y="142"/>
                  </a:lnTo>
                  <a:lnTo>
                    <a:pt x="82" y="281"/>
                  </a:lnTo>
                  <a:lnTo>
                    <a:pt x="243" y="281"/>
                  </a:lnTo>
                  <a:lnTo>
                    <a:pt x="324" y="142"/>
                  </a:lnTo>
                  <a:lnTo>
                    <a:pt x="243" y="0"/>
                  </a:lnTo>
                  <a:lnTo>
                    <a:pt x="82" y="0"/>
                  </a:lnTo>
                  <a:close/>
                </a:path>
              </a:pathLst>
            </a:custGeom>
            <a:solidFill>
              <a:srgbClr val="FFFFFF"/>
            </a:solidFill>
            <a:ln w="9525">
              <a:noFill/>
              <a:round/>
              <a:headEnd/>
              <a:tailEnd/>
            </a:ln>
          </p:spPr>
          <p:txBody>
            <a:bodyPr/>
            <a:lstStyle/>
            <a:p>
              <a:endParaRPr lang="en-US"/>
            </a:p>
          </p:txBody>
        </p:sp>
        <p:sp>
          <p:nvSpPr>
            <p:cNvPr id="54421" name="Freeform 209"/>
            <p:cNvSpPr>
              <a:spLocks/>
            </p:cNvSpPr>
            <p:nvPr/>
          </p:nvSpPr>
          <p:spPr bwMode="auto">
            <a:xfrm>
              <a:off x="2516" y="3045"/>
              <a:ext cx="297" cy="297"/>
            </a:xfrm>
            <a:custGeom>
              <a:avLst/>
              <a:gdLst>
                <a:gd name="T0" fmla="*/ 63 w 324"/>
                <a:gd name="T1" fmla="*/ 0 h 281"/>
                <a:gd name="T2" fmla="*/ 0 w 324"/>
                <a:gd name="T3" fmla="*/ 168 h 281"/>
                <a:gd name="T4" fmla="*/ 63 w 324"/>
                <a:gd name="T5" fmla="*/ 332 h 281"/>
                <a:gd name="T6" fmla="*/ 187 w 324"/>
                <a:gd name="T7" fmla="*/ 332 h 281"/>
                <a:gd name="T8" fmla="*/ 249 w 324"/>
                <a:gd name="T9" fmla="*/ 168 h 281"/>
                <a:gd name="T10" fmla="*/ 187 w 324"/>
                <a:gd name="T11" fmla="*/ 0 h 281"/>
                <a:gd name="T12" fmla="*/ 63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2" y="0"/>
                  </a:moveTo>
                  <a:lnTo>
                    <a:pt x="0" y="142"/>
                  </a:lnTo>
                  <a:lnTo>
                    <a:pt x="82" y="281"/>
                  </a:lnTo>
                  <a:lnTo>
                    <a:pt x="243" y="281"/>
                  </a:lnTo>
                  <a:lnTo>
                    <a:pt x="324" y="142"/>
                  </a:lnTo>
                  <a:lnTo>
                    <a:pt x="243" y="0"/>
                  </a:lnTo>
                  <a:lnTo>
                    <a:pt x="82" y="0"/>
                  </a:lnTo>
                  <a:close/>
                </a:path>
              </a:pathLst>
            </a:custGeom>
            <a:noFill/>
            <a:ln w="11113">
              <a:solidFill>
                <a:srgbClr val="000000"/>
              </a:solidFill>
              <a:round/>
              <a:headEnd/>
              <a:tailEnd/>
            </a:ln>
          </p:spPr>
          <p:txBody>
            <a:bodyPr/>
            <a:lstStyle/>
            <a:p>
              <a:endParaRPr lang="en-US"/>
            </a:p>
          </p:txBody>
        </p:sp>
        <p:sp>
          <p:nvSpPr>
            <p:cNvPr id="54422" name="Rectangle 210"/>
            <p:cNvSpPr>
              <a:spLocks noChangeArrowheads="1"/>
            </p:cNvSpPr>
            <p:nvPr/>
          </p:nvSpPr>
          <p:spPr bwMode="auto">
            <a:xfrm>
              <a:off x="2641" y="3146"/>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6</a:t>
              </a:r>
              <a:endParaRPr lang="en-US" altLang="zh-CN" sz="700" b="1">
                <a:ea typeface="MS PGothic" pitchFamily="34" charset="-128"/>
              </a:endParaRPr>
            </a:p>
          </p:txBody>
        </p:sp>
        <p:sp>
          <p:nvSpPr>
            <p:cNvPr id="54423" name="Rectangle 211"/>
            <p:cNvSpPr>
              <a:spLocks noChangeArrowheads="1"/>
            </p:cNvSpPr>
            <p:nvPr/>
          </p:nvSpPr>
          <p:spPr bwMode="auto">
            <a:xfrm>
              <a:off x="2691" y="3146"/>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24" name="Freeform 212"/>
            <p:cNvSpPr>
              <a:spLocks/>
            </p:cNvSpPr>
            <p:nvPr/>
          </p:nvSpPr>
          <p:spPr bwMode="auto">
            <a:xfrm>
              <a:off x="2827" y="3261"/>
              <a:ext cx="299" cy="297"/>
            </a:xfrm>
            <a:custGeom>
              <a:avLst/>
              <a:gdLst>
                <a:gd name="T0" fmla="*/ 63 w 326"/>
                <a:gd name="T1" fmla="*/ 0 h 280"/>
                <a:gd name="T2" fmla="*/ 0 w 326"/>
                <a:gd name="T3" fmla="*/ 169 h 280"/>
                <a:gd name="T4" fmla="*/ 63 w 326"/>
                <a:gd name="T5" fmla="*/ 334 h 280"/>
                <a:gd name="T6" fmla="*/ 189 w 326"/>
                <a:gd name="T7" fmla="*/ 334 h 280"/>
                <a:gd name="T8" fmla="*/ 251 w 326"/>
                <a:gd name="T9" fmla="*/ 169 h 280"/>
                <a:gd name="T10" fmla="*/ 189 w 326"/>
                <a:gd name="T11" fmla="*/ 0 h 280"/>
                <a:gd name="T12" fmla="*/ 63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54425" name="Freeform 213"/>
            <p:cNvSpPr>
              <a:spLocks/>
            </p:cNvSpPr>
            <p:nvPr/>
          </p:nvSpPr>
          <p:spPr bwMode="auto">
            <a:xfrm>
              <a:off x="2827" y="3261"/>
              <a:ext cx="299" cy="297"/>
            </a:xfrm>
            <a:custGeom>
              <a:avLst/>
              <a:gdLst>
                <a:gd name="T0" fmla="*/ 63 w 326"/>
                <a:gd name="T1" fmla="*/ 0 h 280"/>
                <a:gd name="T2" fmla="*/ 0 w 326"/>
                <a:gd name="T3" fmla="*/ 169 h 280"/>
                <a:gd name="T4" fmla="*/ 63 w 326"/>
                <a:gd name="T5" fmla="*/ 334 h 280"/>
                <a:gd name="T6" fmla="*/ 189 w 326"/>
                <a:gd name="T7" fmla="*/ 334 h 280"/>
                <a:gd name="T8" fmla="*/ 251 w 326"/>
                <a:gd name="T9" fmla="*/ 169 h 280"/>
                <a:gd name="T10" fmla="*/ 189 w 326"/>
                <a:gd name="T11" fmla="*/ 0 h 280"/>
                <a:gd name="T12" fmla="*/ 63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noFill/>
            <a:ln w="11113">
              <a:solidFill>
                <a:srgbClr val="000000"/>
              </a:solidFill>
              <a:round/>
              <a:headEnd/>
              <a:tailEnd/>
            </a:ln>
          </p:spPr>
          <p:txBody>
            <a:bodyPr/>
            <a:lstStyle/>
            <a:p>
              <a:endParaRPr lang="en-US"/>
            </a:p>
          </p:txBody>
        </p:sp>
        <p:sp>
          <p:nvSpPr>
            <p:cNvPr id="54426" name="Rectangle 214"/>
            <p:cNvSpPr>
              <a:spLocks noChangeArrowheads="1"/>
            </p:cNvSpPr>
            <p:nvPr/>
          </p:nvSpPr>
          <p:spPr bwMode="auto">
            <a:xfrm>
              <a:off x="2953" y="3362"/>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5</a:t>
              </a:r>
              <a:endParaRPr lang="en-US" altLang="zh-CN" sz="700" b="1">
                <a:ea typeface="MS PGothic" pitchFamily="34" charset="-128"/>
              </a:endParaRPr>
            </a:p>
          </p:txBody>
        </p:sp>
        <p:sp>
          <p:nvSpPr>
            <p:cNvPr id="54427" name="Rectangle 215"/>
            <p:cNvSpPr>
              <a:spLocks noChangeArrowheads="1"/>
            </p:cNvSpPr>
            <p:nvPr/>
          </p:nvSpPr>
          <p:spPr bwMode="auto">
            <a:xfrm>
              <a:off x="3000" y="3362"/>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28" name="Freeform 216"/>
            <p:cNvSpPr>
              <a:spLocks/>
            </p:cNvSpPr>
            <p:nvPr/>
          </p:nvSpPr>
          <p:spPr bwMode="auto">
            <a:xfrm>
              <a:off x="2516" y="2615"/>
              <a:ext cx="297" cy="300"/>
            </a:xfrm>
            <a:custGeom>
              <a:avLst/>
              <a:gdLst>
                <a:gd name="T0" fmla="*/ 63 w 324"/>
                <a:gd name="T1" fmla="*/ 0 h 283"/>
                <a:gd name="T2" fmla="*/ 0 w 324"/>
                <a:gd name="T3" fmla="*/ 170 h 283"/>
                <a:gd name="T4" fmla="*/ 63 w 324"/>
                <a:gd name="T5" fmla="*/ 337 h 283"/>
                <a:gd name="T6" fmla="*/ 187 w 324"/>
                <a:gd name="T7" fmla="*/ 337 h 283"/>
                <a:gd name="T8" fmla="*/ 249 w 324"/>
                <a:gd name="T9" fmla="*/ 170 h 283"/>
                <a:gd name="T10" fmla="*/ 187 w 324"/>
                <a:gd name="T11" fmla="*/ 0 h 283"/>
                <a:gd name="T12" fmla="*/ 63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2" y="0"/>
                  </a:moveTo>
                  <a:lnTo>
                    <a:pt x="0" y="142"/>
                  </a:lnTo>
                  <a:lnTo>
                    <a:pt x="82" y="283"/>
                  </a:lnTo>
                  <a:lnTo>
                    <a:pt x="243" y="283"/>
                  </a:lnTo>
                  <a:lnTo>
                    <a:pt x="324" y="142"/>
                  </a:lnTo>
                  <a:lnTo>
                    <a:pt x="243" y="0"/>
                  </a:lnTo>
                  <a:lnTo>
                    <a:pt x="82" y="0"/>
                  </a:lnTo>
                  <a:close/>
                </a:path>
              </a:pathLst>
            </a:custGeom>
            <a:solidFill>
              <a:srgbClr val="FFFFFF"/>
            </a:solidFill>
            <a:ln w="9525">
              <a:noFill/>
              <a:round/>
              <a:headEnd/>
              <a:tailEnd/>
            </a:ln>
          </p:spPr>
          <p:txBody>
            <a:bodyPr/>
            <a:lstStyle/>
            <a:p>
              <a:endParaRPr lang="en-US"/>
            </a:p>
          </p:txBody>
        </p:sp>
        <p:sp>
          <p:nvSpPr>
            <p:cNvPr id="54429" name="Freeform 217"/>
            <p:cNvSpPr>
              <a:spLocks/>
            </p:cNvSpPr>
            <p:nvPr/>
          </p:nvSpPr>
          <p:spPr bwMode="auto">
            <a:xfrm>
              <a:off x="2516" y="2615"/>
              <a:ext cx="297" cy="300"/>
            </a:xfrm>
            <a:custGeom>
              <a:avLst/>
              <a:gdLst>
                <a:gd name="T0" fmla="*/ 63 w 324"/>
                <a:gd name="T1" fmla="*/ 0 h 283"/>
                <a:gd name="T2" fmla="*/ 0 w 324"/>
                <a:gd name="T3" fmla="*/ 170 h 283"/>
                <a:gd name="T4" fmla="*/ 63 w 324"/>
                <a:gd name="T5" fmla="*/ 337 h 283"/>
                <a:gd name="T6" fmla="*/ 187 w 324"/>
                <a:gd name="T7" fmla="*/ 337 h 283"/>
                <a:gd name="T8" fmla="*/ 249 w 324"/>
                <a:gd name="T9" fmla="*/ 170 h 283"/>
                <a:gd name="T10" fmla="*/ 187 w 324"/>
                <a:gd name="T11" fmla="*/ 0 h 283"/>
                <a:gd name="T12" fmla="*/ 63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2" y="0"/>
                  </a:moveTo>
                  <a:lnTo>
                    <a:pt x="0" y="142"/>
                  </a:lnTo>
                  <a:lnTo>
                    <a:pt x="82" y="283"/>
                  </a:lnTo>
                  <a:lnTo>
                    <a:pt x="243" y="283"/>
                  </a:lnTo>
                  <a:lnTo>
                    <a:pt x="324" y="142"/>
                  </a:lnTo>
                  <a:lnTo>
                    <a:pt x="243" y="0"/>
                  </a:lnTo>
                  <a:lnTo>
                    <a:pt x="82" y="0"/>
                  </a:lnTo>
                  <a:close/>
                </a:path>
              </a:pathLst>
            </a:custGeom>
            <a:noFill/>
            <a:ln w="11113">
              <a:solidFill>
                <a:srgbClr val="000000"/>
              </a:solidFill>
              <a:round/>
              <a:headEnd/>
              <a:tailEnd/>
            </a:ln>
          </p:spPr>
          <p:txBody>
            <a:bodyPr/>
            <a:lstStyle/>
            <a:p>
              <a:endParaRPr lang="en-US"/>
            </a:p>
          </p:txBody>
        </p:sp>
        <p:sp>
          <p:nvSpPr>
            <p:cNvPr id="54430" name="Rectangle 218"/>
            <p:cNvSpPr>
              <a:spLocks noChangeArrowheads="1"/>
            </p:cNvSpPr>
            <p:nvPr/>
          </p:nvSpPr>
          <p:spPr bwMode="auto">
            <a:xfrm>
              <a:off x="2641" y="2719"/>
              <a:ext cx="54"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7</a:t>
              </a:r>
              <a:endParaRPr lang="en-US" altLang="zh-CN" sz="700" b="1">
                <a:ea typeface="MS PGothic" pitchFamily="34" charset="-128"/>
              </a:endParaRPr>
            </a:p>
          </p:txBody>
        </p:sp>
        <p:sp>
          <p:nvSpPr>
            <p:cNvPr id="54431" name="Rectangle 219"/>
            <p:cNvSpPr>
              <a:spLocks noChangeArrowheads="1"/>
            </p:cNvSpPr>
            <p:nvPr/>
          </p:nvSpPr>
          <p:spPr bwMode="auto">
            <a:xfrm>
              <a:off x="2691" y="2719"/>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32" name="Freeform 220"/>
            <p:cNvSpPr>
              <a:spLocks/>
            </p:cNvSpPr>
            <p:nvPr/>
          </p:nvSpPr>
          <p:spPr bwMode="auto">
            <a:xfrm>
              <a:off x="3143" y="3045"/>
              <a:ext cx="297" cy="297"/>
            </a:xfrm>
            <a:custGeom>
              <a:avLst/>
              <a:gdLst>
                <a:gd name="T0" fmla="*/ 62 w 324"/>
                <a:gd name="T1" fmla="*/ 0 h 281"/>
                <a:gd name="T2" fmla="*/ 0 w 324"/>
                <a:gd name="T3" fmla="*/ 168 h 281"/>
                <a:gd name="T4" fmla="*/ 62 w 324"/>
                <a:gd name="T5" fmla="*/ 332 h 281"/>
                <a:gd name="T6" fmla="*/ 186 w 324"/>
                <a:gd name="T7" fmla="*/ 332 h 281"/>
                <a:gd name="T8" fmla="*/ 249 w 324"/>
                <a:gd name="T9" fmla="*/ 168 h 281"/>
                <a:gd name="T10" fmla="*/ 186 w 324"/>
                <a:gd name="T11" fmla="*/ 0 h 281"/>
                <a:gd name="T12" fmla="*/ 62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1" y="0"/>
                  </a:moveTo>
                  <a:lnTo>
                    <a:pt x="0" y="142"/>
                  </a:lnTo>
                  <a:lnTo>
                    <a:pt x="81" y="281"/>
                  </a:lnTo>
                  <a:lnTo>
                    <a:pt x="242" y="281"/>
                  </a:lnTo>
                  <a:lnTo>
                    <a:pt x="324" y="142"/>
                  </a:lnTo>
                  <a:lnTo>
                    <a:pt x="242" y="0"/>
                  </a:lnTo>
                  <a:lnTo>
                    <a:pt x="81" y="0"/>
                  </a:lnTo>
                  <a:close/>
                </a:path>
              </a:pathLst>
            </a:custGeom>
            <a:solidFill>
              <a:srgbClr val="FFFFFF"/>
            </a:solidFill>
            <a:ln w="9525">
              <a:noFill/>
              <a:round/>
              <a:headEnd/>
              <a:tailEnd/>
            </a:ln>
          </p:spPr>
          <p:txBody>
            <a:bodyPr/>
            <a:lstStyle/>
            <a:p>
              <a:endParaRPr lang="en-US"/>
            </a:p>
          </p:txBody>
        </p:sp>
        <p:sp>
          <p:nvSpPr>
            <p:cNvPr id="54433" name="Freeform 221"/>
            <p:cNvSpPr>
              <a:spLocks/>
            </p:cNvSpPr>
            <p:nvPr/>
          </p:nvSpPr>
          <p:spPr bwMode="auto">
            <a:xfrm>
              <a:off x="3143" y="3045"/>
              <a:ext cx="297" cy="297"/>
            </a:xfrm>
            <a:custGeom>
              <a:avLst/>
              <a:gdLst>
                <a:gd name="T0" fmla="*/ 62 w 324"/>
                <a:gd name="T1" fmla="*/ 0 h 281"/>
                <a:gd name="T2" fmla="*/ 0 w 324"/>
                <a:gd name="T3" fmla="*/ 168 h 281"/>
                <a:gd name="T4" fmla="*/ 62 w 324"/>
                <a:gd name="T5" fmla="*/ 332 h 281"/>
                <a:gd name="T6" fmla="*/ 186 w 324"/>
                <a:gd name="T7" fmla="*/ 332 h 281"/>
                <a:gd name="T8" fmla="*/ 249 w 324"/>
                <a:gd name="T9" fmla="*/ 168 h 281"/>
                <a:gd name="T10" fmla="*/ 186 w 324"/>
                <a:gd name="T11" fmla="*/ 0 h 281"/>
                <a:gd name="T12" fmla="*/ 62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1" y="0"/>
                  </a:moveTo>
                  <a:lnTo>
                    <a:pt x="0" y="142"/>
                  </a:lnTo>
                  <a:lnTo>
                    <a:pt x="81" y="281"/>
                  </a:lnTo>
                  <a:lnTo>
                    <a:pt x="242" y="281"/>
                  </a:lnTo>
                  <a:lnTo>
                    <a:pt x="324" y="142"/>
                  </a:lnTo>
                  <a:lnTo>
                    <a:pt x="242" y="0"/>
                  </a:lnTo>
                  <a:lnTo>
                    <a:pt x="81" y="0"/>
                  </a:lnTo>
                  <a:close/>
                </a:path>
              </a:pathLst>
            </a:custGeom>
            <a:noFill/>
            <a:ln w="11113">
              <a:solidFill>
                <a:srgbClr val="000000"/>
              </a:solidFill>
              <a:round/>
              <a:headEnd/>
              <a:tailEnd/>
            </a:ln>
          </p:spPr>
          <p:txBody>
            <a:bodyPr/>
            <a:lstStyle/>
            <a:p>
              <a:endParaRPr lang="en-US"/>
            </a:p>
          </p:txBody>
        </p:sp>
        <p:sp>
          <p:nvSpPr>
            <p:cNvPr id="54434" name="Rectangle 222"/>
            <p:cNvSpPr>
              <a:spLocks noChangeArrowheads="1"/>
            </p:cNvSpPr>
            <p:nvPr/>
          </p:nvSpPr>
          <p:spPr bwMode="auto">
            <a:xfrm>
              <a:off x="3266" y="3146"/>
              <a:ext cx="54"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4</a:t>
              </a:r>
              <a:endParaRPr lang="en-US" altLang="zh-CN" sz="700" b="1">
                <a:ea typeface="MS PGothic" pitchFamily="34" charset="-128"/>
              </a:endParaRPr>
            </a:p>
          </p:txBody>
        </p:sp>
        <p:sp>
          <p:nvSpPr>
            <p:cNvPr id="54435" name="Rectangle 223"/>
            <p:cNvSpPr>
              <a:spLocks noChangeArrowheads="1"/>
            </p:cNvSpPr>
            <p:nvPr/>
          </p:nvSpPr>
          <p:spPr bwMode="auto">
            <a:xfrm>
              <a:off x="3318" y="3146"/>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36" name="Freeform 224"/>
            <p:cNvSpPr>
              <a:spLocks/>
            </p:cNvSpPr>
            <p:nvPr/>
          </p:nvSpPr>
          <p:spPr bwMode="auto">
            <a:xfrm>
              <a:off x="3887" y="2208"/>
              <a:ext cx="122" cy="407"/>
            </a:xfrm>
            <a:custGeom>
              <a:avLst/>
              <a:gdLst>
                <a:gd name="T0" fmla="*/ 0 w 133"/>
                <a:gd name="T1" fmla="*/ 227 h 384"/>
                <a:gd name="T2" fmla="*/ 0 w 133"/>
                <a:gd name="T3" fmla="*/ 206 h 384"/>
                <a:gd name="T4" fmla="*/ 2 w 133"/>
                <a:gd name="T5" fmla="*/ 183 h 384"/>
                <a:gd name="T6" fmla="*/ 2 w 133"/>
                <a:gd name="T7" fmla="*/ 160 h 384"/>
                <a:gd name="T8" fmla="*/ 5 w 133"/>
                <a:gd name="T9" fmla="*/ 138 h 384"/>
                <a:gd name="T10" fmla="*/ 6 w 133"/>
                <a:gd name="T11" fmla="*/ 118 h 384"/>
                <a:gd name="T12" fmla="*/ 9 w 133"/>
                <a:gd name="T13" fmla="*/ 100 h 384"/>
                <a:gd name="T14" fmla="*/ 11 w 133"/>
                <a:gd name="T15" fmla="*/ 82 h 384"/>
                <a:gd name="T16" fmla="*/ 15 w 133"/>
                <a:gd name="T17" fmla="*/ 64 h 384"/>
                <a:gd name="T18" fmla="*/ 18 w 133"/>
                <a:gd name="T19" fmla="*/ 51 h 384"/>
                <a:gd name="T20" fmla="*/ 23 w 133"/>
                <a:gd name="T21" fmla="*/ 38 h 384"/>
                <a:gd name="T22" fmla="*/ 26 w 133"/>
                <a:gd name="T23" fmla="*/ 25 h 384"/>
                <a:gd name="T24" fmla="*/ 33 w 133"/>
                <a:gd name="T25" fmla="*/ 17 h 384"/>
                <a:gd name="T26" fmla="*/ 36 w 133"/>
                <a:gd name="T27" fmla="*/ 7 h 384"/>
                <a:gd name="T28" fmla="*/ 42 w 133"/>
                <a:gd name="T29" fmla="*/ 2 h 384"/>
                <a:gd name="T30" fmla="*/ 46 w 133"/>
                <a:gd name="T31" fmla="*/ 0 h 384"/>
                <a:gd name="T32" fmla="*/ 51 w 133"/>
                <a:gd name="T33" fmla="*/ 0 h 384"/>
                <a:gd name="T34" fmla="*/ 57 w 133"/>
                <a:gd name="T35" fmla="*/ 0 h 384"/>
                <a:gd name="T36" fmla="*/ 62 w 133"/>
                <a:gd name="T37" fmla="*/ 2 h 384"/>
                <a:gd name="T38" fmla="*/ 66 w 133"/>
                <a:gd name="T39" fmla="*/ 7 h 384"/>
                <a:gd name="T40" fmla="*/ 72 w 133"/>
                <a:gd name="T41" fmla="*/ 17 h 384"/>
                <a:gd name="T42" fmla="*/ 76 w 133"/>
                <a:gd name="T43" fmla="*/ 25 h 384"/>
                <a:gd name="T44" fmla="*/ 79 w 133"/>
                <a:gd name="T45" fmla="*/ 38 h 384"/>
                <a:gd name="T46" fmla="*/ 83 w 133"/>
                <a:gd name="T47" fmla="*/ 51 h 384"/>
                <a:gd name="T48" fmla="*/ 87 w 133"/>
                <a:gd name="T49" fmla="*/ 64 h 384"/>
                <a:gd name="T50" fmla="*/ 91 w 133"/>
                <a:gd name="T51" fmla="*/ 82 h 384"/>
                <a:gd name="T52" fmla="*/ 95 w 133"/>
                <a:gd name="T53" fmla="*/ 100 h 384"/>
                <a:gd name="T54" fmla="*/ 97 w 133"/>
                <a:gd name="T55" fmla="*/ 118 h 384"/>
                <a:gd name="T56" fmla="*/ 98 w 133"/>
                <a:gd name="T57" fmla="*/ 138 h 384"/>
                <a:gd name="T58" fmla="*/ 101 w 133"/>
                <a:gd name="T59" fmla="*/ 160 h 384"/>
                <a:gd name="T60" fmla="*/ 103 w 133"/>
                <a:gd name="T61" fmla="*/ 183 h 384"/>
                <a:gd name="T62" fmla="*/ 103 w 133"/>
                <a:gd name="T63" fmla="*/ 206 h 384"/>
                <a:gd name="T64" fmla="*/ 103 w 133"/>
                <a:gd name="T65" fmla="*/ 227 h 384"/>
                <a:gd name="T66" fmla="*/ 103 w 133"/>
                <a:gd name="T67" fmla="*/ 457 h 384"/>
                <a:gd name="T68" fmla="*/ 0 w 133"/>
                <a:gd name="T69" fmla="*/ 457 h 384"/>
                <a:gd name="T70" fmla="*/ 0 w 133"/>
                <a:gd name="T71" fmla="*/ 22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4"/>
                <a:gd name="T110" fmla="*/ 133 w 133"/>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4">
                  <a:moveTo>
                    <a:pt x="0" y="191"/>
                  </a:moveTo>
                  <a:lnTo>
                    <a:pt x="0" y="173"/>
                  </a:lnTo>
                  <a:lnTo>
                    <a:pt x="2" y="154"/>
                  </a:lnTo>
                  <a:lnTo>
                    <a:pt x="2" y="134"/>
                  </a:lnTo>
                  <a:lnTo>
                    <a:pt x="5" y="116"/>
                  </a:lnTo>
                  <a:lnTo>
                    <a:pt x="7" y="99"/>
                  </a:lnTo>
                  <a:lnTo>
                    <a:pt x="12" y="84"/>
                  </a:lnTo>
                  <a:lnTo>
                    <a:pt x="14" y="69"/>
                  </a:lnTo>
                  <a:lnTo>
                    <a:pt x="19" y="54"/>
                  </a:lnTo>
                  <a:lnTo>
                    <a:pt x="24" y="42"/>
                  </a:lnTo>
                  <a:lnTo>
                    <a:pt x="29" y="32"/>
                  </a:lnTo>
                  <a:lnTo>
                    <a:pt x="34" y="22"/>
                  </a:lnTo>
                  <a:lnTo>
                    <a:pt x="42" y="14"/>
                  </a:lnTo>
                  <a:lnTo>
                    <a:pt x="47" y="7"/>
                  </a:lnTo>
                  <a:lnTo>
                    <a:pt x="54" y="2"/>
                  </a:lnTo>
                  <a:lnTo>
                    <a:pt x="59" y="0"/>
                  </a:lnTo>
                  <a:lnTo>
                    <a:pt x="66" y="0"/>
                  </a:lnTo>
                  <a:lnTo>
                    <a:pt x="74" y="0"/>
                  </a:lnTo>
                  <a:lnTo>
                    <a:pt x="81" y="2"/>
                  </a:lnTo>
                  <a:lnTo>
                    <a:pt x="86" y="7"/>
                  </a:lnTo>
                  <a:lnTo>
                    <a:pt x="94" y="14"/>
                  </a:lnTo>
                  <a:lnTo>
                    <a:pt x="98" y="22"/>
                  </a:lnTo>
                  <a:lnTo>
                    <a:pt x="103" y="32"/>
                  </a:lnTo>
                  <a:lnTo>
                    <a:pt x="108" y="42"/>
                  </a:lnTo>
                  <a:lnTo>
                    <a:pt x="113" y="54"/>
                  </a:lnTo>
                  <a:lnTo>
                    <a:pt x="118" y="69"/>
                  </a:lnTo>
                  <a:lnTo>
                    <a:pt x="123" y="84"/>
                  </a:lnTo>
                  <a:lnTo>
                    <a:pt x="126" y="99"/>
                  </a:lnTo>
                  <a:lnTo>
                    <a:pt x="128" y="116"/>
                  </a:lnTo>
                  <a:lnTo>
                    <a:pt x="131" y="134"/>
                  </a:lnTo>
                  <a:lnTo>
                    <a:pt x="133" y="154"/>
                  </a:lnTo>
                  <a:lnTo>
                    <a:pt x="133" y="173"/>
                  </a:lnTo>
                  <a:lnTo>
                    <a:pt x="133" y="191"/>
                  </a:lnTo>
                  <a:lnTo>
                    <a:pt x="133" y="384"/>
                  </a:lnTo>
                  <a:lnTo>
                    <a:pt x="0" y="384"/>
                  </a:lnTo>
                  <a:lnTo>
                    <a:pt x="0" y="191"/>
                  </a:lnTo>
                  <a:close/>
                </a:path>
              </a:pathLst>
            </a:custGeom>
            <a:solidFill>
              <a:srgbClr val="FF6600"/>
            </a:solidFill>
            <a:ln w="9525">
              <a:noFill/>
              <a:round/>
              <a:headEnd/>
              <a:tailEnd/>
            </a:ln>
          </p:spPr>
          <p:txBody>
            <a:bodyPr/>
            <a:lstStyle/>
            <a:p>
              <a:endParaRPr lang="en-US"/>
            </a:p>
          </p:txBody>
        </p:sp>
        <p:sp>
          <p:nvSpPr>
            <p:cNvPr id="54437" name="Freeform 225"/>
            <p:cNvSpPr>
              <a:spLocks/>
            </p:cNvSpPr>
            <p:nvPr/>
          </p:nvSpPr>
          <p:spPr bwMode="auto">
            <a:xfrm>
              <a:off x="3887" y="2208"/>
              <a:ext cx="122" cy="407"/>
            </a:xfrm>
            <a:custGeom>
              <a:avLst/>
              <a:gdLst>
                <a:gd name="T0" fmla="*/ 0 w 133"/>
                <a:gd name="T1" fmla="*/ 227 h 384"/>
                <a:gd name="T2" fmla="*/ 0 w 133"/>
                <a:gd name="T3" fmla="*/ 206 h 384"/>
                <a:gd name="T4" fmla="*/ 2 w 133"/>
                <a:gd name="T5" fmla="*/ 183 h 384"/>
                <a:gd name="T6" fmla="*/ 2 w 133"/>
                <a:gd name="T7" fmla="*/ 160 h 384"/>
                <a:gd name="T8" fmla="*/ 5 w 133"/>
                <a:gd name="T9" fmla="*/ 138 h 384"/>
                <a:gd name="T10" fmla="*/ 6 w 133"/>
                <a:gd name="T11" fmla="*/ 118 h 384"/>
                <a:gd name="T12" fmla="*/ 9 w 133"/>
                <a:gd name="T13" fmla="*/ 100 h 384"/>
                <a:gd name="T14" fmla="*/ 11 w 133"/>
                <a:gd name="T15" fmla="*/ 82 h 384"/>
                <a:gd name="T16" fmla="*/ 15 w 133"/>
                <a:gd name="T17" fmla="*/ 64 h 384"/>
                <a:gd name="T18" fmla="*/ 18 w 133"/>
                <a:gd name="T19" fmla="*/ 51 h 384"/>
                <a:gd name="T20" fmla="*/ 23 w 133"/>
                <a:gd name="T21" fmla="*/ 38 h 384"/>
                <a:gd name="T22" fmla="*/ 26 w 133"/>
                <a:gd name="T23" fmla="*/ 25 h 384"/>
                <a:gd name="T24" fmla="*/ 33 w 133"/>
                <a:gd name="T25" fmla="*/ 17 h 384"/>
                <a:gd name="T26" fmla="*/ 36 w 133"/>
                <a:gd name="T27" fmla="*/ 7 h 384"/>
                <a:gd name="T28" fmla="*/ 42 w 133"/>
                <a:gd name="T29" fmla="*/ 2 h 384"/>
                <a:gd name="T30" fmla="*/ 46 w 133"/>
                <a:gd name="T31" fmla="*/ 0 h 384"/>
                <a:gd name="T32" fmla="*/ 51 w 133"/>
                <a:gd name="T33" fmla="*/ 0 h 384"/>
                <a:gd name="T34" fmla="*/ 57 w 133"/>
                <a:gd name="T35" fmla="*/ 0 h 384"/>
                <a:gd name="T36" fmla="*/ 62 w 133"/>
                <a:gd name="T37" fmla="*/ 2 h 384"/>
                <a:gd name="T38" fmla="*/ 66 w 133"/>
                <a:gd name="T39" fmla="*/ 7 h 384"/>
                <a:gd name="T40" fmla="*/ 72 w 133"/>
                <a:gd name="T41" fmla="*/ 17 h 384"/>
                <a:gd name="T42" fmla="*/ 76 w 133"/>
                <a:gd name="T43" fmla="*/ 25 h 384"/>
                <a:gd name="T44" fmla="*/ 79 w 133"/>
                <a:gd name="T45" fmla="*/ 38 h 384"/>
                <a:gd name="T46" fmla="*/ 83 w 133"/>
                <a:gd name="T47" fmla="*/ 51 h 384"/>
                <a:gd name="T48" fmla="*/ 87 w 133"/>
                <a:gd name="T49" fmla="*/ 64 h 384"/>
                <a:gd name="T50" fmla="*/ 91 w 133"/>
                <a:gd name="T51" fmla="*/ 82 h 384"/>
                <a:gd name="T52" fmla="*/ 95 w 133"/>
                <a:gd name="T53" fmla="*/ 100 h 384"/>
                <a:gd name="T54" fmla="*/ 97 w 133"/>
                <a:gd name="T55" fmla="*/ 118 h 384"/>
                <a:gd name="T56" fmla="*/ 98 w 133"/>
                <a:gd name="T57" fmla="*/ 138 h 384"/>
                <a:gd name="T58" fmla="*/ 101 w 133"/>
                <a:gd name="T59" fmla="*/ 160 h 384"/>
                <a:gd name="T60" fmla="*/ 103 w 133"/>
                <a:gd name="T61" fmla="*/ 183 h 384"/>
                <a:gd name="T62" fmla="*/ 103 w 133"/>
                <a:gd name="T63" fmla="*/ 206 h 384"/>
                <a:gd name="T64" fmla="*/ 103 w 133"/>
                <a:gd name="T65" fmla="*/ 227 h 384"/>
                <a:gd name="T66" fmla="*/ 103 w 133"/>
                <a:gd name="T67" fmla="*/ 457 h 384"/>
                <a:gd name="T68" fmla="*/ 0 w 133"/>
                <a:gd name="T69" fmla="*/ 457 h 384"/>
                <a:gd name="T70" fmla="*/ 0 w 133"/>
                <a:gd name="T71" fmla="*/ 22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4"/>
                <a:gd name="T110" fmla="*/ 133 w 133"/>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4">
                  <a:moveTo>
                    <a:pt x="0" y="191"/>
                  </a:moveTo>
                  <a:lnTo>
                    <a:pt x="0" y="173"/>
                  </a:lnTo>
                  <a:lnTo>
                    <a:pt x="2" y="154"/>
                  </a:lnTo>
                  <a:lnTo>
                    <a:pt x="2" y="134"/>
                  </a:lnTo>
                  <a:lnTo>
                    <a:pt x="5" y="116"/>
                  </a:lnTo>
                  <a:lnTo>
                    <a:pt x="7" y="99"/>
                  </a:lnTo>
                  <a:lnTo>
                    <a:pt x="12" y="84"/>
                  </a:lnTo>
                  <a:lnTo>
                    <a:pt x="14" y="69"/>
                  </a:lnTo>
                  <a:lnTo>
                    <a:pt x="19" y="54"/>
                  </a:lnTo>
                  <a:lnTo>
                    <a:pt x="24" y="42"/>
                  </a:lnTo>
                  <a:lnTo>
                    <a:pt x="29" y="32"/>
                  </a:lnTo>
                  <a:lnTo>
                    <a:pt x="34" y="22"/>
                  </a:lnTo>
                  <a:lnTo>
                    <a:pt x="42" y="14"/>
                  </a:lnTo>
                  <a:lnTo>
                    <a:pt x="47" y="7"/>
                  </a:lnTo>
                  <a:lnTo>
                    <a:pt x="54" y="2"/>
                  </a:lnTo>
                  <a:lnTo>
                    <a:pt x="59" y="0"/>
                  </a:lnTo>
                  <a:lnTo>
                    <a:pt x="66" y="0"/>
                  </a:lnTo>
                  <a:lnTo>
                    <a:pt x="74" y="0"/>
                  </a:lnTo>
                  <a:lnTo>
                    <a:pt x="81" y="2"/>
                  </a:lnTo>
                  <a:lnTo>
                    <a:pt x="86" y="7"/>
                  </a:lnTo>
                  <a:lnTo>
                    <a:pt x="94" y="14"/>
                  </a:lnTo>
                  <a:lnTo>
                    <a:pt x="98" y="22"/>
                  </a:lnTo>
                  <a:lnTo>
                    <a:pt x="103" y="32"/>
                  </a:lnTo>
                  <a:lnTo>
                    <a:pt x="108" y="42"/>
                  </a:lnTo>
                  <a:lnTo>
                    <a:pt x="113" y="54"/>
                  </a:lnTo>
                  <a:lnTo>
                    <a:pt x="118" y="69"/>
                  </a:lnTo>
                  <a:lnTo>
                    <a:pt x="123" y="84"/>
                  </a:lnTo>
                  <a:lnTo>
                    <a:pt x="126" y="99"/>
                  </a:lnTo>
                  <a:lnTo>
                    <a:pt x="128" y="116"/>
                  </a:lnTo>
                  <a:lnTo>
                    <a:pt x="131" y="134"/>
                  </a:lnTo>
                  <a:lnTo>
                    <a:pt x="133" y="154"/>
                  </a:lnTo>
                  <a:lnTo>
                    <a:pt x="133" y="173"/>
                  </a:lnTo>
                  <a:lnTo>
                    <a:pt x="133" y="191"/>
                  </a:lnTo>
                  <a:lnTo>
                    <a:pt x="133" y="384"/>
                  </a:lnTo>
                  <a:lnTo>
                    <a:pt x="0" y="384"/>
                  </a:lnTo>
                  <a:lnTo>
                    <a:pt x="0" y="191"/>
                  </a:lnTo>
                </a:path>
              </a:pathLst>
            </a:custGeom>
            <a:noFill/>
            <a:ln w="11113">
              <a:solidFill>
                <a:srgbClr val="000000"/>
              </a:solidFill>
              <a:round/>
              <a:headEnd/>
              <a:tailEnd/>
            </a:ln>
          </p:spPr>
          <p:txBody>
            <a:bodyPr/>
            <a:lstStyle/>
            <a:p>
              <a:endParaRPr lang="en-US"/>
            </a:p>
          </p:txBody>
        </p:sp>
        <p:sp>
          <p:nvSpPr>
            <p:cNvPr id="54438" name="Freeform 226"/>
            <p:cNvSpPr>
              <a:spLocks/>
            </p:cNvSpPr>
            <p:nvPr/>
          </p:nvSpPr>
          <p:spPr bwMode="auto">
            <a:xfrm>
              <a:off x="4007" y="2208"/>
              <a:ext cx="124" cy="410"/>
            </a:xfrm>
            <a:custGeom>
              <a:avLst/>
              <a:gdLst>
                <a:gd name="T0" fmla="*/ 0 w 136"/>
                <a:gd name="T1" fmla="*/ 229 h 387"/>
                <a:gd name="T2" fmla="*/ 2 w 136"/>
                <a:gd name="T3" fmla="*/ 206 h 387"/>
                <a:gd name="T4" fmla="*/ 2 w 136"/>
                <a:gd name="T5" fmla="*/ 183 h 387"/>
                <a:gd name="T6" fmla="*/ 5 w 136"/>
                <a:gd name="T7" fmla="*/ 159 h 387"/>
                <a:gd name="T8" fmla="*/ 5 w 136"/>
                <a:gd name="T9" fmla="*/ 138 h 387"/>
                <a:gd name="T10" fmla="*/ 7 w 136"/>
                <a:gd name="T11" fmla="*/ 120 h 387"/>
                <a:gd name="T12" fmla="*/ 9 w 136"/>
                <a:gd name="T13" fmla="*/ 100 h 387"/>
                <a:gd name="T14" fmla="*/ 14 w 136"/>
                <a:gd name="T15" fmla="*/ 82 h 387"/>
                <a:gd name="T16" fmla="*/ 15 w 136"/>
                <a:gd name="T17" fmla="*/ 68 h 387"/>
                <a:gd name="T18" fmla="*/ 18 w 136"/>
                <a:gd name="T19" fmla="*/ 53 h 387"/>
                <a:gd name="T20" fmla="*/ 22 w 136"/>
                <a:gd name="T21" fmla="*/ 38 h 387"/>
                <a:gd name="T22" fmla="*/ 28 w 136"/>
                <a:gd name="T23" fmla="*/ 25 h 387"/>
                <a:gd name="T24" fmla="*/ 32 w 136"/>
                <a:gd name="T25" fmla="*/ 17 h 387"/>
                <a:gd name="T26" fmla="*/ 36 w 136"/>
                <a:gd name="T27" fmla="*/ 7 h 387"/>
                <a:gd name="T28" fmla="*/ 41 w 136"/>
                <a:gd name="T29" fmla="*/ 2 h 387"/>
                <a:gd name="T30" fmla="*/ 46 w 136"/>
                <a:gd name="T31" fmla="*/ 0 h 387"/>
                <a:gd name="T32" fmla="*/ 52 w 136"/>
                <a:gd name="T33" fmla="*/ 0 h 387"/>
                <a:gd name="T34" fmla="*/ 56 w 136"/>
                <a:gd name="T35" fmla="*/ 0 h 387"/>
                <a:gd name="T36" fmla="*/ 61 w 136"/>
                <a:gd name="T37" fmla="*/ 2 h 387"/>
                <a:gd name="T38" fmla="*/ 67 w 136"/>
                <a:gd name="T39" fmla="*/ 7 h 387"/>
                <a:gd name="T40" fmla="*/ 71 w 136"/>
                <a:gd name="T41" fmla="*/ 17 h 387"/>
                <a:gd name="T42" fmla="*/ 75 w 136"/>
                <a:gd name="T43" fmla="*/ 25 h 387"/>
                <a:gd name="T44" fmla="*/ 80 w 136"/>
                <a:gd name="T45" fmla="*/ 38 h 387"/>
                <a:gd name="T46" fmla="*/ 84 w 136"/>
                <a:gd name="T47" fmla="*/ 53 h 387"/>
                <a:gd name="T48" fmla="*/ 88 w 136"/>
                <a:gd name="T49" fmla="*/ 68 h 387"/>
                <a:gd name="T50" fmla="*/ 89 w 136"/>
                <a:gd name="T51" fmla="*/ 82 h 387"/>
                <a:gd name="T52" fmla="*/ 93 w 136"/>
                <a:gd name="T53" fmla="*/ 100 h 387"/>
                <a:gd name="T54" fmla="*/ 96 w 136"/>
                <a:gd name="T55" fmla="*/ 120 h 387"/>
                <a:gd name="T56" fmla="*/ 98 w 136"/>
                <a:gd name="T57" fmla="*/ 138 h 387"/>
                <a:gd name="T58" fmla="*/ 98 w 136"/>
                <a:gd name="T59" fmla="*/ 159 h 387"/>
                <a:gd name="T60" fmla="*/ 100 w 136"/>
                <a:gd name="T61" fmla="*/ 183 h 387"/>
                <a:gd name="T62" fmla="*/ 103 w 136"/>
                <a:gd name="T63" fmla="*/ 206 h 387"/>
                <a:gd name="T64" fmla="*/ 103 w 136"/>
                <a:gd name="T65" fmla="*/ 229 h 387"/>
                <a:gd name="T66" fmla="*/ 103 w 136"/>
                <a:gd name="T67" fmla="*/ 460 h 387"/>
                <a:gd name="T68" fmla="*/ 0 w 136"/>
                <a:gd name="T69" fmla="*/ 460 h 387"/>
                <a:gd name="T70" fmla="*/ 0 w 136"/>
                <a:gd name="T71" fmla="*/ 229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387"/>
                <a:gd name="T110" fmla="*/ 136 w 136"/>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387">
                  <a:moveTo>
                    <a:pt x="0" y="193"/>
                  </a:moveTo>
                  <a:lnTo>
                    <a:pt x="2" y="173"/>
                  </a:lnTo>
                  <a:lnTo>
                    <a:pt x="2" y="154"/>
                  </a:lnTo>
                  <a:lnTo>
                    <a:pt x="5" y="134"/>
                  </a:lnTo>
                  <a:lnTo>
                    <a:pt x="7" y="116"/>
                  </a:lnTo>
                  <a:lnTo>
                    <a:pt x="10" y="101"/>
                  </a:lnTo>
                  <a:lnTo>
                    <a:pt x="12" y="84"/>
                  </a:lnTo>
                  <a:lnTo>
                    <a:pt x="17" y="69"/>
                  </a:lnTo>
                  <a:lnTo>
                    <a:pt x="19" y="57"/>
                  </a:lnTo>
                  <a:lnTo>
                    <a:pt x="24" y="44"/>
                  </a:lnTo>
                  <a:lnTo>
                    <a:pt x="29" y="32"/>
                  </a:lnTo>
                  <a:lnTo>
                    <a:pt x="37" y="22"/>
                  </a:lnTo>
                  <a:lnTo>
                    <a:pt x="42" y="14"/>
                  </a:lnTo>
                  <a:lnTo>
                    <a:pt x="47" y="7"/>
                  </a:lnTo>
                  <a:lnTo>
                    <a:pt x="54" y="2"/>
                  </a:lnTo>
                  <a:lnTo>
                    <a:pt x="61" y="0"/>
                  </a:lnTo>
                  <a:lnTo>
                    <a:pt x="69" y="0"/>
                  </a:lnTo>
                  <a:lnTo>
                    <a:pt x="74" y="0"/>
                  </a:lnTo>
                  <a:lnTo>
                    <a:pt x="81" y="2"/>
                  </a:lnTo>
                  <a:lnTo>
                    <a:pt x="89" y="7"/>
                  </a:lnTo>
                  <a:lnTo>
                    <a:pt x="94" y="14"/>
                  </a:lnTo>
                  <a:lnTo>
                    <a:pt x="99" y="22"/>
                  </a:lnTo>
                  <a:lnTo>
                    <a:pt x="106" y="32"/>
                  </a:lnTo>
                  <a:lnTo>
                    <a:pt x="111" y="44"/>
                  </a:lnTo>
                  <a:lnTo>
                    <a:pt x="116" y="57"/>
                  </a:lnTo>
                  <a:lnTo>
                    <a:pt x="118" y="69"/>
                  </a:lnTo>
                  <a:lnTo>
                    <a:pt x="123" y="84"/>
                  </a:lnTo>
                  <a:lnTo>
                    <a:pt x="126" y="101"/>
                  </a:lnTo>
                  <a:lnTo>
                    <a:pt x="131" y="116"/>
                  </a:lnTo>
                  <a:lnTo>
                    <a:pt x="131" y="134"/>
                  </a:lnTo>
                  <a:lnTo>
                    <a:pt x="133" y="154"/>
                  </a:lnTo>
                  <a:lnTo>
                    <a:pt x="136" y="173"/>
                  </a:lnTo>
                  <a:lnTo>
                    <a:pt x="136" y="193"/>
                  </a:lnTo>
                  <a:lnTo>
                    <a:pt x="136" y="387"/>
                  </a:lnTo>
                  <a:lnTo>
                    <a:pt x="0" y="387"/>
                  </a:lnTo>
                  <a:lnTo>
                    <a:pt x="0" y="193"/>
                  </a:lnTo>
                  <a:close/>
                </a:path>
              </a:pathLst>
            </a:custGeom>
            <a:solidFill>
              <a:srgbClr val="FF6600"/>
            </a:solidFill>
            <a:ln w="9525">
              <a:noFill/>
              <a:round/>
              <a:headEnd/>
              <a:tailEnd/>
            </a:ln>
          </p:spPr>
          <p:txBody>
            <a:bodyPr/>
            <a:lstStyle/>
            <a:p>
              <a:endParaRPr lang="en-US"/>
            </a:p>
          </p:txBody>
        </p:sp>
        <p:sp>
          <p:nvSpPr>
            <p:cNvPr id="54439" name="Freeform 227"/>
            <p:cNvSpPr>
              <a:spLocks/>
            </p:cNvSpPr>
            <p:nvPr/>
          </p:nvSpPr>
          <p:spPr bwMode="auto">
            <a:xfrm>
              <a:off x="4007" y="2208"/>
              <a:ext cx="124" cy="410"/>
            </a:xfrm>
            <a:custGeom>
              <a:avLst/>
              <a:gdLst>
                <a:gd name="T0" fmla="*/ 0 w 136"/>
                <a:gd name="T1" fmla="*/ 229 h 387"/>
                <a:gd name="T2" fmla="*/ 2 w 136"/>
                <a:gd name="T3" fmla="*/ 206 h 387"/>
                <a:gd name="T4" fmla="*/ 2 w 136"/>
                <a:gd name="T5" fmla="*/ 183 h 387"/>
                <a:gd name="T6" fmla="*/ 5 w 136"/>
                <a:gd name="T7" fmla="*/ 159 h 387"/>
                <a:gd name="T8" fmla="*/ 5 w 136"/>
                <a:gd name="T9" fmla="*/ 138 h 387"/>
                <a:gd name="T10" fmla="*/ 7 w 136"/>
                <a:gd name="T11" fmla="*/ 120 h 387"/>
                <a:gd name="T12" fmla="*/ 9 w 136"/>
                <a:gd name="T13" fmla="*/ 100 h 387"/>
                <a:gd name="T14" fmla="*/ 14 w 136"/>
                <a:gd name="T15" fmla="*/ 82 h 387"/>
                <a:gd name="T16" fmla="*/ 15 w 136"/>
                <a:gd name="T17" fmla="*/ 68 h 387"/>
                <a:gd name="T18" fmla="*/ 18 w 136"/>
                <a:gd name="T19" fmla="*/ 53 h 387"/>
                <a:gd name="T20" fmla="*/ 22 w 136"/>
                <a:gd name="T21" fmla="*/ 38 h 387"/>
                <a:gd name="T22" fmla="*/ 28 w 136"/>
                <a:gd name="T23" fmla="*/ 25 h 387"/>
                <a:gd name="T24" fmla="*/ 32 w 136"/>
                <a:gd name="T25" fmla="*/ 17 h 387"/>
                <a:gd name="T26" fmla="*/ 36 w 136"/>
                <a:gd name="T27" fmla="*/ 7 h 387"/>
                <a:gd name="T28" fmla="*/ 41 w 136"/>
                <a:gd name="T29" fmla="*/ 2 h 387"/>
                <a:gd name="T30" fmla="*/ 46 w 136"/>
                <a:gd name="T31" fmla="*/ 0 h 387"/>
                <a:gd name="T32" fmla="*/ 52 w 136"/>
                <a:gd name="T33" fmla="*/ 0 h 387"/>
                <a:gd name="T34" fmla="*/ 56 w 136"/>
                <a:gd name="T35" fmla="*/ 0 h 387"/>
                <a:gd name="T36" fmla="*/ 61 w 136"/>
                <a:gd name="T37" fmla="*/ 2 h 387"/>
                <a:gd name="T38" fmla="*/ 67 w 136"/>
                <a:gd name="T39" fmla="*/ 7 h 387"/>
                <a:gd name="T40" fmla="*/ 71 w 136"/>
                <a:gd name="T41" fmla="*/ 17 h 387"/>
                <a:gd name="T42" fmla="*/ 75 w 136"/>
                <a:gd name="T43" fmla="*/ 25 h 387"/>
                <a:gd name="T44" fmla="*/ 80 w 136"/>
                <a:gd name="T45" fmla="*/ 38 h 387"/>
                <a:gd name="T46" fmla="*/ 84 w 136"/>
                <a:gd name="T47" fmla="*/ 53 h 387"/>
                <a:gd name="T48" fmla="*/ 88 w 136"/>
                <a:gd name="T49" fmla="*/ 68 h 387"/>
                <a:gd name="T50" fmla="*/ 89 w 136"/>
                <a:gd name="T51" fmla="*/ 82 h 387"/>
                <a:gd name="T52" fmla="*/ 93 w 136"/>
                <a:gd name="T53" fmla="*/ 100 h 387"/>
                <a:gd name="T54" fmla="*/ 96 w 136"/>
                <a:gd name="T55" fmla="*/ 120 h 387"/>
                <a:gd name="T56" fmla="*/ 98 w 136"/>
                <a:gd name="T57" fmla="*/ 138 h 387"/>
                <a:gd name="T58" fmla="*/ 98 w 136"/>
                <a:gd name="T59" fmla="*/ 159 h 387"/>
                <a:gd name="T60" fmla="*/ 100 w 136"/>
                <a:gd name="T61" fmla="*/ 183 h 387"/>
                <a:gd name="T62" fmla="*/ 103 w 136"/>
                <a:gd name="T63" fmla="*/ 206 h 387"/>
                <a:gd name="T64" fmla="*/ 103 w 136"/>
                <a:gd name="T65" fmla="*/ 229 h 387"/>
                <a:gd name="T66" fmla="*/ 103 w 136"/>
                <a:gd name="T67" fmla="*/ 460 h 387"/>
                <a:gd name="T68" fmla="*/ 0 w 136"/>
                <a:gd name="T69" fmla="*/ 460 h 387"/>
                <a:gd name="T70" fmla="*/ 0 w 136"/>
                <a:gd name="T71" fmla="*/ 229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387"/>
                <a:gd name="T110" fmla="*/ 136 w 136"/>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387">
                  <a:moveTo>
                    <a:pt x="0" y="193"/>
                  </a:moveTo>
                  <a:lnTo>
                    <a:pt x="2" y="173"/>
                  </a:lnTo>
                  <a:lnTo>
                    <a:pt x="2" y="154"/>
                  </a:lnTo>
                  <a:lnTo>
                    <a:pt x="5" y="134"/>
                  </a:lnTo>
                  <a:lnTo>
                    <a:pt x="7" y="116"/>
                  </a:lnTo>
                  <a:lnTo>
                    <a:pt x="10" y="101"/>
                  </a:lnTo>
                  <a:lnTo>
                    <a:pt x="12" y="84"/>
                  </a:lnTo>
                  <a:lnTo>
                    <a:pt x="17" y="69"/>
                  </a:lnTo>
                  <a:lnTo>
                    <a:pt x="19" y="57"/>
                  </a:lnTo>
                  <a:lnTo>
                    <a:pt x="24" y="44"/>
                  </a:lnTo>
                  <a:lnTo>
                    <a:pt x="29" y="32"/>
                  </a:lnTo>
                  <a:lnTo>
                    <a:pt x="37" y="22"/>
                  </a:lnTo>
                  <a:lnTo>
                    <a:pt x="42" y="14"/>
                  </a:lnTo>
                  <a:lnTo>
                    <a:pt x="47" y="7"/>
                  </a:lnTo>
                  <a:lnTo>
                    <a:pt x="54" y="2"/>
                  </a:lnTo>
                  <a:lnTo>
                    <a:pt x="61" y="0"/>
                  </a:lnTo>
                  <a:lnTo>
                    <a:pt x="69" y="0"/>
                  </a:lnTo>
                  <a:lnTo>
                    <a:pt x="74" y="0"/>
                  </a:lnTo>
                  <a:lnTo>
                    <a:pt x="81" y="2"/>
                  </a:lnTo>
                  <a:lnTo>
                    <a:pt x="89" y="7"/>
                  </a:lnTo>
                  <a:lnTo>
                    <a:pt x="94" y="14"/>
                  </a:lnTo>
                  <a:lnTo>
                    <a:pt x="99" y="22"/>
                  </a:lnTo>
                  <a:lnTo>
                    <a:pt x="106" y="32"/>
                  </a:lnTo>
                  <a:lnTo>
                    <a:pt x="111" y="44"/>
                  </a:lnTo>
                  <a:lnTo>
                    <a:pt x="116" y="57"/>
                  </a:lnTo>
                  <a:lnTo>
                    <a:pt x="118" y="69"/>
                  </a:lnTo>
                  <a:lnTo>
                    <a:pt x="123" y="84"/>
                  </a:lnTo>
                  <a:lnTo>
                    <a:pt x="126" y="101"/>
                  </a:lnTo>
                  <a:lnTo>
                    <a:pt x="131" y="116"/>
                  </a:lnTo>
                  <a:lnTo>
                    <a:pt x="131" y="134"/>
                  </a:lnTo>
                  <a:lnTo>
                    <a:pt x="133" y="154"/>
                  </a:lnTo>
                  <a:lnTo>
                    <a:pt x="136" y="173"/>
                  </a:lnTo>
                  <a:lnTo>
                    <a:pt x="136" y="193"/>
                  </a:lnTo>
                  <a:lnTo>
                    <a:pt x="136" y="387"/>
                  </a:lnTo>
                  <a:lnTo>
                    <a:pt x="0" y="387"/>
                  </a:lnTo>
                  <a:lnTo>
                    <a:pt x="0" y="193"/>
                  </a:lnTo>
                </a:path>
              </a:pathLst>
            </a:custGeom>
            <a:noFill/>
            <a:ln w="11113">
              <a:solidFill>
                <a:srgbClr val="000000"/>
              </a:solidFill>
              <a:round/>
              <a:headEnd/>
              <a:tailEnd/>
            </a:ln>
          </p:spPr>
          <p:txBody>
            <a:bodyPr/>
            <a:lstStyle/>
            <a:p>
              <a:endParaRPr lang="en-US"/>
            </a:p>
          </p:txBody>
        </p:sp>
        <p:sp>
          <p:nvSpPr>
            <p:cNvPr id="54440" name="Freeform 228"/>
            <p:cNvSpPr>
              <a:spLocks/>
            </p:cNvSpPr>
            <p:nvPr/>
          </p:nvSpPr>
          <p:spPr bwMode="auto">
            <a:xfrm>
              <a:off x="4131" y="2208"/>
              <a:ext cx="122" cy="410"/>
            </a:xfrm>
            <a:custGeom>
              <a:avLst/>
              <a:gdLst>
                <a:gd name="T0" fmla="*/ 0 w 133"/>
                <a:gd name="T1" fmla="*/ 229 h 387"/>
                <a:gd name="T2" fmla="*/ 0 w 133"/>
                <a:gd name="T3" fmla="*/ 206 h 387"/>
                <a:gd name="T4" fmla="*/ 0 w 133"/>
                <a:gd name="T5" fmla="*/ 183 h 387"/>
                <a:gd name="T6" fmla="*/ 2 w 133"/>
                <a:gd name="T7" fmla="*/ 159 h 387"/>
                <a:gd name="T8" fmla="*/ 5 w 133"/>
                <a:gd name="T9" fmla="*/ 138 h 387"/>
                <a:gd name="T10" fmla="*/ 6 w 133"/>
                <a:gd name="T11" fmla="*/ 120 h 387"/>
                <a:gd name="T12" fmla="*/ 6 w 133"/>
                <a:gd name="T13" fmla="*/ 100 h 387"/>
                <a:gd name="T14" fmla="*/ 11 w 133"/>
                <a:gd name="T15" fmla="*/ 82 h 387"/>
                <a:gd name="T16" fmla="*/ 15 w 133"/>
                <a:gd name="T17" fmla="*/ 68 h 387"/>
                <a:gd name="T18" fmla="*/ 18 w 133"/>
                <a:gd name="T19" fmla="*/ 53 h 387"/>
                <a:gd name="T20" fmla="*/ 23 w 133"/>
                <a:gd name="T21" fmla="*/ 38 h 387"/>
                <a:gd name="T22" fmla="*/ 26 w 133"/>
                <a:gd name="T23" fmla="*/ 25 h 387"/>
                <a:gd name="T24" fmla="*/ 30 w 133"/>
                <a:gd name="T25" fmla="*/ 17 h 387"/>
                <a:gd name="T26" fmla="*/ 36 w 133"/>
                <a:gd name="T27" fmla="*/ 7 h 387"/>
                <a:gd name="T28" fmla="*/ 40 w 133"/>
                <a:gd name="T29" fmla="*/ 2 h 387"/>
                <a:gd name="T30" fmla="*/ 46 w 133"/>
                <a:gd name="T31" fmla="*/ 0 h 387"/>
                <a:gd name="T32" fmla="*/ 51 w 133"/>
                <a:gd name="T33" fmla="*/ 0 h 387"/>
                <a:gd name="T34" fmla="*/ 55 w 133"/>
                <a:gd name="T35" fmla="*/ 0 h 387"/>
                <a:gd name="T36" fmla="*/ 61 w 133"/>
                <a:gd name="T37" fmla="*/ 2 h 387"/>
                <a:gd name="T38" fmla="*/ 66 w 133"/>
                <a:gd name="T39" fmla="*/ 7 h 387"/>
                <a:gd name="T40" fmla="*/ 70 w 133"/>
                <a:gd name="T41" fmla="*/ 17 h 387"/>
                <a:gd name="T42" fmla="*/ 76 w 133"/>
                <a:gd name="T43" fmla="*/ 25 h 387"/>
                <a:gd name="T44" fmla="*/ 79 w 133"/>
                <a:gd name="T45" fmla="*/ 38 h 387"/>
                <a:gd name="T46" fmla="*/ 83 w 133"/>
                <a:gd name="T47" fmla="*/ 53 h 387"/>
                <a:gd name="T48" fmla="*/ 87 w 133"/>
                <a:gd name="T49" fmla="*/ 68 h 387"/>
                <a:gd name="T50" fmla="*/ 91 w 133"/>
                <a:gd name="T51" fmla="*/ 82 h 387"/>
                <a:gd name="T52" fmla="*/ 94 w 133"/>
                <a:gd name="T53" fmla="*/ 100 h 387"/>
                <a:gd name="T54" fmla="*/ 97 w 133"/>
                <a:gd name="T55" fmla="*/ 120 h 387"/>
                <a:gd name="T56" fmla="*/ 98 w 133"/>
                <a:gd name="T57" fmla="*/ 138 h 387"/>
                <a:gd name="T58" fmla="*/ 101 w 133"/>
                <a:gd name="T59" fmla="*/ 159 h 387"/>
                <a:gd name="T60" fmla="*/ 101 w 133"/>
                <a:gd name="T61" fmla="*/ 183 h 387"/>
                <a:gd name="T62" fmla="*/ 103 w 133"/>
                <a:gd name="T63" fmla="*/ 206 h 387"/>
                <a:gd name="T64" fmla="*/ 103 w 133"/>
                <a:gd name="T65" fmla="*/ 229 h 387"/>
                <a:gd name="T66" fmla="*/ 103 w 133"/>
                <a:gd name="T67" fmla="*/ 460 h 387"/>
                <a:gd name="T68" fmla="*/ 0 w 133"/>
                <a:gd name="T69" fmla="*/ 460 h 387"/>
                <a:gd name="T70" fmla="*/ 0 w 133"/>
                <a:gd name="T71" fmla="*/ 229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7"/>
                <a:gd name="T110" fmla="*/ 133 w 133"/>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7">
                  <a:moveTo>
                    <a:pt x="0" y="193"/>
                  </a:moveTo>
                  <a:lnTo>
                    <a:pt x="0" y="173"/>
                  </a:lnTo>
                  <a:lnTo>
                    <a:pt x="0" y="154"/>
                  </a:lnTo>
                  <a:lnTo>
                    <a:pt x="2" y="134"/>
                  </a:lnTo>
                  <a:lnTo>
                    <a:pt x="5" y="116"/>
                  </a:lnTo>
                  <a:lnTo>
                    <a:pt x="7" y="101"/>
                  </a:lnTo>
                  <a:lnTo>
                    <a:pt x="9" y="84"/>
                  </a:lnTo>
                  <a:lnTo>
                    <a:pt x="14" y="69"/>
                  </a:lnTo>
                  <a:lnTo>
                    <a:pt x="19" y="57"/>
                  </a:lnTo>
                  <a:lnTo>
                    <a:pt x="24" y="44"/>
                  </a:lnTo>
                  <a:lnTo>
                    <a:pt x="29" y="32"/>
                  </a:lnTo>
                  <a:lnTo>
                    <a:pt x="34" y="22"/>
                  </a:lnTo>
                  <a:lnTo>
                    <a:pt x="39" y="14"/>
                  </a:lnTo>
                  <a:lnTo>
                    <a:pt x="47" y="7"/>
                  </a:lnTo>
                  <a:lnTo>
                    <a:pt x="52" y="2"/>
                  </a:lnTo>
                  <a:lnTo>
                    <a:pt x="59" y="0"/>
                  </a:lnTo>
                  <a:lnTo>
                    <a:pt x="66" y="0"/>
                  </a:lnTo>
                  <a:lnTo>
                    <a:pt x="71" y="0"/>
                  </a:lnTo>
                  <a:lnTo>
                    <a:pt x="79" y="2"/>
                  </a:lnTo>
                  <a:lnTo>
                    <a:pt x="86" y="7"/>
                  </a:lnTo>
                  <a:lnTo>
                    <a:pt x="91" y="14"/>
                  </a:lnTo>
                  <a:lnTo>
                    <a:pt x="99" y="22"/>
                  </a:lnTo>
                  <a:lnTo>
                    <a:pt x="103" y="32"/>
                  </a:lnTo>
                  <a:lnTo>
                    <a:pt x="108" y="44"/>
                  </a:lnTo>
                  <a:lnTo>
                    <a:pt x="113" y="57"/>
                  </a:lnTo>
                  <a:lnTo>
                    <a:pt x="118" y="69"/>
                  </a:lnTo>
                  <a:lnTo>
                    <a:pt x="121" y="84"/>
                  </a:lnTo>
                  <a:lnTo>
                    <a:pt x="126" y="101"/>
                  </a:lnTo>
                  <a:lnTo>
                    <a:pt x="128" y="116"/>
                  </a:lnTo>
                  <a:lnTo>
                    <a:pt x="131" y="134"/>
                  </a:lnTo>
                  <a:lnTo>
                    <a:pt x="131" y="154"/>
                  </a:lnTo>
                  <a:lnTo>
                    <a:pt x="133" y="173"/>
                  </a:lnTo>
                  <a:lnTo>
                    <a:pt x="133" y="193"/>
                  </a:lnTo>
                  <a:lnTo>
                    <a:pt x="133" y="387"/>
                  </a:lnTo>
                  <a:lnTo>
                    <a:pt x="0" y="387"/>
                  </a:lnTo>
                  <a:lnTo>
                    <a:pt x="0" y="193"/>
                  </a:lnTo>
                  <a:close/>
                </a:path>
              </a:pathLst>
            </a:custGeom>
            <a:solidFill>
              <a:srgbClr val="FF6600"/>
            </a:solidFill>
            <a:ln w="9525">
              <a:noFill/>
              <a:round/>
              <a:headEnd/>
              <a:tailEnd/>
            </a:ln>
          </p:spPr>
          <p:txBody>
            <a:bodyPr/>
            <a:lstStyle/>
            <a:p>
              <a:endParaRPr lang="en-US"/>
            </a:p>
          </p:txBody>
        </p:sp>
        <p:sp>
          <p:nvSpPr>
            <p:cNvPr id="54441" name="Freeform 229"/>
            <p:cNvSpPr>
              <a:spLocks/>
            </p:cNvSpPr>
            <p:nvPr/>
          </p:nvSpPr>
          <p:spPr bwMode="auto">
            <a:xfrm>
              <a:off x="4131" y="2208"/>
              <a:ext cx="122" cy="410"/>
            </a:xfrm>
            <a:custGeom>
              <a:avLst/>
              <a:gdLst>
                <a:gd name="T0" fmla="*/ 0 w 133"/>
                <a:gd name="T1" fmla="*/ 229 h 387"/>
                <a:gd name="T2" fmla="*/ 0 w 133"/>
                <a:gd name="T3" fmla="*/ 206 h 387"/>
                <a:gd name="T4" fmla="*/ 0 w 133"/>
                <a:gd name="T5" fmla="*/ 183 h 387"/>
                <a:gd name="T6" fmla="*/ 2 w 133"/>
                <a:gd name="T7" fmla="*/ 159 h 387"/>
                <a:gd name="T8" fmla="*/ 5 w 133"/>
                <a:gd name="T9" fmla="*/ 138 h 387"/>
                <a:gd name="T10" fmla="*/ 6 w 133"/>
                <a:gd name="T11" fmla="*/ 120 h 387"/>
                <a:gd name="T12" fmla="*/ 6 w 133"/>
                <a:gd name="T13" fmla="*/ 100 h 387"/>
                <a:gd name="T14" fmla="*/ 11 w 133"/>
                <a:gd name="T15" fmla="*/ 82 h 387"/>
                <a:gd name="T16" fmla="*/ 15 w 133"/>
                <a:gd name="T17" fmla="*/ 68 h 387"/>
                <a:gd name="T18" fmla="*/ 18 w 133"/>
                <a:gd name="T19" fmla="*/ 53 h 387"/>
                <a:gd name="T20" fmla="*/ 23 w 133"/>
                <a:gd name="T21" fmla="*/ 38 h 387"/>
                <a:gd name="T22" fmla="*/ 26 w 133"/>
                <a:gd name="T23" fmla="*/ 25 h 387"/>
                <a:gd name="T24" fmla="*/ 30 w 133"/>
                <a:gd name="T25" fmla="*/ 17 h 387"/>
                <a:gd name="T26" fmla="*/ 36 w 133"/>
                <a:gd name="T27" fmla="*/ 7 h 387"/>
                <a:gd name="T28" fmla="*/ 40 w 133"/>
                <a:gd name="T29" fmla="*/ 2 h 387"/>
                <a:gd name="T30" fmla="*/ 46 w 133"/>
                <a:gd name="T31" fmla="*/ 0 h 387"/>
                <a:gd name="T32" fmla="*/ 51 w 133"/>
                <a:gd name="T33" fmla="*/ 0 h 387"/>
                <a:gd name="T34" fmla="*/ 55 w 133"/>
                <a:gd name="T35" fmla="*/ 0 h 387"/>
                <a:gd name="T36" fmla="*/ 61 w 133"/>
                <a:gd name="T37" fmla="*/ 2 h 387"/>
                <a:gd name="T38" fmla="*/ 66 w 133"/>
                <a:gd name="T39" fmla="*/ 7 h 387"/>
                <a:gd name="T40" fmla="*/ 70 w 133"/>
                <a:gd name="T41" fmla="*/ 17 h 387"/>
                <a:gd name="T42" fmla="*/ 76 w 133"/>
                <a:gd name="T43" fmla="*/ 25 h 387"/>
                <a:gd name="T44" fmla="*/ 79 w 133"/>
                <a:gd name="T45" fmla="*/ 38 h 387"/>
                <a:gd name="T46" fmla="*/ 83 w 133"/>
                <a:gd name="T47" fmla="*/ 53 h 387"/>
                <a:gd name="T48" fmla="*/ 87 w 133"/>
                <a:gd name="T49" fmla="*/ 68 h 387"/>
                <a:gd name="T50" fmla="*/ 91 w 133"/>
                <a:gd name="T51" fmla="*/ 82 h 387"/>
                <a:gd name="T52" fmla="*/ 94 w 133"/>
                <a:gd name="T53" fmla="*/ 100 h 387"/>
                <a:gd name="T54" fmla="*/ 97 w 133"/>
                <a:gd name="T55" fmla="*/ 120 h 387"/>
                <a:gd name="T56" fmla="*/ 98 w 133"/>
                <a:gd name="T57" fmla="*/ 138 h 387"/>
                <a:gd name="T58" fmla="*/ 101 w 133"/>
                <a:gd name="T59" fmla="*/ 159 h 387"/>
                <a:gd name="T60" fmla="*/ 101 w 133"/>
                <a:gd name="T61" fmla="*/ 183 h 387"/>
                <a:gd name="T62" fmla="*/ 103 w 133"/>
                <a:gd name="T63" fmla="*/ 206 h 387"/>
                <a:gd name="T64" fmla="*/ 103 w 133"/>
                <a:gd name="T65" fmla="*/ 229 h 387"/>
                <a:gd name="T66" fmla="*/ 103 w 133"/>
                <a:gd name="T67" fmla="*/ 460 h 387"/>
                <a:gd name="T68" fmla="*/ 0 w 133"/>
                <a:gd name="T69" fmla="*/ 460 h 387"/>
                <a:gd name="T70" fmla="*/ 0 w 133"/>
                <a:gd name="T71" fmla="*/ 229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7"/>
                <a:gd name="T110" fmla="*/ 133 w 133"/>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7">
                  <a:moveTo>
                    <a:pt x="0" y="193"/>
                  </a:moveTo>
                  <a:lnTo>
                    <a:pt x="0" y="173"/>
                  </a:lnTo>
                  <a:lnTo>
                    <a:pt x="0" y="154"/>
                  </a:lnTo>
                  <a:lnTo>
                    <a:pt x="2" y="134"/>
                  </a:lnTo>
                  <a:lnTo>
                    <a:pt x="5" y="116"/>
                  </a:lnTo>
                  <a:lnTo>
                    <a:pt x="7" y="101"/>
                  </a:lnTo>
                  <a:lnTo>
                    <a:pt x="9" y="84"/>
                  </a:lnTo>
                  <a:lnTo>
                    <a:pt x="14" y="69"/>
                  </a:lnTo>
                  <a:lnTo>
                    <a:pt x="19" y="57"/>
                  </a:lnTo>
                  <a:lnTo>
                    <a:pt x="24" y="44"/>
                  </a:lnTo>
                  <a:lnTo>
                    <a:pt x="29" y="32"/>
                  </a:lnTo>
                  <a:lnTo>
                    <a:pt x="34" y="22"/>
                  </a:lnTo>
                  <a:lnTo>
                    <a:pt x="39" y="14"/>
                  </a:lnTo>
                  <a:lnTo>
                    <a:pt x="47" y="7"/>
                  </a:lnTo>
                  <a:lnTo>
                    <a:pt x="52" y="2"/>
                  </a:lnTo>
                  <a:lnTo>
                    <a:pt x="59" y="0"/>
                  </a:lnTo>
                  <a:lnTo>
                    <a:pt x="66" y="0"/>
                  </a:lnTo>
                  <a:lnTo>
                    <a:pt x="71" y="0"/>
                  </a:lnTo>
                  <a:lnTo>
                    <a:pt x="79" y="2"/>
                  </a:lnTo>
                  <a:lnTo>
                    <a:pt x="86" y="7"/>
                  </a:lnTo>
                  <a:lnTo>
                    <a:pt x="91" y="14"/>
                  </a:lnTo>
                  <a:lnTo>
                    <a:pt x="99" y="22"/>
                  </a:lnTo>
                  <a:lnTo>
                    <a:pt x="103" y="32"/>
                  </a:lnTo>
                  <a:lnTo>
                    <a:pt x="108" y="44"/>
                  </a:lnTo>
                  <a:lnTo>
                    <a:pt x="113" y="57"/>
                  </a:lnTo>
                  <a:lnTo>
                    <a:pt x="118" y="69"/>
                  </a:lnTo>
                  <a:lnTo>
                    <a:pt x="121" y="84"/>
                  </a:lnTo>
                  <a:lnTo>
                    <a:pt x="126" y="101"/>
                  </a:lnTo>
                  <a:lnTo>
                    <a:pt x="128" y="116"/>
                  </a:lnTo>
                  <a:lnTo>
                    <a:pt x="131" y="134"/>
                  </a:lnTo>
                  <a:lnTo>
                    <a:pt x="131" y="154"/>
                  </a:lnTo>
                  <a:lnTo>
                    <a:pt x="133" y="173"/>
                  </a:lnTo>
                  <a:lnTo>
                    <a:pt x="133" y="193"/>
                  </a:lnTo>
                  <a:lnTo>
                    <a:pt x="133" y="387"/>
                  </a:lnTo>
                  <a:lnTo>
                    <a:pt x="0" y="387"/>
                  </a:lnTo>
                  <a:lnTo>
                    <a:pt x="0" y="193"/>
                  </a:lnTo>
                </a:path>
              </a:pathLst>
            </a:custGeom>
            <a:noFill/>
            <a:ln w="11113">
              <a:solidFill>
                <a:srgbClr val="000000"/>
              </a:solidFill>
              <a:round/>
              <a:headEnd/>
              <a:tailEnd/>
            </a:ln>
          </p:spPr>
          <p:txBody>
            <a:bodyPr/>
            <a:lstStyle/>
            <a:p>
              <a:endParaRPr lang="en-US"/>
            </a:p>
          </p:txBody>
        </p:sp>
        <p:sp>
          <p:nvSpPr>
            <p:cNvPr id="54442" name="Freeform 230"/>
            <p:cNvSpPr>
              <a:spLocks/>
            </p:cNvSpPr>
            <p:nvPr/>
          </p:nvSpPr>
          <p:spPr bwMode="auto">
            <a:xfrm>
              <a:off x="4614" y="2439"/>
              <a:ext cx="123" cy="179"/>
            </a:xfrm>
            <a:custGeom>
              <a:avLst/>
              <a:gdLst>
                <a:gd name="T0" fmla="*/ 0 w 134"/>
                <a:gd name="T1" fmla="*/ 100 h 169"/>
                <a:gd name="T2" fmla="*/ 0 w 134"/>
                <a:gd name="T3" fmla="*/ 89 h 169"/>
                <a:gd name="T4" fmla="*/ 3 w 134"/>
                <a:gd name="T5" fmla="*/ 79 h 169"/>
                <a:gd name="T6" fmla="*/ 3 w 134"/>
                <a:gd name="T7" fmla="*/ 72 h 169"/>
                <a:gd name="T8" fmla="*/ 5 w 134"/>
                <a:gd name="T9" fmla="*/ 61 h 169"/>
                <a:gd name="T10" fmla="*/ 10 w 134"/>
                <a:gd name="T11" fmla="*/ 43 h 169"/>
                <a:gd name="T12" fmla="*/ 16 w 134"/>
                <a:gd name="T13" fmla="*/ 30 h 169"/>
                <a:gd name="T14" fmla="*/ 19 w 134"/>
                <a:gd name="T15" fmla="*/ 23 h 169"/>
                <a:gd name="T16" fmla="*/ 24 w 134"/>
                <a:gd name="T17" fmla="*/ 18 h 169"/>
                <a:gd name="T18" fmla="*/ 27 w 134"/>
                <a:gd name="T19" fmla="*/ 13 h 169"/>
                <a:gd name="T20" fmla="*/ 33 w 134"/>
                <a:gd name="T21" fmla="*/ 8 h 169"/>
                <a:gd name="T22" fmla="*/ 36 w 134"/>
                <a:gd name="T23" fmla="*/ 3 h 169"/>
                <a:gd name="T24" fmla="*/ 42 w 134"/>
                <a:gd name="T25" fmla="*/ 3 h 169"/>
                <a:gd name="T26" fmla="*/ 46 w 134"/>
                <a:gd name="T27" fmla="*/ 0 h 169"/>
                <a:gd name="T28" fmla="*/ 51 w 134"/>
                <a:gd name="T29" fmla="*/ 0 h 169"/>
                <a:gd name="T30" fmla="*/ 57 w 134"/>
                <a:gd name="T31" fmla="*/ 0 h 169"/>
                <a:gd name="T32" fmla="*/ 62 w 134"/>
                <a:gd name="T33" fmla="*/ 3 h 169"/>
                <a:gd name="T34" fmla="*/ 67 w 134"/>
                <a:gd name="T35" fmla="*/ 3 h 169"/>
                <a:gd name="T36" fmla="*/ 73 w 134"/>
                <a:gd name="T37" fmla="*/ 8 h 169"/>
                <a:gd name="T38" fmla="*/ 77 w 134"/>
                <a:gd name="T39" fmla="*/ 13 h 169"/>
                <a:gd name="T40" fmla="*/ 80 w 134"/>
                <a:gd name="T41" fmla="*/ 18 h 169"/>
                <a:gd name="T42" fmla="*/ 84 w 134"/>
                <a:gd name="T43" fmla="*/ 23 h 169"/>
                <a:gd name="T44" fmla="*/ 88 w 134"/>
                <a:gd name="T45" fmla="*/ 30 h 169"/>
                <a:gd name="T46" fmla="*/ 96 w 134"/>
                <a:gd name="T47" fmla="*/ 43 h 169"/>
                <a:gd name="T48" fmla="*/ 99 w 134"/>
                <a:gd name="T49" fmla="*/ 61 h 169"/>
                <a:gd name="T50" fmla="*/ 101 w 134"/>
                <a:gd name="T51" fmla="*/ 72 h 169"/>
                <a:gd name="T52" fmla="*/ 104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0" y="0"/>
                  </a:lnTo>
                  <a:lnTo>
                    <a:pt x="67" y="0"/>
                  </a:lnTo>
                  <a:lnTo>
                    <a:pt x="74" y="0"/>
                  </a:lnTo>
                  <a:lnTo>
                    <a:pt x="79" y="3"/>
                  </a:lnTo>
                  <a:lnTo>
                    <a:pt x="87" y="3"/>
                  </a:lnTo>
                  <a:lnTo>
                    <a:pt x="94" y="8"/>
                  </a:lnTo>
                  <a:lnTo>
                    <a:pt x="99" y="10"/>
                  </a:lnTo>
                  <a:lnTo>
                    <a:pt x="104" y="15"/>
                  </a:lnTo>
                  <a:lnTo>
                    <a:pt x="109" y="20"/>
                  </a:lnTo>
                  <a:lnTo>
                    <a:pt x="114" y="25"/>
                  </a:lnTo>
                  <a:lnTo>
                    <a:pt x="124" y="37"/>
                  </a:lnTo>
                  <a:lnTo>
                    <a:pt x="129" y="52"/>
                  </a:lnTo>
                  <a:lnTo>
                    <a:pt x="131" y="60"/>
                  </a:lnTo>
                  <a:lnTo>
                    <a:pt x="134"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54443" name="Freeform 231"/>
            <p:cNvSpPr>
              <a:spLocks/>
            </p:cNvSpPr>
            <p:nvPr/>
          </p:nvSpPr>
          <p:spPr bwMode="auto">
            <a:xfrm>
              <a:off x="4614" y="2439"/>
              <a:ext cx="123" cy="179"/>
            </a:xfrm>
            <a:custGeom>
              <a:avLst/>
              <a:gdLst>
                <a:gd name="T0" fmla="*/ 0 w 134"/>
                <a:gd name="T1" fmla="*/ 100 h 169"/>
                <a:gd name="T2" fmla="*/ 0 w 134"/>
                <a:gd name="T3" fmla="*/ 89 h 169"/>
                <a:gd name="T4" fmla="*/ 3 w 134"/>
                <a:gd name="T5" fmla="*/ 79 h 169"/>
                <a:gd name="T6" fmla="*/ 3 w 134"/>
                <a:gd name="T7" fmla="*/ 72 h 169"/>
                <a:gd name="T8" fmla="*/ 5 w 134"/>
                <a:gd name="T9" fmla="*/ 61 h 169"/>
                <a:gd name="T10" fmla="*/ 10 w 134"/>
                <a:gd name="T11" fmla="*/ 43 h 169"/>
                <a:gd name="T12" fmla="*/ 16 w 134"/>
                <a:gd name="T13" fmla="*/ 30 h 169"/>
                <a:gd name="T14" fmla="*/ 19 w 134"/>
                <a:gd name="T15" fmla="*/ 23 h 169"/>
                <a:gd name="T16" fmla="*/ 24 w 134"/>
                <a:gd name="T17" fmla="*/ 18 h 169"/>
                <a:gd name="T18" fmla="*/ 27 w 134"/>
                <a:gd name="T19" fmla="*/ 13 h 169"/>
                <a:gd name="T20" fmla="*/ 33 w 134"/>
                <a:gd name="T21" fmla="*/ 8 h 169"/>
                <a:gd name="T22" fmla="*/ 36 w 134"/>
                <a:gd name="T23" fmla="*/ 3 h 169"/>
                <a:gd name="T24" fmla="*/ 42 w 134"/>
                <a:gd name="T25" fmla="*/ 3 h 169"/>
                <a:gd name="T26" fmla="*/ 46 w 134"/>
                <a:gd name="T27" fmla="*/ 0 h 169"/>
                <a:gd name="T28" fmla="*/ 51 w 134"/>
                <a:gd name="T29" fmla="*/ 0 h 169"/>
                <a:gd name="T30" fmla="*/ 57 w 134"/>
                <a:gd name="T31" fmla="*/ 0 h 169"/>
                <a:gd name="T32" fmla="*/ 62 w 134"/>
                <a:gd name="T33" fmla="*/ 3 h 169"/>
                <a:gd name="T34" fmla="*/ 67 w 134"/>
                <a:gd name="T35" fmla="*/ 3 h 169"/>
                <a:gd name="T36" fmla="*/ 73 w 134"/>
                <a:gd name="T37" fmla="*/ 8 h 169"/>
                <a:gd name="T38" fmla="*/ 77 w 134"/>
                <a:gd name="T39" fmla="*/ 13 h 169"/>
                <a:gd name="T40" fmla="*/ 80 w 134"/>
                <a:gd name="T41" fmla="*/ 18 h 169"/>
                <a:gd name="T42" fmla="*/ 84 w 134"/>
                <a:gd name="T43" fmla="*/ 23 h 169"/>
                <a:gd name="T44" fmla="*/ 88 w 134"/>
                <a:gd name="T45" fmla="*/ 30 h 169"/>
                <a:gd name="T46" fmla="*/ 96 w 134"/>
                <a:gd name="T47" fmla="*/ 43 h 169"/>
                <a:gd name="T48" fmla="*/ 99 w 134"/>
                <a:gd name="T49" fmla="*/ 61 h 169"/>
                <a:gd name="T50" fmla="*/ 101 w 134"/>
                <a:gd name="T51" fmla="*/ 72 h 169"/>
                <a:gd name="T52" fmla="*/ 104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0" y="0"/>
                  </a:lnTo>
                  <a:lnTo>
                    <a:pt x="67" y="0"/>
                  </a:lnTo>
                  <a:lnTo>
                    <a:pt x="74" y="0"/>
                  </a:lnTo>
                  <a:lnTo>
                    <a:pt x="79" y="3"/>
                  </a:lnTo>
                  <a:lnTo>
                    <a:pt x="87" y="3"/>
                  </a:lnTo>
                  <a:lnTo>
                    <a:pt x="94" y="8"/>
                  </a:lnTo>
                  <a:lnTo>
                    <a:pt x="99" y="10"/>
                  </a:lnTo>
                  <a:lnTo>
                    <a:pt x="104" y="15"/>
                  </a:lnTo>
                  <a:lnTo>
                    <a:pt x="109" y="20"/>
                  </a:lnTo>
                  <a:lnTo>
                    <a:pt x="114" y="25"/>
                  </a:lnTo>
                  <a:lnTo>
                    <a:pt x="124" y="37"/>
                  </a:lnTo>
                  <a:lnTo>
                    <a:pt x="129" y="52"/>
                  </a:lnTo>
                  <a:lnTo>
                    <a:pt x="131" y="60"/>
                  </a:lnTo>
                  <a:lnTo>
                    <a:pt x="134" y="67"/>
                  </a:lnTo>
                  <a:lnTo>
                    <a:pt x="134" y="75"/>
                  </a:lnTo>
                  <a:lnTo>
                    <a:pt x="134" y="84"/>
                  </a:lnTo>
                  <a:lnTo>
                    <a:pt x="134" y="169"/>
                  </a:lnTo>
                  <a:lnTo>
                    <a:pt x="0" y="169"/>
                  </a:lnTo>
                  <a:lnTo>
                    <a:pt x="0" y="84"/>
                  </a:lnTo>
                </a:path>
              </a:pathLst>
            </a:custGeom>
            <a:noFill/>
            <a:ln w="11113">
              <a:solidFill>
                <a:srgbClr val="000000"/>
              </a:solidFill>
              <a:round/>
              <a:headEnd/>
              <a:tailEnd/>
            </a:ln>
          </p:spPr>
          <p:txBody>
            <a:bodyPr/>
            <a:lstStyle/>
            <a:p>
              <a:endParaRPr lang="en-US"/>
            </a:p>
          </p:txBody>
        </p:sp>
        <p:sp>
          <p:nvSpPr>
            <p:cNvPr id="54444" name="Freeform 232"/>
            <p:cNvSpPr>
              <a:spLocks/>
            </p:cNvSpPr>
            <p:nvPr/>
          </p:nvSpPr>
          <p:spPr bwMode="auto">
            <a:xfrm>
              <a:off x="4734" y="2439"/>
              <a:ext cx="123" cy="179"/>
            </a:xfrm>
            <a:custGeom>
              <a:avLst/>
              <a:gdLst>
                <a:gd name="T0" fmla="*/ 0 w 134"/>
                <a:gd name="T1" fmla="*/ 100 h 169"/>
                <a:gd name="T2" fmla="*/ 0 w 134"/>
                <a:gd name="T3" fmla="*/ 89 h 169"/>
                <a:gd name="T4" fmla="*/ 3 w 134"/>
                <a:gd name="T5" fmla="*/ 79 h 169"/>
                <a:gd name="T6" fmla="*/ 3 w 134"/>
                <a:gd name="T7" fmla="*/ 72 h 169"/>
                <a:gd name="T8" fmla="*/ 5 w 134"/>
                <a:gd name="T9" fmla="*/ 61 h 169"/>
                <a:gd name="T10" fmla="*/ 10 w 134"/>
                <a:gd name="T11" fmla="*/ 43 h 169"/>
                <a:gd name="T12" fmla="*/ 16 w 134"/>
                <a:gd name="T13" fmla="*/ 30 h 169"/>
                <a:gd name="T14" fmla="*/ 19 w 134"/>
                <a:gd name="T15" fmla="*/ 23 h 169"/>
                <a:gd name="T16" fmla="*/ 24 w 134"/>
                <a:gd name="T17" fmla="*/ 18 h 169"/>
                <a:gd name="T18" fmla="*/ 27 w 134"/>
                <a:gd name="T19" fmla="*/ 13 h 169"/>
                <a:gd name="T20" fmla="*/ 33 w 134"/>
                <a:gd name="T21" fmla="*/ 8 h 169"/>
                <a:gd name="T22" fmla="*/ 36 w 134"/>
                <a:gd name="T23" fmla="*/ 3 h 169"/>
                <a:gd name="T24" fmla="*/ 42 w 134"/>
                <a:gd name="T25" fmla="*/ 3 h 169"/>
                <a:gd name="T26" fmla="*/ 48 w 134"/>
                <a:gd name="T27" fmla="*/ 0 h 169"/>
                <a:gd name="T28" fmla="*/ 51 w 134"/>
                <a:gd name="T29" fmla="*/ 0 h 169"/>
                <a:gd name="T30" fmla="*/ 57 w 134"/>
                <a:gd name="T31" fmla="*/ 0 h 169"/>
                <a:gd name="T32" fmla="*/ 63 w 134"/>
                <a:gd name="T33" fmla="*/ 3 h 169"/>
                <a:gd name="T34" fmla="*/ 67 w 134"/>
                <a:gd name="T35" fmla="*/ 3 h 169"/>
                <a:gd name="T36" fmla="*/ 73 w 134"/>
                <a:gd name="T37" fmla="*/ 8 h 169"/>
                <a:gd name="T38" fmla="*/ 77 w 134"/>
                <a:gd name="T39" fmla="*/ 13 h 169"/>
                <a:gd name="T40" fmla="*/ 83 w 134"/>
                <a:gd name="T41" fmla="*/ 18 h 169"/>
                <a:gd name="T42" fmla="*/ 87 w 134"/>
                <a:gd name="T43" fmla="*/ 23 h 169"/>
                <a:gd name="T44" fmla="*/ 89 w 134"/>
                <a:gd name="T45" fmla="*/ 30 h 169"/>
                <a:gd name="T46" fmla="*/ 96 w 134"/>
                <a:gd name="T47" fmla="*/ 43 h 169"/>
                <a:gd name="T48" fmla="*/ 99 w 134"/>
                <a:gd name="T49" fmla="*/ 61 h 169"/>
                <a:gd name="T50" fmla="*/ 101 w 134"/>
                <a:gd name="T51" fmla="*/ 72 h 169"/>
                <a:gd name="T52" fmla="*/ 104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2" y="0"/>
                  </a:lnTo>
                  <a:lnTo>
                    <a:pt x="67" y="0"/>
                  </a:lnTo>
                  <a:lnTo>
                    <a:pt x="74" y="0"/>
                  </a:lnTo>
                  <a:lnTo>
                    <a:pt x="82" y="3"/>
                  </a:lnTo>
                  <a:lnTo>
                    <a:pt x="87" y="3"/>
                  </a:lnTo>
                  <a:lnTo>
                    <a:pt x="94" y="8"/>
                  </a:lnTo>
                  <a:lnTo>
                    <a:pt x="99" y="10"/>
                  </a:lnTo>
                  <a:lnTo>
                    <a:pt x="107" y="15"/>
                  </a:lnTo>
                  <a:lnTo>
                    <a:pt x="112" y="20"/>
                  </a:lnTo>
                  <a:lnTo>
                    <a:pt x="116" y="25"/>
                  </a:lnTo>
                  <a:lnTo>
                    <a:pt x="124" y="37"/>
                  </a:lnTo>
                  <a:lnTo>
                    <a:pt x="129" y="52"/>
                  </a:lnTo>
                  <a:lnTo>
                    <a:pt x="131" y="60"/>
                  </a:lnTo>
                  <a:lnTo>
                    <a:pt x="134"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54445" name="Freeform 233"/>
            <p:cNvSpPr>
              <a:spLocks/>
            </p:cNvSpPr>
            <p:nvPr/>
          </p:nvSpPr>
          <p:spPr bwMode="auto">
            <a:xfrm>
              <a:off x="4734" y="2439"/>
              <a:ext cx="123" cy="179"/>
            </a:xfrm>
            <a:custGeom>
              <a:avLst/>
              <a:gdLst>
                <a:gd name="T0" fmla="*/ 0 w 134"/>
                <a:gd name="T1" fmla="*/ 100 h 169"/>
                <a:gd name="T2" fmla="*/ 0 w 134"/>
                <a:gd name="T3" fmla="*/ 89 h 169"/>
                <a:gd name="T4" fmla="*/ 3 w 134"/>
                <a:gd name="T5" fmla="*/ 79 h 169"/>
                <a:gd name="T6" fmla="*/ 3 w 134"/>
                <a:gd name="T7" fmla="*/ 72 h 169"/>
                <a:gd name="T8" fmla="*/ 5 w 134"/>
                <a:gd name="T9" fmla="*/ 61 h 169"/>
                <a:gd name="T10" fmla="*/ 10 w 134"/>
                <a:gd name="T11" fmla="*/ 43 h 169"/>
                <a:gd name="T12" fmla="*/ 16 w 134"/>
                <a:gd name="T13" fmla="*/ 30 h 169"/>
                <a:gd name="T14" fmla="*/ 19 w 134"/>
                <a:gd name="T15" fmla="*/ 23 h 169"/>
                <a:gd name="T16" fmla="*/ 24 w 134"/>
                <a:gd name="T17" fmla="*/ 18 h 169"/>
                <a:gd name="T18" fmla="*/ 27 w 134"/>
                <a:gd name="T19" fmla="*/ 13 h 169"/>
                <a:gd name="T20" fmla="*/ 33 w 134"/>
                <a:gd name="T21" fmla="*/ 8 h 169"/>
                <a:gd name="T22" fmla="*/ 36 w 134"/>
                <a:gd name="T23" fmla="*/ 3 h 169"/>
                <a:gd name="T24" fmla="*/ 42 w 134"/>
                <a:gd name="T25" fmla="*/ 3 h 169"/>
                <a:gd name="T26" fmla="*/ 48 w 134"/>
                <a:gd name="T27" fmla="*/ 0 h 169"/>
                <a:gd name="T28" fmla="*/ 51 w 134"/>
                <a:gd name="T29" fmla="*/ 0 h 169"/>
                <a:gd name="T30" fmla="*/ 57 w 134"/>
                <a:gd name="T31" fmla="*/ 0 h 169"/>
                <a:gd name="T32" fmla="*/ 63 w 134"/>
                <a:gd name="T33" fmla="*/ 3 h 169"/>
                <a:gd name="T34" fmla="*/ 67 w 134"/>
                <a:gd name="T35" fmla="*/ 3 h 169"/>
                <a:gd name="T36" fmla="*/ 73 w 134"/>
                <a:gd name="T37" fmla="*/ 8 h 169"/>
                <a:gd name="T38" fmla="*/ 77 w 134"/>
                <a:gd name="T39" fmla="*/ 13 h 169"/>
                <a:gd name="T40" fmla="*/ 83 w 134"/>
                <a:gd name="T41" fmla="*/ 18 h 169"/>
                <a:gd name="T42" fmla="*/ 87 w 134"/>
                <a:gd name="T43" fmla="*/ 23 h 169"/>
                <a:gd name="T44" fmla="*/ 89 w 134"/>
                <a:gd name="T45" fmla="*/ 30 h 169"/>
                <a:gd name="T46" fmla="*/ 96 w 134"/>
                <a:gd name="T47" fmla="*/ 43 h 169"/>
                <a:gd name="T48" fmla="*/ 99 w 134"/>
                <a:gd name="T49" fmla="*/ 61 h 169"/>
                <a:gd name="T50" fmla="*/ 101 w 134"/>
                <a:gd name="T51" fmla="*/ 72 h 169"/>
                <a:gd name="T52" fmla="*/ 104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2" y="0"/>
                  </a:lnTo>
                  <a:lnTo>
                    <a:pt x="67" y="0"/>
                  </a:lnTo>
                  <a:lnTo>
                    <a:pt x="74" y="0"/>
                  </a:lnTo>
                  <a:lnTo>
                    <a:pt x="82" y="3"/>
                  </a:lnTo>
                  <a:lnTo>
                    <a:pt x="87" y="3"/>
                  </a:lnTo>
                  <a:lnTo>
                    <a:pt x="94" y="8"/>
                  </a:lnTo>
                  <a:lnTo>
                    <a:pt x="99" y="10"/>
                  </a:lnTo>
                  <a:lnTo>
                    <a:pt x="107" y="15"/>
                  </a:lnTo>
                  <a:lnTo>
                    <a:pt x="112" y="20"/>
                  </a:lnTo>
                  <a:lnTo>
                    <a:pt x="116" y="25"/>
                  </a:lnTo>
                  <a:lnTo>
                    <a:pt x="124" y="37"/>
                  </a:lnTo>
                  <a:lnTo>
                    <a:pt x="129" y="52"/>
                  </a:lnTo>
                  <a:lnTo>
                    <a:pt x="131" y="60"/>
                  </a:lnTo>
                  <a:lnTo>
                    <a:pt x="134" y="67"/>
                  </a:lnTo>
                  <a:lnTo>
                    <a:pt x="134" y="75"/>
                  </a:lnTo>
                  <a:lnTo>
                    <a:pt x="134" y="84"/>
                  </a:lnTo>
                  <a:lnTo>
                    <a:pt x="134" y="169"/>
                  </a:lnTo>
                  <a:lnTo>
                    <a:pt x="0" y="169"/>
                  </a:lnTo>
                  <a:lnTo>
                    <a:pt x="0" y="84"/>
                  </a:lnTo>
                </a:path>
              </a:pathLst>
            </a:custGeom>
            <a:noFill/>
            <a:ln w="11113">
              <a:solidFill>
                <a:srgbClr val="000000"/>
              </a:solidFill>
              <a:round/>
              <a:headEnd/>
              <a:tailEnd/>
            </a:ln>
          </p:spPr>
          <p:txBody>
            <a:bodyPr/>
            <a:lstStyle/>
            <a:p>
              <a:endParaRPr lang="en-US"/>
            </a:p>
          </p:txBody>
        </p:sp>
        <p:sp>
          <p:nvSpPr>
            <p:cNvPr id="54446" name="Freeform 234"/>
            <p:cNvSpPr>
              <a:spLocks/>
            </p:cNvSpPr>
            <p:nvPr/>
          </p:nvSpPr>
          <p:spPr bwMode="auto">
            <a:xfrm>
              <a:off x="4857" y="2439"/>
              <a:ext cx="125" cy="179"/>
            </a:xfrm>
            <a:custGeom>
              <a:avLst/>
              <a:gdLst>
                <a:gd name="T0" fmla="*/ 0 w 136"/>
                <a:gd name="T1" fmla="*/ 100 h 169"/>
                <a:gd name="T2" fmla="*/ 2 w 136"/>
                <a:gd name="T3" fmla="*/ 89 h 169"/>
                <a:gd name="T4" fmla="*/ 2 w 136"/>
                <a:gd name="T5" fmla="*/ 79 h 169"/>
                <a:gd name="T6" fmla="*/ 5 w 136"/>
                <a:gd name="T7" fmla="*/ 72 h 169"/>
                <a:gd name="T8" fmla="*/ 6 w 136"/>
                <a:gd name="T9" fmla="*/ 61 h 169"/>
                <a:gd name="T10" fmla="*/ 9 w 136"/>
                <a:gd name="T11" fmla="*/ 43 h 169"/>
                <a:gd name="T12" fmla="*/ 16 w 136"/>
                <a:gd name="T13" fmla="*/ 30 h 169"/>
                <a:gd name="T14" fmla="*/ 19 w 136"/>
                <a:gd name="T15" fmla="*/ 23 h 169"/>
                <a:gd name="T16" fmla="*/ 23 w 136"/>
                <a:gd name="T17" fmla="*/ 18 h 169"/>
                <a:gd name="T18" fmla="*/ 28 w 136"/>
                <a:gd name="T19" fmla="*/ 13 h 169"/>
                <a:gd name="T20" fmla="*/ 33 w 136"/>
                <a:gd name="T21" fmla="*/ 8 h 169"/>
                <a:gd name="T22" fmla="*/ 37 w 136"/>
                <a:gd name="T23" fmla="*/ 3 h 169"/>
                <a:gd name="T24" fmla="*/ 42 w 136"/>
                <a:gd name="T25" fmla="*/ 3 h 169"/>
                <a:gd name="T26" fmla="*/ 48 w 136"/>
                <a:gd name="T27" fmla="*/ 0 h 169"/>
                <a:gd name="T28" fmla="*/ 53 w 136"/>
                <a:gd name="T29" fmla="*/ 0 h 169"/>
                <a:gd name="T30" fmla="*/ 58 w 136"/>
                <a:gd name="T31" fmla="*/ 0 h 169"/>
                <a:gd name="T32" fmla="*/ 63 w 136"/>
                <a:gd name="T33" fmla="*/ 3 h 169"/>
                <a:gd name="T34" fmla="*/ 69 w 136"/>
                <a:gd name="T35" fmla="*/ 3 h 169"/>
                <a:gd name="T36" fmla="*/ 73 w 136"/>
                <a:gd name="T37" fmla="*/ 8 h 169"/>
                <a:gd name="T38" fmla="*/ 77 w 136"/>
                <a:gd name="T39" fmla="*/ 13 h 169"/>
                <a:gd name="T40" fmla="*/ 82 w 136"/>
                <a:gd name="T41" fmla="*/ 18 h 169"/>
                <a:gd name="T42" fmla="*/ 86 w 136"/>
                <a:gd name="T43" fmla="*/ 23 h 169"/>
                <a:gd name="T44" fmla="*/ 90 w 136"/>
                <a:gd name="T45" fmla="*/ 30 h 169"/>
                <a:gd name="T46" fmla="*/ 96 w 136"/>
                <a:gd name="T47" fmla="*/ 43 h 169"/>
                <a:gd name="T48" fmla="*/ 101 w 136"/>
                <a:gd name="T49" fmla="*/ 61 h 169"/>
                <a:gd name="T50" fmla="*/ 101 w 136"/>
                <a:gd name="T51" fmla="*/ 72 h 169"/>
                <a:gd name="T52" fmla="*/ 103 w 136"/>
                <a:gd name="T53" fmla="*/ 79 h 169"/>
                <a:gd name="T54" fmla="*/ 106 w 136"/>
                <a:gd name="T55" fmla="*/ 89 h 169"/>
                <a:gd name="T56" fmla="*/ 106 w 136"/>
                <a:gd name="T57" fmla="*/ 100 h 169"/>
                <a:gd name="T58" fmla="*/ 106 w 136"/>
                <a:gd name="T59" fmla="*/ 201 h 169"/>
                <a:gd name="T60" fmla="*/ 0 w 136"/>
                <a:gd name="T61" fmla="*/ 201 h 169"/>
                <a:gd name="T62" fmla="*/ 0 w 136"/>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9"/>
                <a:gd name="T98" fmla="*/ 136 w 136"/>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9">
                  <a:moveTo>
                    <a:pt x="0" y="84"/>
                  </a:moveTo>
                  <a:lnTo>
                    <a:pt x="2" y="75"/>
                  </a:lnTo>
                  <a:lnTo>
                    <a:pt x="2" y="67"/>
                  </a:lnTo>
                  <a:lnTo>
                    <a:pt x="5" y="60"/>
                  </a:lnTo>
                  <a:lnTo>
                    <a:pt x="7" y="52"/>
                  </a:lnTo>
                  <a:lnTo>
                    <a:pt x="12" y="37"/>
                  </a:lnTo>
                  <a:lnTo>
                    <a:pt x="20" y="25"/>
                  </a:lnTo>
                  <a:lnTo>
                    <a:pt x="25" y="20"/>
                  </a:lnTo>
                  <a:lnTo>
                    <a:pt x="29" y="15"/>
                  </a:lnTo>
                  <a:lnTo>
                    <a:pt x="37" y="10"/>
                  </a:lnTo>
                  <a:lnTo>
                    <a:pt x="42" y="8"/>
                  </a:lnTo>
                  <a:lnTo>
                    <a:pt x="47" y="3"/>
                  </a:lnTo>
                  <a:lnTo>
                    <a:pt x="54" y="3"/>
                  </a:lnTo>
                  <a:lnTo>
                    <a:pt x="62" y="0"/>
                  </a:lnTo>
                  <a:lnTo>
                    <a:pt x="69" y="0"/>
                  </a:lnTo>
                  <a:lnTo>
                    <a:pt x="74" y="0"/>
                  </a:lnTo>
                  <a:lnTo>
                    <a:pt x="81" y="3"/>
                  </a:lnTo>
                  <a:lnTo>
                    <a:pt x="89" y="3"/>
                  </a:lnTo>
                  <a:lnTo>
                    <a:pt x="94" y="8"/>
                  </a:lnTo>
                  <a:lnTo>
                    <a:pt x="99" y="10"/>
                  </a:lnTo>
                  <a:lnTo>
                    <a:pt x="106" y="15"/>
                  </a:lnTo>
                  <a:lnTo>
                    <a:pt x="111" y="20"/>
                  </a:lnTo>
                  <a:lnTo>
                    <a:pt x="116" y="25"/>
                  </a:lnTo>
                  <a:lnTo>
                    <a:pt x="123" y="37"/>
                  </a:lnTo>
                  <a:lnTo>
                    <a:pt x="131" y="52"/>
                  </a:lnTo>
                  <a:lnTo>
                    <a:pt x="131" y="60"/>
                  </a:lnTo>
                  <a:lnTo>
                    <a:pt x="133" y="67"/>
                  </a:lnTo>
                  <a:lnTo>
                    <a:pt x="136" y="75"/>
                  </a:lnTo>
                  <a:lnTo>
                    <a:pt x="136" y="84"/>
                  </a:lnTo>
                  <a:lnTo>
                    <a:pt x="136" y="169"/>
                  </a:lnTo>
                  <a:lnTo>
                    <a:pt x="0" y="169"/>
                  </a:lnTo>
                  <a:lnTo>
                    <a:pt x="0" y="84"/>
                  </a:lnTo>
                  <a:close/>
                </a:path>
              </a:pathLst>
            </a:custGeom>
            <a:solidFill>
              <a:srgbClr val="FFFFFF"/>
            </a:solidFill>
            <a:ln w="9525">
              <a:noFill/>
              <a:round/>
              <a:headEnd/>
              <a:tailEnd/>
            </a:ln>
          </p:spPr>
          <p:txBody>
            <a:bodyPr/>
            <a:lstStyle/>
            <a:p>
              <a:endParaRPr lang="en-US"/>
            </a:p>
          </p:txBody>
        </p:sp>
        <p:sp>
          <p:nvSpPr>
            <p:cNvPr id="54447" name="Freeform 235"/>
            <p:cNvSpPr>
              <a:spLocks/>
            </p:cNvSpPr>
            <p:nvPr/>
          </p:nvSpPr>
          <p:spPr bwMode="auto">
            <a:xfrm>
              <a:off x="4857" y="2439"/>
              <a:ext cx="125" cy="179"/>
            </a:xfrm>
            <a:custGeom>
              <a:avLst/>
              <a:gdLst>
                <a:gd name="T0" fmla="*/ 0 w 136"/>
                <a:gd name="T1" fmla="*/ 100 h 169"/>
                <a:gd name="T2" fmla="*/ 2 w 136"/>
                <a:gd name="T3" fmla="*/ 89 h 169"/>
                <a:gd name="T4" fmla="*/ 2 w 136"/>
                <a:gd name="T5" fmla="*/ 79 h 169"/>
                <a:gd name="T6" fmla="*/ 5 w 136"/>
                <a:gd name="T7" fmla="*/ 72 h 169"/>
                <a:gd name="T8" fmla="*/ 6 w 136"/>
                <a:gd name="T9" fmla="*/ 61 h 169"/>
                <a:gd name="T10" fmla="*/ 9 w 136"/>
                <a:gd name="T11" fmla="*/ 43 h 169"/>
                <a:gd name="T12" fmla="*/ 16 w 136"/>
                <a:gd name="T13" fmla="*/ 30 h 169"/>
                <a:gd name="T14" fmla="*/ 19 w 136"/>
                <a:gd name="T15" fmla="*/ 23 h 169"/>
                <a:gd name="T16" fmla="*/ 23 w 136"/>
                <a:gd name="T17" fmla="*/ 18 h 169"/>
                <a:gd name="T18" fmla="*/ 28 w 136"/>
                <a:gd name="T19" fmla="*/ 13 h 169"/>
                <a:gd name="T20" fmla="*/ 33 w 136"/>
                <a:gd name="T21" fmla="*/ 8 h 169"/>
                <a:gd name="T22" fmla="*/ 37 w 136"/>
                <a:gd name="T23" fmla="*/ 3 h 169"/>
                <a:gd name="T24" fmla="*/ 42 w 136"/>
                <a:gd name="T25" fmla="*/ 3 h 169"/>
                <a:gd name="T26" fmla="*/ 48 w 136"/>
                <a:gd name="T27" fmla="*/ 0 h 169"/>
                <a:gd name="T28" fmla="*/ 53 w 136"/>
                <a:gd name="T29" fmla="*/ 0 h 169"/>
                <a:gd name="T30" fmla="*/ 58 w 136"/>
                <a:gd name="T31" fmla="*/ 0 h 169"/>
                <a:gd name="T32" fmla="*/ 63 w 136"/>
                <a:gd name="T33" fmla="*/ 3 h 169"/>
                <a:gd name="T34" fmla="*/ 69 w 136"/>
                <a:gd name="T35" fmla="*/ 3 h 169"/>
                <a:gd name="T36" fmla="*/ 73 w 136"/>
                <a:gd name="T37" fmla="*/ 8 h 169"/>
                <a:gd name="T38" fmla="*/ 77 w 136"/>
                <a:gd name="T39" fmla="*/ 13 h 169"/>
                <a:gd name="T40" fmla="*/ 82 w 136"/>
                <a:gd name="T41" fmla="*/ 18 h 169"/>
                <a:gd name="T42" fmla="*/ 86 w 136"/>
                <a:gd name="T43" fmla="*/ 23 h 169"/>
                <a:gd name="T44" fmla="*/ 90 w 136"/>
                <a:gd name="T45" fmla="*/ 30 h 169"/>
                <a:gd name="T46" fmla="*/ 96 w 136"/>
                <a:gd name="T47" fmla="*/ 43 h 169"/>
                <a:gd name="T48" fmla="*/ 101 w 136"/>
                <a:gd name="T49" fmla="*/ 61 h 169"/>
                <a:gd name="T50" fmla="*/ 101 w 136"/>
                <a:gd name="T51" fmla="*/ 72 h 169"/>
                <a:gd name="T52" fmla="*/ 103 w 136"/>
                <a:gd name="T53" fmla="*/ 79 h 169"/>
                <a:gd name="T54" fmla="*/ 106 w 136"/>
                <a:gd name="T55" fmla="*/ 89 h 169"/>
                <a:gd name="T56" fmla="*/ 106 w 136"/>
                <a:gd name="T57" fmla="*/ 100 h 169"/>
                <a:gd name="T58" fmla="*/ 106 w 136"/>
                <a:gd name="T59" fmla="*/ 201 h 169"/>
                <a:gd name="T60" fmla="*/ 0 w 136"/>
                <a:gd name="T61" fmla="*/ 201 h 169"/>
                <a:gd name="T62" fmla="*/ 0 w 136"/>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9"/>
                <a:gd name="T98" fmla="*/ 136 w 136"/>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9">
                  <a:moveTo>
                    <a:pt x="0" y="84"/>
                  </a:moveTo>
                  <a:lnTo>
                    <a:pt x="2" y="75"/>
                  </a:lnTo>
                  <a:lnTo>
                    <a:pt x="2" y="67"/>
                  </a:lnTo>
                  <a:lnTo>
                    <a:pt x="5" y="60"/>
                  </a:lnTo>
                  <a:lnTo>
                    <a:pt x="7" y="52"/>
                  </a:lnTo>
                  <a:lnTo>
                    <a:pt x="12" y="37"/>
                  </a:lnTo>
                  <a:lnTo>
                    <a:pt x="20" y="25"/>
                  </a:lnTo>
                  <a:lnTo>
                    <a:pt x="25" y="20"/>
                  </a:lnTo>
                  <a:lnTo>
                    <a:pt x="29" y="15"/>
                  </a:lnTo>
                  <a:lnTo>
                    <a:pt x="37" y="10"/>
                  </a:lnTo>
                  <a:lnTo>
                    <a:pt x="42" y="8"/>
                  </a:lnTo>
                  <a:lnTo>
                    <a:pt x="47" y="3"/>
                  </a:lnTo>
                  <a:lnTo>
                    <a:pt x="54" y="3"/>
                  </a:lnTo>
                  <a:lnTo>
                    <a:pt x="62" y="0"/>
                  </a:lnTo>
                  <a:lnTo>
                    <a:pt x="69" y="0"/>
                  </a:lnTo>
                  <a:lnTo>
                    <a:pt x="74" y="0"/>
                  </a:lnTo>
                  <a:lnTo>
                    <a:pt x="81" y="3"/>
                  </a:lnTo>
                  <a:lnTo>
                    <a:pt x="89" y="3"/>
                  </a:lnTo>
                  <a:lnTo>
                    <a:pt x="94" y="8"/>
                  </a:lnTo>
                  <a:lnTo>
                    <a:pt x="99" y="10"/>
                  </a:lnTo>
                  <a:lnTo>
                    <a:pt x="106" y="15"/>
                  </a:lnTo>
                  <a:lnTo>
                    <a:pt x="111" y="20"/>
                  </a:lnTo>
                  <a:lnTo>
                    <a:pt x="116" y="25"/>
                  </a:lnTo>
                  <a:lnTo>
                    <a:pt x="123" y="37"/>
                  </a:lnTo>
                  <a:lnTo>
                    <a:pt x="131" y="52"/>
                  </a:lnTo>
                  <a:lnTo>
                    <a:pt x="131" y="60"/>
                  </a:lnTo>
                  <a:lnTo>
                    <a:pt x="133" y="67"/>
                  </a:lnTo>
                  <a:lnTo>
                    <a:pt x="136" y="75"/>
                  </a:lnTo>
                  <a:lnTo>
                    <a:pt x="136" y="84"/>
                  </a:lnTo>
                  <a:lnTo>
                    <a:pt x="136" y="169"/>
                  </a:lnTo>
                  <a:lnTo>
                    <a:pt x="0" y="169"/>
                  </a:lnTo>
                  <a:lnTo>
                    <a:pt x="0" y="84"/>
                  </a:lnTo>
                </a:path>
              </a:pathLst>
            </a:custGeom>
            <a:noFill/>
            <a:ln w="11113">
              <a:solidFill>
                <a:srgbClr val="000000"/>
              </a:solidFill>
              <a:round/>
              <a:headEnd/>
              <a:tailEnd/>
            </a:ln>
          </p:spPr>
          <p:txBody>
            <a:bodyPr/>
            <a:lstStyle/>
            <a:p>
              <a:endParaRPr lang="en-US"/>
            </a:p>
          </p:txBody>
        </p:sp>
        <p:sp>
          <p:nvSpPr>
            <p:cNvPr id="54448" name="Freeform 236"/>
            <p:cNvSpPr>
              <a:spLocks/>
            </p:cNvSpPr>
            <p:nvPr/>
          </p:nvSpPr>
          <p:spPr bwMode="auto">
            <a:xfrm>
              <a:off x="4247" y="2439"/>
              <a:ext cx="122" cy="179"/>
            </a:xfrm>
            <a:custGeom>
              <a:avLst/>
              <a:gdLst>
                <a:gd name="T0" fmla="*/ 0 w 133"/>
                <a:gd name="T1" fmla="*/ 100 h 169"/>
                <a:gd name="T2" fmla="*/ 0 w 133"/>
                <a:gd name="T3" fmla="*/ 89 h 169"/>
                <a:gd name="T4" fmla="*/ 2 w 133"/>
                <a:gd name="T5" fmla="*/ 79 h 169"/>
                <a:gd name="T6" fmla="*/ 2 w 133"/>
                <a:gd name="T7" fmla="*/ 72 h 169"/>
                <a:gd name="T8" fmla="*/ 5 w 133"/>
                <a:gd name="T9" fmla="*/ 61 h 169"/>
                <a:gd name="T10" fmla="*/ 9 w 133"/>
                <a:gd name="T11" fmla="*/ 43 h 169"/>
                <a:gd name="T12" fmla="*/ 15 w 133"/>
                <a:gd name="T13" fmla="*/ 30 h 169"/>
                <a:gd name="T14" fmla="*/ 18 w 133"/>
                <a:gd name="T15" fmla="*/ 23 h 169"/>
                <a:gd name="T16" fmla="*/ 23 w 133"/>
                <a:gd name="T17" fmla="*/ 18 h 169"/>
                <a:gd name="T18" fmla="*/ 26 w 133"/>
                <a:gd name="T19" fmla="*/ 13 h 169"/>
                <a:gd name="T20" fmla="*/ 33 w 133"/>
                <a:gd name="T21" fmla="*/ 8 h 169"/>
                <a:gd name="T22" fmla="*/ 36 w 133"/>
                <a:gd name="T23" fmla="*/ 3 h 169"/>
                <a:gd name="T24" fmla="*/ 42 w 133"/>
                <a:gd name="T25" fmla="*/ 3 h 169"/>
                <a:gd name="T26" fmla="*/ 48 w 133"/>
                <a:gd name="T27" fmla="*/ 0 h 169"/>
                <a:gd name="T28" fmla="*/ 51 w 133"/>
                <a:gd name="T29" fmla="*/ 0 h 169"/>
                <a:gd name="T30" fmla="*/ 57 w 133"/>
                <a:gd name="T31" fmla="*/ 0 h 169"/>
                <a:gd name="T32" fmla="*/ 62 w 133"/>
                <a:gd name="T33" fmla="*/ 3 h 169"/>
                <a:gd name="T34" fmla="*/ 66 w 133"/>
                <a:gd name="T35" fmla="*/ 3 h 169"/>
                <a:gd name="T36" fmla="*/ 72 w 133"/>
                <a:gd name="T37" fmla="*/ 8 h 169"/>
                <a:gd name="T38" fmla="*/ 76 w 133"/>
                <a:gd name="T39" fmla="*/ 13 h 169"/>
                <a:gd name="T40" fmla="*/ 82 w 133"/>
                <a:gd name="T41" fmla="*/ 18 h 169"/>
                <a:gd name="T42" fmla="*/ 86 w 133"/>
                <a:gd name="T43" fmla="*/ 23 h 169"/>
                <a:gd name="T44" fmla="*/ 89 w 133"/>
                <a:gd name="T45" fmla="*/ 30 h 169"/>
                <a:gd name="T46" fmla="*/ 95 w 133"/>
                <a:gd name="T47" fmla="*/ 43 h 169"/>
                <a:gd name="T48" fmla="*/ 98 w 133"/>
                <a:gd name="T49" fmla="*/ 61 h 169"/>
                <a:gd name="T50" fmla="*/ 101 w 133"/>
                <a:gd name="T51" fmla="*/ 72 h 169"/>
                <a:gd name="T52" fmla="*/ 103 w 133"/>
                <a:gd name="T53" fmla="*/ 79 h 169"/>
                <a:gd name="T54" fmla="*/ 103 w 133"/>
                <a:gd name="T55" fmla="*/ 89 h 169"/>
                <a:gd name="T56" fmla="*/ 103 w 133"/>
                <a:gd name="T57" fmla="*/ 100 h 169"/>
                <a:gd name="T58" fmla="*/ 103 w 133"/>
                <a:gd name="T59" fmla="*/ 201 h 169"/>
                <a:gd name="T60" fmla="*/ 0 w 133"/>
                <a:gd name="T61" fmla="*/ 201 h 169"/>
                <a:gd name="T62" fmla="*/ 0 w 133"/>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2" y="67"/>
                  </a:lnTo>
                  <a:lnTo>
                    <a:pt x="2" y="60"/>
                  </a:lnTo>
                  <a:lnTo>
                    <a:pt x="5" y="52"/>
                  </a:lnTo>
                  <a:lnTo>
                    <a:pt x="12" y="37"/>
                  </a:lnTo>
                  <a:lnTo>
                    <a:pt x="19" y="25"/>
                  </a:lnTo>
                  <a:lnTo>
                    <a:pt x="24" y="20"/>
                  </a:lnTo>
                  <a:lnTo>
                    <a:pt x="29" y="15"/>
                  </a:lnTo>
                  <a:lnTo>
                    <a:pt x="34" y="10"/>
                  </a:lnTo>
                  <a:lnTo>
                    <a:pt x="42" y="8"/>
                  </a:lnTo>
                  <a:lnTo>
                    <a:pt x="47" y="3"/>
                  </a:lnTo>
                  <a:lnTo>
                    <a:pt x="54" y="3"/>
                  </a:lnTo>
                  <a:lnTo>
                    <a:pt x="62" y="0"/>
                  </a:lnTo>
                  <a:lnTo>
                    <a:pt x="66" y="0"/>
                  </a:lnTo>
                  <a:lnTo>
                    <a:pt x="74" y="0"/>
                  </a:lnTo>
                  <a:lnTo>
                    <a:pt x="81" y="3"/>
                  </a:lnTo>
                  <a:lnTo>
                    <a:pt x="86" y="3"/>
                  </a:lnTo>
                  <a:lnTo>
                    <a:pt x="94" y="8"/>
                  </a:lnTo>
                  <a:lnTo>
                    <a:pt x="99" y="10"/>
                  </a:lnTo>
                  <a:lnTo>
                    <a:pt x="106" y="15"/>
                  </a:lnTo>
                  <a:lnTo>
                    <a:pt x="111" y="20"/>
                  </a:lnTo>
                  <a:lnTo>
                    <a:pt x="116" y="25"/>
                  </a:lnTo>
                  <a:lnTo>
                    <a:pt x="123" y="37"/>
                  </a:lnTo>
                  <a:lnTo>
                    <a:pt x="128" y="52"/>
                  </a:lnTo>
                  <a:lnTo>
                    <a:pt x="131" y="60"/>
                  </a:lnTo>
                  <a:lnTo>
                    <a:pt x="133" y="67"/>
                  </a:lnTo>
                  <a:lnTo>
                    <a:pt x="133" y="75"/>
                  </a:lnTo>
                  <a:lnTo>
                    <a:pt x="133" y="84"/>
                  </a:lnTo>
                  <a:lnTo>
                    <a:pt x="133" y="169"/>
                  </a:lnTo>
                  <a:lnTo>
                    <a:pt x="0" y="169"/>
                  </a:lnTo>
                  <a:lnTo>
                    <a:pt x="0" y="84"/>
                  </a:lnTo>
                  <a:close/>
                </a:path>
              </a:pathLst>
            </a:custGeom>
            <a:solidFill>
              <a:srgbClr val="FFFFFF"/>
            </a:solidFill>
            <a:ln w="9525">
              <a:noFill/>
              <a:round/>
              <a:headEnd/>
              <a:tailEnd/>
            </a:ln>
          </p:spPr>
          <p:txBody>
            <a:bodyPr/>
            <a:lstStyle/>
            <a:p>
              <a:endParaRPr lang="en-US"/>
            </a:p>
          </p:txBody>
        </p:sp>
        <p:sp>
          <p:nvSpPr>
            <p:cNvPr id="54449" name="Freeform 237"/>
            <p:cNvSpPr>
              <a:spLocks/>
            </p:cNvSpPr>
            <p:nvPr/>
          </p:nvSpPr>
          <p:spPr bwMode="auto">
            <a:xfrm>
              <a:off x="4247" y="2439"/>
              <a:ext cx="122" cy="179"/>
            </a:xfrm>
            <a:custGeom>
              <a:avLst/>
              <a:gdLst>
                <a:gd name="T0" fmla="*/ 0 w 133"/>
                <a:gd name="T1" fmla="*/ 100 h 169"/>
                <a:gd name="T2" fmla="*/ 0 w 133"/>
                <a:gd name="T3" fmla="*/ 89 h 169"/>
                <a:gd name="T4" fmla="*/ 2 w 133"/>
                <a:gd name="T5" fmla="*/ 79 h 169"/>
                <a:gd name="T6" fmla="*/ 2 w 133"/>
                <a:gd name="T7" fmla="*/ 72 h 169"/>
                <a:gd name="T8" fmla="*/ 5 w 133"/>
                <a:gd name="T9" fmla="*/ 61 h 169"/>
                <a:gd name="T10" fmla="*/ 9 w 133"/>
                <a:gd name="T11" fmla="*/ 43 h 169"/>
                <a:gd name="T12" fmla="*/ 15 w 133"/>
                <a:gd name="T13" fmla="*/ 30 h 169"/>
                <a:gd name="T14" fmla="*/ 18 w 133"/>
                <a:gd name="T15" fmla="*/ 23 h 169"/>
                <a:gd name="T16" fmla="*/ 23 w 133"/>
                <a:gd name="T17" fmla="*/ 18 h 169"/>
                <a:gd name="T18" fmla="*/ 26 w 133"/>
                <a:gd name="T19" fmla="*/ 13 h 169"/>
                <a:gd name="T20" fmla="*/ 33 w 133"/>
                <a:gd name="T21" fmla="*/ 8 h 169"/>
                <a:gd name="T22" fmla="*/ 36 w 133"/>
                <a:gd name="T23" fmla="*/ 3 h 169"/>
                <a:gd name="T24" fmla="*/ 42 w 133"/>
                <a:gd name="T25" fmla="*/ 3 h 169"/>
                <a:gd name="T26" fmla="*/ 48 w 133"/>
                <a:gd name="T27" fmla="*/ 0 h 169"/>
                <a:gd name="T28" fmla="*/ 51 w 133"/>
                <a:gd name="T29" fmla="*/ 0 h 169"/>
                <a:gd name="T30" fmla="*/ 57 w 133"/>
                <a:gd name="T31" fmla="*/ 0 h 169"/>
                <a:gd name="T32" fmla="*/ 62 w 133"/>
                <a:gd name="T33" fmla="*/ 3 h 169"/>
                <a:gd name="T34" fmla="*/ 66 w 133"/>
                <a:gd name="T35" fmla="*/ 3 h 169"/>
                <a:gd name="T36" fmla="*/ 72 w 133"/>
                <a:gd name="T37" fmla="*/ 8 h 169"/>
                <a:gd name="T38" fmla="*/ 76 w 133"/>
                <a:gd name="T39" fmla="*/ 13 h 169"/>
                <a:gd name="T40" fmla="*/ 82 w 133"/>
                <a:gd name="T41" fmla="*/ 18 h 169"/>
                <a:gd name="T42" fmla="*/ 86 w 133"/>
                <a:gd name="T43" fmla="*/ 23 h 169"/>
                <a:gd name="T44" fmla="*/ 89 w 133"/>
                <a:gd name="T45" fmla="*/ 30 h 169"/>
                <a:gd name="T46" fmla="*/ 95 w 133"/>
                <a:gd name="T47" fmla="*/ 43 h 169"/>
                <a:gd name="T48" fmla="*/ 98 w 133"/>
                <a:gd name="T49" fmla="*/ 61 h 169"/>
                <a:gd name="T50" fmla="*/ 101 w 133"/>
                <a:gd name="T51" fmla="*/ 72 h 169"/>
                <a:gd name="T52" fmla="*/ 103 w 133"/>
                <a:gd name="T53" fmla="*/ 79 h 169"/>
                <a:gd name="T54" fmla="*/ 103 w 133"/>
                <a:gd name="T55" fmla="*/ 89 h 169"/>
                <a:gd name="T56" fmla="*/ 103 w 133"/>
                <a:gd name="T57" fmla="*/ 100 h 169"/>
                <a:gd name="T58" fmla="*/ 103 w 133"/>
                <a:gd name="T59" fmla="*/ 201 h 169"/>
                <a:gd name="T60" fmla="*/ 0 w 133"/>
                <a:gd name="T61" fmla="*/ 201 h 169"/>
                <a:gd name="T62" fmla="*/ 0 w 133"/>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2" y="67"/>
                  </a:lnTo>
                  <a:lnTo>
                    <a:pt x="2" y="60"/>
                  </a:lnTo>
                  <a:lnTo>
                    <a:pt x="5" y="52"/>
                  </a:lnTo>
                  <a:lnTo>
                    <a:pt x="12" y="37"/>
                  </a:lnTo>
                  <a:lnTo>
                    <a:pt x="19" y="25"/>
                  </a:lnTo>
                  <a:lnTo>
                    <a:pt x="24" y="20"/>
                  </a:lnTo>
                  <a:lnTo>
                    <a:pt x="29" y="15"/>
                  </a:lnTo>
                  <a:lnTo>
                    <a:pt x="34" y="10"/>
                  </a:lnTo>
                  <a:lnTo>
                    <a:pt x="42" y="8"/>
                  </a:lnTo>
                  <a:lnTo>
                    <a:pt x="47" y="3"/>
                  </a:lnTo>
                  <a:lnTo>
                    <a:pt x="54" y="3"/>
                  </a:lnTo>
                  <a:lnTo>
                    <a:pt x="62" y="0"/>
                  </a:lnTo>
                  <a:lnTo>
                    <a:pt x="66" y="0"/>
                  </a:lnTo>
                  <a:lnTo>
                    <a:pt x="74" y="0"/>
                  </a:lnTo>
                  <a:lnTo>
                    <a:pt x="81" y="3"/>
                  </a:lnTo>
                  <a:lnTo>
                    <a:pt x="86" y="3"/>
                  </a:lnTo>
                  <a:lnTo>
                    <a:pt x="94" y="8"/>
                  </a:lnTo>
                  <a:lnTo>
                    <a:pt x="99" y="10"/>
                  </a:lnTo>
                  <a:lnTo>
                    <a:pt x="106" y="15"/>
                  </a:lnTo>
                  <a:lnTo>
                    <a:pt x="111" y="20"/>
                  </a:lnTo>
                  <a:lnTo>
                    <a:pt x="116" y="25"/>
                  </a:lnTo>
                  <a:lnTo>
                    <a:pt x="123" y="37"/>
                  </a:lnTo>
                  <a:lnTo>
                    <a:pt x="128" y="52"/>
                  </a:lnTo>
                  <a:lnTo>
                    <a:pt x="131" y="60"/>
                  </a:lnTo>
                  <a:lnTo>
                    <a:pt x="133" y="67"/>
                  </a:lnTo>
                  <a:lnTo>
                    <a:pt x="133" y="75"/>
                  </a:lnTo>
                  <a:lnTo>
                    <a:pt x="133" y="84"/>
                  </a:lnTo>
                  <a:lnTo>
                    <a:pt x="133" y="169"/>
                  </a:lnTo>
                  <a:lnTo>
                    <a:pt x="0" y="169"/>
                  </a:lnTo>
                  <a:lnTo>
                    <a:pt x="0" y="84"/>
                  </a:lnTo>
                </a:path>
              </a:pathLst>
            </a:custGeom>
            <a:noFill/>
            <a:ln w="11113">
              <a:solidFill>
                <a:srgbClr val="000000"/>
              </a:solidFill>
              <a:round/>
              <a:headEnd/>
              <a:tailEnd/>
            </a:ln>
          </p:spPr>
          <p:txBody>
            <a:bodyPr/>
            <a:lstStyle/>
            <a:p>
              <a:endParaRPr lang="en-US"/>
            </a:p>
          </p:txBody>
        </p:sp>
        <p:sp>
          <p:nvSpPr>
            <p:cNvPr id="54450" name="Freeform 238"/>
            <p:cNvSpPr>
              <a:spLocks/>
            </p:cNvSpPr>
            <p:nvPr/>
          </p:nvSpPr>
          <p:spPr bwMode="auto">
            <a:xfrm>
              <a:off x="4369" y="2439"/>
              <a:ext cx="123" cy="179"/>
            </a:xfrm>
            <a:custGeom>
              <a:avLst/>
              <a:gdLst>
                <a:gd name="T0" fmla="*/ 0 w 134"/>
                <a:gd name="T1" fmla="*/ 100 h 169"/>
                <a:gd name="T2" fmla="*/ 0 w 134"/>
                <a:gd name="T3" fmla="*/ 89 h 169"/>
                <a:gd name="T4" fmla="*/ 0 w 134"/>
                <a:gd name="T5" fmla="*/ 79 h 169"/>
                <a:gd name="T6" fmla="*/ 3 w 134"/>
                <a:gd name="T7" fmla="*/ 72 h 169"/>
                <a:gd name="T8" fmla="*/ 5 w 134"/>
                <a:gd name="T9" fmla="*/ 61 h 169"/>
                <a:gd name="T10" fmla="*/ 7 w 134"/>
                <a:gd name="T11" fmla="*/ 43 h 169"/>
                <a:gd name="T12" fmla="*/ 16 w 134"/>
                <a:gd name="T13" fmla="*/ 30 h 169"/>
                <a:gd name="T14" fmla="*/ 19 w 134"/>
                <a:gd name="T15" fmla="*/ 23 h 169"/>
                <a:gd name="T16" fmla="*/ 24 w 134"/>
                <a:gd name="T17" fmla="*/ 18 h 169"/>
                <a:gd name="T18" fmla="*/ 27 w 134"/>
                <a:gd name="T19" fmla="*/ 13 h 169"/>
                <a:gd name="T20" fmla="*/ 31 w 134"/>
                <a:gd name="T21" fmla="*/ 8 h 169"/>
                <a:gd name="T22" fmla="*/ 36 w 134"/>
                <a:gd name="T23" fmla="*/ 3 h 169"/>
                <a:gd name="T24" fmla="*/ 40 w 134"/>
                <a:gd name="T25" fmla="*/ 3 h 169"/>
                <a:gd name="T26" fmla="*/ 46 w 134"/>
                <a:gd name="T27" fmla="*/ 0 h 169"/>
                <a:gd name="T28" fmla="*/ 51 w 134"/>
                <a:gd name="T29" fmla="*/ 0 h 169"/>
                <a:gd name="T30" fmla="*/ 56 w 134"/>
                <a:gd name="T31" fmla="*/ 0 h 169"/>
                <a:gd name="T32" fmla="*/ 62 w 134"/>
                <a:gd name="T33" fmla="*/ 3 h 169"/>
                <a:gd name="T34" fmla="*/ 67 w 134"/>
                <a:gd name="T35" fmla="*/ 3 h 169"/>
                <a:gd name="T36" fmla="*/ 71 w 134"/>
                <a:gd name="T37" fmla="*/ 8 h 169"/>
                <a:gd name="T38" fmla="*/ 77 w 134"/>
                <a:gd name="T39" fmla="*/ 13 h 169"/>
                <a:gd name="T40" fmla="*/ 80 w 134"/>
                <a:gd name="T41" fmla="*/ 18 h 169"/>
                <a:gd name="T42" fmla="*/ 84 w 134"/>
                <a:gd name="T43" fmla="*/ 23 h 169"/>
                <a:gd name="T44" fmla="*/ 88 w 134"/>
                <a:gd name="T45" fmla="*/ 30 h 169"/>
                <a:gd name="T46" fmla="*/ 94 w 134"/>
                <a:gd name="T47" fmla="*/ 43 h 169"/>
                <a:gd name="T48" fmla="*/ 99 w 134"/>
                <a:gd name="T49" fmla="*/ 61 h 169"/>
                <a:gd name="T50" fmla="*/ 101 w 134"/>
                <a:gd name="T51" fmla="*/ 72 h 169"/>
                <a:gd name="T52" fmla="*/ 101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0" y="67"/>
                  </a:lnTo>
                  <a:lnTo>
                    <a:pt x="3" y="60"/>
                  </a:lnTo>
                  <a:lnTo>
                    <a:pt x="5" y="52"/>
                  </a:lnTo>
                  <a:lnTo>
                    <a:pt x="10" y="37"/>
                  </a:lnTo>
                  <a:lnTo>
                    <a:pt x="20" y="25"/>
                  </a:lnTo>
                  <a:lnTo>
                    <a:pt x="25" y="20"/>
                  </a:lnTo>
                  <a:lnTo>
                    <a:pt x="30" y="15"/>
                  </a:lnTo>
                  <a:lnTo>
                    <a:pt x="35" y="10"/>
                  </a:lnTo>
                  <a:lnTo>
                    <a:pt x="40" y="8"/>
                  </a:lnTo>
                  <a:lnTo>
                    <a:pt x="47" y="3"/>
                  </a:lnTo>
                  <a:lnTo>
                    <a:pt x="52" y="3"/>
                  </a:lnTo>
                  <a:lnTo>
                    <a:pt x="60" y="0"/>
                  </a:lnTo>
                  <a:lnTo>
                    <a:pt x="67" y="0"/>
                  </a:lnTo>
                  <a:lnTo>
                    <a:pt x="72" y="0"/>
                  </a:lnTo>
                  <a:lnTo>
                    <a:pt x="79" y="3"/>
                  </a:lnTo>
                  <a:lnTo>
                    <a:pt x="87" y="3"/>
                  </a:lnTo>
                  <a:lnTo>
                    <a:pt x="92" y="8"/>
                  </a:lnTo>
                  <a:lnTo>
                    <a:pt x="99" y="10"/>
                  </a:lnTo>
                  <a:lnTo>
                    <a:pt x="104" y="15"/>
                  </a:lnTo>
                  <a:lnTo>
                    <a:pt x="109" y="20"/>
                  </a:lnTo>
                  <a:lnTo>
                    <a:pt x="114" y="25"/>
                  </a:lnTo>
                  <a:lnTo>
                    <a:pt x="121" y="37"/>
                  </a:lnTo>
                  <a:lnTo>
                    <a:pt x="129" y="52"/>
                  </a:lnTo>
                  <a:lnTo>
                    <a:pt x="131" y="60"/>
                  </a:lnTo>
                  <a:lnTo>
                    <a:pt x="131"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54451" name="Freeform 239"/>
            <p:cNvSpPr>
              <a:spLocks/>
            </p:cNvSpPr>
            <p:nvPr/>
          </p:nvSpPr>
          <p:spPr bwMode="auto">
            <a:xfrm>
              <a:off x="4369" y="2439"/>
              <a:ext cx="123" cy="179"/>
            </a:xfrm>
            <a:custGeom>
              <a:avLst/>
              <a:gdLst>
                <a:gd name="T0" fmla="*/ 0 w 134"/>
                <a:gd name="T1" fmla="*/ 100 h 169"/>
                <a:gd name="T2" fmla="*/ 0 w 134"/>
                <a:gd name="T3" fmla="*/ 89 h 169"/>
                <a:gd name="T4" fmla="*/ 0 w 134"/>
                <a:gd name="T5" fmla="*/ 79 h 169"/>
                <a:gd name="T6" fmla="*/ 3 w 134"/>
                <a:gd name="T7" fmla="*/ 72 h 169"/>
                <a:gd name="T8" fmla="*/ 5 w 134"/>
                <a:gd name="T9" fmla="*/ 61 h 169"/>
                <a:gd name="T10" fmla="*/ 7 w 134"/>
                <a:gd name="T11" fmla="*/ 43 h 169"/>
                <a:gd name="T12" fmla="*/ 16 w 134"/>
                <a:gd name="T13" fmla="*/ 30 h 169"/>
                <a:gd name="T14" fmla="*/ 19 w 134"/>
                <a:gd name="T15" fmla="*/ 23 h 169"/>
                <a:gd name="T16" fmla="*/ 24 w 134"/>
                <a:gd name="T17" fmla="*/ 18 h 169"/>
                <a:gd name="T18" fmla="*/ 27 w 134"/>
                <a:gd name="T19" fmla="*/ 13 h 169"/>
                <a:gd name="T20" fmla="*/ 31 w 134"/>
                <a:gd name="T21" fmla="*/ 8 h 169"/>
                <a:gd name="T22" fmla="*/ 36 w 134"/>
                <a:gd name="T23" fmla="*/ 3 h 169"/>
                <a:gd name="T24" fmla="*/ 40 w 134"/>
                <a:gd name="T25" fmla="*/ 3 h 169"/>
                <a:gd name="T26" fmla="*/ 46 w 134"/>
                <a:gd name="T27" fmla="*/ 0 h 169"/>
                <a:gd name="T28" fmla="*/ 51 w 134"/>
                <a:gd name="T29" fmla="*/ 0 h 169"/>
                <a:gd name="T30" fmla="*/ 56 w 134"/>
                <a:gd name="T31" fmla="*/ 0 h 169"/>
                <a:gd name="T32" fmla="*/ 62 w 134"/>
                <a:gd name="T33" fmla="*/ 3 h 169"/>
                <a:gd name="T34" fmla="*/ 67 w 134"/>
                <a:gd name="T35" fmla="*/ 3 h 169"/>
                <a:gd name="T36" fmla="*/ 71 w 134"/>
                <a:gd name="T37" fmla="*/ 8 h 169"/>
                <a:gd name="T38" fmla="*/ 77 w 134"/>
                <a:gd name="T39" fmla="*/ 13 h 169"/>
                <a:gd name="T40" fmla="*/ 80 w 134"/>
                <a:gd name="T41" fmla="*/ 18 h 169"/>
                <a:gd name="T42" fmla="*/ 84 w 134"/>
                <a:gd name="T43" fmla="*/ 23 h 169"/>
                <a:gd name="T44" fmla="*/ 88 w 134"/>
                <a:gd name="T45" fmla="*/ 30 h 169"/>
                <a:gd name="T46" fmla="*/ 94 w 134"/>
                <a:gd name="T47" fmla="*/ 43 h 169"/>
                <a:gd name="T48" fmla="*/ 99 w 134"/>
                <a:gd name="T49" fmla="*/ 61 h 169"/>
                <a:gd name="T50" fmla="*/ 101 w 134"/>
                <a:gd name="T51" fmla="*/ 72 h 169"/>
                <a:gd name="T52" fmla="*/ 101 w 134"/>
                <a:gd name="T53" fmla="*/ 79 h 169"/>
                <a:gd name="T54" fmla="*/ 104 w 134"/>
                <a:gd name="T55" fmla="*/ 89 h 169"/>
                <a:gd name="T56" fmla="*/ 104 w 134"/>
                <a:gd name="T57" fmla="*/ 100 h 169"/>
                <a:gd name="T58" fmla="*/ 104 w 134"/>
                <a:gd name="T59" fmla="*/ 201 h 169"/>
                <a:gd name="T60" fmla="*/ 0 w 134"/>
                <a:gd name="T61" fmla="*/ 201 h 169"/>
                <a:gd name="T62" fmla="*/ 0 w 134"/>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0" y="67"/>
                  </a:lnTo>
                  <a:lnTo>
                    <a:pt x="3" y="60"/>
                  </a:lnTo>
                  <a:lnTo>
                    <a:pt x="5" y="52"/>
                  </a:lnTo>
                  <a:lnTo>
                    <a:pt x="10" y="37"/>
                  </a:lnTo>
                  <a:lnTo>
                    <a:pt x="20" y="25"/>
                  </a:lnTo>
                  <a:lnTo>
                    <a:pt x="25" y="20"/>
                  </a:lnTo>
                  <a:lnTo>
                    <a:pt x="30" y="15"/>
                  </a:lnTo>
                  <a:lnTo>
                    <a:pt x="35" y="10"/>
                  </a:lnTo>
                  <a:lnTo>
                    <a:pt x="40" y="8"/>
                  </a:lnTo>
                  <a:lnTo>
                    <a:pt x="47" y="3"/>
                  </a:lnTo>
                  <a:lnTo>
                    <a:pt x="52" y="3"/>
                  </a:lnTo>
                  <a:lnTo>
                    <a:pt x="60" y="0"/>
                  </a:lnTo>
                  <a:lnTo>
                    <a:pt x="67" y="0"/>
                  </a:lnTo>
                  <a:lnTo>
                    <a:pt x="72" y="0"/>
                  </a:lnTo>
                  <a:lnTo>
                    <a:pt x="79" y="3"/>
                  </a:lnTo>
                  <a:lnTo>
                    <a:pt x="87" y="3"/>
                  </a:lnTo>
                  <a:lnTo>
                    <a:pt x="92" y="8"/>
                  </a:lnTo>
                  <a:lnTo>
                    <a:pt x="99" y="10"/>
                  </a:lnTo>
                  <a:lnTo>
                    <a:pt x="104" y="15"/>
                  </a:lnTo>
                  <a:lnTo>
                    <a:pt x="109" y="20"/>
                  </a:lnTo>
                  <a:lnTo>
                    <a:pt x="114" y="25"/>
                  </a:lnTo>
                  <a:lnTo>
                    <a:pt x="121" y="37"/>
                  </a:lnTo>
                  <a:lnTo>
                    <a:pt x="129" y="52"/>
                  </a:lnTo>
                  <a:lnTo>
                    <a:pt x="131" y="60"/>
                  </a:lnTo>
                  <a:lnTo>
                    <a:pt x="131" y="67"/>
                  </a:lnTo>
                  <a:lnTo>
                    <a:pt x="134" y="75"/>
                  </a:lnTo>
                  <a:lnTo>
                    <a:pt x="134" y="84"/>
                  </a:lnTo>
                  <a:lnTo>
                    <a:pt x="134" y="169"/>
                  </a:lnTo>
                  <a:lnTo>
                    <a:pt x="0" y="169"/>
                  </a:lnTo>
                  <a:lnTo>
                    <a:pt x="0" y="84"/>
                  </a:lnTo>
                </a:path>
              </a:pathLst>
            </a:custGeom>
            <a:noFill/>
            <a:ln w="11113">
              <a:solidFill>
                <a:srgbClr val="000000"/>
              </a:solidFill>
              <a:round/>
              <a:headEnd/>
              <a:tailEnd/>
            </a:ln>
          </p:spPr>
          <p:txBody>
            <a:bodyPr/>
            <a:lstStyle/>
            <a:p>
              <a:endParaRPr lang="en-US"/>
            </a:p>
          </p:txBody>
        </p:sp>
        <p:sp>
          <p:nvSpPr>
            <p:cNvPr id="54452" name="Freeform 240"/>
            <p:cNvSpPr>
              <a:spLocks/>
            </p:cNvSpPr>
            <p:nvPr/>
          </p:nvSpPr>
          <p:spPr bwMode="auto">
            <a:xfrm>
              <a:off x="4492" y="2439"/>
              <a:ext cx="122" cy="179"/>
            </a:xfrm>
            <a:custGeom>
              <a:avLst/>
              <a:gdLst>
                <a:gd name="T0" fmla="*/ 0 w 133"/>
                <a:gd name="T1" fmla="*/ 100 h 169"/>
                <a:gd name="T2" fmla="*/ 0 w 133"/>
                <a:gd name="T3" fmla="*/ 89 h 169"/>
                <a:gd name="T4" fmla="*/ 0 w 133"/>
                <a:gd name="T5" fmla="*/ 79 h 169"/>
                <a:gd name="T6" fmla="*/ 2 w 133"/>
                <a:gd name="T7" fmla="*/ 72 h 169"/>
                <a:gd name="T8" fmla="*/ 5 w 133"/>
                <a:gd name="T9" fmla="*/ 61 h 169"/>
                <a:gd name="T10" fmla="*/ 7 w 133"/>
                <a:gd name="T11" fmla="*/ 43 h 169"/>
                <a:gd name="T12" fmla="*/ 15 w 133"/>
                <a:gd name="T13" fmla="*/ 30 h 169"/>
                <a:gd name="T14" fmla="*/ 18 w 133"/>
                <a:gd name="T15" fmla="*/ 23 h 169"/>
                <a:gd name="T16" fmla="*/ 23 w 133"/>
                <a:gd name="T17" fmla="*/ 18 h 169"/>
                <a:gd name="T18" fmla="*/ 26 w 133"/>
                <a:gd name="T19" fmla="*/ 13 h 169"/>
                <a:gd name="T20" fmla="*/ 30 w 133"/>
                <a:gd name="T21" fmla="*/ 8 h 169"/>
                <a:gd name="T22" fmla="*/ 36 w 133"/>
                <a:gd name="T23" fmla="*/ 3 h 169"/>
                <a:gd name="T24" fmla="*/ 40 w 133"/>
                <a:gd name="T25" fmla="*/ 3 h 169"/>
                <a:gd name="T26" fmla="*/ 46 w 133"/>
                <a:gd name="T27" fmla="*/ 0 h 169"/>
                <a:gd name="T28" fmla="*/ 51 w 133"/>
                <a:gd name="T29" fmla="*/ 0 h 169"/>
                <a:gd name="T30" fmla="*/ 57 w 133"/>
                <a:gd name="T31" fmla="*/ 0 h 169"/>
                <a:gd name="T32" fmla="*/ 61 w 133"/>
                <a:gd name="T33" fmla="*/ 3 h 169"/>
                <a:gd name="T34" fmla="*/ 66 w 133"/>
                <a:gd name="T35" fmla="*/ 3 h 169"/>
                <a:gd name="T36" fmla="*/ 70 w 133"/>
                <a:gd name="T37" fmla="*/ 8 h 169"/>
                <a:gd name="T38" fmla="*/ 76 w 133"/>
                <a:gd name="T39" fmla="*/ 13 h 169"/>
                <a:gd name="T40" fmla="*/ 80 w 133"/>
                <a:gd name="T41" fmla="*/ 18 h 169"/>
                <a:gd name="T42" fmla="*/ 84 w 133"/>
                <a:gd name="T43" fmla="*/ 23 h 169"/>
                <a:gd name="T44" fmla="*/ 87 w 133"/>
                <a:gd name="T45" fmla="*/ 30 h 169"/>
                <a:gd name="T46" fmla="*/ 94 w 133"/>
                <a:gd name="T47" fmla="*/ 43 h 169"/>
                <a:gd name="T48" fmla="*/ 98 w 133"/>
                <a:gd name="T49" fmla="*/ 61 h 169"/>
                <a:gd name="T50" fmla="*/ 101 w 133"/>
                <a:gd name="T51" fmla="*/ 72 h 169"/>
                <a:gd name="T52" fmla="*/ 101 w 133"/>
                <a:gd name="T53" fmla="*/ 79 h 169"/>
                <a:gd name="T54" fmla="*/ 103 w 133"/>
                <a:gd name="T55" fmla="*/ 89 h 169"/>
                <a:gd name="T56" fmla="*/ 103 w 133"/>
                <a:gd name="T57" fmla="*/ 100 h 169"/>
                <a:gd name="T58" fmla="*/ 103 w 133"/>
                <a:gd name="T59" fmla="*/ 201 h 169"/>
                <a:gd name="T60" fmla="*/ 0 w 133"/>
                <a:gd name="T61" fmla="*/ 201 h 169"/>
                <a:gd name="T62" fmla="*/ 0 w 133"/>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0" y="67"/>
                  </a:lnTo>
                  <a:lnTo>
                    <a:pt x="2" y="60"/>
                  </a:lnTo>
                  <a:lnTo>
                    <a:pt x="5" y="52"/>
                  </a:lnTo>
                  <a:lnTo>
                    <a:pt x="10" y="37"/>
                  </a:lnTo>
                  <a:lnTo>
                    <a:pt x="19" y="25"/>
                  </a:lnTo>
                  <a:lnTo>
                    <a:pt x="24" y="20"/>
                  </a:lnTo>
                  <a:lnTo>
                    <a:pt x="29" y="15"/>
                  </a:lnTo>
                  <a:lnTo>
                    <a:pt x="34" y="10"/>
                  </a:lnTo>
                  <a:lnTo>
                    <a:pt x="39" y="8"/>
                  </a:lnTo>
                  <a:lnTo>
                    <a:pt x="47" y="3"/>
                  </a:lnTo>
                  <a:lnTo>
                    <a:pt x="52" y="3"/>
                  </a:lnTo>
                  <a:lnTo>
                    <a:pt x="59" y="0"/>
                  </a:lnTo>
                  <a:lnTo>
                    <a:pt x="66" y="0"/>
                  </a:lnTo>
                  <a:lnTo>
                    <a:pt x="74" y="0"/>
                  </a:lnTo>
                  <a:lnTo>
                    <a:pt x="79" y="3"/>
                  </a:lnTo>
                  <a:lnTo>
                    <a:pt x="86" y="3"/>
                  </a:lnTo>
                  <a:lnTo>
                    <a:pt x="91" y="8"/>
                  </a:lnTo>
                  <a:lnTo>
                    <a:pt x="99" y="10"/>
                  </a:lnTo>
                  <a:lnTo>
                    <a:pt x="104" y="15"/>
                  </a:lnTo>
                  <a:lnTo>
                    <a:pt x="109" y="20"/>
                  </a:lnTo>
                  <a:lnTo>
                    <a:pt x="113" y="25"/>
                  </a:lnTo>
                  <a:lnTo>
                    <a:pt x="121" y="37"/>
                  </a:lnTo>
                  <a:lnTo>
                    <a:pt x="128" y="52"/>
                  </a:lnTo>
                  <a:lnTo>
                    <a:pt x="131" y="60"/>
                  </a:lnTo>
                  <a:lnTo>
                    <a:pt x="131" y="67"/>
                  </a:lnTo>
                  <a:lnTo>
                    <a:pt x="133" y="75"/>
                  </a:lnTo>
                  <a:lnTo>
                    <a:pt x="133" y="84"/>
                  </a:lnTo>
                  <a:lnTo>
                    <a:pt x="133" y="169"/>
                  </a:lnTo>
                  <a:lnTo>
                    <a:pt x="0" y="169"/>
                  </a:lnTo>
                  <a:lnTo>
                    <a:pt x="0" y="84"/>
                  </a:lnTo>
                  <a:close/>
                </a:path>
              </a:pathLst>
            </a:custGeom>
            <a:solidFill>
              <a:srgbClr val="FFFFFF"/>
            </a:solidFill>
            <a:ln w="9525">
              <a:noFill/>
              <a:round/>
              <a:headEnd/>
              <a:tailEnd/>
            </a:ln>
          </p:spPr>
          <p:txBody>
            <a:bodyPr/>
            <a:lstStyle/>
            <a:p>
              <a:endParaRPr lang="en-US"/>
            </a:p>
          </p:txBody>
        </p:sp>
        <p:sp>
          <p:nvSpPr>
            <p:cNvPr id="54453" name="Freeform 241"/>
            <p:cNvSpPr>
              <a:spLocks/>
            </p:cNvSpPr>
            <p:nvPr/>
          </p:nvSpPr>
          <p:spPr bwMode="auto">
            <a:xfrm>
              <a:off x="4492" y="2439"/>
              <a:ext cx="122" cy="179"/>
            </a:xfrm>
            <a:custGeom>
              <a:avLst/>
              <a:gdLst>
                <a:gd name="T0" fmla="*/ 0 w 133"/>
                <a:gd name="T1" fmla="*/ 100 h 169"/>
                <a:gd name="T2" fmla="*/ 0 w 133"/>
                <a:gd name="T3" fmla="*/ 89 h 169"/>
                <a:gd name="T4" fmla="*/ 0 w 133"/>
                <a:gd name="T5" fmla="*/ 79 h 169"/>
                <a:gd name="T6" fmla="*/ 2 w 133"/>
                <a:gd name="T7" fmla="*/ 72 h 169"/>
                <a:gd name="T8" fmla="*/ 5 w 133"/>
                <a:gd name="T9" fmla="*/ 61 h 169"/>
                <a:gd name="T10" fmla="*/ 7 w 133"/>
                <a:gd name="T11" fmla="*/ 43 h 169"/>
                <a:gd name="T12" fmla="*/ 15 w 133"/>
                <a:gd name="T13" fmla="*/ 30 h 169"/>
                <a:gd name="T14" fmla="*/ 18 w 133"/>
                <a:gd name="T15" fmla="*/ 23 h 169"/>
                <a:gd name="T16" fmla="*/ 23 w 133"/>
                <a:gd name="T17" fmla="*/ 18 h 169"/>
                <a:gd name="T18" fmla="*/ 26 w 133"/>
                <a:gd name="T19" fmla="*/ 13 h 169"/>
                <a:gd name="T20" fmla="*/ 30 w 133"/>
                <a:gd name="T21" fmla="*/ 8 h 169"/>
                <a:gd name="T22" fmla="*/ 36 w 133"/>
                <a:gd name="T23" fmla="*/ 3 h 169"/>
                <a:gd name="T24" fmla="*/ 40 w 133"/>
                <a:gd name="T25" fmla="*/ 3 h 169"/>
                <a:gd name="T26" fmla="*/ 46 w 133"/>
                <a:gd name="T27" fmla="*/ 0 h 169"/>
                <a:gd name="T28" fmla="*/ 51 w 133"/>
                <a:gd name="T29" fmla="*/ 0 h 169"/>
                <a:gd name="T30" fmla="*/ 57 w 133"/>
                <a:gd name="T31" fmla="*/ 0 h 169"/>
                <a:gd name="T32" fmla="*/ 61 w 133"/>
                <a:gd name="T33" fmla="*/ 3 h 169"/>
                <a:gd name="T34" fmla="*/ 66 w 133"/>
                <a:gd name="T35" fmla="*/ 3 h 169"/>
                <a:gd name="T36" fmla="*/ 70 w 133"/>
                <a:gd name="T37" fmla="*/ 8 h 169"/>
                <a:gd name="T38" fmla="*/ 76 w 133"/>
                <a:gd name="T39" fmla="*/ 13 h 169"/>
                <a:gd name="T40" fmla="*/ 80 w 133"/>
                <a:gd name="T41" fmla="*/ 18 h 169"/>
                <a:gd name="T42" fmla="*/ 84 w 133"/>
                <a:gd name="T43" fmla="*/ 23 h 169"/>
                <a:gd name="T44" fmla="*/ 87 w 133"/>
                <a:gd name="T45" fmla="*/ 30 h 169"/>
                <a:gd name="T46" fmla="*/ 94 w 133"/>
                <a:gd name="T47" fmla="*/ 43 h 169"/>
                <a:gd name="T48" fmla="*/ 98 w 133"/>
                <a:gd name="T49" fmla="*/ 61 h 169"/>
                <a:gd name="T50" fmla="*/ 101 w 133"/>
                <a:gd name="T51" fmla="*/ 72 h 169"/>
                <a:gd name="T52" fmla="*/ 101 w 133"/>
                <a:gd name="T53" fmla="*/ 79 h 169"/>
                <a:gd name="T54" fmla="*/ 103 w 133"/>
                <a:gd name="T55" fmla="*/ 89 h 169"/>
                <a:gd name="T56" fmla="*/ 103 w 133"/>
                <a:gd name="T57" fmla="*/ 100 h 169"/>
                <a:gd name="T58" fmla="*/ 103 w 133"/>
                <a:gd name="T59" fmla="*/ 201 h 169"/>
                <a:gd name="T60" fmla="*/ 0 w 133"/>
                <a:gd name="T61" fmla="*/ 201 h 169"/>
                <a:gd name="T62" fmla="*/ 0 w 133"/>
                <a:gd name="T63" fmla="*/ 10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0" y="67"/>
                  </a:lnTo>
                  <a:lnTo>
                    <a:pt x="2" y="60"/>
                  </a:lnTo>
                  <a:lnTo>
                    <a:pt x="5" y="52"/>
                  </a:lnTo>
                  <a:lnTo>
                    <a:pt x="10" y="37"/>
                  </a:lnTo>
                  <a:lnTo>
                    <a:pt x="19" y="25"/>
                  </a:lnTo>
                  <a:lnTo>
                    <a:pt x="24" y="20"/>
                  </a:lnTo>
                  <a:lnTo>
                    <a:pt x="29" y="15"/>
                  </a:lnTo>
                  <a:lnTo>
                    <a:pt x="34" y="10"/>
                  </a:lnTo>
                  <a:lnTo>
                    <a:pt x="39" y="8"/>
                  </a:lnTo>
                  <a:lnTo>
                    <a:pt x="47" y="3"/>
                  </a:lnTo>
                  <a:lnTo>
                    <a:pt x="52" y="3"/>
                  </a:lnTo>
                  <a:lnTo>
                    <a:pt x="59" y="0"/>
                  </a:lnTo>
                  <a:lnTo>
                    <a:pt x="66" y="0"/>
                  </a:lnTo>
                  <a:lnTo>
                    <a:pt x="74" y="0"/>
                  </a:lnTo>
                  <a:lnTo>
                    <a:pt x="79" y="3"/>
                  </a:lnTo>
                  <a:lnTo>
                    <a:pt x="86" y="3"/>
                  </a:lnTo>
                  <a:lnTo>
                    <a:pt x="91" y="8"/>
                  </a:lnTo>
                  <a:lnTo>
                    <a:pt x="99" y="10"/>
                  </a:lnTo>
                  <a:lnTo>
                    <a:pt x="104" y="15"/>
                  </a:lnTo>
                  <a:lnTo>
                    <a:pt x="109" y="20"/>
                  </a:lnTo>
                  <a:lnTo>
                    <a:pt x="113" y="25"/>
                  </a:lnTo>
                  <a:lnTo>
                    <a:pt x="121" y="37"/>
                  </a:lnTo>
                  <a:lnTo>
                    <a:pt x="128" y="52"/>
                  </a:lnTo>
                  <a:lnTo>
                    <a:pt x="131" y="60"/>
                  </a:lnTo>
                  <a:lnTo>
                    <a:pt x="131" y="67"/>
                  </a:lnTo>
                  <a:lnTo>
                    <a:pt x="133" y="75"/>
                  </a:lnTo>
                  <a:lnTo>
                    <a:pt x="133" y="84"/>
                  </a:lnTo>
                  <a:lnTo>
                    <a:pt x="133" y="169"/>
                  </a:lnTo>
                  <a:lnTo>
                    <a:pt x="0" y="169"/>
                  </a:lnTo>
                  <a:lnTo>
                    <a:pt x="0" y="84"/>
                  </a:lnTo>
                </a:path>
              </a:pathLst>
            </a:custGeom>
            <a:noFill/>
            <a:ln w="11113">
              <a:solidFill>
                <a:srgbClr val="000000"/>
              </a:solidFill>
              <a:round/>
              <a:headEnd/>
              <a:tailEnd/>
            </a:ln>
          </p:spPr>
          <p:txBody>
            <a:bodyPr/>
            <a:lstStyle/>
            <a:p>
              <a:endParaRPr lang="en-US"/>
            </a:p>
          </p:txBody>
        </p:sp>
        <p:sp>
          <p:nvSpPr>
            <p:cNvPr id="54454" name="Rectangle 242"/>
            <p:cNvSpPr>
              <a:spLocks noChangeArrowheads="1"/>
            </p:cNvSpPr>
            <p:nvPr/>
          </p:nvSpPr>
          <p:spPr bwMode="auto">
            <a:xfrm>
              <a:off x="4794" y="2610"/>
              <a:ext cx="511" cy="182"/>
            </a:xfrm>
            <a:prstGeom prst="rect">
              <a:avLst/>
            </a:prstGeom>
            <a:solidFill>
              <a:srgbClr val="FFFFFF"/>
            </a:solidFill>
            <a:ln w="9525">
              <a:noFill/>
              <a:miter lim="800000"/>
              <a:headEnd/>
              <a:tailEnd/>
            </a:ln>
          </p:spPr>
          <p:txBody>
            <a:bodyPr/>
            <a:lstStyle/>
            <a:p>
              <a:endParaRPr lang="en-US" sz="1600"/>
            </a:p>
          </p:txBody>
        </p:sp>
        <p:sp>
          <p:nvSpPr>
            <p:cNvPr id="54455" name="Rectangle 243"/>
            <p:cNvSpPr>
              <a:spLocks noChangeArrowheads="1"/>
            </p:cNvSpPr>
            <p:nvPr/>
          </p:nvSpPr>
          <p:spPr bwMode="auto">
            <a:xfrm>
              <a:off x="4872" y="2646"/>
              <a:ext cx="463"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Frequency</a:t>
              </a:r>
              <a:endParaRPr lang="en-US" altLang="zh-CN" sz="700" b="1">
                <a:ea typeface="MS PGothic" pitchFamily="34" charset="-128"/>
              </a:endParaRPr>
            </a:p>
          </p:txBody>
        </p:sp>
        <p:sp>
          <p:nvSpPr>
            <p:cNvPr id="54456" name="Rectangle 244"/>
            <p:cNvSpPr>
              <a:spLocks noChangeArrowheads="1"/>
            </p:cNvSpPr>
            <p:nvPr/>
          </p:nvSpPr>
          <p:spPr bwMode="auto">
            <a:xfrm>
              <a:off x="5230" y="2646"/>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57" name="Rectangle 245"/>
            <p:cNvSpPr>
              <a:spLocks noChangeArrowheads="1"/>
            </p:cNvSpPr>
            <p:nvPr/>
          </p:nvSpPr>
          <p:spPr bwMode="auto">
            <a:xfrm>
              <a:off x="5310" y="2398"/>
              <a:ext cx="120" cy="103"/>
            </a:xfrm>
            <a:prstGeom prst="rect">
              <a:avLst/>
            </a:prstGeom>
            <a:noFill/>
            <a:ln w="9525">
              <a:noFill/>
              <a:miter lim="800000"/>
              <a:headEnd/>
              <a:tailEnd/>
            </a:ln>
          </p:spPr>
          <p:txBody>
            <a:bodyPr wrap="none" lIns="0" tIns="0" rIns="0" bIns="0">
              <a:spAutoFit/>
            </a:bodyPr>
            <a:lstStyle/>
            <a:p>
              <a:pPr eaLnBrk="0" hangingPunct="0"/>
              <a:r>
                <a:rPr lang="en-US" altLang="zh-CN" sz="500">
                  <a:ea typeface="MS PGothic" pitchFamily="34" charset="-128"/>
                </a:rPr>
                <a:t>Cell</a:t>
              </a:r>
              <a:endParaRPr lang="en-US" altLang="zh-CN" sz="500" b="1">
                <a:ea typeface="MS PGothic" pitchFamily="34" charset="-128"/>
              </a:endParaRPr>
            </a:p>
          </p:txBody>
        </p:sp>
        <p:sp>
          <p:nvSpPr>
            <p:cNvPr id="54458" name="Rectangle 246"/>
            <p:cNvSpPr>
              <a:spLocks noChangeArrowheads="1"/>
            </p:cNvSpPr>
            <p:nvPr/>
          </p:nvSpPr>
          <p:spPr bwMode="auto">
            <a:xfrm>
              <a:off x="5430" y="2398"/>
              <a:ext cx="58" cy="104"/>
            </a:xfrm>
            <a:prstGeom prst="rect">
              <a:avLst/>
            </a:prstGeom>
            <a:noFill/>
            <a:ln w="9525">
              <a:noFill/>
              <a:miter lim="800000"/>
              <a:headEnd/>
              <a:tailEnd/>
            </a:ln>
          </p:spPr>
          <p:txBody>
            <a:bodyPr wrap="none" lIns="0" tIns="0" rIns="0" bIns="0">
              <a:spAutoFit/>
            </a:bodyPr>
            <a:lstStyle/>
            <a:p>
              <a:pPr eaLnBrk="0" hangingPunct="0"/>
              <a:r>
                <a:rPr lang="zh-CN" altLang="en-US" sz="500">
                  <a:ea typeface="MS PGothic" pitchFamily="34" charset="-128"/>
                </a:rPr>
                <a:t> </a:t>
              </a:r>
              <a:r>
                <a:rPr lang="en-US" altLang="zh-CN" sz="500">
                  <a:ea typeface="MS PGothic" pitchFamily="34" charset="-128"/>
                </a:rPr>
                <a:t>1</a:t>
              </a:r>
              <a:endParaRPr lang="en-US" altLang="zh-CN" sz="500" b="1">
                <a:ea typeface="MS PGothic" pitchFamily="34" charset="-128"/>
              </a:endParaRPr>
            </a:p>
          </p:txBody>
        </p:sp>
        <p:sp>
          <p:nvSpPr>
            <p:cNvPr id="54459" name="Rectangle 247"/>
            <p:cNvSpPr>
              <a:spLocks noChangeArrowheads="1"/>
            </p:cNvSpPr>
            <p:nvPr/>
          </p:nvSpPr>
          <p:spPr bwMode="auto">
            <a:xfrm>
              <a:off x="5482" y="2398"/>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60" name="Rectangle 248"/>
            <p:cNvSpPr>
              <a:spLocks noChangeArrowheads="1"/>
            </p:cNvSpPr>
            <p:nvPr/>
          </p:nvSpPr>
          <p:spPr bwMode="auto">
            <a:xfrm>
              <a:off x="3544" y="2339"/>
              <a:ext cx="338" cy="182"/>
            </a:xfrm>
            <a:prstGeom prst="rect">
              <a:avLst/>
            </a:prstGeom>
            <a:solidFill>
              <a:srgbClr val="FFFFFF"/>
            </a:solidFill>
            <a:ln w="9525">
              <a:noFill/>
              <a:miter lim="800000"/>
              <a:headEnd/>
              <a:tailEnd/>
            </a:ln>
          </p:spPr>
          <p:txBody>
            <a:bodyPr/>
            <a:lstStyle/>
            <a:p>
              <a:endParaRPr lang="en-US" sz="1600"/>
            </a:p>
          </p:txBody>
        </p:sp>
        <p:sp>
          <p:nvSpPr>
            <p:cNvPr id="54461" name="Rectangle 249"/>
            <p:cNvSpPr>
              <a:spLocks noChangeArrowheads="1"/>
            </p:cNvSpPr>
            <p:nvPr/>
          </p:nvSpPr>
          <p:spPr bwMode="auto">
            <a:xfrm>
              <a:off x="3605" y="2368"/>
              <a:ext cx="277"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Power</a:t>
              </a:r>
              <a:endParaRPr lang="en-US" altLang="zh-CN" sz="700" b="1">
                <a:ea typeface="MS PGothic" pitchFamily="34" charset="-128"/>
              </a:endParaRPr>
            </a:p>
          </p:txBody>
        </p:sp>
        <p:sp>
          <p:nvSpPr>
            <p:cNvPr id="54462" name="Rectangle 250"/>
            <p:cNvSpPr>
              <a:spLocks noChangeArrowheads="1"/>
            </p:cNvSpPr>
            <p:nvPr/>
          </p:nvSpPr>
          <p:spPr bwMode="auto">
            <a:xfrm>
              <a:off x="3821" y="2368"/>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63" name="Freeform 251"/>
            <p:cNvSpPr>
              <a:spLocks noEditPoints="1"/>
            </p:cNvSpPr>
            <p:nvPr/>
          </p:nvSpPr>
          <p:spPr bwMode="auto">
            <a:xfrm>
              <a:off x="3877" y="2584"/>
              <a:ext cx="1272" cy="66"/>
            </a:xfrm>
            <a:custGeom>
              <a:avLst/>
              <a:gdLst>
                <a:gd name="T0" fmla="*/ 5 w 1387"/>
                <a:gd name="T1" fmla="*/ 30 h 62"/>
                <a:gd name="T2" fmla="*/ 1031 w 1387"/>
                <a:gd name="T3" fmla="*/ 33 h 62"/>
                <a:gd name="T4" fmla="*/ 1031 w 1387"/>
                <a:gd name="T5" fmla="*/ 33 h 62"/>
                <a:gd name="T6" fmla="*/ 1034 w 1387"/>
                <a:gd name="T7" fmla="*/ 33 h 62"/>
                <a:gd name="T8" fmla="*/ 1034 w 1387"/>
                <a:gd name="T9" fmla="*/ 35 h 62"/>
                <a:gd name="T10" fmla="*/ 1035 w 1387"/>
                <a:gd name="T11" fmla="*/ 38 h 62"/>
                <a:gd name="T12" fmla="*/ 1034 w 1387"/>
                <a:gd name="T13" fmla="*/ 38 h 62"/>
                <a:gd name="T14" fmla="*/ 1034 w 1387"/>
                <a:gd name="T15" fmla="*/ 40 h 62"/>
                <a:gd name="T16" fmla="*/ 1031 w 1387"/>
                <a:gd name="T17" fmla="*/ 40 h 62"/>
                <a:gd name="T18" fmla="*/ 1031 w 1387"/>
                <a:gd name="T19" fmla="*/ 45 h 62"/>
                <a:gd name="T20" fmla="*/ 5 w 1387"/>
                <a:gd name="T21" fmla="*/ 40 h 62"/>
                <a:gd name="T22" fmla="*/ 2 w 1387"/>
                <a:gd name="T23" fmla="*/ 40 h 62"/>
                <a:gd name="T24" fmla="*/ 0 w 1387"/>
                <a:gd name="T25" fmla="*/ 40 h 62"/>
                <a:gd name="T26" fmla="*/ 0 w 1387"/>
                <a:gd name="T27" fmla="*/ 38 h 62"/>
                <a:gd name="T28" fmla="*/ 0 w 1387"/>
                <a:gd name="T29" fmla="*/ 35 h 62"/>
                <a:gd name="T30" fmla="*/ 0 w 1387"/>
                <a:gd name="T31" fmla="*/ 35 h 62"/>
                <a:gd name="T32" fmla="*/ 0 w 1387"/>
                <a:gd name="T33" fmla="*/ 33 h 62"/>
                <a:gd name="T34" fmla="*/ 2 w 1387"/>
                <a:gd name="T35" fmla="*/ 30 h 62"/>
                <a:gd name="T36" fmla="*/ 5 w 1387"/>
                <a:gd name="T37" fmla="*/ 30 h 62"/>
                <a:gd name="T38" fmla="*/ 5 w 1387"/>
                <a:gd name="T39" fmla="*/ 30 h 62"/>
                <a:gd name="T40" fmla="*/ 1022 w 1387"/>
                <a:gd name="T41" fmla="*/ 0 h 62"/>
                <a:gd name="T42" fmla="*/ 1070 w 1387"/>
                <a:gd name="T43" fmla="*/ 38 h 62"/>
                <a:gd name="T44" fmla="*/ 1022 w 1387"/>
                <a:gd name="T45" fmla="*/ 75 h 62"/>
                <a:gd name="T46" fmla="*/ 1022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4"/>
                  </a:moveTo>
                  <a:lnTo>
                    <a:pt x="1337" y="27"/>
                  </a:lnTo>
                  <a:lnTo>
                    <a:pt x="1340" y="27"/>
                  </a:lnTo>
                  <a:lnTo>
                    <a:pt x="1340" y="29"/>
                  </a:lnTo>
                  <a:lnTo>
                    <a:pt x="1342" y="32"/>
                  </a:lnTo>
                  <a:lnTo>
                    <a:pt x="1340" y="32"/>
                  </a:lnTo>
                  <a:lnTo>
                    <a:pt x="1340" y="34"/>
                  </a:lnTo>
                  <a:lnTo>
                    <a:pt x="1337" y="34"/>
                  </a:lnTo>
                  <a:lnTo>
                    <a:pt x="1337" y="37"/>
                  </a:lnTo>
                  <a:lnTo>
                    <a:pt x="5" y="34"/>
                  </a:lnTo>
                  <a:lnTo>
                    <a:pt x="2" y="34"/>
                  </a:lnTo>
                  <a:lnTo>
                    <a:pt x="0" y="34"/>
                  </a:lnTo>
                  <a:lnTo>
                    <a:pt x="0" y="32"/>
                  </a:lnTo>
                  <a:lnTo>
                    <a:pt x="0" y="29"/>
                  </a:lnTo>
                  <a:lnTo>
                    <a:pt x="0" y="27"/>
                  </a:lnTo>
                  <a:lnTo>
                    <a:pt x="2" y="24"/>
                  </a:lnTo>
                  <a:lnTo>
                    <a:pt x="5" y="24"/>
                  </a:lnTo>
                  <a:close/>
                  <a:moveTo>
                    <a:pt x="1325" y="0"/>
                  </a:moveTo>
                  <a:lnTo>
                    <a:pt x="1387" y="32"/>
                  </a:lnTo>
                  <a:lnTo>
                    <a:pt x="1325" y="62"/>
                  </a:lnTo>
                  <a:lnTo>
                    <a:pt x="1325" y="0"/>
                  </a:lnTo>
                  <a:close/>
                </a:path>
              </a:pathLst>
            </a:custGeom>
            <a:solidFill>
              <a:srgbClr val="000000"/>
            </a:solidFill>
            <a:ln w="3175">
              <a:solidFill>
                <a:srgbClr val="000000"/>
              </a:solidFill>
              <a:round/>
              <a:headEnd/>
              <a:tailEnd/>
            </a:ln>
          </p:spPr>
          <p:txBody>
            <a:bodyPr/>
            <a:lstStyle/>
            <a:p>
              <a:endParaRPr lang="en-US"/>
            </a:p>
          </p:txBody>
        </p:sp>
        <p:sp>
          <p:nvSpPr>
            <p:cNvPr id="54464" name="Freeform 252"/>
            <p:cNvSpPr>
              <a:spLocks/>
            </p:cNvSpPr>
            <p:nvPr/>
          </p:nvSpPr>
          <p:spPr bwMode="auto">
            <a:xfrm>
              <a:off x="4244" y="2531"/>
              <a:ext cx="8" cy="89"/>
            </a:xfrm>
            <a:custGeom>
              <a:avLst/>
              <a:gdLst>
                <a:gd name="T0" fmla="*/ 8 w 8"/>
                <a:gd name="T1" fmla="*/ 5 h 84"/>
                <a:gd name="T2" fmla="*/ 8 w 8"/>
                <a:gd name="T3" fmla="*/ 94 h 84"/>
                <a:gd name="T4" fmla="*/ 8 w 8"/>
                <a:gd name="T5" fmla="*/ 97 h 84"/>
                <a:gd name="T6" fmla="*/ 5 w 8"/>
                <a:gd name="T7" fmla="*/ 97 h 84"/>
                <a:gd name="T8" fmla="*/ 3 w 8"/>
                <a:gd name="T9" fmla="*/ 100 h 84"/>
                <a:gd name="T10" fmla="*/ 0 w 8"/>
                <a:gd name="T11" fmla="*/ 97 h 84"/>
                <a:gd name="T12" fmla="*/ 0 w 8"/>
                <a:gd name="T13" fmla="*/ 94 h 84"/>
                <a:gd name="T14" fmla="*/ 0 w 8"/>
                <a:gd name="T15" fmla="*/ 5 h 84"/>
                <a:gd name="T16" fmla="*/ 0 w 8"/>
                <a:gd name="T17" fmla="*/ 2 h 84"/>
                <a:gd name="T18" fmla="*/ 0 w 8"/>
                <a:gd name="T19" fmla="*/ 2 h 84"/>
                <a:gd name="T20" fmla="*/ 3 w 8"/>
                <a:gd name="T21" fmla="*/ 0 h 84"/>
                <a:gd name="T22" fmla="*/ 5 w 8"/>
                <a:gd name="T23" fmla="*/ 2 h 84"/>
                <a:gd name="T24" fmla="*/ 8 w 8"/>
                <a:gd name="T25" fmla="*/ 5 h 84"/>
                <a:gd name="T26" fmla="*/ 8 w 8"/>
                <a:gd name="T27" fmla="*/ 5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4"/>
                <a:gd name="T44" fmla="*/ 8 w 8"/>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4">
                  <a:moveTo>
                    <a:pt x="8" y="5"/>
                  </a:moveTo>
                  <a:lnTo>
                    <a:pt x="8" y="79"/>
                  </a:lnTo>
                  <a:lnTo>
                    <a:pt x="8" y="82"/>
                  </a:lnTo>
                  <a:lnTo>
                    <a:pt x="5" y="82"/>
                  </a:lnTo>
                  <a:lnTo>
                    <a:pt x="3" y="84"/>
                  </a:lnTo>
                  <a:lnTo>
                    <a:pt x="0" y="82"/>
                  </a:lnTo>
                  <a:lnTo>
                    <a:pt x="0" y="79"/>
                  </a:lnTo>
                  <a:lnTo>
                    <a:pt x="0" y="5"/>
                  </a:lnTo>
                  <a:lnTo>
                    <a:pt x="0" y="2"/>
                  </a:lnTo>
                  <a:lnTo>
                    <a:pt x="3" y="0"/>
                  </a:lnTo>
                  <a:lnTo>
                    <a:pt x="5" y="2"/>
                  </a:lnTo>
                  <a:lnTo>
                    <a:pt x="8" y="5"/>
                  </a:lnTo>
                  <a:close/>
                </a:path>
              </a:pathLst>
            </a:custGeom>
            <a:blipFill dpi="0" rotWithShape="0">
              <a:blip r:embed="rId8" cstate="print"/>
              <a:srcRect/>
              <a:tile tx="0" ty="0" sx="100000" sy="100000" flip="none" algn="tl"/>
            </a:blipFill>
            <a:ln w="9525">
              <a:noFill/>
              <a:round/>
              <a:headEnd/>
              <a:tailEnd/>
            </a:ln>
          </p:spPr>
          <p:txBody>
            <a:bodyPr/>
            <a:lstStyle/>
            <a:p>
              <a:endParaRPr lang="en-US"/>
            </a:p>
          </p:txBody>
        </p:sp>
        <p:sp>
          <p:nvSpPr>
            <p:cNvPr id="54465" name="Freeform 253"/>
            <p:cNvSpPr>
              <a:spLocks noEditPoints="1"/>
            </p:cNvSpPr>
            <p:nvPr/>
          </p:nvSpPr>
          <p:spPr bwMode="auto">
            <a:xfrm>
              <a:off x="3852" y="2339"/>
              <a:ext cx="57" cy="276"/>
            </a:xfrm>
            <a:custGeom>
              <a:avLst/>
              <a:gdLst>
                <a:gd name="T0" fmla="*/ 29 w 62"/>
                <a:gd name="T1" fmla="*/ 62 h 260"/>
                <a:gd name="T2" fmla="*/ 29 w 62"/>
                <a:gd name="T3" fmla="*/ 306 h 260"/>
                <a:gd name="T4" fmla="*/ 27 w 62"/>
                <a:gd name="T5" fmla="*/ 309 h 260"/>
                <a:gd name="T6" fmla="*/ 27 w 62"/>
                <a:gd name="T7" fmla="*/ 311 h 260"/>
                <a:gd name="T8" fmla="*/ 26 w 62"/>
                <a:gd name="T9" fmla="*/ 311 h 260"/>
                <a:gd name="T10" fmla="*/ 24 w 62"/>
                <a:gd name="T11" fmla="*/ 311 h 260"/>
                <a:gd name="T12" fmla="*/ 24 w 62"/>
                <a:gd name="T13" fmla="*/ 311 h 260"/>
                <a:gd name="T14" fmla="*/ 22 w 62"/>
                <a:gd name="T15" fmla="*/ 311 h 260"/>
                <a:gd name="T16" fmla="*/ 22 w 62"/>
                <a:gd name="T17" fmla="*/ 309 h 260"/>
                <a:gd name="T18" fmla="*/ 19 w 62"/>
                <a:gd name="T19" fmla="*/ 306 h 260"/>
                <a:gd name="T20" fmla="*/ 19 w 62"/>
                <a:gd name="T21" fmla="*/ 62 h 260"/>
                <a:gd name="T22" fmla="*/ 22 w 62"/>
                <a:gd name="T23" fmla="*/ 58 h 260"/>
                <a:gd name="T24" fmla="*/ 22 w 62"/>
                <a:gd name="T25" fmla="*/ 56 h 260"/>
                <a:gd name="T26" fmla="*/ 24 w 62"/>
                <a:gd name="T27" fmla="*/ 56 h 260"/>
                <a:gd name="T28" fmla="*/ 24 w 62"/>
                <a:gd name="T29" fmla="*/ 56 h 260"/>
                <a:gd name="T30" fmla="*/ 26 w 62"/>
                <a:gd name="T31" fmla="*/ 56 h 260"/>
                <a:gd name="T32" fmla="*/ 27 w 62"/>
                <a:gd name="T33" fmla="*/ 56 h 260"/>
                <a:gd name="T34" fmla="*/ 27 w 62"/>
                <a:gd name="T35" fmla="*/ 58 h 260"/>
                <a:gd name="T36" fmla="*/ 29 w 62"/>
                <a:gd name="T37" fmla="*/ 62 h 260"/>
                <a:gd name="T38" fmla="*/ 29 w 62"/>
                <a:gd name="T39" fmla="*/ 62 h 260"/>
                <a:gd name="T40" fmla="*/ 0 w 62"/>
                <a:gd name="T41" fmla="*/ 74 h 260"/>
                <a:gd name="T42" fmla="*/ 24 w 62"/>
                <a:gd name="T43" fmla="*/ 0 h 260"/>
                <a:gd name="T44" fmla="*/ 48 w 62"/>
                <a:gd name="T45" fmla="*/ 74 h 260"/>
                <a:gd name="T46" fmla="*/ 0 w 62"/>
                <a:gd name="T47" fmla="*/ 74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0"/>
                <a:gd name="T74" fmla="*/ 62 w 62"/>
                <a:gd name="T75" fmla="*/ 260 h 2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0">
                  <a:moveTo>
                    <a:pt x="38" y="52"/>
                  </a:moveTo>
                  <a:lnTo>
                    <a:pt x="38" y="255"/>
                  </a:lnTo>
                  <a:lnTo>
                    <a:pt x="35" y="258"/>
                  </a:lnTo>
                  <a:lnTo>
                    <a:pt x="35" y="260"/>
                  </a:lnTo>
                  <a:lnTo>
                    <a:pt x="33" y="260"/>
                  </a:lnTo>
                  <a:lnTo>
                    <a:pt x="30" y="260"/>
                  </a:lnTo>
                  <a:lnTo>
                    <a:pt x="28" y="260"/>
                  </a:lnTo>
                  <a:lnTo>
                    <a:pt x="28" y="258"/>
                  </a:lnTo>
                  <a:lnTo>
                    <a:pt x="25" y="255"/>
                  </a:lnTo>
                  <a:lnTo>
                    <a:pt x="25" y="52"/>
                  </a:lnTo>
                  <a:lnTo>
                    <a:pt x="28" y="49"/>
                  </a:lnTo>
                  <a:lnTo>
                    <a:pt x="28" y="47"/>
                  </a:lnTo>
                  <a:lnTo>
                    <a:pt x="30" y="47"/>
                  </a:lnTo>
                  <a:lnTo>
                    <a:pt x="33" y="47"/>
                  </a:lnTo>
                  <a:lnTo>
                    <a:pt x="35" y="47"/>
                  </a:lnTo>
                  <a:lnTo>
                    <a:pt x="35" y="49"/>
                  </a:lnTo>
                  <a:lnTo>
                    <a:pt x="38" y="52"/>
                  </a:lnTo>
                  <a:close/>
                  <a:moveTo>
                    <a:pt x="0" y="62"/>
                  </a:moveTo>
                  <a:lnTo>
                    <a:pt x="30" y="0"/>
                  </a:lnTo>
                  <a:lnTo>
                    <a:pt x="62" y="62"/>
                  </a:lnTo>
                  <a:lnTo>
                    <a:pt x="0" y="62"/>
                  </a:lnTo>
                  <a:close/>
                </a:path>
              </a:pathLst>
            </a:custGeom>
            <a:solidFill>
              <a:srgbClr val="000000"/>
            </a:solidFill>
            <a:ln w="3175">
              <a:solidFill>
                <a:srgbClr val="000000"/>
              </a:solidFill>
              <a:round/>
              <a:headEnd/>
              <a:tailEnd/>
            </a:ln>
          </p:spPr>
          <p:txBody>
            <a:bodyPr/>
            <a:lstStyle/>
            <a:p>
              <a:endParaRPr lang="en-US"/>
            </a:p>
          </p:txBody>
        </p:sp>
        <p:sp>
          <p:nvSpPr>
            <p:cNvPr id="54466" name="Rectangle 254"/>
            <p:cNvSpPr>
              <a:spLocks noChangeArrowheads="1"/>
            </p:cNvSpPr>
            <p:nvPr/>
          </p:nvSpPr>
          <p:spPr bwMode="auto">
            <a:xfrm>
              <a:off x="4794" y="3163"/>
              <a:ext cx="511" cy="179"/>
            </a:xfrm>
            <a:prstGeom prst="rect">
              <a:avLst/>
            </a:prstGeom>
            <a:solidFill>
              <a:srgbClr val="FFFFFF"/>
            </a:solidFill>
            <a:ln w="9525">
              <a:noFill/>
              <a:miter lim="800000"/>
              <a:headEnd/>
              <a:tailEnd/>
            </a:ln>
          </p:spPr>
          <p:txBody>
            <a:bodyPr/>
            <a:lstStyle/>
            <a:p>
              <a:endParaRPr lang="en-US" sz="1600"/>
            </a:p>
          </p:txBody>
        </p:sp>
        <p:sp>
          <p:nvSpPr>
            <p:cNvPr id="54467" name="Rectangle 255"/>
            <p:cNvSpPr>
              <a:spLocks noChangeArrowheads="1"/>
            </p:cNvSpPr>
            <p:nvPr/>
          </p:nvSpPr>
          <p:spPr bwMode="auto">
            <a:xfrm>
              <a:off x="4872" y="3193"/>
              <a:ext cx="459" cy="144"/>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Frequency</a:t>
              </a:r>
              <a:endParaRPr lang="en-US" altLang="zh-CN" sz="700" b="1">
                <a:ea typeface="MS PGothic" pitchFamily="34" charset="-128"/>
              </a:endParaRPr>
            </a:p>
          </p:txBody>
        </p:sp>
        <p:sp>
          <p:nvSpPr>
            <p:cNvPr id="54468" name="Rectangle 256"/>
            <p:cNvSpPr>
              <a:spLocks noChangeArrowheads="1"/>
            </p:cNvSpPr>
            <p:nvPr/>
          </p:nvSpPr>
          <p:spPr bwMode="auto">
            <a:xfrm>
              <a:off x="5230" y="3193"/>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69" name="Rectangle 257"/>
            <p:cNvSpPr>
              <a:spLocks noChangeArrowheads="1"/>
            </p:cNvSpPr>
            <p:nvPr/>
          </p:nvSpPr>
          <p:spPr bwMode="auto">
            <a:xfrm>
              <a:off x="5219" y="2950"/>
              <a:ext cx="121" cy="104"/>
            </a:xfrm>
            <a:prstGeom prst="rect">
              <a:avLst/>
            </a:prstGeom>
            <a:noFill/>
            <a:ln w="9525">
              <a:noFill/>
              <a:miter lim="800000"/>
              <a:headEnd/>
              <a:tailEnd/>
            </a:ln>
          </p:spPr>
          <p:txBody>
            <a:bodyPr wrap="none" lIns="0" tIns="0" rIns="0" bIns="0">
              <a:spAutoFit/>
            </a:bodyPr>
            <a:lstStyle/>
            <a:p>
              <a:pPr eaLnBrk="0" hangingPunct="0"/>
              <a:r>
                <a:rPr lang="en-US" altLang="zh-CN" sz="500">
                  <a:ea typeface="MS PGothic" pitchFamily="34" charset="-128"/>
                </a:rPr>
                <a:t>Cell</a:t>
              </a:r>
              <a:endParaRPr lang="en-US" altLang="zh-CN" sz="500" b="1">
                <a:ea typeface="MS PGothic" pitchFamily="34" charset="-128"/>
              </a:endParaRPr>
            </a:p>
          </p:txBody>
        </p:sp>
        <p:sp>
          <p:nvSpPr>
            <p:cNvPr id="54470" name="Rectangle 258"/>
            <p:cNvSpPr>
              <a:spLocks noChangeArrowheads="1"/>
            </p:cNvSpPr>
            <p:nvPr/>
          </p:nvSpPr>
          <p:spPr bwMode="auto">
            <a:xfrm>
              <a:off x="5339" y="2950"/>
              <a:ext cx="174" cy="104"/>
            </a:xfrm>
            <a:prstGeom prst="rect">
              <a:avLst/>
            </a:prstGeom>
            <a:noFill/>
            <a:ln w="9525">
              <a:noFill/>
              <a:miter lim="800000"/>
              <a:headEnd/>
              <a:tailEnd/>
            </a:ln>
          </p:spPr>
          <p:txBody>
            <a:bodyPr wrap="none" lIns="0" tIns="0" rIns="0" bIns="0">
              <a:spAutoFit/>
            </a:bodyPr>
            <a:lstStyle/>
            <a:p>
              <a:pPr eaLnBrk="0" hangingPunct="0"/>
              <a:r>
                <a:rPr lang="zh-CN" altLang="en-US" sz="500">
                  <a:ea typeface="MS PGothic" pitchFamily="34" charset="-128"/>
                </a:rPr>
                <a:t> </a:t>
              </a:r>
              <a:r>
                <a:rPr lang="en-US" altLang="zh-CN" sz="500">
                  <a:ea typeface="MS PGothic" pitchFamily="34" charset="-128"/>
                </a:rPr>
                <a:t>2,4,6</a:t>
              </a:r>
              <a:endParaRPr lang="en-US" altLang="zh-CN" sz="500" b="1">
                <a:ea typeface="MS PGothic" pitchFamily="34" charset="-128"/>
              </a:endParaRPr>
            </a:p>
          </p:txBody>
        </p:sp>
        <p:sp>
          <p:nvSpPr>
            <p:cNvPr id="54471" name="Rectangle 259"/>
            <p:cNvSpPr>
              <a:spLocks noChangeArrowheads="1"/>
            </p:cNvSpPr>
            <p:nvPr/>
          </p:nvSpPr>
          <p:spPr bwMode="auto">
            <a:xfrm>
              <a:off x="5499" y="2950"/>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72" name="Rectangle 260"/>
            <p:cNvSpPr>
              <a:spLocks noChangeArrowheads="1"/>
            </p:cNvSpPr>
            <p:nvPr/>
          </p:nvSpPr>
          <p:spPr bwMode="auto">
            <a:xfrm>
              <a:off x="3544" y="2892"/>
              <a:ext cx="338" cy="179"/>
            </a:xfrm>
            <a:prstGeom prst="rect">
              <a:avLst/>
            </a:prstGeom>
            <a:solidFill>
              <a:srgbClr val="FFFFFF"/>
            </a:solidFill>
            <a:ln w="9525">
              <a:noFill/>
              <a:miter lim="800000"/>
              <a:headEnd/>
              <a:tailEnd/>
            </a:ln>
          </p:spPr>
          <p:txBody>
            <a:bodyPr/>
            <a:lstStyle/>
            <a:p>
              <a:endParaRPr lang="en-US" sz="1600"/>
            </a:p>
          </p:txBody>
        </p:sp>
        <p:sp>
          <p:nvSpPr>
            <p:cNvPr id="54473" name="Rectangle 261"/>
            <p:cNvSpPr>
              <a:spLocks noChangeArrowheads="1"/>
            </p:cNvSpPr>
            <p:nvPr/>
          </p:nvSpPr>
          <p:spPr bwMode="auto">
            <a:xfrm>
              <a:off x="3605" y="2924"/>
              <a:ext cx="277"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Power</a:t>
              </a:r>
              <a:endParaRPr lang="en-US" altLang="zh-CN" sz="700" b="1">
                <a:ea typeface="MS PGothic" pitchFamily="34" charset="-128"/>
              </a:endParaRPr>
            </a:p>
          </p:txBody>
        </p:sp>
        <p:sp>
          <p:nvSpPr>
            <p:cNvPr id="54474" name="Rectangle 262"/>
            <p:cNvSpPr>
              <a:spLocks noChangeArrowheads="1"/>
            </p:cNvSpPr>
            <p:nvPr/>
          </p:nvSpPr>
          <p:spPr bwMode="auto">
            <a:xfrm>
              <a:off x="3821" y="2924"/>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75" name="Freeform 263"/>
            <p:cNvSpPr>
              <a:spLocks noEditPoints="1"/>
            </p:cNvSpPr>
            <p:nvPr/>
          </p:nvSpPr>
          <p:spPr bwMode="auto">
            <a:xfrm>
              <a:off x="3877" y="3137"/>
              <a:ext cx="1272" cy="66"/>
            </a:xfrm>
            <a:custGeom>
              <a:avLst/>
              <a:gdLst>
                <a:gd name="T0" fmla="*/ 5 w 1387"/>
                <a:gd name="T1" fmla="*/ 31 h 62"/>
                <a:gd name="T2" fmla="*/ 1031 w 1387"/>
                <a:gd name="T3" fmla="*/ 31 h 62"/>
                <a:gd name="T4" fmla="*/ 1031 w 1387"/>
                <a:gd name="T5" fmla="*/ 31 h 62"/>
                <a:gd name="T6" fmla="*/ 1034 w 1387"/>
                <a:gd name="T7" fmla="*/ 33 h 62"/>
                <a:gd name="T8" fmla="*/ 1034 w 1387"/>
                <a:gd name="T9" fmla="*/ 36 h 62"/>
                <a:gd name="T10" fmla="*/ 1035 w 1387"/>
                <a:gd name="T11" fmla="*/ 36 h 62"/>
                <a:gd name="T12" fmla="*/ 1034 w 1387"/>
                <a:gd name="T13" fmla="*/ 38 h 62"/>
                <a:gd name="T14" fmla="*/ 1034 w 1387"/>
                <a:gd name="T15" fmla="*/ 42 h 62"/>
                <a:gd name="T16" fmla="*/ 1031 w 1387"/>
                <a:gd name="T17" fmla="*/ 42 h 62"/>
                <a:gd name="T18" fmla="*/ 1031 w 1387"/>
                <a:gd name="T19" fmla="*/ 42 h 62"/>
                <a:gd name="T20" fmla="*/ 5 w 1387"/>
                <a:gd name="T21" fmla="*/ 42 h 62"/>
                <a:gd name="T22" fmla="*/ 2 w 1387"/>
                <a:gd name="T23" fmla="*/ 42 h 62"/>
                <a:gd name="T24" fmla="*/ 0 w 1387"/>
                <a:gd name="T25" fmla="*/ 42 h 62"/>
                <a:gd name="T26" fmla="*/ 0 w 1387"/>
                <a:gd name="T27" fmla="*/ 38 h 62"/>
                <a:gd name="T28" fmla="*/ 0 w 1387"/>
                <a:gd name="T29" fmla="*/ 36 h 62"/>
                <a:gd name="T30" fmla="*/ 0 w 1387"/>
                <a:gd name="T31" fmla="*/ 33 h 62"/>
                <a:gd name="T32" fmla="*/ 0 w 1387"/>
                <a:gd name="T33" fmla="*/ 33 h 62"/>
                <a:gd name="T34" fmla="*/ 2 w 1387"/>
                <a:gd name="T35" fmla="*/ 31 h 62"/>
                <a:gd name="T36" fmla="*/ 5 w 1387"/>
                <a:gd name="T37" fmla="*/ 31 h 62"/>
                <a:gd name="T38" fmla="*/ 5 w 1387"/>
                <a:gd name="T39" fmla="*/ 31 h 62"/>
                <a:gd name="T40" fmla="*/ 1022 w 1387"/>
                <a:gd name="T41" fmla="*/ 0 h 62"/>
                <a:gd name="T42" fmla="*/ 1070 w 1387"/>
                <a:gd name="T43" fmla="*/ 36 h 62"/>
                <a:gd name="T44" fmla="*/ 1022 w 1387"/>
                <a:gd name="T45" fmla="*/ 75 h 62"/>
                <a:gd name="T46" fmla="*/ 1022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5"/>
                  </a:moveTo>
                  <a:lnTo>
                    <a:pt x="1337" y="25"/>
                  </a:lnTo>
                  <a:lnTo>
                    <a:pt x="1340" y="27"/>
                  </a:lnTo>
                  <a:lnTo>
                    <a:pt x="1340" y="30"/>
                  </a:lnTo>
                  <a:lnTo>
                    <a:pt x="1342" y="30"/>
                  </a:lnTo>
                  <a:lnTo>
                    <a:pt x="1340" y="32"/>
                  </a:lnTo>
                  <a:lnTo>
                    <a:pt x="1340" y="35"/>
                  </a:lnTo>
                  <a:lnTo>
                    <a:pt x="1337" y="35"/>
                  </a:lnTo>
                  <a:lnTo>
                    <a:pt x="5" y="35"/>
                  </a:lnTo>
                  <a:lnTo>
                    <a:pt x="2" y="35"/>
                  </a:lnTo>
                  <a:lnTo>
                    <a:pt x="0" y="35"/>
                  </a:lnTo>
                  <a:lnTo>
                    <a:pt x="0" y="32"/>
                  </a:lnTo>
                  <a:lnTo>
                    <a:pt x="0" y="30"/>
                  </a:lnTo>
                  <a:lnTo>
                    <a:pt x="0" y="27"/>
                  </a:lnTo>
                  <a:lnTo>
                    <a:pt x="2" y="25"/>
                  </a:lnTo>
                  <a:lnTo>
                    <a:pt x="5" y="25"/>
                  </a:lnTo>
                  <a:close/>
                  <a:moveTo>
                    <a:pt x="1325" y="0"/>
                  </a:moveTo>
                  <a:lnTo>
                    <a:pt x="1387" y="30"/>
                  </a:lnTo>
                  <a:lnTo>
                    <a:pt x="1325" y="62"/>
                  </a:lnTo>
                  <a:lnTo>
                    <a:pt x="1325" y="0"/>
                  </a:lnTo>
                  <a:close/>
                </a:path>
              </a:pathLst>
            </a:custGeom>
            <a:solidFill>
              <a:srgbClr val="000000"/>
            </a:solidFill>
            <a:ln w="3175">
              <a:solidFill>
                <a:srgbClr val="000000"/>
              </a:solidFill>
              <a:round/>
              <a:headEnd/>
              <a:tailEnd/>
            </a:ln>
          </p:spPr>
          <p:txBody>
            <a:bodyPr/>
            <a:lstStyle/>
            <a:p>
              <a:endParaRPr lang="en-US"/>
            </a:p>
          </p:txBody>
        </p:sp>
        <p:sp>
          <p:nvSpPr>
            <p:cNvPr id="54476" name="Freeform 264"/>
            <p:cNvSpPr>
              <a:spLocks/>
            </p:cNvSpPr>
            <p:nvPr/>
          </p:nvSpPr>
          <p:spPr bwMode="auto">
            <a:xfrm>
              <a:off x="4244" y="3084"/>
              <a:ext cx="8" cy="87"/>
            </a:xfrm>
            <a:custGeom>
              <a:avLst/>
              <a:gdLst>
                <a:gd name="T0" fmla="*/ 8 w 8"/>
                <a:gd name="T1" fmla="*/ 5 h 82"/>
                <a:gd name="T2" fmla="*/ 8 w 8"/>
                <a:gd name="T3" fmla="*/ 95 h 82"/>
                <a:gd name="T4" fmla="*/ 8 w 8"/>
                <a:gd name="T5" fmla="*/ 95 h 82"/>
                <a:gd name="T6" fmla="*/ 5 w 8"/>
                <a:gd name="T7" fmla="*/ 98 h 82"/>
                <a:gd name="T8" fmla="*/ 5 w 8"/>
                <a:gd name="T9" fmla="*/ 98 h 82"/>
                <a:gd name="T10" fmla="*/ 3 w 8"/>
                <a:gd name="T11" fmla="*/ 98 h 82"/>
                <a:gd name="T12" fmla="*/ 3 w 8"/>
                <a:gd name="T13" fmla="*/ 98 h 82"/>
                <a:gd name="T14" fmla="*/ 0 w 8"/>
                <a:gd name="T15" fmla="*/ 98 h 82"/>
                <a:gd name="T16" fmla="*/ 0 w 8"/>
                <a:gd name="T17" fmla="*/ 95 h 82"/>
                <a:gd name="T18" fmla="*/ 0 w 8"/>
                <a:gd name="T19" fmla="*/ 5 h 82"/>
                <a:gd name="T20" fmla="*/ 0 w 8"/>
                <a:gd name="T21" fmla="*/ 3 h 82"/>
                <a:gd name="T22" fmla="*/ 0 w 8"/>
                <a:gd name="T23" fmla="*/ 0 h 82"/>
                <a:gd name="T24" fmla="*/ 3 w 8"/>
                <a:gd name="T25" fmla="*/ 0 h 82"/>
                <a:gd name="T26" fmla="*/ 5 w 8"/>
                <a:gd name="T27" fmla="*/ 0 h 82"/>
                <a:gd name="T28" fmla="*/ 8 w 8"/>
                <a:gd name="T29" fmla="*/ 5 h 82"/>
                <a:gd name="T30" fmla="*/ 8 w 8"/>
                <a:gd name="T31" fmla="*/ 5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2"/>
                <a:gd name="T50" fmla="*/ 8 w 8"/>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2">
                  <a:moveTo>
                    <a:pt x="8" y="5"/>
                  </a:moveTo>
                  <a:lnTo>
                    <a:pt x="8" y="80"/>
                  </a:lnTo>
                  <a:lnTo>
                    <a:pt x="5" y="82"/>
                  </a:lnTo>
                  <a:lnTo>
                    <a:pt x="3" y="82"/>
                  </a:lnTo>
                  <a:lnTo>
                    <a:pt x="0" y="82"/>
                  </a:lnTo>
                  <a:lnTo>
                    <a:pt x="0" y="80"/>
                  </a:lnTo>
                  <a:lnTo>
                    <a:pt x="0" y="5"/>
                  </a:lnTo>
                  <a:lnTo>
                    <a:pt x="0" y="3"/>
                  </a:lnTo>
                  <a:lnTo>
                    <a:pt x="0" y="0"/>
                  </a:lnTo>
                  <a:lnTo>
                    <a:pt x="3" y="0"/>
                  </a:lnTo>
                  <a:lnTo>
                    <a:pt x="5" y="0"/>
                  </a:lnTo>
                  <a:lnTo>
                    <a:pt x="8" y="5"/>
                  </a:lnTo>
                  <a:close/>
                </a:path>
              </a:pathLst>
            </a:custGeom>
            <a:blipFill dpi="0" rotWithShape="0">
              <a:blip r:embed="rId8" cstate="print"/>
              <a:srcRect/>
              <a:tile tx="0" ty="0" sx="100000" sy="100000" flip="none" algn="tl"/>
            </a:blipFill>
            <a:ln w="9525">
              <a:noFill/>
              <a:round/>
              <a:headEnd/>
              <a:tailEnd/>
            </a:ln>
          </p:spPr>
          <p:txBody>
            <a:bodyPr/>
            <a:lstStyle/>
            <a:p>
              <a:endParaRPr lang="en-US"/>
            </a:p>
          </p:txBody>
        </p:sp>
        <p:sp>
          <p:nvSpPr>
            <p:cNvPr id="54477" name="Freeform 265"/>
            <p:cNvSpPr>
              <a:spLocks noEditPoints="1"/>
            </p:cNvSpPr>
            <p:nvPr/>
          </p:nvSpPr>
          <p:spPr bwMode="auto">
            <a:xfrm>
              <a:off x="3852" y="2892"/>
              <a:ext cx="57" cy="277"/>
            </a:xfrm>
            <a:custGeom>
              <a:avLst/>
              <a:gdLst>
                <a:gd name="T0" fmla="*/ 29 w 62"/>
                <a:gd name="T1" fmla="*/ 62 h 261"/>
                <a:gd name="T2" fmla="*/ 29 w 62"/>
                <a:gd name="T3" fmla="*/ 307 h 261"/>
                <a:gd name="T4" fmla="*/ 27 w 62"/>
                <a:gd name="T5" fmla="*/ 309 h 261"/>
                <a:gd name="T6" fmla="*/ 27 w 62"/>
                <a:gd name="T7" fmla="*/ 309 h 261"/>
                <a:gd name="T8" fmla="*/ 26 w 62"/>
                <a:gd name="T9" fmla="*/ 312 h 261"/>
                <a:gd name="T10" fmla="*/ 24 w 62"/>
                <a:gd name="T11" fmla="*/ 312 h 261"/>
                <a:gd name="T12" fmla="*/ 24 w 62"/>
                <a:gd name="T13" fmla="*/ 312 h 261"/>
                <a:gd name="T14" fmla="*/ 22 w 62"/>
                <a:gd name="T15" fmla="*/ 309 h 261"/>
                <a:gd name="T16" fmla="*/ 22 w 62"/>
                <a:gd name="T17" fmla="*/ 309 h 261"/>
                <a:gd name="T18" fmla="*/ 19 w 62"/>
                <a:gd name="T19" fmla="*/ 307 h 261"/>
                <a:gd name="T20" fmla="*/ 19 w 62"/>
                <a:gd name="T21" fmla="*/ 62 h 261"/>
                <a:gd name="T22" fmla="*/ 22 w 62"/>
                <a:gd name="T23" fmla="*/ 59 h 261"/>
                <a:gd name="T24" fmla="*/ 22 w 62"/>
                <a:gd name="T25" fmla="*/ 56 h 261"/>
                <a:gd name="T26" fmla="*/ 24 w 62"/>
                <a:gd name="T27" fmla="*/ 56 h 261"/>
                <a:gd name="T28" fmla="*/ 24 w 62"/>
                <a:gd name="T29" fmla="*/ 56 h 261"/>
                <a:gd name="T30" fmla="*/ 26 w 62"/>
                <a:gd name="T31" fmla="*/ 56 h 261"/>
                <a:gd name="T32" fmla="*/ 27 w 62"/>
                <a:gd name="T33" fmla="*/ 56 h 261"/>
                <a:gd name="T34" fmla="*/ 27 w 62"/>
                <a:gd name="T35" fmla="*/ 59 h 261"/>
                <a:gd name="T36" fmla="*/ 29 w 62"/>
                <a:gd name="T37" fmla="*/ 62 h 261"/>
                <a:gd name="T38" fmla="*/ 29 w 62"/>
                <a:gd name="T39" fmla="*/ 62 h 261"/>
                <a:gd name="T40" fmla="*/ 0 w 62"/>
                <a:gd name="T41" fmla="*/ 74 h 261"/>
                <a:gd name="T42" fmla="*/ 24 w 62"/>
                <a:gd name="T43" fmla="*/ 0 h 261"/>
                <a:gd name="T44" fmla="*/ 48 w 62"/>
                <a:gd name="T45" fmla="*/ 74 h 261"/>
                <a:gd name="T46" fmla="*/ 0 w 62"/>
                <a:gd name="T47" fmla="*/ 74 h 2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1"/>
                <a:gd name="T74" fmla="*/ 62 w 62"/>
                <a:gd name="T75" fmla="*/ 261 h 2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1">
                  <a:moveTo>
                    <a:pt x="38" y="52"/>
                  </a:moveTo>
                  <a:lnTo>
                    <a:pt x="38" y="256"/>
                  </a:lnTo>
                  <a:lnTo>
                    <a:pt x="35" y="258"/>
                  </a:lnTo>
                  <a:lnTo>
                    <a:pt x="33" y="261"/>
                  </a:lnTo>
                  <a:lnTo>
                    <a:pt x="30" y="261"/>
                  </a:lnTo>
                  <a:lnTo>
                    <a:pt x="28" y="258"/>
                  </a:lnTo>
                  <a:lnTo>
                    <a:pt x="25" y="256"/>
                  </a:lnTo>
                  <a:lnTo>
                    <a:pt x="25" y="52"/>
                  </a:lnTo>
                  <a:lnTo>
                    <a:pt x="28" y="50"/>
                  </a:lnTo>
                  <a:lnTo>
                    <a:pt x="28" y="47"/>
                  </a:lnTo>
                  <a:lnTo>
                    <a:pt x="30" y="47"/>
                  </a:lnTo>
                  <a:lnTo>
                    <a:pt x="33" y="47"/>
                  </a:lnTo>
                  <a:lnTo>
                    <a:pt x="35" y="47"/>
                  </a:lnTo>
                  <a:lnTo>
                    <a:pt x="35" y="50"/>
                  </a:lnTo>
                  <a:lnTo>
                    <a:pt x="38" y="52"/>
                  </a:lnTo>
                  <a:close/>
                  <a:moveTo>
                    <a:pt x="0" y="62"/>
                  </a:moveTo>
                  <a:lnTo>
                    <a:pt x="30" y="0"/>
                  </a:lnTo>
                  <a:lnTo>
                    <a:pt x="62" y="62"/>
                  </a:lnTo>
                  <a:lnTo>
                    <a:pt x="0" y="62"/>
                  </a:lnTo>
                  <a:close/>
                </a:path>
              </a:pathLst>
            </a:custGeom>
            <a:solidFill>
              <a:srgbClr val="000000"/>
            </a:solidFill>
            <a:ln w="3175">
              <a:solidFill>
                <a:srgbClr val="000000"/>
              </a:solidFill>
              <a:round/>
              <a:headEnd/>
              <a:tailEnd/>
            </a:ln>
          </p:spPr>
          <p:txBody>
            <a:bodyPr/>
            <a:lstStyle/>
            <a:p>
              <a:endParaRPr lang="en-US"/>
            </a:p>
          </p:txBody>
        </p:sp>
        <p:sp>
          <p:nvSpPr>
            <p:cNvPr id="54478" name="Freeform 266"/>
            <p:cNvSpPr>
              <a:spLocks/>
            </p:cNvSpPr>
            <p:nvPr/>
          </p:nvSpPr>
          <p:spPr bwMode="auto">
            <a:xfrm>
              <a:off x="4244" y="2757"/>
              <a:ext cx="123" cy="412"/>
            </a:xfrm>
            <a:custGeom>
              <a:avLst/>
              <a:gdLst>
                <a:gd name="T0" fmla="*/ 0 w 134"/>
                <a:gd name="T1" fmla="*/ 233 h 388"/>
                <a:gd name="T2" fmla="*/ 0 w 134"/>
                <a:gd name="T3" fmla="*/ 208 h 388"/>
                <a:gd name="T4" fmla="*/ 0 w 134"/>
                <a:gd name="T5" fmla="*/ 188 h 388"/>
                <a:gd name="T6" fmla="*/ 3 w 134"/>
                <a:gd name="T7" fmla="*/ 164 h 388"/>
                <a:gd name="T8" fmla="*/ 5 w 134"/>
                <a:gd name="T9" fmla="*/ 143 h 388"/>
                <a:gd name="T10" fmla="*/ 6 w 134"/>
                <a:gd name="T11" fmla="*/ 122 h 388"/>
                <a:gd name="T12" fmla="*/ 7 w 134"/>
                <a:gd name="T13" fmla="*/ 104 h 388"/>
                <a:gd name="T14" fmla="*/ 12 w 134"/>
                <a:gd name="T15" fmla="*/ 86 h 388"/>
                <a:gd name="T16" fmla="*/ 16 w 134"/>
                <a:gd name="T17" fmla="*/ 70 h 388"/>
                <a:gd name="T18" fmla="*/ 19 w 134"/>
                <a:gd name="T19" fmla="*/ 54 h 388"/>
                <a:gd name="T20" fmla="*/ 24 w 134"/>
                <a:gd name="T21" fmla="*/ 41 h 388"/>
                <a:gd name="T22" fmla="*/ 27 w 134"/>
                <a:gd name="T23" fmla="*/ 31 h 388"/>
                <a:gd name="T24" fmla="*/ 31 w 134"/>
                <a:gd name="T25" fmla="*/ 18 h 388"/>
                <a:gd name="T26" fmla="*/ 36 w 134"/>
                <a:gd name="T27" fmla="*/ 13 h 388"/>
                <a:gd name="T28" fmla="*/ 40 w 134"/>
                <a:gd name="T29" fmla="*/ 5 h 388"/>
                <a:gd name="T30" fmla="*/ 46 w 134"/>
                <a:gd name="T31" fmla="*/ 3 h 388"/>
                <a:gd name="T32" fmla="*/ 51 w 134"/>
                <a:gd name="T33" fmla="*/ 0 h 388"/>
                <a:gd name="T34" fmla="*/ 56 w 134"/>
                <a:gd name="T35" fmla="*/ 3 h 388"/>
                <a:gd name="T36" fmla="*/ 62 w 134"/>
                <a:gd name="T37" fmla="*/ 5 h 388"/>
                <a:gd name="T38" fmla="*/ 67 w 134"/>
                <a:gd name="T39" fmla="*/ 13 h 388"/>
                <a:gd name="T40" fmla="*/ 71 w 134"/>
                <a:gd name="T41" fmla="*/ 18 h 388"/>
                <a:gd name="T42" fmla="*/ 77 w 134"/>
                <a:gd name="T43" fmla="*/ 31 h 388"/>
                <a:gd name="T44" fmla="*/ 80 w 134"/>
                <a:gd name="T45" fmla="*/ 41 h 388"/>
                <a:gd name="T46" fmla="*/ 84 w 134"/>
                <a:gd name="T47" fmla="*/ 54 h 388"/>
                <a:gd name="T48" fmla="*/ 88 w 134"/>
                <a:gd name="T49" fmla="*/ 70 h 388"/>
                <a:gd name="T50" fmla="*/ 92 w 134"/>
                <a:gd name="T51" fmla="*/ 86 h 388"/>
                <a:gd name="T52" fmla="*/ 94 w 134"/>
                <a:gd name="T53" fmla="*/ 104 h 388"/>
                <a:gd name="T54" fmla="*/ 97 w 134"/>
                <a:gd name="T55" fmla="*/ 122 h 388"/>
                <a:gd name="T56" fmla="*/ 99 w 134"/>
                <a:gd name="T57" fmla="*/ 143 h 388"/>
                <a:gd name="T58" fmla="*/ 101 w 134"/>
                <a:gd name="T59" fmla="*/ 164 h 388"/>
                <a:gd name="T60" fmla="*/ 101 w 134"/>
                <a:gd name="T61" fmla="*/ 188 h 388"/>
                <a:gd name="T62" fmla="*/ 104 w 134"/>
                <a:gd name="T63" fmla="*/ 208 h 388"/>
                <a:gd name="T64" fmla="*/ 104 w 134"/>
                <a:gd name="T65" fmla="*/ 233 h 388"/>
                <a:gd name="T66" fmla="*/ 104 w 134"/>
                <a:gd name="T67" fmla="*/ 464 h 388"/>
                <a:gd name="T68" fmla="*/ 0 w 134"/>
                <a:gd name="T69" fmla="*/ 464 h 388"/>
                <a:gd name="T70" fmla="*/ 0 w 134"/>
                <a:gd name="T71" fmla="*/ 233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7"/>
                  </a:lnTo>
                  <a:lnTo>
                    <a:pt x="3" y="137"/>
                  </a:lnTo>
                  <a:lnTo>
                    <a:pt x="5" y="120"/>
                  </a:lnTo>
                  <a:lnTo>
                    <a:pt x="8" y="102"/>
                  </a:lnTo>
                  <a:lnTo>
                    <a:pt x="10" y="87"/>
                  </a:lnTo>
                  <a:lnTo>
                    <a:pt x="15" y="72"/>
                  </a:lnTo>
                  <a:lnTo>
                    <a:pt x="20" y="58"/>
                  </a:lnTo>
                  <a:lnTo>
                    <a:pt x="25" y="45"/>
                  </a:lnTo>
                  <a:lnTo>
                    <a:pt x="30" y="35"/>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5"/>
                  </a:lnTo>
                  <a:lnTo>
                    <a:pt x="109" y="45"/>
                  </a:lnTo>
                  <a:lnTo>
                    <a:pt x="114" y="58"/>
                  </a:lnTo>
                  <a:lnTo>
                    <a:pt x="119" y="72"/>
                  </a:lnTo>
                  <a:lnTo>
                    <a:pt x="121" y="87"/>
                  </a:lnTo>
                  <a:lnTo>
                    <a:pt x="126" y="102"/>
                  </a:lnTo>
                  <a:lnTo>
                    <a:pt x="129" y="120"/>
                  </a:lnTo>
                  <a:lnTo>
                    <a:pt x="131" y="137"/>
                  </a:lnTo>
                  <a:lnTo>
                    <a:pt x="131" y="157"/>
                  </a:lnTo>
                  <a:lnTo>
                    <a:pt x="134" y="174"/>
                  </a:lnTo>
                  <a:lnTo>
                    <a:pt x="134" y="194"/>
                  </a:lnTo>
                  <a:lnTo>
                    <a:pt x="134" y="388"/>
                  </a:lnTo>
                  <a:lnTo>
                    <a:pt x="0" y="388"/>
                  </a:lnTo>
                  <a:lnTo>
                    <a:pt x="0" y="194"/>
                  </a:lnTo>
                  <a:close/>
                </a:path>
              </a:pathLst>
            </a:custGeom>
            <a:solidFill>
              <a:srgbClr val="00CCFF"/>
            </a:solidFill>
            <a:ln w="9525">
              <a:noFill/>
              <a:round/>
              <a:headEnd/>
              <a:tailEnd/>
            </a:ln>
          </p:spPr>
          <p:txBody>
            <a:bodyPr/>
            <a:lstStyle/>
            <a:p>
              <a:endParaRPr lang="en-US"/>
            </a:p>
          </p:txBody>
        </p:sp>
        <p:sp>
          <p:nvSpPr>
            <p:cNvPr id="54479" name="Freeform 267"/>
            <p:cNvSpPr>
              <a:spLocks/>
            </p:cNvSpPr>
            <p:nvPr/>
          </p:nvSpPr>
          <p:spPr bwMode="auto">
            <a:xfrm>
              <a:off x="4244" y="2757"/>
              <a:ext cx="123" cy="412"/>
            </a:xfrm>
            <a:custGeom>
              <a:avLst/>
              <a:gdLst>
                <a:gd name="T0" fmla="*/ 0 w 134"/>
                <a:gd name="T1" fmla="*/ 233 h 388"/>
                <a:gd name="T2" fmla="*/ 0 w 134"/>
                <a:gd name="T3" fmla="*/ 208 h 388"/>
                <a:gd name="T4" fmla="*/ 0 w 134"/>
                <a:gd name="T5" fmla="*/ 188 h 388"/>
                <a:gd name="T6" fmla="*/ 3 w 134"/>
                <a:gd name="T7" fmla="*/ 164 h 388"/>
                <a:gd name="T8" fmla="*/ 5 w 134"/>
                <a:gd name="T9" fmla="*/ 143 h 388"/>
                <a:gd name="T10" fmla="*/ 6 w 134"/>
                <a:gd name="T11" fmla="*/ 122 h 388"/>
                <a:gd name="T12" fmla="*/ 7 w 134"/>
                <a:gd name="T13" fmla="*/ 104 h 388"/>
                <a:gd name="T14" fmla="*/ 12 w 134"/>
                <a:gd name="T15" fmla="*/ 86 h 388"/>
                <a:gd name="T16" fmla="*/ 16 w 134"/>
                <a:gd name="T17" fmla="*/ 70 h 388"/>
                <a:gd name="T18" fmla="*/ 19 w 134"/>
                <a:gd name="T19" fmla="*/ 54 h 388"/>
                <a:gd name="T20" fmla="*/ 24 w 134"/>
                <a:gd name="T21" fmla="*/ 41 h 388"/>
                <a:gd name="T22" fmla="*/ 27 w 134"/>
                <a:gd name="T23" fmla="*/ 31 h 388"/>
                <a:gd name="T24" fmla="*/ 31 w 134"/>
                <a:gd name="T25" fmla="*/ 18 h 388"/>
                <a:gd name="T26" fmla="*/ 36 w 134"/>
                <a:gd name="T27" fmla="*/ 13 h 388"/>
                <a:gd name="T28" fmla="*/ 40 w 134"/>
                <a:gd name="T29" fmla="*/ 5 h 388"/>
                <a:gd name="T30" fmla="*/ 46 w 134"/>
                <a:gd name="T31" fmla="*/ 3 h 388"/>
                <a:gd name="T32" fmla="*/ 51 w 134"/>
                <a:gd name="T33" fmla="*/ 0 h 388"/>
                <a:gd name="T34" fmla="*/ 56 w 134"/>
                <a:gd name="T35" fmla="*/ 3 h 388"/>
                <a:gd name="T36" fmla="*/ 62 w 134"/>
                <a:gd name="T37" fmla="*/ 5 h 388"/>
                <a:gd name="T38" fmla="*/ 67 w 134"/>
                <a:gd name="T39" fmla="*/ 13 h 388"/>
                <a:gd name="T40" fmla="*/ 71 w 134"/>
                <a:gd name="T41" fmla="*/ 18 h 388"/>
                <a:gd name="T42" fmla="*/ 77 w 134"/>
                <a:gd name="T43" fmla="*/ 31 h 388"/>
                <a:gd name="T44" fmla="*/ 80 w 134"/>
                <a:gd name="T45" fmla="*/ 41 h 388"/>
                <a:gd name="T46" fmla="*/ 84 w 134"/>
                <a:gd name="T47" fmla="*/ 54 h 388"/>
                <a:gd name="T48" fmla="*/ 88 w 134"/>
                <a:gd name="T49" fmla="*/ 70 h 388"/>
                <a:gd name="T50" fmla="*/ 92 w 134"/>
                <a:gd name="T51" fmla="*/ 86 h 388"/>
                <a:gd name="T52" fmla="*/ 94 w 134"/>
                <a:gd name="T53" fmla="*/ 104 h 388"/>
                <a:gd name="T54" fmla="*/ 97 w 134"/>
                <a:gd name="T55" fmla="*/ 122 h 388"/>
                <a:gd name="T56" fmla="*/ 99 w 134"/>
                <a:gd name="T57" fmla="*/ 143 h 388"/>
                <a:gd name="T58" fmla="*/ 101 w 134"/>
                <a:gd name="T59" fmla="*/ 164 h 388"/>
                <a:gd name="T60" fmla="*/ 101 w 134"/>
                <a:gd name="T61" fmla="*/ 188 h 388"/>
                <a:gd name="T62" fmla="*/ 104 w 134"/>
                <a:gd name="T63" fmla="*/ 208 h 388"/>
                <a:gd name="T64" fmla="*/ 104 w 134"/>
                <a:gd name="T65" fmla="*/ 233 h 388"/>
                <a:gd name="T66" fmla="*/ 104 w 134"/>
                <a:gd name="T67" fmla="*/ 464 h 388"/>
                <a:gd name="T68" fmla="*/ 0 w 134"/>
                <a:gd name="T69" fmla="*/ 464 h 388"/>
                <a:gd name="T70" fmla="*/ 0 w 134"/>
                <a:gd name="T71" fmla="*/ 233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7"/>
                  </a:lnTo>
                  <a:lnTo>
                    <a:pt x="3" y="137"/>
                  </a:lnTo>
                  <a:lnTo>
                    <a:pt x="5" y="120"/>
                  </a:lnTo>
                  <a:lnTo>
                    <a:pt x="8" y="102"/>
                  </a:lnTo>
                  <a:lnTo>
                    <a:pt x="10" y="87"/>
                  </a:lnTo>
                  <a:lnTo>
                    <a:pt x="15" y="72"/>
                  </a:lnTo>
                  <a:lnTo>
                    <a:pt x="20" y="58"/>
                  </a:lnTo>
                  <a:lnTo>
                    <a:pt x="25" y="45"/>
                  </a:lnTo>
                  <a:lnTo>
                    <a:pt x="30" y="35"/>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5"/>
                  </a:lnTo>
                  <a:lnTo>
                    <a:pt x="109" y="45"/>
                  </a:lnTo>
                  <a:lnTo>
                    <a:pt x="114" y="58"/>
                  </a:lnTo>
                  <a:lnTo>
                    <a:pt x="119" y="72"/>
                  </a:lnTo>
                  <a:lnTo>
                    <a:pt x="121" y="87"/>
                  </a:lnTo>
                  <a:lnTo>
                    <a:pt x="126" y="102"/>
                  </a:lnTo>
                  <a:lnTo>
                    <a:pt x="129" y="120"/>
                  </a:lnTo>
                  <a:lnTo>
                    <a:pt x="131" y="137"/>
                  </a:lnTo>
                  <a:lnTo>
                    <a:pt x="131" y="157"/>
                  </a:lnTo>
                  <a:lnTo>
                    <a:pt x="134" y="174"/>
                  </a:lnTo>
                  <a:lnTo>
                    <a:pt x="134" y="194"/>
                  </a:lnTo>
                  <a:lnTo>
                    <a:pt x="134" y="388"/>
                  </a:lnTo>
                  <a:lnTo>
                    <a:pt x="0" y="388"/>
                  </a:lnTo>
                  <a:lnTo>
                    <a:pt x="0" y="194"/>
                  </a:lnTo>
                </a:path>
              </a:pathLst>
            </a:custGeom>
            <a:noFill/>
            <a:ln w="11113">
              <a:solidFill>
                <a:srgbClr val="000000"/>
              </a:solidFill>
              <a:round/>
              <a:headEnd/>
              <a:tailEnd/>
            </a:ln>
          </p:spPr>
          <p:txBody>
            <a:bodyPr/>
            <a:lstStyle/>
            <a:p>
              <a:endParaRPr lang="en-US"/>
            </a:p>
          </p:txBody>
        </p:sp>
        <p:sp>
          <p:nvSpPr>
            <p:cNvPr id="54480" name="Freeform 268"/>
            <p:cNvSpPr>
              <a:spLocks/>
            </p:cNvSpPr>
            <p:nvPr/>
          </p:nvSpPr>
          <p:spPr bwMode="auto">
            <a:xfrm>
              <a:off x="4364" y="2760"/>
              <a:ext cx="123" cy="409"/>
            </a:xfrm>
            <a:custGeom>
              <a:avLst/>
              <a:gdLst>
                <a:gd name="T0" fmla="*/ 0 w 134"/>
                <a:gd name="T1" fmla="*/ 229 h 385"/>
                <a:gd name="T2" fmla="*/ 0 w 134"/>
                <a:gd name="T3" fmla="*/ 209 h 385"/>
                <a:gd name="T4" fmla="*/ 3 w 134"/>
                <a:gd name="T5" fmla="*/ 185 h 385"/>
                <a:gd name="T6" fmla="*/ 3 w 134"/>
                <a:gd name="T7" fmla="*/ 160 h 385"/>
                <a:gd name="T8" fmla="*/ 5 w 134"/>
                <a:gd name="T9" fmla="*/ 140 h 385"/>
                <a:gd name="T10" fmla="*/ 6 w 134"/>
                <a:gd name="T11" fmla="*/ 119 h 385"/>
                <a:gd name="T12" fmla="*/ 10 w 134"/>
                <a:gd name="T13" fmla="*/ 101 h 385"/>
                <a:gd name="T14" fmla="*/ 12 w 134"/>
                <a:gd name="T15" fmla="*/ 83 h 385"/>
                <a:gd name="T16" fmla="*/ 16 w 134"/>
                <a:gd name="T17" fmla="*/ 66 h 385"/>
                <a:gd name="T18" fmla="*/ 19 w 134"/>
                <a:gd name="T19" fmla="*/ 51 h 385"/>
                <a:gd name="T20" fmla="*/ 24 w 134"/>
                <a:gd name="T21" fmla="*/ 38 h 385"/>
                <a:gd name="T22" fmla="*/ 27 w 134"/>
                <a:gd name="T23" fmla="*/ 25 h 385"/>
                <a:gd name="T24" fmla="*/ 33 w 134"/>
                <a:gd name="T25" fmla="*/ 18 h 385"/>
                <a:gd name="T26" fmla="*/ 36 w 134"/>
                <a:gd name="T27" fmla="*/ 7 h 385"/>
                <a:gd name="T28" fmla="*/ 42 w 134"/>
                <a:gd name="T29" fmla="*/ 2 h 385"/>
                <a:gd name="T30" fmla="*/ 46 w 134"/>
                <a:gd name="T31" fmla="*/ 0 h 385"/>
                <a:gd name="T32" fmla="*/ 51 w 134"/>
                <a:gd name="T33" fmla="*/ 0 h 385"/>
                <a:gd name="T34" fmla="*/ 57 w 134"/>
                <a:gd name="T35" fmla="*/ 0 h 385"/>
                <a:gd name="T36" fmla="*/ 62 w 134"/>
                <a:gd name="T37" fmla="*/ 2 h 385"/>
                <a:gd name="T38" fmla="*/ 67 w 134"/>
                <a:gd name="T39" fmla="*/ 7 h 385"/>
                <a:gd name="T40" fmla="*/ 73 w 134"/>
                <a:gd name="T41" fmla="*/ 18 h 385"/>
                <a:gd name="T42" fmla="*/ 77 w 134"/>
                <a:gd name="T43" fmla="*/ 25 h 385"/>
                <a:gd name="T44" fmla="*/ 80 w 134"/>
                <a:gd name="T45" fmla="*/ 38 h 385"/>
                <a:gd name="T46" fmla="*/ 84 w 134"/>
                <a:gd name="T47" fmla="*/ 51 h 385"/>
                <a:gd name="T48" fmla="*/ 88 w 134"/>
                <a:gd name="T49" fmla="*/ 66 h 385"/>
                <a:gd name="T50" fmla="*/ 92 w 134"/>
                <a:gd name="T51" fmla="*/ 83 h 385"/>
                <a:gd name="T52" fmla="*/ 96 w 134"/>
                <a:gd name="T53" fmla="*/ 101 h 385"/>
                <a:gd name="T54" fmla="*/ 97 w 134"/>
                <a:gd name="T55" fmla="*/ 119 h 385"/>
                <a:gd name="T56" fmla="*/ 99 w 134"/>
                <a:gd name="T57" fmla="*/ 140 h 385"/>
                <a:gd name="T58" fmla="*/ 101 w 134"/>
                <a:gd name="T59" fmla="*/ 160 h 385"/>
                <a:gd name="T60" fmla="*/ 104 w 134"/>
                <a:gd name="T61" fmla="*/ 185 h 385"/>
                <a:gd name="T62" fmla="*/ 104 w 134"/>
                <a:gd name="T63" fmla="*/ 209 h 385"/>
                <a:gd name="T64" fmla="*/ 104 w 134"/>
                <a:gd name="T65" fmla="*/ 229 h 385"/>
                <a:gd name="T66" fmla="*/ 104 w 134"/>
                <a:gd name="T67" fmla="*/ 461 h 385"/>
                <a:gd name="T68" fmla="*/ 0 w 134"/>
                <a:gd name="T69" fmla="*/ 461 h 385"/>
                <a:gd name="T70" fmla="*/ 0 w 134"/>
                <a:gd name="T71" fmla="*/ 229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5"/>
                <a:gd name="T110" fmla="*/ 134 w 134"/>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5">
                  <a:moveTo>
                    <a:pt x="0" y="191"/>
                  </a:moveTo>
                  <a:lnTo>
                    <a:pt x="0" y="174"/>
                  </a:lnTo>
                  <a:lnTo>
                    <a:pt x="3" y="154"/>
                  </a:lnTo>
                  <a:lnTo>
                    <a:pt x="3" y="134"/>
                  </a:lnTo>
                  <a:lnTo>
                    <a:pt x="5" y="117"/>
                  </a:lnTo>
                  <a:lnTo>
                    <a:pt x="8" y="99"/>
                  </a:lnTo>
                  <a:lnTo>
                    <a:pt x="13" y="84"/>
                  </a:lnTo>
                  <a:lnTo>
                    <a:pt x="15" y="69"/>
                  </a:lnTo>
                  <a:lnTo>
                    <a:pt x="20" y="55"/>
                  </a:lnTo>
                  <a:lnTo>
                    <a:pt x="25" y="42"/>
                  </a:lnTo>
                  <a:lnTo>
                    <a:pt x="30" y="32"/>
                  </a:lnTo>
                  <a:lnTo>
                    <a:pt x="35" y="22"/>
                  </a:lnTo>
                  <a:lnTo>
                    <a:pt x="42" y="15"/>
                  </a:lnTo>
                  <a:lnTo>
                    <a:pt x="47" y="7"/>
                  </a:lnTo>
                  <a:lnTo>
                    <a:pt x="55" y="2"/>
                  </a:lnTo>
                  <a:lnTo>
                    <a:pt x="60" y="0"/>
                  </a:lnTo>
                  <a:lnTo>
                    <a:pt x="67" y="0"/>
                  </a:lnTo>
                  <a:lnTo>
                    <a:pt x="74" y="0"/>
                  </a:lnTo>
                  <a:lnTo>
                    <a:pt x="79" y="2"/>
                  </a:lnTo>
                  <a:lnTo>
                    <a:pt x="87" y="7"/>
                  </a:lnTo>
                  <a:lnTo>
                    <a:pt x="94" y="15"/>
                  </a:lnTo>
                  <a:lnTo>
                    <a:pt x="99" y="22"/>
                  </a:lnTo>
                  <a:lnTo>
                    <a:pt x="104" y="32"/>
                  </a:lnTo>
                  <a:lnTo>
                    <a:pt x="109" y="42"/>
                  </a:lnTo>
                  <a:lnTo>
                    <a:pt x="114" y="55"/>
                  </a:lnTo>
                  <a:lnTo>
                    <a:pt x="119" y="69"/>
                  </a:lnTo>
                  <a:lnTo>
                    <a:pt x="124" y="84"/>
                  </a:lnTo>
                  <a:lnTo>
                    <a:pt x="126" y="99"/>
                  </a:lnTo>
                  <a:lnTo>
                    <a:pt x="129" y="117"/>
                  </a:lnTo>
                  <a:lnTo>
                    <a:pt x="131" y="134"/>
                  </a:lnTo>
                  <a:lnTo>
                    <a:pt x="134" y="154"/>
                  </a:lnTo>
                  <a:lnTo>
                    <a:pt x="134" y="174"/>
                  </a:lnTo>
                  <a:lnTo>
                    <a:pt x="134" y="191"/>
                  </a:lnTo>
                  <a:lnTo>
                    <a:pt x="134" y="385"/>
                  </a:lnTo>
                  <a:lnTo>
                    <a:pt x="0" y="385"/>
                  </a:lnTo>
                  <a:lnTo>
                    <a:pt x="0" y="191"/>
                  </a:lnTo>
                  <a:close/>
                </a:path>
              </a:pathLst>
            </a:custGeom>
            <a:solidFill>
              <a:srgbClr val="00CCFF"/>
            </a:solidFill>
            <a:ln w="9525">
              <a:noFill/>
              <a:round/>
              <a:headEnd/>
              <a:tailEnd/>
            </a:ln>
          </p:spPr>
          <p:txBody>
            <a:bodyPr/>
            <a:lstStyle/>
            <a:p>
              <a:endParaRPr lang="en-US"/>
            </a:p>
          </p:txBody>
        </p:sp>
        <p:sp>
          <p:nvSpPr>
            <p:cNvPr id="54481" name="Freeform 269"/>
            <p:cNvSpPr>
              <a:spLocks/>
            </p:cNvSpPr>
            <p:nvPr/>
          </p:nvSpPr>
          <p:spPr bwMode="auto">
            <a:xfrm>
              <a:off x="4364" y="2760"/>
              <a:ext cx="123" cy="409"/>
            </a:xfrm>
            <a:custGeom>
              <a:avLst/>
              <a:gdLst>
                <a:gd name="T0" fmla="*/ 0 w 134"/>
                <a:gd name="T1" fmla="*/ 229 h 385"/>
                <a:gd name="T2" fmla="*/ 0 w 134"/>
                <a:gd name="T3" fmla="*/ 209 h 385"/>
                <a:gd name="T4" fmla="*/ 3 w 134"/>
                <a:gd name="T5" fmla="*/ 185 h 385"/>
                <a:gd name="T6" fmla="*/ 3 w 134"/>
                <a:gd name="T7" fmla="*/ 160 h 385"/>
                <a:gd name="T8" fmla="*/ 5 w 134"/>
                <a:gd name="T9" fmla="*/ 140 h 385"/>
                <a:gd name="T10" fmla="*/ 6 w 134"/>
                <a:gd name="T11" fmla="*/ 119 h 385"/>
                <a:gd name="T12" fmla="*/ 10 w 134"/>
                <a:gd name="T13" fmla="*/ 101 h 385"/>
                <a:gd name="T14" fmla="*/ 12 w 134"/>
                <a:gd name="T15" fmla="*/ 83 h 385"/>
                <a:gd name="T16" fmla="*/ 16 w 134"/>
                <a:gd name="T17" fmla="*/ 66 h 385"/>
                <a:gd name="T18" fmla="*/ 19 w 134"/>
                <a:gd name="T19" fmla="*/ 51 h 385"/>
                <a:gd name="T20" fmla="*/ 24 w 134"/>
                <a:gd name="T21" fmla="*/ 38 h 385"/>
                <a:gd name="T22" fmla="*/ 27 w 134"/>
                <a:gd name="T23" fmla="*/ 25 h 385"/>
                <a:gd name="T24" fmla="*/ 33 w 134"/>
                <a:gd name="T25" fmla="*/ 18 h 385"/>
                <a:gd name="T26" fmla="*/ 36 w 134"/>
                <a:gd name="T27" fmla="*/ 7 h 385"/>
                <a:gd name="T28" fmla="*/ 42 w 134"/>
                <a:gd name="T29" fmla="*/ 2 h 385"/>
                <a:gd name="T30" fmla="*/ 46 w 134"/>
                <a:gd name="T31" fmla="*/ 0 h 385"/>
                <a:gd name="T32" fmla="*/ 51 w 134"/>
                <a:gd name="T33" fmla="*/ 0 h 385"/>
                <a:gd name="T34" fmla="*/ 57 w 134"/>
                <a:gd name="T35" fmla="*/ 0 h 385"/>
                <a:gd name="T36" fmla="*/ 62 w 134"/>
                <a:gd name="T37" fmla="*/ 2 h 385"/>
                <a:gd name="T38" fmla="*/ 67 w 134"/>
                <a:gd name="T39" fmla="*/ 7 h 385"/>
                <a:gd name="T40" fmla="*/ 73 w 134"/>
                <a:gd name="T41" fmla="*/ 18 h 385"/>
                <a:gd name="T42" fmla="*/ 77 w 134"/>
                <a:gd name="T43" fmla="*/ 25 h 385"/>
                <a:gd name="T44" fmla="*/ 80 w 134"/>
                <a:gd name="T45" fmla="*/ 38 h 385"/>
                <a:gd name="T46" fmla="*/ 84 w 134"/>
                <a:gd name="T47" fmla="*/ 51 h 385"/>
                <a:gd name="T48" fmla="*/ 88 w 134"/>
                <a:gd name="T49" fmla="*/ 66 h 385"/>
                <a:gd name="T50" fmla="*/ 92 w 134"/>
                <a:gd name="T51" fmla="*/ 83 h 385"/>
                <a:gd name="T52" fmla="*/ 96 w 134"/>
                <a:gd name="T53" fmla="*/ 101 h 385"/>
                <a:gd name="T54" fmla="*/ 97 w 134"/>
                <a:gd name="T55" fmla="*/ 119 h 385"/>
                <a:gd name="T56" fmla="*/ 99 w 134"/>
                <a:gd name="T57" fmla="*/ 140 h 385"/>
                <a:gd name="T58" fmla="*/ 101 w 134"/>
                <a:gd name="T59" fmla="*/ 160 h 385"/>
                <a:gd name="T60" fmla="*/ 104 w 134"/>
                <a:gd name="T61" fmla="*/ 185 h 385"/>
                <a:gd name="T62" fmla="*/ 104 w 134"/>
                <a:gd name="T63" fmla="*/ 209 h 385"/>
                <a:gd name="T64" fmla="*/ 104 w 134"/>
                <a:gd name="T65" fmla="*/ 229 h 385"/>
                <a:gd name="T66" fmla="*/ 104 w 134"/>
                <a:gd name="T67" fmla="*/ 461 h 385"/>
                <a:gd name="T68" fmla="*/ 0 w 134"/>
                <a:gd name="T69" fmla="*/ 461 h 385"/>
                <a:gd name="T70" fmla="*/ 0 w 134"/>
                <a:gd name="T71" fmla="*/ 229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5"/>
                <a:gd name="T110" fmla="*/ 134 w 134"/>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5">
                  <a:moveTo>
                    <a:pt x="0" y="191"/>
                  </a:moveTo>
                  <a:lnTo>
                    <a:pt x="0" y="174"/>
                  </a:lnTo>
                  <a:lnTo>
                    <a:pt x="3" y="154"/>
                  </a:lnTo>
                  <a:lnTo>
                    <a:pt x="3" y="134"/>
                  </a:lnTo>
                  <a:lnTo>
                    <a:pt x="5" y="117"/>
                  </a:lnTo>
                  <a:lnTo>
                    <a:pt x="8" y="99"/>
                  </a:lnTo>
                  <a:lnTo>
                    <a:pt x="13" y="84"/>
                  </a:lnTo>
                  <a:lnTo>
                    <a:pt x="15" y="69"/>
                  </a:lnTo>
                  <a:lnTo>
                    <a:pt x="20" y="55"/>
                  </a:lnTo>
                  <a:lnTo>
                    <a:pt x="25" y="42"/>
                  </a:lnTo>
                  <a:lnTo>
                    <a:pt x="30" y="32"/>
                  </a:lnTo>
                  <a:lnTo>
                    <a:pt x="35" y="22"/>
                  </a:lnTo>
                  <a:lnTo>
                    <a:pt x="42" y="15"/>
                  </a:lnTo>
                  <a:lnTo>
                    <a:pt x="47" y="7"/>
                  </a:lnTo>
                  <a:lnTo>
                    <a:pt x="55" y="2"/>
                  </a:lnTo>
                  <a:lnTo>
                    <a:pt x="60" y="0"/>
                  </a:lnTo>
                  <a:lnTo>
                    <a:pt x="67" y="0"/>
                  </a:lnTo>
                  <a:lnTo>
                    <a:pt x="74" y="0"/>
                  </a:lnTo>
                  <a:lnTo>
                    <a:pt x="79" y="2"/>
                  </a:lnTo>
                  <a:lnTo>
                    <a:pt x="87" y="7"/>
                  </a:lnTo>
                  <a:lnTo>
                    <a:pt x="94" y="15"/>
                  </a:lnTo>
                  <a:lnTo>
                    <a:pt x="99" y="22"/>
                  </a:lnTo>
                  <a:lnTo>
                    <a:pt x="104" y="32"/>
                  </a:lnTo>
                  <a:lnTo>
                    <a:pt x="109" y="42"/>
                  </a:lnTo>
                  <a:lnTo>
                    <a:pt x="114" y="55"/>
                  </a:lnTo>
                  <a:lnTo>
                    <a:pt x="119" y="69"/>
                  </a:lnTo>
                  <a:lnTo>
                    <a:pt x="124" y="84"/>
                  </a:lnTo>
                  <a:lnTo>
                    <a:pt x="126" y="99"/>
                  </a:lnTo>
                  <a:lnTo>
                    <a:pt x="129" y="117"/>
                  </a:lnTo>
                  <a:lnTo>
                    <a:pt x="131" y="134"/>
                  </a:lnTo>
                  <a:lnTo>
                    <a:pt x="134" y="154"/>
                  </a:lnTo>
                  <a:lnTo>
                    <a:pt x="134" y="174"/>
                  </a:lnTo>
                  <a:lnTo>
                    <a:pt x="134" y="191"/>
                  </a:lnTo>
                  <a:lnTo>
                    <a:pt x="134" y="385"/>
                  </a:lnTo>
                  <a:lnTo>
                    <a:pt x="0" y="385"/>
                  </a:lnTo>
                  <a:lnTo>
                    <a:pt x="0" y="191"/>
                  </a:lnTo>
                </a:path>
              </a:pathLst>
            </a:custGeom>
            <a:noFill/>
            <a:ln w="11113">
              <a:solidFill>
                <a:srgbClr val="000000"/>
              </a:solidFill>
              <a:round/>
              <a:headEnd/>
              <a:tailEnd/>
            </a:ln>
          </p:spPr>
          <p:txBody>
            <a:bodyPr/>
            <a:lstStyle/>
            <a:p>
              <a:endParaRPr lang="en-US"/>
            </a:p>
          </p:txBody>
        </p:sp>
        <p:sp>
          <p:nvSpPr>
            <p:cNvPr id="54482" name="Freeform 270"/>
            <p:cNvSpPr>
              <a:spLocks/>
            </p:cNvSpPr>
            <p:nvPr/>
          </p:nvSpPr>
          <p:spPr bwMode="auto">
            <a:xfrm>
              <a:off x="4487" y="2760"/>
              <a:ext cx="122" cy="409"/>
            </a:xfrm>
            <a:custGeom>
              <a:avLst/>
              <a:gdLst>
                <a:gd name="T0" fmla="*/ 0 w 133"/>
                <a:gd name="T1" fmla="*/ 229 h 385"/>
                <a:gd name="T2" fmla="*/ 0 w 133"/>
                <a:gd name="T3" fmla="*/ 209 h 385"/>
                <a:gd name="T4" fmla="*/ 2 w 133"/>
                <a:gd name="T5" fmla="*/ 185 h 385"/>
                <a:gd name="T6" fmla="*/ 2 w 133"/>
                <a:gd name="T7" fmla="*/ 160 h 385"/>
                <a:gd name="T8" fmla="*/ 5 w 133"/>
                <a:gd name="T9" fmla="*/ 140 h 385"/>
                <a:gd name="T10" fmla="*/ 6 w 133"/>
                <a:gd name="T11" fmla="*/ 119 h 385"/>
                <a:gd name="T12" fmla="*/ 9 w 133"/>
                <a:gd name="T13" fmla="*/ 101 h 385"/>
                <a:gd name="T14" fmla="*/ 12 w 133"/>
                <a:gd name="T15" fmla="*/ 83 h 385"/>
                <a:gd name="T16" fmla="*/ 16 w 133"/>
                <a:gd name="T17" fmla="*/ 66 h 385"/>
                <a:gd name="T18" fmla="*/ 18 w 133"/>
                <a:gd name="T19" fmla="*/ 51 h 385"/>
                <a:gd name="T20" fmla="*/ 23 w 133"/>
                <a:gd name="T21" fmla="*/ 38 h 385"/>
                <a:gd name="T22" fmla="*/ 26 w 133"/>
                <a:gd name="T23" fmla="*/ 25 h 385"/>
                <a:gd name="T24" fmla="*/ 33 w 133"/>
                <a:gd name="T25" fmla="*/ 18 h 385"/>
                <a:gd name="T26" fmla="*/ 36 w 133"/>
                <a:gd name="T27" fmla="*/ 7 h 385"/>
                <a:gd name="T28" fmla="*/ 42 w 133"/>
                <a:gd name="T29" fmla="*/ 2 h 385"/>
                <a:gd name="T30" fmla="*/ 46 w 133"/>
                <a:gd name="T31" fmla="*/ 0 h 385"/>
                <a:gd name="T32" fmla="*/ 51 w 133"/>
                <a:gd name="T33" fmla="*/ 0 h 385"/>
                <a:gd name="T34" fmla="*/ 57 w 133"/>
                <a:gd name="T35" fmla="*/ 0 h 385"/>
                <a:gd name="T36" fmla="*/ 62 w 133"/>
                <a:gd name="T37" fmla="*/ 2 h 385"/>
                <a:gd name="T38" fmla="*/ 66 w 133"/>
                <a:gd name="T39" fmla="*/ 7 h 385"/>
                <a:gd name="T40" fmla="*/ 72 w 133"/>
                <a:gd name="T41" fmla="*/ 18 h 385"/>
                <a:gd name="T42" fmla="*/ 76 w 133"/>
                <a:gd name="T43" fmla="*/ 25 h 385"/>
                <a:gd name="T44" fmla="*/ 80 w 133"/>
                <a:gd name="T45" fmla="*/ 38 h 385"/>
                <a:gd name="T46" fmla="*/ 84 w 133"/>
                <a:gd name="T47" fmla="*/ 51 h 385"/>
                <a:gd name="T48" fmla="*/ 88 w 133"/>
                <a:gd name="T49" fmla="*/ 66 h 385"/>
                <a:gd name="T50" fmla="*/ 91 w 133"/>
                <a:gd name="T51" fmla="*/ 83 h 385"/>
                <a:gd name="T52" fmla="*/ 95 w 133"/>
                <a:gd name="T53" fmla="*/ 101 h 385"/>
                <a:gd name="T54" fmla="*/ 97 w 133"/>
                <a:gd name="T55" fmla="*/ 119 h 385"/>
                <a:gd name="T56" fmla="*/ 98 w 133"/>
                <a:gd name="T57" fmla="*/ 140 h 385"/>
                <a:gd name="T58" fmla="*/ 101 w 133"/>
                <a:gd name="T59" fmla="*/ 160 h 385"/>
                <a:gd name="T60" fmla="*/ 103 w 133"/>
                <a:gd name="T61" fmla="*/ 185 h 385"/>
                <a:gd name="T62" fmla="*/ 103 w 133"/>
                <a:gd name="T63" fmla="*/ 209 h 385"/>
                <a:gd name="T64" fmla="*/ 103 w 133"/>
                <a:gd name="T65" fmla="*/ 229 h 385"/>
                <a:gd name="T66" fmla="*/ 103 w 133"/>
                <a:gd name="T67" fmla="*/ 461 h 385"/>
                <a:gd name="T68" fmla="*/ 0 w 133"/>
                <a:gd name="T69" fmla="*/ 461 h 385"/>
                <a:gd name="T70" fmla="*/ 0 w 133"/>
                <a:gd name="T71" fmla="*/ 229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5"/>
                <a:gd name="T110" fmla="*/ 133 w 13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5">
                  <a:moveTo>
                    <a:pt x="0" y="191"/>
                  </a:moveTo>
                  <a:lnTo>
                    <a:pt x="0" y="174"/>
                  </a:lnTo>
                  <a:lnTo>
                    <a:pt x="2" y="154"/>
                  </a:lnTo>
                  <a:lnTo>
                    <a:pt x="2" y="134"/>
                  </a:lnTo>
                  <a:lnTo>
                    <a:pt x="5" y="117"/>
                  </a:lnTo>
                  <a:lnTo>
                    <a:pt x="7" y="99"/>
                  </a:lnTo>
                  <a:lnTo>
                    <a:pt x="12" y="84"/>
                  </a:lnTo>
                  <a:lnTo>
                    <a:pt x="15" y="69"/>
                  </a:lnTo>
                  <a:lnTo>
                    <a:pt x="20" y="55"/>
                  </a:lnTo>
                  <a:lnTo>
                    <a:pt x="24" y="42"/>
                  </a:lnTo>
                  <a:lnTo>
                    <a:pt x="29" y="32"/>
                  </a:lnTo>
                  <a:lnTo>
                    <a:pt x="34" y="22"/>
                  </a:lnTo>
                  <a:lnTo>
                    <a:pt x="42" y="15"/>
                  </a:lnTo>
                  <a:lnTo>
                    <a:pt x="47" y="7"/>
                  </a:lnTo>
                  <a:lnTo>
                    <a:pt x="54" y="2"/>
                  </a:lnTo>
                  <a:lnTo>
                    <a:pt x="59" y="0"/>
                  </a:lnTo>
                  <a:lnTo>
                    <a:pt x="67" y="0"/>
                  </a:lnTo>
                  <a:lnTo>
                    <a:pt x="74" y="0"/>
                  </a:lnTo>
                  <a:lnTo>
                    <a:pt x="81" y="2"/>
                  </a:lnTo>
                  <a:lnTo>
                    <a:pt x="86" y="7"/>
                  </a:lnTo>
                  <a:lnTo>
                    <a:pt x="94" y="15"/>
                  </a:lnTo>
                  <a:lnTo>
                    <a:pt x="99" y="22"/>
                  </a:lnTo>
                  <a:lnTo>
                    <a:pt x="104" y="32"/>
                  </a:lnTo>
                  <a:lnTo>
                    <a:pt x="109" y="42"/>
                  </a:lnTo>
                  <a:lnTo>
                    <a:pt x="114" y="55"/>
                  </a:lnTo>
                  <a:lnTo>
                    <a:pt x="118" y="69"/>
                  </a:lnTo>
                  <a:lnTo>
                    <a:pt x="123" y="84"/>
                  </a:lnTo>
                  <a:lnTo>
                    <a:pt x="126" y="99"/>
                  </a:lnTo>
                  <a:lnTo>
                    <a:pt x="128" y="117"/>
                  </a:lnTo>
                  <a:lnTo>
                    <a:pt x="131" y="134"/>
                  </a:lnTo>
                  <a:lnTo>
                    <a:pt x="133" y="154"/>
                  </a:lnTo>
                  <a:lnTo>
                    <a:pt x="133" y="174"/>
                  </a:lnTo>
                  <a:lnTo>
                    <a:pt x="133" y="191"/>
                  </a:lnTo>
                  <a:lnTo>
                    <a:pt x="133" y="385"/>
                  </a:lnTo>
                  <a:lnTo>
                    <a:pt x="0" y="385"/>
                  </a:lnTo>
                  <a:lnTo>
                    <a:pt x="0" y="191"/>
                  </a:lnTo>
                  <a:close/>
                </a:path>
              </a:pathLst>
            </a:custGeom>
            <a:solidFill>
              <a:srgbClr val="00CCFF"/>
            </a:solidFill>
            <a:ln w="9525">
              <a:noFill/>
              <a:round/>
              <a:headEnd/>
              <a:tailEnd/>
            </a:ln>
          </p:spPr>
          <p:txBody>
            <a:bodyPr/>
            <a:lstStyle/>
            <a:p>
              <a:endParaRPr lang="en-US"/>
            </a:p>
          </p:txBody>
        </p:sp>
        <p:sp>
          <p:nvSpPr>
            <p:cNvPr id="54483" name="Freeform 271"/>
            <p:cNvSpPr>
              <a:spLocks/>
            </p:cNvSpPr>
            <p:nvPr/>
          </p:nvSpPr>
          <p:spPr bwMode="auto">
            <a:xfrm>
              <a:off x="4487" y="2760"/>
              <a:ext cx="122" cy="409"/>
            </a:xfrm>
            <a:custGeom>
              <a:avLst/>
              <a:gdLst>
                <a:gd name="T0" fmla="*/ 0 w 133"/>
                <a:gd name="T1" fmla="*/ 229 h 385"/>
                <a:gd name="T2" fmla="*/ 0 w 133"/>
                <a:gd name="T3" fmla="*/ 209 h 385"/>
                <a:gd name="T4" fmla="*/ 2 w 133"/>
                <a:gd name="T5" fmla="*/ 185 h 385"/>
                <a:gd name="T6" fmla="*/ 2 w 133"/>
                <a:gd name="T7" fmla="*/ 160 h 385"/>
                <a:gd name="T8" fmla="*/ 5 w 133"/>
                <a:gd name="T9" fmla="*/ 140 h 385"/>
                <a:gd name="T10" fmla="*/ 6 w 133"/>
                <a:gd name="T11" fmla="*/ 119 h 385"/>
                <a:gd name="T12" fmla="*/ 9 w 133"/>
                <a:gd name="T13" fmla="*/ 101 h 385"/>
                <a:gd name="T14" fmla="*/ 12 w 133"/>
                <a:gd name="T15" fmla="*/ 83 h 385"/>
                <a:gd name="T16" fmla="*/ 16 w 133"/>
                <a:gd name="T17" fmla="*/ 66 h 385"/>
                <a:gd name="T18" fmla="*/ 18 w 133"/>
                <a:gd name="T19" fmla="*/ 51 h 385"/>
                <a:gd name="T20" fmla="*/ 23 w 133"/>
                <a:gd name="T21" fmla="*/ 38 h 385"/>
                <a:gd name="T22" fmla="*/ 26 w 133"/>
                <a:gd name="T23" fmla="*/ 25 h 385"/>
                <a:gd name="T24" fmla="*/ 33 w 133"/>
                <a:gd name="T25" fmla="*/ 18 h 385"/>
                <a:gd name="T26" fmla="*/ 36 w 133"/>
                <a:gd name="T27" fmla="*/ 7 h 385"/>
                <a:gd name="T28" fmla="*/ 42 w 133"/>
                <a:gd name="T29" fmla="*/ 2 h 385"/>
                <a:gd name="T30" fmla="*/ 46 w 133"/>
                <a:gd name="T31" fmla="*/ 0 h 385"/>
                <a:gd name="T32" fmla="*/ 51 w 133"/>
                <a:gd name="T33" fmla="*/ 0 h 385"/>
                <a:gd name="T34" fmla="*/ 57 w 133"/>
                <a:gd name="T35" fmla="*/ 0 h 385"/>
                <a:gd name="T36" fmla="*/ 62 w 133"/>
                <a:gd name="T37" fmla="*/ 2 h 385"/>
                <a:gd name="T38" fmla="*/ 66 w 133"/>
                <a:gd name="T39" fmla="*/ 7 h 385"/>
                <a:gd name="T40" fmla="*/ 72 w 133"/>
                <a:gd name="T41" fmla="*/ 18 h 385"/>
                <a:gd name="T42" fmla="*/ 76 w 133"/>
                <a:gd name="T43" fmla="*/ 25 h 385"/>
                <a:gd name="T44" fmla="*/ 80 w 133"/>
                <a:gd name="T45" fmla="*/ 38 h 385"/>
                <a:gd name="T46" fmla="*/ 84 w 133"/>
                <a:gd name="T47" fmla="*/ 51 h 385"/>
                <a:gd name="T48" fmla="*/ 88 w 133"/>
                <a:gd name="T49" fmla="*/ 66 h 385"/>
                <a:gd name="T50" fmla="*/ 91 w 133"/>
                <a:gd name="T51" fmla="*/ 83 h 385"/>
                <a:gd name="T52" fmla="*/ 95 w 133"/>
                <a:gd name="T53" fmla="*/ 101 h 385"/>
                <a:gd name="T54" fmla="*/ 97 w 133"/>
                <a:gd name="T55" fmla="*/ 119 h 385"/>
                <a:gd name="T56" fmla="*/ 98 w 133"/>
                <a:gd name="T57" fmla="*/ 140 h 385"/>
                <a:gd name="T58" fmla="*/ 101 w 133"/>
                <a:gd name="T59" fmla="*/ 160 h 385"/>
                <a:gd name="T60" fmla="*/ 103 w 133"/>
                <a:gd name="T61" fmla="*/ 185 h 385"/>
                <a:gd name="T62" fmla="*/ 103 w 133"/>
                <a:gd name="T63" fmla="*/ 209 h 385"/>
                <a:gd name="T64" fmla="*/ 103 w 133"/>
                <a:gd name="T65" fmla="*/ 229 h 385"/>
                <a:gd name="T66" fmla="*/ 103 w 133"/>
                <a:gd name="T67" fmla="*/ 461 h 385"/>
                <a:gd name="T68" fmla="*/ 0 w 133"/>
                <a:gd name="T69" fmla="*/ 461 h 385"/>
                <a:gd name="T70" fmla="*/ 0 w 133"/>
                <a:gd name="T71" fmla="*/ 229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5"/>
                <a:gd name="T110" fmla="*/ 133 w 13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5">
                  <a:moveTo>
                    <a:pt x="0" y="191"/>
                  </a:moveTo>
                  <a:lnTo>
                    <a:pt x="0" y="174"/>
                  </a:lnTo>
                  <a:lnTo>
                    <a:pt x="2" y="154"/>
                  </a:lnTo>
                  <a:lnTo>
                    <a:pt x="2" y="134"/>
                  </a:lnTo>
                  <a:lnTo>
                    <a:pt x="5" y="117"/>
                  </a:lnTo>
                  <a:lnTo>
                    <a:pt x="7" y="99"/>
                  </a:lnTo>
                  <a:lnTo>
                    <a:pt x="12" y="84"/>
                  </a:lnTo>
                  <a:lnTo>
                    <a:pt x="15" y="69"/>
                  </a:lnTo>
                  <a:lnTo>
                    <a:pt x="20" y="55"/>
                  </a:lnTo>
                  <a:lnTo>
                    <a:pt x="24" y="42"/>
                  </a:lnTo>
                  <a:lnTo>
                    <a:pt x="29" y="32"/>
                  </a:lnTo>
                  <a:lnTo>
                    <a:pt x="34" y="22"/>
                  </a:lnTo>
                  <a:lnTo>
                    <a:pt x="42" y="15"/>
                  </a:lnTo>
                  <a:lnTo>
                    <a:pt x="47" y="7"/>
                  </a:lnTo>
                  <a:lnTo>
                    <a:pt x="54" y="2"/>
                  </a:lnTo>
                  <a:lnTo>
                    <a:pt x="59" y="0"/>
                  </a:lnTo>
                  <a:lnTo>
                    <a:pt x="67" y="0"/>
                  </a:lnTo>
                  <a:lnTo>
                    <a:pt x="74" y="0"/>
                  </a:lnTo>
                  <a:lnTo>
                    <a:pt x="81" y="2"/>
                  </a:lnTo>
                  <a:lnTo>
                    <a:pt x="86" y="7"/>
                  </a:lnTo>
                  <a:lnTo>
                    <a:pt x="94" y="15"/>
                  </a:lnTo>
                  <a:lnTo>
                    <a:pt x="99" y="22"/>
                  </a:lnTo>
                  <a:lnTo>
                    <a:pt x="104" y="32"/>
                  </a:lnTo>
                  <a:lnTo>
                    <a:pt x="109" y="42"/>
                  </a:lnTo>
                  <a:lnTo>
                    <a:pt x="114" y="55"/>
                  </a:lnTo>
                  <a:lnTo>
                    <a:pt x="118" y="69"/>
                  </a:lnTo>
                  <a:lnTo>
                    <a:pt x="123" y="84"/>
                  </a:lnTo>
                  <a:lnTo>
                    <a:pt x="126" y="99"/>
                  </a:lnTo>
                  <a:lnTo>
                    <a:pt x="128" y="117"/>
                  </a:lnTo>
                  <a:lnTo>
                    <a:pt x="131" y="134"/>
                  </a:lnTo>
                  <a:lnTo>
                    <a:pt x="133" y="154"/>
                  </a:lnTo>
                  <a:lnTo>
                    <a:pt x="133" y="174"/>
                  </a:lnTo>
                  <a:lnTo>
                    <a:pt x="133" y="191"/>
                  </a:lnTo>
                  <a:lnTo>
                    <a:pt x="133" y="385"/>
                  </a:lnTo>
                  <a:lnTo>
                    <a:pt x="0" y="385"/>
                  </a:lnTo>
                  <a:lnTo>
                    <a:pt x="0" y="191"/>
                  </a:lnTo>
                </a:path>
              </a:pathLst>
            </a:custGeom>
            <a:noFill/>
            <a:ln w="11113">
              <a:solidFill>
                <a:srgbClr val="000000"/>
              </a:solidFill>
              <a:round/>
              <a:headEnd/>
              <a:tailEnd/>
            </a:ln>
          </p:spPr>
          <p:txBody>
            <a:bodyPr/>
            <a:lstStyle/>
            <a:p>
              <a:endParaRPr lang="en-US"/>
            </a:p>
          </p:txBody>
        </p:sp>
        <p:sp>
          <p:nvSpPr>
            <p:cNvPr id="54484" name="Freeform 272"/>
            <p:cNvSpPr>
              <a:spLocks/>
            </p:cNvSpPr>
            <p:nvPr/>
          </p:nvSpPr>
          <p:spPr bwMode="auto">
            <a:xfrm>
              <a:off x="4609" y="2992"/>
              <a:ext cx="123" cy="177"/>
            </a:xfrm>
            <a:custGeom>
              <a:avLst/>
              <a:gdLst>
                <a:gd name="T0" fmla="*/ 0 w 134"/>
                <a:gd name="T1" fmla="*/ 101 h 167"/>
                <a:gd name="T2" fmla="*/ 0 w 134"/>
                <a:gd name="T3" fmla="*/ 89 h 167"/>
                <a:gd name="T4" fmla="*/ 3 w 134"/>
                <a:gd name="T5" fmla="*/ 79 h 167"/>
                <a:gd name="T6" fmla="*/ 3 w 134"/>
                <a:gd name="T7" fmla="*/ 69 h 167"/>
                <a:gd name="T8" fmla="*/ 5 w 134"/>
                <a:gd name="T9" fmla="*/ 59 h 167"/>
                <a:gd name="T10" fmla="*/ 10 w 134"/>
                <a:gd name="T11" fmla="*/ 45 h 167"/>
                <a:gd name="T12" fmla="*/ 16 w 134"/>
                <a:gd name="T13" fmla="*/ 30 h 167"/>
                <a:gd name="T14" fmla="*/ 19 w 134"/>
                <a:gd name="T15" fmla="*/ 21 h 167"/>
                <a:gd name="T16" fmla="*/ 24 w 134"/>
                <a:gd name="T17" fmla="*/ 16 h 167"/>
                <a:gd name="T18" fmla="*/ 27 w 134"/>
                <a:gd name="T19" fmla="*/ 13 h 167"/>
                <a:gd name="T20" fmla="*/ 33 w 134"/>
                <a:gd name="T21" fmla="*/ 5 h 167"/>
                <a:gd name="T22" fmla="*/ 36 w 134"/>
                <a:gd name="T23" fmla="*/ 3 h 167"/>
                <a:gd name="T24" fmla="*/ 42 w 134"/>
                <a:gd name="T25" fmla="*/ 0 h 167"/>
                <a:gd name="T26" fmla="*/ 48 w 134"/>
                <a:gd name="T27" fmla="*/ 0 h 167"/>
                <a:gd name="T28" fmla="*/ 51 w 134"/>
                <a:gd name="T29" fmla="*/ 0 h 167"/>
                <a:gd name="T30" fmla="*/ 57 w 134"/>
                <a:gd name="T31" fmla="*/ 0 h 167"/>
                <a:gd name="T32" fmla="*/ 63 w 134"/>
                <a:gd name="T33" fmla="*/ 0 h 167"/>
                <a:gd name="T34" fmla="*/ 67 w 134"/>
                <a:gd name="T35" fmla="*/ 3 h 167"/>
                <a:gd name="T36" fmla="*/ 73 w 134"/>
                <a:gd name="T37" fmla="*/ 5 h 167"/>
                <a:gd name="T38" fmla="*/ 77 w 134"/>
                <a:gd name="T39" fmla="*/ 13 h 167"/>
                <a:gd name="T40" fmla="*/ 83 w 134"/>
                <a:gd name="T41" fmla="*/ 16 h 167"/>
                <a:gd name="T42" fmla="*/ 87 w 134"/>
                <a:gd name="T43" fmla="*/ 21 h 167"/>
                <a:gd name="T44" fmla="*/ 89 w 134"/>
                <a:gd name="T45" fmla="*/ 30 h 167"/>
                <a:gd name="T46" fmla="*/ 96 w 134"/>
                <a:gd name="T47" fmla="*/ 45 h 167"/>
                <a:gd name="T48" fmla="*/ 99 w 134"/>
                <a:gd name="T49" fmla="*/ 59 h 167"/>
                <a:gd name="T50" fmla="*/ 101 w 134"/>
                <a:gd name="T51" fmla="*/ 69 h 167"/>
                <a:gd name="T52" fmla="*/ 104 w 134"/>
                <a:gd name="T53" fmla="*/ 79 h 167"/>
                <a:gd name="T54" fmla="*/ 104 w 134"/>
                <a:gd name="T55" fmla="*/ 89 h 167"/>
                <a:gd name="T56" fmla="*/ 104 w 134"/>
                <a:gd name="T57" fmla="*/ 101 h 167"/>
                <a:gd name="T58" fmla="*/ 104 w 134"/>
                <a:gd name="T59" fmla="*/ 199 h 167"/>
                <a:gd name="T60" fmla="*/ 0 w 134"/>
                <a:gd name="T61" fmla="*/ 199 h 167"/>
                <a:gd name="T62" fmla="*/ 0 w 134"/>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3" y="67"/>
                  </a:lnTo>
                  <a:lnTo>
                    <a:pt x="3" y="58"/>
                  </a:lnTo>
                  <a:lnTo>
                    <a:pt x="5" y="50"/>
                  </a:lnTo>
                  <a:lnTo>
                    <a:pt x="13" y="38"/>
                  </a:lnTo>
                  <a:lnTo>
                    <a:pt x="20" y="25"/>
                  </a:lnTo>
                  <a:lnTo>
                    <a:pt x="25" y="18"/>
                  </a:lnTo>
                  <a:lnTo>
                    <a:pt x="30" y="13"/>
                  </a:lnTo>
                  <a:lnTo>
                    <a:pt x="35" y="10"/>
                  </a:lnTo>
                  <a:lnTo>
                    <a:pt x="42" y="5"/>
                  </a:lnTo>
                  <a:lnTo>
                    <a:pt x="47" y="3"/>
                  </a:lnTo>
                  <a:lnTo>
                    <a:pt x="55" y="0"/>
                  </a:lnTo>
                  <a:lnTo>
                    <a:pt x="62" y="0"/>
                  </a:lnTo>
                  <a:lnTo>
                    <a:pt x="67" y="0"/>
                  </a:lnTo>
                  <a:lnTo>
                    <a:pt x="74" y="0"/>
                  </a:lnTo>
                  <a:lnTo>
                    <a:pt x="82" y="0"/>
                  </a:lnTo>
                  <a:lnTo>
                    <a:pt x="87" y="3"/>
                  </a:lnTo>
                  <a:lnTo>
                    <a:pt x="94" y="5"/>
                  </a:lnTo>
                  <a:lnTo>
                    <a:pt x="99" y="10"/>
                  </a:lnTo>
                  <a:lnTo>
                    <a:pt x="107" y="13"/>
                  </a:lnTo>
                  <a:lnTo>
                    <a:pt x="112" y="18"/>
                  </a:lnTo>
                  <a:lnTo>
                    <a:pt x="116" y="25"/>
                  </a:lnTo>
                  <a:lnTo>
                    <a:pt x="124" y="38"/>
                  </a:lnTo>
                  <a:lnTo>
                    <a:pt x="129" y="50"/>
                  </a:lnTo>
                  <a:lnTo>
                    <a:pt x="131" y="58"/>
                  </a:lnTo>
                  <a:lnTo>
                    <a:pt x="134" y="67"/>
                  </a:lnTo>
                  <a:lnTo>
                    <a:pt x="134" y="75"/>
                  </a:lnTo>
                  <a:lnTo>
                    <a:pt x="134" y="85"/>
                  </a:lnTo>
                  <a:lnTo>
                    <a:pt x="134" y="167"/>
                  </a:lnTo>
                  <a:lnTo>
                    <a:pt x="0" y="167"/>
                  </a:lnTo>
                  <a:lnTo>
                    <a:pt x="0" y="85"/>
                  </a:lnTo>
                  <a:close/>
                </a:path>
              </a:pathLst>
            </a:custGeom>
            <a:solidFill>
              <a:srgbClr val="FFFFFF"/>
            </a:solidFill>
            <a:ln w="9525">
              <a:noFill/>
              <a:round/>
              <a:headEnd/>
              <a:tailEnd/>
            </a:ln>
          </p:spPr>
          <p:txBody>
            <a:bodyPr/>
            <a:lstStyle/>
            <a:p>
              <a:endParaRPr lang="en-US"/>
            </a:p>
          </p:txBody>
        </p:sp>
        <p:sp>
          <p:nvSpPr>
            <p:cNvPr id="54485" name="Freeform 273"/>
            <p:cNvSpPr>
              <a:spLocks/>
            </p:cNvSpPr>
            <p:nvPr/>
          </p:nvSpPr>
          <p:spPr bwMode="auto">
            <a:xfrm>
              <a:off x="4609" y="2992"/>
              <a:ext cx="123" cy="177"/>
            </a:xfrm>
            <a:custGeom>
              <a:avLst/>
              <a:gdLst>
                <a:gd name="T0" fmla="*/ 0 w 134"/>
                <a:gd name="T1" fmla="*/ 101 h 167"/>
                <a:gd name="T2" fmla="*/ 0 w 134"/>
                <a:gd name="T3" fmla="*/ 89 h 167"/>
                <a:gd name="T4" fmla="*/ 3 w 134"/>
                <a:gd name="T5" fmla="*/ 79 h 167"/>
                <a:gd name="T6" fmla="*/ 3 w 134"/>
                <a:gd name="T7" fmla="*/ 69 h 167"/>
                <a:gd name="T8" fmla="*/ 5 w 134"/>
                <a:gd name="T9" fmla="*/ 59 h 167"/>
                <a:gd name="T10" fmla="*/ 10 w 134"/>
                <a:gd name="T11" fmla="*/ 45 h 167"/>
                <a:gd name="T12" fmla="*/ 16 w 134"/>
                <a:gd name="T13" fmla="*/ 30 h 167"/>
                <a:gd name="T14" fmla="*/ 19 w 134"/>
                <a:gd name="T15" fmla="*/ 21 h 167"/>
                <a:gd name="T16" fmla="*/ 24 w 134"/>
                <a:gd name="T17" fmla="*/ 16 h 167"/>
                <a:gd name="T18" fmla="*/ 27 w 134"/>
                <a:gd name="T19" fmla="*/ 13 h 167"/>
                <a:gd name="T20" fmla="*/ 33 w 134"/>
                <a:gd name="T21" fmla="*/ 5 h 167"/>
                <a:gd name="T22" fmla="*/ 36 w 134"/>
                <a:gd name="T23" fmla="*/ 3 h 167"/>
                <a:gd name="T24" fmla="*/ 42 w 134"/>
                <a:gd name="T25" fmla="*/ 0 h 167"/>
                <a:gd name="T26" fmla="*/ 48 w 134"/>
                <a:gd name="T27" fmla="*/ 0 h 167"/>
                <a:gd name="T28" fmla="*/ 51 w 134"/>
                <a:gd name="T29" fmla="*/ 0 h 167"/>
                <a:gd name="T30" fmla="*/ 57 w 134"/>
                <a:gd name="T31" fmla="*/ 0 h 167"/>
                <a:gd name="T32" fmla="*/ 63 w 134"/>
                <a:gd name="T33" fmla="*/ 0 h 167"/>
                <a:gd name="T34" fmla="*/ 67 w 134"/>
                <a:gd name="T35" fmla="*/ 3 h 167"/>
                <a:gd name="T36" fmla="*/ 73 w 134"/>
                <a:gd name="T37" fmla="*/ 5 h 167"/>
                <a:gd name="T38" fmla="*/ 77 w 134"/>
                <a:gd name="T39" fmla="*/ 13 h 167"/>
                <a:gd name="T40" fmla="*/ 83 w 134"/>
                <a:gd name="T41" fmla="*/ 16 h 167"/>
                <a:gd name="T42" fmla="*/ 87 w 134"/>
                <a:gd name="T43" fmla="*/ 21 h 167"/>
                <a:gd name="T44" fmla="*/ 89 w 134"/>
                <a:gd name="T45" fmla="*/ 30 h 167"/>
                <a:gd name="T46" fmla="*/ 96 w 134"/>
                <a:gd name="T47" fmla="*/ 45 h 167"/>
                <a:gd name="T48" fmla="*/ 99 w 134"/>
                <a:gd name="T49" fmla="*/ 59 h 167"/>
                <a:gd name="T50" fmla="*/ 101 w 134"/>
                <a:gd name="T51" fmla="*/ 69 h 167"/>
                <a:gd name="T52" fmla="*/ 104 w 134"/>
                <a:gd name="T53" fmla="*/ 79 h 167"/>
                <a:gd name="T54" fmla="*/ 104 w 134"/>
                <a:gd name="T55" fmla="*/ 89 h 167"/>
                <a:gd name="T56" fmla="*/ 104 w 134"/>
                <a:gd name="T57" fmla="*/ 101 h 167"/>
                <a:gd name="T58" fmla="*/ 104 w 134"/>
                <a:gd name="T59" fmla="*/ 199 h 167"/>
                <a:gd name="T60" fmla="*/ 0 w 134"/>
                <a:gd name="T61" fmla="*/ 199 h 167"/>
                <a:gd name="T62" fmla="*/ 0 w 134"/>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3" y="67"/>
                  </a:lnTo>
                  <a:lnTo>
                    <a:pt x="3" y="58"/>
                  </a:lnTo>
                  <a:lnTo>
                    <a:pt x="5" y="50"/>
                  </a:lnTo>
                  <a:lnTo>
                    <a:pt x="13" y="38"/>
                  </a:lnTo>
                  <a:lnTo>
                    <a:pt x="20" y="25"/>
                  </a:lnTo>
                  <a:lnTo>
                    <a:pt x="25" y="18"/>
                  </a:lnTo>
                  <a:lnTo>
                    <a:pt x="30" y="13"/>
                  </a:lnTo>
                  <a:lnTo>
                    <a:pt x="35" y="10"/>
                  </a:lnTo>
                  <a:lnTo>
                    <a:pt x="42" y="5"/>
                  </a:lnTo>
                  <a:lnTo>
                    <a:pt x="47" y="3"/>
                  </a:lnTo>
                  <a:lnTo>
                    <a:pt x="55" y="0"/>
                  </a:lnTo>
                  <a:lnTo>
                    <a:pt x="62" y="0"/>
                  </a:lnTo>
                  <a:lnTo>
                    <a:pt x="67" y="0"/>
                  </a:lnTo>
                  <a:lnTo>
                    <a:pt x="74" y="0"/>
                  </a:lnTo>
                  <a:lnTo>
                    <a:pt x="82" y="0"/>
                  </a:lnTo>
                  <a:lnTo>
                    <a:pt x="87" y="3"/>
                  </a:lnTo>
                  <a:lnTo>
                    <a:pt x="94" y="5"/>
                  </a:lnTo>
                  <a:lnTo>
                    <a:pt x="99" y="10"/>
                  </a:lnTo>
                  <a:lnTo>
                    <a:pt x="107" y="13"/>
                  </a:lnTo>
                  <a:lnTo>
                    <a:pt x="112" y="18"/>
                  </a:lnTo>
                  <a:lnTo>
                    <a:pt x="116" y="25"/>
                  </a:lnTo>
                  <a:lnTo>
                    <a:pt x="124" y="38"/>
                  </a:lnTo>
                  <a:lnTo>
                    <a:pt x="129" y="50"/>
                  </a:lnTo>
                  <a:lnTo>
                    <a:pt x="131" y="58"/>
                  </a:lnTo>
                  <a:lnTo>
                    <a:pt x="134" y="67"/>
                  </a:lnTo>
                  <a:lnTo>
                    <a:pt x="134" y="75"/>
                  </a:lnTo>
                  <a:lnTo>
                    <a:pt x="134" y="85"/>
                  </a:lnTo>
                  <a:lnTo>
                    <a:pt x="134" y="167"/>
                  </a:lnTo>
                  <a:lnTo>
                    <a:pt x="0" y="167"/>
                  </a:lnTo>
                  <a:lnTo>
                    <a:pt x="0" y="85"/>
                  </a:lnTo>
                </a:path>
              </a:pathLst>
            </a:custGeom>
            <a:noFill/>
            <a:ln w="11113">
              <a:solidFill>
                <a:srgbClr val="000000"/>
              </a:solidFill>
              <a:round/>
              <a:headEnd/>
              <a:tailEnd/>
            </a:ln>
          </p:spPr>
          <p:txBody>
            <a:bodyPr/>
            <a:lstStyle/>
            <a:p>
              <a:endParaRPr lang="en-US"/>
            </a:p>
          </p:txBody>
        </p:sp>
        <p:sp>
          <p:nvSpPr>
            <p:cNvPr id="54486" name="Freeform 274"/>
            <p:cNvSpPr>
              <a:spLocks/>
            </p:cNvSpPr>
            <p:nvPr/>
          </p:nvSpPr>
          <p:spPr bwMode="auto">
            <a:xfrm>
              <a:off x="4732" y="2992"/>
              <a:ext cx="122" cy="177"/>
            </a:xfrm>
            <a:custGeom>
              <a:avLst/>
              <a:gdLst>
                <a:gd name="T0" fmla="*/ 0 w 133"/>
                <a:gd name="T1" fmla="*/ 101 h 167"/>
                <a:gd name="T2" fmla="*/ 0 w 133"/>
                <a:gd name="T3" fmla="*/ 89 h 167"/>
                <a:gd name="T4" fmla="*/ 0 w 133"/>
                <a:gd name="T5" fmla="*/ 79 h 167"/>
                <a:gd name="T6" fmla="*/ 2 w 133"/>
                <a:gd name="T7" fmla="*/ 69 h 167"/>
                <a:gd name="T8" fmla="*/ 5 w 133"/>
                <a:gd name="T9" fmla="*/ 59 h 167"/>
                <a:gd name="T10" fmla="*/ 7 w 133"/>
                <a:gd name="T11" fmla="*/ 45 h 167"/>
                <a:gd name="T12" fmla="*/ 16 w 133"/>
                <a:gd name="T13" fmla="*/ 30 h 167"/>
                <a:gd name="T14" fmla="*/ 19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80 w 133"/>
                <a:gd name="T41" fmla="*/ 16 h 167"/>
                <a:gd name="T42" fmla="*/ 84 w 133"/>
                <a:gd name="T43" fmla="*/ 21 h 167"/>
                <a:gd name="T44" fmla="*/ 88 w 133"/>
                <a:gd name="T45" fmla="*/ 30 h 167"/>
                <a:gd name="T46" fmla="*/ 94 w 133"/>
                <a:gd name="T47" fmla="*/ 45 h 167"/>
                <a:gd name="T48" fmla="*/ 98 w 133"/>
                <a:gd name="T49" fmla="*/ 59 h 167"/>
                <a:gd name="T50" fmla="*/ 101 w 133"/>
                <a:gd name="T51" fmla="*/ 69 h 167"/>
                <a:gd name="T52" fmla="*/ 101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10" y="38"/>
                  </a:lnTo>
                  <a:lnTo>
                    <a:pt x="20" y="25"/>
                  </a:lnTo>
                  <a:lnTo>
                    <a:pt x="25" y="18"/>
                  </a:lnTo>
                  <a:lnTo>
                    <a:pt x="29" y="13"/>
                  </a:lnTo>
                  <a:lnTo>
                    <a:pt x="34" y="10"/>
                  </a:lnTo>
                  <a:lnTo>
                    <a:pt x="39" y="5"/>
                  </a:lnTo>
                  <a:lnTo>
                    <a:pt x="47" y="3"/>
                  </a:lnTo>
                  <a:lnTo>
                    <a:pt x="52" y="0"/>
                  </a:lnTo>
                  <a:lnTo>
                    <a:pt x="59" y="0"/>
                  </a:lnTo>
                  <a:lnTo>
                    <a:pt x="67" y="0"/>
                  </a:lnTo>
                  <a:lnTo>
                    <a:pt x="71" y="0"/>
                  </a:lnTo>
                  <a:lnTo>
                    <a:pt x="79" y="0"/>
                  </a:lnTo>
                  <a:lnTo>
                    <a:pt x="86" y="3"/>
                  </a:lnTo>
                  <a:lnTo>
                    <a:pt x="91" y="5"/>
                  </a:lnTo>
                  <a:lnTo>
                    <a:pt x="99" y="10"/>
                  </a:lnTo>
                  <a:lnTo>
                    <a:pt x="104" y="13"/>
                  </a:lnTo>
                  <a:lnTo>
                    <a:pt x="109" y="18"/>
                  </a:lnTo>
                  <a:lnTo>
                    <a:pt x="114" y="25"/>
                  </a:lnTo>
                  <a:lnTo>
                    <a:pt x="121" y="38"/>
                  </a:lnTo>
                  <a:lnTo>
                    <a:pt x="128" y="50"/>
                  </a:lnTo>
                  <a:lnTo>
                    <a:pt x="131" y="58"/>
                  </a:lnTo>
                  <a:lnTo>
                    <a:pt x="131"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54487" name="Freeform 275"/>
            <p:cNvSpPr>
              <a:spLocks/>
            </p:cNvSpPr>
            <p:nvPr/>
          </p:nvSpPr>
          <p:spPr bwMode="auto">
            <a:xfrm>
              <a:off x="4732" y="2992"/>
              <a:ext cx="122" cy="177"/>
            </a:xfrm>
            <a:custGeom>
              <a:avLst/>
              <a:gdLst>
                <a:gd name="T0" fmla="*/ 0 w 133"/>
                <a:gd name="T1" fmla="*/ 101 h 167"/>
                <a:gd name="T2" fmla="*/ 0 w 133"/>
                <a:gd name="T3" fmla="*/ 89 h 167"/>
                <a:gd name="T4" fmla="*/ 0 w 133"/>
                <a:gd name="T5" fmla="*/ 79 h 167"/>
                <a:gd name="T6" fmla="*/ 2 w 133"/>
                <a:gd name="T7" fmla="*/ 69 h 167"/>
                <a:gd name="T8" fmla="*/ 5 w 133"/>
                <a:gd name="T9" fmla="*/ 59 h 167"/>
                <a:gd name="T10" fmla="*/ 7 w 133"/>
                <a:gd name="T11" fmla="*/ 45 h 167"/>
                <a:gd name="T12" fmla="*/ 16 w 133"/>
                <a:gd name="T13" fmla="*/ 30 h 167"/>
                <a:gd name="T14" fmla="*/ 19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80 w 133"/>
                <a:gd name="T41" fmla="*/ 16 h 167"/>
                <a:gd name="T42" fmla="*/ 84 w 133"/>
                <a:gd name="T43" fmla="*/ 21 h 167"/>
                <a:gd name="T44" fmla="*/ 88 w 133"/>
                <a:gd name="T45" fmla="*/ 30 h 167"/>
                <a:gd name="T46" fmla="*/ 94 w 133"/>
                <a:gd name="T47" fmla="*/ 45 h 167"/>
                <a:gd name="T48" fmla="*/ 98 w 133"/>
                <a:gd name="T49" fmla="*/ 59 h 167"/>
                <a:gd name="T50" fmla="*/ 101 w 133"/>
                <a:gd name="T51" fmla="*/ 69 h 167"/>
                <a:gd name="T52" fmla="*/ 101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10" y="38"/>
                  </a:lnTo>
                  <a:lnTo>
                    <a:pt x="20" y="25"/>
                  </a:lnTo>
                  <a:lnTo>
                    <a:pt x="25" y="18"/>
                  </a:lnTo>
                  <a:lnTo>
                    <a:pt x="29" y="13"/>
                  </a:lnTo>
                  <a:lnTo>
                    <a:pt x="34" y="10"/>
                  </a:lnTo>
                  <a:lnTo>
                    <a:pt x="39" y="5"/>
                  </a:lnTo>
                  <a:lnTo>
                    <a:pt x="47" y="3"/>
                  </a:lnTo>
                  <a:lnTo>
                    <a:pt x="52" y="0"/>
                  </a:lnTo>
                  <a:lnTo>
                    <a:pt x="59" y="0"/>
                  </a:lnTo>
                  <a:lnTo>
                    <a:pt x="67" y="0"/>
                  </a:lnTo>
                  <a:lnTo>
                    <a:pt x="71" y="0"/>
                  </a:lnTo>
                  <a:lnTo>
                    <a:pt x="79" y="0"/>
                  </a:lnTo>
                  <a:lnTo>
                    <a:pt x="86" y="3"/>
                  </a:lnTo>
                  <a:lnTo>
                    <a:pt x="91" y="5"/>
                  </a:lnTo>
                  <a:lnTo>
                    <a:pt x="99" y="10"/>
                  </a:lnTo>
                  <a:lnTo>
                    <a:pt x="104" y="13"/>
                  </a:lnTo>
                  <a:lnTo>
                    <a:pt x="109" y="18"/>
                  </a:lnTo>
                  <a:lnTo>
                    <a:pt x="114" y="25"/>
                  </a:lnTo>
                  <a:lnTo>
                    <a:pt x="121" y="38"/>
                  </a:lnTo>
                  <a:lnTo>
                    <a:pt x="128" y="50"/>
                  </a:lnTo>
                  <a:lnTo>
                    <a:pt x="131" y="58"/>
                  </a:lnTo>
                  <a:lnTo>
                    <a:pt x="131" y="67"/>
                  </a:lnTo>
                  <a:lnTo>
                    <a:pt x="133" y="75"/>
                  </a:lnTo>
                  <a:lnTo>
                    <a:pt x="133" y="85"/>
                  </a:lnTo>
                  <a:lnTo>
                    <a:pt x="133" y="167"/>
                  </a:lnTo>
                  <a:lnTo>
                    <a:pt x="0" y="167"/>
                  </a:lnTo>
                  <a:lnTo>
                    <a:pt x="0" y="85"/>
                  </a:lnTo>
                </a:path>
              </a:pathLst>
            </a:custGeom>
            <a:noFill/>
            <a:ln w="11113">
              <a:solidFill>
                <a:srgbClr val="000000"/>
              </a:solidFill>
              <a:round/>
              <a:headEnd/>
              <a:tailEnd/>
            </a:ln>
          </p:spPr>
          <p:txBody>
            <a:bodyPr/>
            <a:lstStyle/>
            <a:p>
              <a:endParaRPr lang="en-US"/>
            </a:p>
          </p:txBody>
        </p:sp>
        <p:sp>
          <p:nvSpPr>
            <p:cNvPr id="54488" name="Freeform 276"/>
            <p:cNvSpPr>
              <a:spLocks/>
            </p:cNvSpPr>
            <p:nvPr/>
          </p:nvSpPr>
          <p:spPr bwMode="auto">
            <a:xfrm>
              <a:off x="4854" y="2992"/>
              <a:ext cx="123" cy="177"/>
            </a:xfrm>
            <a:custGeom>
              <a:avLst/>
              <a:gdLst>
                <a:gd name="T0" fmla="*/ 0 w 134"/>
                <a:gd name="T1" fmla="*/ 101 h 167"/>
                <a:gd name="T2" fmla="*/ 0 w 134"/>
                <a:gd name="T3" fmla="*/ 89 h 167"/>
                <a:gd name="T4" fmla="*/ 0 w 134"/>
                <a:gd name="T5" fmla="*/ 79 h 167"/>
                <a:gd name="T6" fmla="*/ 3 w 134"/>
                <a:gd name="T7" fmla="*/ 69 h 167"/>
                <a:gd name="T8" fmla="*/ 5 w 134"/>
                <a:gd name="T9" fmla="*/ 59 h 167"/>
                <a:gd name="T10" fmla="*/ 7 w 134"/>
                <a:gd name="T11" fmla="*/ 45 h 167"/>
                <a:gd name="T12" fmla="*/ 16 w 134"/>
                <a:gd name="T13" fmla="*/ 30 h 167"/>
                <a:gd name="T14" fmla="*/ 19 w 134"/>
                <a:gd name="T15" fmla="*/ 21 h 167"/>
                <a:gd name="T16" fmla="*/ 24 w 134"/>
                <a:gd name="T17" fmla="*/ 16 h 167"/>
                <a:gd name="T18" fmla="*/ 27 w 134"/>
                <a:gd name="T19" fmla="*/ 13 h 167"/>
                <a:gd name="T20" fmla="*/ 31 w 134"/>
                <a:gd name="T21" fmla="*/ 5 h 167"/>
                <a:gd name="T22" fmla="*/ 36 w 134"/>
                <a:gd name="T23" fmla="*/ 3 h 167"/>
                <a:gd name="T24" fmla="*/ 40 w 134"/>
                <a:gd name="T25" fmla="*/ 0 h 167"/>
                <a:gd name="T26" fmla="*/ 46 w 134"/>
                <a:gd name="T27" fmla="*/ 0 h 167"/>
                <a:gd name="T28" fmla="*/ 51 w 134"/>
                <a:gd name="T29" fmla="*/ 0 h 167"/>
                <a:gd name="T30" fmla="*/ 57 w 134"/>
                <a:gd name="T31" fmla="*/ 0 h 167"/>
                <a:gd name="T32" fmla="*/ 62 w 134"/>
                <a:gd name="T33" fmla="*/ 0 h 167"/>
                <a:gd name="T34" fmla="*/ 67 w 134"/>
                <a:gd name="T35" fmla="*/ 3 h 167"/>
                <a:gd name="T36" fmla="*/ 71 w 134"/>
                <a:gd name="T37" fmla="*/ 5 h 167"/>
                <a:gd name="T38" fmla="*/ 77 w 134"/>
                <a:gd name="T39" fmla="*/ 13 h 167"/>
                <a:gd name="T40" fmla="*/ 80 w 134"/>
                <a:gd name="T41" fmla="*/ 16 h 167"/>
                <a:gd name="T42" fmla="*/ 84 w 134"/>
                <a:gd name="T43" fmla="*/ 21 h 167"/>
                <a:gd name="T44" fmla="*/ 88 w 134"/>
                <a:gd name="T45" fmla="*/ 30 h 167"/>
                <a:gd name="T46" fmla="*/ 94 w 134"/>
                <a:gd name="T47" fmla="*/ 45 h 167"/>
                <a:gd name="T48" fmla="*/ 99 w 134"/>
                <a:gd name="T49" fmla="*/ 59 h 167"/>
                <a:gd name="T50" fmla="*/ 101 w 134"/>
                <a:gd name="T51" fmla="*/ 69 h 167"/>
                <a:gd name="T52" fmla="*/ 101 w 134"/>
                <a:gd name="T53" fmla="*/ 79 h 167"/>
                <a:gd name="T54" fmla="*/ 104 w 134"/>
                <a:gd name="T55" fmla="*/ 89 h 167"/>
                <a:gd name="T56" fmla="*/ 104 w 134"/>
                <a:gd name="T57" fmla="*/ 101 h 167"/>
                <a:gd name="T58" fmla="*/ 104 w 134"/>
                <a:gd name="T59" fmla="*/ 199 h 167"/>
                <a:gd name="T60" fmla="*/ 0 w 134"/>
                <a:gd name="T61" fmla="*/ 199 h 167"/>
                <a:gd name="T62" fmla="*/ 0 w 134"/>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0" y="67"/>
                  </a:lnTo>
                  <a:lnTo>
                    <a:pt x="3" y="58"/>
                  </a:lnTo>
                  <a:lnTo>
                    <a:pt x="5" y="50"/>
                  </a:lnTo>
                  <a:lnTo>
                    <a:pt x="10" y="38"/>
                  </a:lnTo>
                  <a:lnTo>
                    <a:pt x="20" y="25"/>
                  </a:lnTo>
                  <a:lnTo>
                    <a:pt x="25" y="18"/>
                  </a:lnTo>
                  <a:lnTo>
                    <a:pt x="30" y="13"/>
                  </a:lnTo>
                  <a:lnTo>
                    <a:pt x="35" y="10"/>
                  </a:lnTo>
                  <a:lnTo>
                    <a:pt x="40" y="5"/>
                  </a:lnTo>
                  <a:lnTo>
                    <a:pt x="47" y="3"/>
                  </a:lnTo>
                  <a:lnTo>
                    <a:pt x="52" y="0"/>
                  </a:lnTo>
                  <a:lnTo>
                    <a:pt x="60" y="0"/>
                  </a:lnTo>
                  <a:lnTo>
                    <a:pt x="67" y="0"/>
                  </a:lnTo>
                  <a:lnTo>
                    <a:pt x="74" y="0"/>
                  </a:lnTo>
                  <a:lnTo>
                    <a:pt x="79" y="0"/>
                  </a:lnTo>
                  <a:lnTo>
                    <a:pt x="87" y="3"/>
                  </a:lnTo>
                  <a:lnTo>
                    <a:pt x="92" y="5"/>
                  </a:lnTo>
                  <a:lnTo>
                    <a:pt x="99" y="10"/>
                  </a:lnTo>
                  <a:lnTo>
                    <a:pt x="104" y="13"/>
                  </a:lnTo>
                  <a:lnTo>
                    <a:pt x="109" y="18"/>
                  </a:lnTo>
                  <a:lnTo>
                    <a:pt x="114" y="25"/>
                  </a:lnTo>
                  <a:lnTo>
                    <a:pt x="121" y="38"/>
                  </a:lnTo>
                  <a:lnTo>
                    <a:pt x="129" y="50"/>
                  </a:lnTo>
                  <a:lnTo>
                    <a:pt x="131" y="58"/>
                  </a:lnTo>
                  <a:lnTo>
                    <a:pt x="131" y="67"/>
                  </a:lnTo>
                  <a:lnTo>
                    <a:pt x="134" y="75"/>
                  </a:lnTo>
                  <a:lnTo>
                    <a:pt x="134" y="85"/>
                  </a:lnTo>
                  <a:lnTo>
                    <a:pt x="134" y="167"/>
                  </a:lnTo>
                  <a:lnTo>
                    <a:pt x="0" y="167"/>
                  </a:lnTo>
                  <a:lnTo>
                    <a:pt x="0" y="85"/>
                  </a:lnTo>
                  <a:close/>
                </a:path>
              </a:pathLst>
            </a:custGeom>
            <a:solidFill>
              <a:srgbClr val="FFFFFF"/>
            </a:solidFill>
            <a:ln w="9525">
              <a:noFill/>
              <a:round/>
              <a:headEnd/>
              <a:tailEnd/>
            </a:ln>
          </p:spPr>
          <p:txBody>
            <a:bodyPr/>
            <a:lstStyle/>
            <a:p>
              <a:endParaRPr lang="en-US"/>
            </a:p>
          </p:txBody>
        </p:sp>
        <p:sp>
          <p:nvSpPr>
            <p:cNvPr id="54489" name="Freeform 277"/>
            <p:cNvSpPr>
              <a:spLocks/>
            </p:cNvSpPr>
            <p:nvPr/>
          </p:nvSpPr>
          <p:spPr bwMode="auto">
            <a:xfrm>
              <a:off x="4854" y="2992"/>
              <a:ext cx="123" cy="177"/>
            </a:xfrm>
            <a:custGeom>
              <a:avLst/>
              <a:gdLst>
                <a:gd name="T0" fmla="*/ 0 w 134"/>
                <a:gd name="T1" fmla="*/ 101 h 167"/>
                <a:gd name="T2" fmla="*/ 0 w 134"/>
                <a:gd name="T3" fmla="*/ 89 h 167"/>
                <a:gd name="T4" fmla="*/ 0 w 134"/>
                <a:gd name="T5" fmla="*/ 79 h 167"/>
                <a:gd name="T6" fmla="*/ 3 w 134"/>
                <a:gd name="T7" fmla="*/ 69 h 167"/>
                <a:gd name="T8" fmla="*/ 5 w 134"/>
                <a:gd name="T9" fmla="*/ 59 h 167"/>
                <a:gd name="T10" fmla="*/ 7 w 134"/>
                <a:gd name="T11" fmla="*/ 45 h 167"/>
                <a:gd name="T12" fmla="*/ 16 w 134"/>
                <a:gd name="T13" fmla="*/ 30 h 167"/>
                <a:gd name="T14" fmla="*/ 19 w 134"/>
                <a:gd name="T15" fmla="*/ 21 h 167"/>
                <a:gd name="T16" fmla="*/ 24 w 134"/>
                <a:gd name="T17" fmla="*/ 16 h 167"/>
                <a:gd name="T18" fmla="*/ 27 w 134"/>
                <a:gd name="T19" fmla="*/ 13 h 167"/>
                <a:gd name="T20" fmla="*/ 31 w 134"/>
                <a:gd name="T21" fmla="*/ 5 h 167"/>
                <a:gd name="T22" fmla="*/ 36 w 134"/>
                <a:gd name="T23" fmla="*/ 3 h 167"/>
                <a:gd name="T24" fmla="*/ 40 w 134"/>
                <a:gd name="T25" fmla="*/ 0 h 167"/>
                <a:gd name="T26" fmla="*/ 46 w 134"/>
                <a:gd name="T27" fmla="*/ 0 h 167"/>
                <a:gd name="T28" fmla="*/ 51 w 134"/>
                <a:gd name="T29" fmla="*/ 0 h 167"/>
                <a:gd name="T30" fmla="*/ 57 w 134"/>
                <a:gd name="T31" fmla="*/ 0 h 167"/>
                <a:gd name="T32" fmla="*/ 62 w 134"/>
                <a:gd name="T33" fmla="*/ 0 h 167"/>
                <a:gd name="T34" fmla="*/ 67 w 134"/>
                <a:gd name="T35" fmla="*/ 3 h 167"/>
                <a:gd name="T36" fmla="*/ 71 w 134"/>
                <a:gd name="T37" fmla="*/ 5 h 167"/>
                <a:gd name="T38" fmla="*/ 77 w 134"/>
                <a:gd name="T39" fmla="*/ 13 h 167"/>
                <a:gd name="T40" fmla="*/ 80 w 134"/>
                <a:gd name="T41" fmla="*/ 16 h 167"/>
                <a:gd name="T42" fmla="*/ 84 w 134"/>
                <a:gd name="T43" fmla="*/ 21 h 167"/>
                <a:gd name="T44" fmla="*/ 88 w 134"/>
                <a:gd name="T45" fmla="*/ 30 h 167"/>
                <a:gd name="T46" fmla="*/ 94 w 134"/>
                <a:gd name="T47" fmla="*/ 45 h 167"/>
                <a:gd name="T48" fmla="*/ 99 w 134"/>
                <a:gd name="T49" fmla="*/ 59 h 167"/>
                <a:gd name="T50" fmla="*/ 101 w 134"/>
                <a:gd name="T51" fmla="*/ 69 h 167"/>
                <a:gd name="T52" fmla="*/ 101 w 134"/>
                <a:gd name="T53" fmla="*/ 79 h 167"/>
                <a:gd name="T54" fmla="*/ 104 w 134"/>
                <a:gd name="T55" fmla="*/ 89 h 167"/>
                <a:gd name="T56" fmla="*/ 104 w 134"/>
                <a:gd name="T57" fmla="*/ 101 h 167"/>
                <a:gd name="T58" fmla="*/ 104 w 134"/>
                <a:gd name="T59" fmla="*/ 199 h 167"/>
                <a:gd name="T60" fmla="*/ 0 w 134"/>
                <a:gd name="T61" fmla="*/ 199 h 167"/>
                <a:gd name="T62" fmla="*/ 0 w 134"/>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0" y="67"/>
                  </a:lnTo>
                  <a:lnTo>
                    <a:pt x="3" y="58"/>
                  </a:lnTo>
                  <a:lnTo>
                    <a:pt x="5" y="50"/>
                  </a:lnTo>
                  <a:lnTo>
                    <a:pt x="10" y="38"/>
                  </a:lnTo>
                  <a:lnTo>
                    <a:pt x="20" y="25"/>
                  </a:lnTo>
                  <a:lnTo>
                    <a:pt x="25" y="18"/>
                  </a:lnTo>
                  <a:lnTo>
                    <a:pt x="30" y="13"/>
                  </a:lnTo>
                  <a:lnTo>
                    <a:pt x="35" y="10"/>
                  </a:lnTo>
                  <a:lnTo>
                    <a:pt x="40" y="5"/>
                  </a:lnTo>
                  <a:lnTo>
                    <a:pt x="47" y="3"/>
                  </a:lnTo>
                  <a:lnTo>
                    <a:pt x="52" y="0"/>
                  </a:lnTo>
                  <a:lnTo>
                    <a:pt x="60" y="0"/>
                  </a:lnTo>
                  <a:lnTo>
                    <a:pt x="67" y="0"/>
                  </a:lnTo>
                  <a:lnTo>
                    <a:pt x="74" y="0"/>
                  </a:lnTo>
                  <a:lnTo>
                    <a:pt x="79" y="0"/>
                  </a:lnTo>
                  <a:lnTo>
                    <a:pt x="87" y="3"/>
                  </a:lnTo>
                  <a:lnTo>
                    <a:pt x="92" y="5"/>
                  </a:lnTo>
                  <a:lnTo>
                    <a:pt x="99" y="10"/>
                  </a:lnTo>
                  <a:lnTo>
                    <a:pt x="104" y="13"/>
                  </a:lnTo>
                  <a:lnTo>
                    <a:pt x="109" y="18"/>
                  </a:lnTo>
                  <a:lnTo>
                    <a:pt x="114" y="25"/>
                  </a:lnTo>
                  <a:lnTo>
                    <a:pt x="121" y="38"/>
                  </a:lnTo>
                  <a:lnTo>
                    <a:pt x="129" y="50"/>
                  </a:lnTo>
                  <a:lnTo>
                    <a:pt x="131" y="58"/>
                  </a:lnTo>
                  <a:lnTo>
                    <a:pt x="131" y="67"/>
                  </a:lnTo>
                  <a:lnTo>
                    <a:pt x="134" y="75"/>
                  </a:lnTo>
                  <a:lnTo>
                    <a:pt x="134" y="85"/>
                  </a:lnTo>
                  <a:lnTo>
                    <a:pt x="134" y="167"/>
                  </a:lnTo>
                  <a:lnTo>
                    <a:pt x="0" y="167"/>
                  </a:lnTo>
                  <a:lnTo>
                    <a:pt x="0" y="85"/>
                  </a:lnTo>
                </a:path>
              </a:pathLst>
            </a:custGeom>
            <a:noFill/>
            <a:ln w="11113">
              <a:solidFill>
                <a:srgbClr val="000000"/>
              </a:solidFill>
              <a:round/>
              <a:headEnd/>
              <a:tailEnd/>
            </a:ln>
          </p:spPr>
          <p:txBody>
            <a:bodyPr/>
            <a:lstStyle/>
            <a:p>
              <a:endParaRPr lang="en-US"/>
            </a:p>
          </p:txBody>
        </p:sp>
        <p:sp>
          <p:nvSpPr>
            <p:cNvPr id="54490" name="Freeform 278"/>
            <p:cNvSpPr>
              <a:spLocks/>
            </p:cNvSpPr>
            <p:nvPr/>
          </p:nvSpPr>
          <p:spPr bwMode="auto">
            <a:xfrm>
              <a:off x="3887" y="2992"/>
              <a:ext cx="122" cy="177"/>
            </a:xfrm>
            <a:custGeom>
              <a:avLst/>
              <a:gdLst>
                <a:gd name="T0" fmla="*/ 0 w 133"/>
                <a:gd name="T1" fmla="*/ 101 h 167"/>
                <a:gd name="T2" fmla="*/ 0 w 133"/>
                <a:gd name="T3" fmla="*/ 89 h 167"/>
                <a:gd name="T4" fmla="*/ 2 w 133"/>
                <a:gd name="T5" fmla="*/ 79 h 167"/>
                <a:gd name="T6" fmla="*/ 2 w 133"/>
                <a:gd name="T7" fmla="*/ 69 h 167"/>
                <a:gd name="T8" fmla="*/ 5 w 133"/>
                <a:gd name="T9" fmla="*/ 59 h 167"/>
                <a:gd name="T10" fmla="*/ 9 w 133"/>
                <a:gd name="T11" fmla="*/ 45 h 167"/>
                <a:gd name="T12" fmla="*/ 15 w 133"/>
                <a:gd name="T13" fmla="*/ 30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6 w 133"/>
                <a:gd name="T27" fmla="*/ 0 h 167"/>
                <a:gd name="T28" fmla="*/ 51 w 133"/>
                <a:gd name="T29" fmla="*/ 0 h 167"/>
                <a:gd name="T30" fmla="*/ 57 w 133"/>
                <a:gd name="T31" fmla="*/ 0 h 167"/>
                <a:gd name="T32" fmla="*/ 62 w 133"/>
                <a:gd name="T33" fmla="*/ 0 h 167"/>
                <a:gd name="T34" fmla="*/ 66 w 133"/>
                <a:gd name="T35" fmla="*/ 3 h 167"/>
                <a:gd name="T36" fmla="*/ 72 w 133"/>
                <a:gd name="T37" fmla="*/ 5 h 167"/>
                <a:gd name="T38" fmla="*/ 76 w 133"/>
                <a:gd name="T39" fmla="*/ 13 h 167"/>
                <a:gd name="T40" fmla="*/ 79 w 133"/>
                <a:gd name="T41" fmla="*/ 16 h 167"/>
                <a:gd name="T42" fmla="*/ 83 w 133"/>
                <a:gd name="T43" fmla="*/ 21 h 167"/>
                <a:gd name="T44" fmla="*/ 87 w 133"/>
                <a:gd name="T45" fmla="*/ 30 h 167"/>
                <a:gd name="T46" fmla="*/ 95 w 133"/>
                <a:gd name="T47" fmla="*/ 45 h 167"/>
                <a:gd name="T48" fmla="*/ 98 w 133"/>
                <a:gd name="T49" fmla="*/ 59 h 167"/>
                <a:gd name="T50" fmla="*/ 101 w 133"/>
                <a:gd name="T51" fmla="*/ 69 h 167"/>
                <a:gd name="T52" fmla="*/ 103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2" y="67"/>
                  </a:lnTo>
                  <a:lnTo>
                    <a:pt x="2" y="58"/>
                  </a:lnTo>
                  <a:lnTo>
                    <a:pt x="5" y="50"/>
                  </a:lnTo>
                  <a:lnTo>
                    <a:pt x="12" y="38"/>
                  </a:lnTo>
                  <a:lnTo>
                    <a:pt x="19" y="25"/>
                  </a:lnTo>
                  <a:lnTo>
                    <a:pt x="24" y="18"/>
                  </a:lnTo>
                  <a:lnTo>
                    <a:pt x="29" y="13"/>
                  </a:lnTo>
                  <a:lnTo>
                    <a:pt x="34" y="10"/>
                  </a:lnTo>
                  <a:lnTo>
                    <a:pt x="42" y="5"/>
                  </a:lnTo>
                  <a:lnTo>
                    <a:pt x="47" y="3"/>
                  </a:lnTo>
                  <a:lnTo>
                    <a:pt x="54" y="0"/>
                  </a:lnTo>
                  <a:lnTo>
                    <a:pt x="59" y="0"/>
                  </a:lnTo>
                  <a:lnTo>
                    <a:pt x="66" y="0"/>
                  </a:lnTo>
                  <a:lnTo>
                    <a:pt x="74" y="0"/>
                  </a:lnTo>
                  <a:lnTo>
                    <a:pt x="81" y="0"/>
                  </a:lnTo>
                  <a:lnTo>
                    <a:pt x="86" y="3"/>
                  </a:lnTo>
                  <a:lnTo>
                    <a:pt x="94" y="5"/>
                  </a:lnTo>
                  <a:lnTo>
                    <a:pt x="98" y="10"/>
                  </a:lnTo>
                  <a:lnTo>
                    <a:pt x="103" y="13"/>
                  </a:lnTo>
                  <a:lnTo>
                    <a:pt x="108" y="18"/>
                  </a:lnTo>
                  <a:lnTo>
                    <a:pt x="113" y="25"/>
                  </a:lnTo>
                  <a:lnTo>
                    <a:pt x="123" y="38"/>
                  </a:lnTo>
                  <a:lnTo>
                    <a:pt x="128" y="50"/>
                  </a:lnTo>
                  <a:lnTo>
                    <a:pt x="131" y="58"/>
                  </a:lnTo>
                  <a:lnTo>
                    <a:pt x="133"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54491" name="Freeform 279"/>
            <p:cNvSpPr>
              <a:spLocks/>
            </p:cNvSpPr>
            <p:nvPr/>
          </p:nvSpPr>
          <p:spPr bwMode="auto">
            <a:xfrm>
              <a:off x="3887" y="2992"/>
              <a:ext cx="122" cy="177"/>
            </a:xfrm>
            <a:custGeom>
              <a:avLst/>
              <a:gdLst>
                <a:gd name="T0" fmla="*/ 0 w 133"/>
                <a:gd name="T1" fmla="*/ 101 h 167"/>
                <a:gd name="T2" fmla="*/ 0 w 133"/>
                <a:gd name="T3" fmla="*/ 89 h 167"/>
                <a:gd name="T4" fmla="*/ 2 w 133"/>
                <a:gd name="T5" fmla="*/ 79 h 167"/>
                <a:gd name="T6" fmla="*/ 2 w 133"/>
                <a:gd name="T7" fmla="*/ 69 h 167"/>
                <a:gd name="T8" fmla="*/ 5 w 133"/>
                <a:gd name="T9" fmla="*/ 59 h 167"/>
                <a:gd name="T10" fmla="*/ 9 w 133"/>
                <a:gd name="T11" fmla="*/ 45 h 167"/>
                <a:gd name="T12" fmla="*/ 15 w 133"/>
                <a:gd name="T13" fmla="*/ 30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6 w 133"/>
                <a:gd name="T27" fmla="*/ 0 h 167"/>
                <a:gd name="T28" fmla="*/ 51 w 133"/>
                <a:gd name="T29" fmla="*/ 0 h 167"/>
                <a:gd name="T30" fmla="*/ 57 w 133"/>
                <a:gd name="T31" fmla="*/ 0 h 167"/>
                <a:gd name="T32" fmla="*/ 62 w 133"/>
                <a:gd name="T33" fmla="*/ 0 h 167"/>
                <a:gd name="T34" fmla="*/ 66 w 133"/>
                <a:gd name="T35" fmla="*/ 3 h 167"/>
                <a:gd name="T36" fmla="*/ 72 w 133"/>
                <a:gd name="T37" fmla="*/ 5 h 167"/>
                <a:gd name="T38" fmla="*/ 76 w 133"/>
                <a:gd name="T39" fmla="*/ 13 h 167"/>
                <a:gd name="T40" fmla="*/ 79 w 133"/>
                <a:gd name="T41" fmla="*/ 16 h 167"/>
                <a:gd name="T42" fmla="*/ 83 w 133"/>
                <a:gd name="T43" fmla="*/ 21 h 167"/>
                <a:gd name="T44" fmla="*/ 87 w 133"/>
                <a:gd name="T45" fmla="*/ 30 h 167"/>
                <a:gd name="T46" fmla="*/ 95 w 133"/>
                <a:gd name="T47" fmla="*/ 45 h 167"/>
                <a:gd name="T48" fmla="*/ 98 w 133"/>
                <a:gd name="T49" fmla="*/ 59 h 167"/>
                <a:gd name="T50" fmla="*/ 101 w 133"/>
                <a:gd name="T51" fmla="*/ 69 h 167"/>
                <a:gd name="T52" fmla="*/ 103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2" y="67"/>
                  </a:lnTo>
                  <a:lnTo>
                    <a:pt x="2" y="58"/>
                  </a:lnTo>
                  <a:lnTo>
                    <a:pt x="5" y="50"/>
                  </a:lnTo>
                  <a:lnTo>
                    <a:pt x="12" y="38"/>
                  </a:lnTo>
                  <a:lnTo>
                    <a:pt x="19" y="25"/>
                  </a:lnTo>
                  <a:lnTo>
                    <a:pt x="24" y="18"/>
                  </a:lnTo>
                  <a:lnTo>
                    <a:pt x="29" y="13"/>
                  </a:lnTo>
                  <a:lnTo>
                    <a:pt x="34" y="10"/>
                  </a:lnTo>
                  <a:lnTo>
                    <a:pt x="42" y="5"/>
                  </a:lnTo>
                  <a:lnTo>
                    <a:pt x="47" y="3"/>
                  </a:lnTo>
                  <a:lnTo>
                    <a:pt x="54" y="0"/>
                  </a:lnTo>
                  <a:lnTo>
                    <a:pt x="59" y="0"/>
                  </a:lnTo>
                  <a:lnTo>
                    <a:pt x="66" y="0"/>
                  </a:lnTo>
                  <a:lnTo>
                    <a:pt x="74" y="0"/>
                  </a:lnTo>
                  <a:lnTo>
                    <a:pt x="81" y="0"/>
                  </a:lnTo>
                  <a:lnTo>
                    <a:pt x="86" y="3"/>
                  </a:lnTo>
                  <a:lnTo>
                    <a:pt x="94" y="5"/>
                  </a:lnTo>
                  <a:lnTo>
                    <a:pt x="98" y="10"/>
                  </a:lnTo>
                  <a:lnTo>
                    <a:pt x="103" y="13"/>
                  </a:lnTo>
                  <a:lnTo>
                    <a:pt x="108" y="18"/>
                  </a:lnTo>
                  <a:lnTo>
                    <a:pt x="113" y="25"/>
                  </a:lnTo>
                  <a:lnTo>
                    <a:pt x="123" y="38"/>
                  </a:lnTo>
                  <a:lnTo>
                    <a:pt x="128" y="50"/>
                  </a:lnTo>
                  <a:lnTo>
                    <a:pt x="131" y="58"/>
                  </a:lnTo>
                  <a:lnTo>
                    <a:pt x="133" y="67"/>
                  </a:lnTo>
                  <a:lnTo>
                    <a:pt x="133" y="75"/>
                  </a:lnTo>
                  <a:lnTo>
                    <a:pt x="133" y="85"/>
                  </a:lnTo>
                  <a:lnTo>
                    <a:pt x="133" y="167"/>
                  </a:lnTo>
                  <a:lnTo>
                    <a:pt x="0" y="167"/>
                  </a:lnTo>
                  <a:lnTo>
                    <a:pt x="0" y="85"/>
                  </a:lnTo>
                </a:path>
              </a:pathLst>
            </a:custGeom>
            <a:noFill/>
            <a:ln w="11113">
              <a:solidFill>
                <a:srgbClr val="000000"/>
              </a:solidFill>
              <a:round/>
              <a:headEnd/>
              <a:tailEnd/>
            </a:ln>
          </p:spPr>
          <p:txBody>
            <a:bodyPr/>
            <a:lstStyle/>
            <a:p>
              <a:endParaRPr lang="en-US"/>
            </a:p>
          </p:txBody>
        </p:sp>
        <p:sp>
          <p:nvSpPr>
            <p:cNvPr id="54492" name="Freeform 280"/>
            <p:cNvSpPr>
              <a:spLocks/>
            </p:cNvSpPr>
            <p:nvPr/>
          </p:nvSpPr>
          <p:spPr bwMode="auto">
            <a:xfrm>
              <a:off x="4007" y="2992"/>
              <a:ext cx="124" cy="177"/>
            </a:xfrm>
            <a:custGeom>
              <a:avLst/>
              <a:gdLst>
                <a:gd name="T0" fmla="*/ 0 w 136"/>
                <a:gd name="T1" fmla="*/ 101 h 167"/>
                <a:gd name="T2" fmla="*/ 2 w 136"/>
                <a:gd name="T3" fmla="*/ 89 h 167"/>
                <a:gd name="T4" fmla="*/ 2 w 136"/>
                <a:gd name="T5" fmla="*/ 79 h 167"/>
                <a:gd name="T6" fmla="*/ 5 w 136"/>
                <a:gd name="T7" fmla="*/ 69 h 167"/>
                <a:gd name="T8" fmla="*/ 5 w 136"/>
                <a:gd name="T9" fmla="*/ 59 h 167"/>
                <a:gd name="T10" fmla="*/ 9 w 136"/>
                <a:gd name="T11" fmla="*/ 45 h 167"/>
                <a:gd name="T12" fmla="*/ 15 w 136"/>
                <a:gd name="T13" fmla="*/ 30 h 167"/>
                <a:gd name="T14" fmla="*/ 18 w 136"/>
                <a:gd name="T15" fmla="*/ 21 h 167"/>
                <a:gd name="T16" fmla="*/ 22 w 136"/>
                <a:gd name="T17" fmla="*/ 16 h 167"/>
                <a:gd name="T18" fmla="*/ 28 w 136"/>
                <a:gd name="T19" fmla="*/ 13 h 167"/>
                <a:gd name="T20" fmla="*/ 32 w 136"/>
                <a:gd name="T21" fmla="*/ 5 h 167"/>
                <a:gd name="T22" fmla="*/ 36 w 136"/>
                <a:gd name="T23" fmla="*/ 3 h 167"/>
                <a:gd name="T24" fmla="*/ 41 w 136"/>
                <a:gd name="T25" fmla="*/ 0 h 167"/>
                <a:gd name="T26" fmla="*/ 46 w 136"/>
                <a:gd name="T27" fmla="*/ 0 h 167"/>
                <a:gd name="T28" fmla="*/ 52 w 136"/>
                <a:gd name="T29" fmla="*/ 0 h 167"/>
                <a:gd name="T30" fmla="*/ 56 w 136"/>
                <a:gd name="T31" fmla="*/ 0 h 167"/>
                <a:gd name="T32" fmla="*/ 61 w 136"/>
                <a:gd name="T33" fmla="*/ 0 h 167"/>
                <a:gd name="T34" fmla="*/ 67 w 136"/>
                <a:gd name="T35" fmla="*/ 3 h 167"/>
                <a:gd name="T36" fmla="*/ 71 w 136"/>
                <a:gd name="T37" fmla="*/ 5 h 167"/>
                <a:gd name="T38" fmla="*/ 75 w 136"/>
                <a:gd name="T39" fmla="*/ 13 h 167"/>
                <a:gd name="T40" fmla="*/ 80 w 136"/>
                <a:gd name="T41" fmla="*/ 16 h 167"/>
                <a:gd name="T42" fmla="*/ 84 w 136"/>
                <a:gd name="T43" fmla="*/ 21 h 167"/>
                <a:gd name="T44" fmla="*/ 88 w 136"/>
                <a:gd name="T45" fmla="*/ 30 h 167"/>
                <a:gd name="T46" fmla="*/ 93 w 136"/>
                <a:gd name="T47" fmla="*/ 45 h 167"/>
                <a:gd name="T48" fmla="*/ 98 w 136"/>
                <a:gd name="T49" fmla="*/ 59 h 167"/>
                <a:gd name="T50" fmla="*/ 98 w 136"/>
                <a:gd name="T51" fmla="*/ 69 h 167"/>
                <a:gd name="T52" fmla="*/ 100 w 136"/>
                <a:gd name="T53" fmla="*/ 79 h 167"/>
                <a:gd name="T54" fmla="*/ 103 w 136"/>
                <a:gd name="T55" fmla="*/ 89 h 167"/>
                <a:gd name="T56" fmla="*/ 103 w 136"/>
                <a:gd name="T57" fmla="*/ 101 h 167"/>
                <a:gd name="T58" fmla="*/ 103 w 136"/>
                <a:gd name="T59" fmla="*/ 199 h 167"/>
                <a:gd name="T60" fmla="*/ 0 w 136"/>
                <a:gd name="T61" fmla="*/ 199 h 167"/>
                <a:gd name="T62" fmla="*/ 0 w 136"/>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7"/>
                <a:gd name="T98" fmla="*/ 136 w 136"/>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7">
                  <a:moveTo>
                    <a:pt x="0" y="85"/>
                  </a:moveTo>
                  <a:lnTo>
                    <a:pt x="2" y="75"/>
                  </a:lnTo>
                  <a:lnTo>
                    <a:pt x="2" y="67"/>
                  </a:lnTo>
                  <a:lnTo>
                    <a:pt x="5" y="58"/>
                  </a:lnTo>
                  <a:lnTo>
                    <a:pt x="7" y="50"/>
                  </a:lnTo>
                  <a:lnTo>
                    <a:pt x="12" y="38"/>
                  </a:lnTo>
                  <a:lnTo>
                    <a:pt x="19" y="25"/>
                  </a:lnTo>
                  <a:lnTo>
                    <a:pt x="24" y="18"/>
                  </a:lnTo>
                  <a:lnTo>
                    <a:pt x="29" y="13"/>
                  </a:lnTo>
                  <a:lnTo>
                    <a:pt x="37" y="10"/>
                  </a:lnTo>
                  <a:lnTo>
                    <a:pt x="42" y="5"/>
                  </a:lnTo>
                  <a:lnTo>
                    <a:pt x="47" y="3"/>
                  </a:lnTo>
                  <a:lnTo>
                    <a:pt x="54" y="0"/>
                  </a:lnTo>
                  <a:lnTo>
                    <a:pt x="61" y="0"/>
                  </a:lnTo>
                  <a:lnTo>
                    <a:pt x="69" y="0"/>
                  </a:lnTo>
                  <a:lnTo>
                    <a:pt x="74" y="0"/>
                  </a:lnTo>
                  <a:lnTo>
                    <a:pt x="81" y="0"/>
                  </a:lnTo>
                  <a:lnTo>
                    <a:pt x="89" y="3"/>
                  </a:lnTo>
                  <a:lnTo>
                    <a:pt x="94" y="5"/>
                  </a:lnTo>
                  <a:lnTo>
                    <a:pt x="99" y="10"/>
                  </a:lnTo>
                  <a:lnTo>
                    <a:pt x="106" y="13"/>
                  </a:lnTo>
                  <a:lnTo>
                    <a:pt x="111" y="18"/>
                  </a:lnTo>
                  <a:lnTo>
                    <a:pt x="116" y="25"/>
                  </a:lnTo>
                  <a:lnTo>
                    <a:pt x="123" y="38"/>
                  </a:lnTo>
                  <a:lnTo>
                    <a:pt x="131" y="50"/>
                  </a:lnTo>
                  <a:lnTo>
                    <a:pt x="131" y="58"/>
                  </a:lnTo>
                  <a:lnTo>
                    <a:pt x="133" y="67"/>
                  </a:lnTo>
                  <a:lnTo>
                    <a:pt x="136" y="75"/>
                  </a:lnTo>
                  <a:lnTo>
                    <a:pt x="136" y="85"/>
                  </a:lnTo>
                  <a:lnTo>
                    <a:pt x="136" y="167"/>
                  </a:lnTo>
                  <a:lnTo>
                    <a:pt x="0" y="167"/>
                  </a:lnTo>
                  <a:lnTo>
                    <a:pt x="0" y="85"/>
                  </a:lnTo>
                  <a:close/>
                </a:path>
              </a:pathLst>
            </a:custGeom>
            <a:solidFill>
              <a:srgbClr val="FFFFFF"/>
            </a:solidFill>
            <a:ln w="9525">
              <a:noFill/>
              <a:round/>
              <a:headEnd/>
              <a:tailEnd/>
            </a:ln>
          </p:spPr>
          <p:txBody>
            <a:bodyPr/>
            <a:lstStyle/>
            <a:p>
              <a:endParaRPr lang="en-US"/>
            </a:p>
          </p:txBody>
        </p:sp>
        <p:sp>
          <p:nvSpPr>
            <p:cNvPr id="54493" name="Freeform 281"/>
            <p:cNvSpPr>
              <a:spLocks/>
            </p:cNvSpPr>
            <p:nvPr/>
          </p:nvSpPr>
          <p:spPr bwMode="auto">
            <a:xfrm>
              <a:off x="4007" y="2992"/>
              <a:ext cx="124" cy="177"/>
            </a:xfrm>
            <a:custGeom>
              <a:avLst/>
              <a:gdLst>
                <a:gd name="T0" fmla="*/ 0 w 136"/>
                <a:gd name="T1" fmla="*/ 101 h 167"/>
                <a:gd name="T2" fmla="*/ 2 w 136"/>
                <a:gd name="T3" fmla="*/ 89 h 167"/>
                <a:gd name="T4" fmla="*/ 2 w 136"/>
                <a:gd name="T5" fmla="*/ 79 h 167"/>
                <a:gd name="T6" fmla="*/ 5 w 136"/>
                <a:gd name="T7" fmla="*/ 69 h 167"/>
                <a:gd name="T8" fmla="*/ 5 w 136"/>
                <a:gd name="T9" fmla="*/ 59 h 167"/>
                <a:gd name="T10" fmla="*/ 9 w 136"/>
                <a:gd name="T11" fmla="*/ 45 h 167"/>
                <a:gd name="T12" fmla="*/ 15 w 136"/>
                <a:gd name="T13" fmla="*/ 30 h 167"/>
                <a:gd name="T14" fmla="*/ 18 w 136"/>
                <a:gd name="T15" fmla="*/ 21 h 167"/>
                <a:gd name="T16" fmla="*/ 22 w 136"/>
                <a:gd name="T17" fmla="*/ 16 h 167"/>
                <a:gd name="T18" fmla="*/ 28 w 136"/>
                <a:gd name="T19" fmla="*/ 13 h 167"/>
                <a:gd name="T20" fmla="*/ 32 w 136"/>
                <a:gd name="T21" fmla="*/ 5 h 167"/>
                <a:gd name="T22" fmla="*/ 36 w 136"/>
                <a:gd name="T23" fmla="*/ 3 h 167"/>
                <a:gd name="T24" fmla="*/ 41 w 136"/>
                <a:gd name="T25" fmla="*/ 0 h 167"/>
                <a:gd name="T26" fmla="*/ 46 w 136"/>
                <a:gd name="T27" fmla="*/ 0 h 167"/>
                <a:gd name="T28" fmla="*/ 52 w 136"/>
                <a:gd name="T29" fmla="*/ 0 h 167"/>
                <a:gd name="T30" fmla="*/ 56 w 136"/>
                <a:gd name="T31" fmla="*/ 0 h 167"/>
                <a:gd name="T32" fmla="*/ 61 w 136"/>
                <a:gd name="T33" fmla="*/ 0 h 167"/>
                <a:gd name="T34" fmla="*/ 67 w 136"/>
                <a:gd name="T35" fmla="*/ 3 h 167"/>
                <a:gd name="T36" fmla="*/ 71 w 136"/>
                <a:gd name="T37" fmla="*/ 5 h 167"/>
                <a:gd name="T38" fmla="*/ 75 w 136"/>
                <a:gd name="T39" fmla="*/ 13 h 167"/>
                <a:gd name="T40" fmla="*/ 80 w 136"/>
                <a:gd name="T41" fmla="*/ 16 h 167"/>
                <a:gd name="T42" fmla="*/ 84 w 136"/>
                <a:gd name="T43" fmla="*/ 21 h 167"/>
                <a:gd name="T44" fmla="*/ 88 w 136"/>
                <a:gd name="T45" fmla="*/ 30 h 167"/>
                <a:gd name="T46" fmla="*/ 93 w 136"/>
                <a:gd name="T47" fmla="*/ 45 h 167"/>
                <a:gd name="T48" fmla="*/ 98 w 136"/>
                <a:gd name="T49" fmla="*/ 59 h 167"/>
                <a:gd name="T50" fmla="*/ 98 w 136"/>
                <a:gd name="T51" fmla="*/ 69 h 167"/>
                <a:gd name="T52" fmla="*/ 100 w 136"/>
                <a:gd name="T53" fmla="*/ 79 h 167"/>
                <a:gd name="T54" fmla="*/ 103 w 136"/>
                <a:gd name="T55" fmla="*/ 89 h 167"/>
                <a:gd name="T56" fmla="*/ 103 w 136"/>
                <a:gd name="T57" fmla="*/ 101 h 167"/>
                <a:gd name="T58" fmla="*/ 103 w 136"/>
                <a:gd name="T59" fmla="*/ 199 h 167"/>
                <a:gd name="T60" fmla="*/ 0 w 136"/>
                <a:gd name="T61" fmla="*/ 199 h 167"/>
                <a:gd name="T62" fmla="*/ 0 w 136"/>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7"/>
                <a:gd name="T98" fmla="*/ 136 w 136"/>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7">
                  <a:moveTo>
                    <a:pt x="0" y="85"/>
                  </a:moveTo>
                  <a:lnTo>
                    <a:pt x="2" y="75"/>
                  </a:lnTo>
                  <a:lnTo>
                    <a:pt x="2" y="67"/>
                  </a:lnTo>
                  <a:lnTo>
                    <a:pt x="5" y="58"/>
                  </a:lnTo>
                  <a:lnTo>
                    <a:pt x="7" y="50"/>
                  </a:lnTo>
                  <a:lnTo>
                    <a:pt x="12" y="38"/>
                  </a:lnTo>
                  <a:lnTo>
                    <a:pt x="19" y="25"/>
                  </a:lnTo>
                  <a:lnTo>
                    <a:pt x="24" y="18"/>
                  </a:lnTo>
                  <a:lnTo>
                    <a:pt x="29" y="13"/>
                  </a:lnTo>
                  <a:lnTo>
                    <a:pt x="37" y="10"/>
                  </a:lnTo>
                  <a:lnTo>
                    <a:pt x="42" y="5"/>
                  </a:lnTo>
                  <a:lnTo>
                    <a:pt x="47" y="3"/>
                  </a:lnTo>
                  <a:lnTo>
                    <a:pt x="54" y="0"/>
                  </a:lnTo>
                  <a:lnTo>
                    <a:pt x="61" y="0"/>
                  </a:lnTo>
                  <a:lnTo>
                    <a:pt x="69" y="0"/>
                  </a:lnTo>
                  <a:lnTo>
                    <a:pt x="74" y="0"/>
                  </a:lnTo>
                  <a:lnTo>
                    <a:pt x="81" y="0"/>
                  </a:lnTo>
                  <a:lnTo>
                    <a:pt x="89" y="3"/>
                  </a:lnTo>
                  <a:lnTo>
                    <a:pt x="94" y="5"/>
                  </a:lnTo>
                  <a:lnTo>
                    <a:pt x="99" y="10"/>
                  </a:lnTo>
                  <a:lnTo>
                    <a:pt x="106" y="13"/>
                  </a:lnTo>
                  <a:lnTo>
                    <a:pt x="111" y="18"/>
                  </a:lnTo>
                  <a:lnTo>
                    <a:pt x="116" y="25"/>
                  </a:lnTo>
                  <a:lnTo>
                    <a:pt x="123" y="38"/>
                  </a:lnTo>
                  <a:lnTo>
                    <a:pt x="131" y="50"/>
                  </a:lnTo>
                  <a:lnTo>
                    <a:pt x="131" y="58"/>
                  </a:lnTo>
                  <a:lnTo>
                    <a:pt x="133" y="67"/>
                  </a:lnTo>
                  <a:lnTo>
                    <a:pt x="136" y="75"/>
                  </a:lnTo>
                  <a:lnTo>
                    <a:pt x="136" y="85"/>
                  </a:lnTo>
                  <a:lnTo>
                    <a:pt x="136" y="167"/>
                  </a:lnTo>
                  <a:lnTo>
                    <a:pt x="0" y="167"/>
                  </a:lnTo>
                  <a:lnTo>
                    <a:pt x="0" y="85"/>
                  </a:lnTo>
                </a:path>
              </a:pathLst>
            </a:custGeom>
            <a:noFill/>
            <a:ln w="11113">
              <a:solidFill>
                <a:srgbClr val="000000"/>
              </a:solidFill>
              <a:round/>
              <a:headEnd/>
              <a:tailEnd/>
            </a:ln>
          </p:spPr>
          <p:txBody>
            <a:bodyPr/>
            <a:lstStyle/>
            <a:p>
              <a:endParaRPr lang="en-US"/>
            </a:p>
          </p:txBody>
        </p:sp>
        <p:sp>
          <p:nvSpPr>
            <p:cNvPr id="54494" name="Freeform 282"/>
            <p:cNvSpPr>
              <a:spLocks/>
            </p:cNvSpPr>
            <p:nvPr/>
          </p:nvSpPr>
          <p:spPr bwMode="auto">
            <a:xfrm>
              <a:off x="4131" y="2992"/>
              <a:ext cx="122" cy="177"/>
            </a:xfrm>
            <a:custGeom>
              <a:avLst/>
              <a:gdLst>
                <a:gd name="T0" fmla="*/ 0 w 133"/>
                <a:gd name="T1" fmla="*/ 101 h 167"/>
                <a:gd name="T2" fmla="*/ 0 w 133"/>
                <a:gd name="T3" fmla="*/ 89 h 167"/>
                <a:gd name="T4" fmla="*/ 0 w 133"/>
                <a:gd name="T5" fmla="*/ 79 h 167"/>
                <a:gd name="T6" fmla="*/ 2 w 133"/>
                <a:gd name="T7" fmla="*/ 69 h 167"/>
                <a:gd name="T8" fmla="*/ 5 w 133"/>
                <a:gd name="T9" fmla="*/ 59 h 167"/>
                <a:gd name="T10" fmla="*/ 6 w 133"/>
                <a:gd name="T11" fmla="*/ 45 h 167"/>
                <a:gd name="T12" fmla="*/ 15 w 133"/>
                <a:gd name="T13" fmla="*/ 30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79 w 133"/>
                <a:gd name="T41" fmla="*/ 16 h 167"/>
                <a:gd name="T42" fmla="*/ 83 w 133"/>
                <a:gd name="T43" fmla="*/ 21 h 167"/>
                <a:gd name="T44" fmla="*/ 87 w 133"/>
                <a:gd name="T45" fmla="*/ 30 h 167"/>
                <a:gd name="T46" fmla="*/ 94 w 133"/>
                <a:gd name="T47" fmla="*/ 45 h 167"/>
                <a:gd name="T48" fmla="*/ 98 w 133"/>
                <a:gd name="T49" fmla="*/ 59 h 167"/>
                <a:gd name="T50" fmla="*/ 101 w 133"/>
                <a:gd name="T51" fmla="*/ 69 h 167"/>
                <a:gd name="T52" fmla="*/ 101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9" y="38"/>
                  </a:lnTo>
                  <a:lnTo>
                    <a:pt x="19" y="25"/>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5"/>
                  </a:lnTo>
                  <a:lnTo>
                    <a:pt x="121" y="38"/>
                  </a:lnTo>
                  <a:lnTo>
                    <a:pt x="128" y="50"/>
                  </a:lnTo>
                  <a:lnTo>
                    <a:pt x="131" y="58"/>
                  </a:lnTo>
                  <a:lnTo>
                    <a:pt x="131"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54495" name="Freeform 283"/>
            <p:cNvSpPr>
              <a:spLocks/>
            </p:cNvSpPr>
            <p:nvPr/>
          </p:nvSpPr>
          <p:spPr bwMode="auto">
            <a:xfrm>
              <a:off x="4131" y="2992"/>
              <a:ext cx="122" cy="177"/>
            </a:xfrm>
            <a:custGeom>
              <a:avLst/>
              <a:gdLst>
                <a:gd name="T0" fmla="*/ 0 w 133"/>
                <a:gd name="T1" fmla="*/ 101 h 167"/>
                <a:gd name="T2" fmla="*/ 0 w 133"/>
                <a:gd name="T3" fmla="*/ 89 h 167"/>
                <a:gd name="T4" fmla="*/ 0 w 133"/>
                <a:gd name="T5" fmla="*/ 79 h 167"/>
                <a:gd name="T6" fmla="*/ 2 w 133"/>
                <a:gd name="T7" fmla="*/ 69 h 167"/>
                <a:gd name="T8" fmla="*/ 5 w 133"/>
                <a:gd name="T9" fmla="*/ 59 h 167"/>
                <a:gd name="T10" fmla="*/ 6 w 133"/>
                <a:gd name="T11" fmla="*/ 45 h 167"/>
                <a:gd name="T12" fmla="*/ 15 w 133"/>
                <a:gd name="T13" fmla="*/ 30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79 w 133"/>
                <a:gd name="T41" fmla="*/ 16 h 167"/>
                <a:gd name="T42" fmla="*/ 83 w 133"/>
                <a:gd name="T43" fmla="*/ 21 h 167"/>
                <a:gd name="T44" fmla="*/ 87 w 133"/>
                <a:gd name="T45" fmla="*/ 30 h 167"/>
                <a:gd name="T46" fmla="*/ 94 w 133"/>
                <a:gd name="T47" fmla="*/ 45 h 167"/>
                <a:gd name="T48" fmla="*/ 98 w 133"/>
                <a:gd name="T49" fmla="*/ 59 h 167"/>
                <a:gd name="T50" fmla="*/ 101 w 133"/>
                <a:gd name="T51" fmla="*/ 69 h 167"/>
                <a:gd name="T52" fmla="*/ 101 w 133"/>
                <a:gd name="T53" fmla="*/ 79 h 167"/>
                <a:gd name="T54" fmla="*/ 103 w 133"/>
                <a:gd name="T55" fmla="*/ 89 h 167"/>
                <a:gd name="T56" fmla="*/ 103 w 133"/>
                <a:gd name="T57" fmla="*/ 101 h 167"/>
                <a:gd name="T58" fmla="*/ 103 w 133"/>
                <a:gd name="T59" fmla="*/ 199 h 167"/>
                <a:gd name="T60" fmla="*/ 0 w 133"/>
                <a:gd name="T61" fmla="*/ 199 h 167"/>
                <a:gd name="T62" fmla="*/ 0 w 133"/>
                <a:gd name="T63" fmla="*/ 10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9" y="38"/>
                  </a:lnTo>
                  <a:lnTo>
                    <a:pt x="19" y="25"/>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5"/>
                  </a:lnTo>
                  <a:lnTo>
                    <a:pt x="121" y="38"/>
                  </a:lnTo>
                  <a:lnTo>
                    <a:pt x="128" y="50"/>
                  </a:lnTo>
                  <a:lnTo>
                    <a:pt x="131" y="58"/>
                  </a:lnTo>
                  <a:lnTo>
                    <a:pt x="131" y="67"/>
                  </a:lnTo>
                  <a:lnTo>
                    <a:pt x="133" y="75"/>
                  </a:lnTo>
                  <a:lnTo>
                    <a:pt x="133" y="85"/>
                  </a:lnTo>
                  <a:lnTo>
                    <a:pt x="133" y="167"/>
                  </a:lnTo>
                  <a:lnTo>
                    <a:pt x="0" y="167"/>
                  </a:lnTo>
                  <a:lnTo>
                    <a:pt x="0" y="85"/>
                  </a:lnTo>
                </a:path>
              </a:pathLst>
            </a:custGeom>
            <a:noFill/>
            <a:ln w="11113">
              <a:solidFill>
                <a:srgbClr val="000000"/>
              </a:solidFill>
              <a:round/>
              <a:headEnd/>
              <a:tailEnd/>
            </a:ln>
          </p:spPr>
          <p:txBody>
            <a:bodyPr/>
            <a:lstStyle/>
            <a:p>
              <a:endParaRPr lang="en-US"/>
            </a:p>
          </p:txBody>
        </p:sp>
        <p:sp>
          <p:nvSpPr>
            <p:cNvPr id="54496" name="Rectangle 284"/>
            <p:cNvSpPr>
              <a:spLocks noChangeArrowheads="1"/>
            </p:cNvSpPr>
            <p:nvPr/>
          </p:nvSpPr>
          <p:spPr bwMode="auto">
            <a:xfrm>
              <a:off x="4794" y="3719"/>
              <a:ext cx="511" cy="178"/>
            </a:xfrm>
            <a:prstGeom prst="rect">
              <a:avLst/>
            </a:prstGeom>
            <a:solidFill>
              <a:srgbClr val="FFFFFF"/>
            </a:solidFill>
            <a:ln w="9525">
              <a:noFill/>
              <a:miter lim="800000"/>
              <a:headEnd/>
              <a:tailEnd/>
            </a:ln>
          </p:spPr>
          <p:txBody>
            <a:bodyPr/>
            <a:lstStyle/>
            <a:p>
              <a:endParaRPr lang="en-US" sz="1600"/>
            </a:p>
          </p:txBody>
        </p:sp>
        <p:sp>
          <p:nvSpPr>
            <p:cNvPr id="54497" name="Rectangle 285"/>
            <p:cNvSpPr>
              <a:spLocks noChangeArrowheads="1"/>
            </p:cNvSpPr>
            <p:nvPr/>
          </p:nvSpPr>
          <p:spPr bwMode="auto">
            <a:xfrm>
              <a:off x="4872" y="3749"/>
              <a:ext cx="463"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Frequency</a:t>
              </a:r>
              <a:endParaRPr lang="en-US" altLang="zh-CN" sz="700" b="1">
                <a:ea typeface="MS PGothic" pitchFamily="34" charset="-128"/>
              </a:endParaRPr>
            </a:p>
          </p:txBody>
        </p:sp>
        <p:sp>
          <p:nvSpPr>
            <p:cNvPr id="54498" name="Rectangle 286"/>
            <p:cNvSpPr>
              <a:spLocks noChangeArrowheads="1"/>
            </p:cNvSpPr>
            <p:nvPr/>
          </p:nvSpPr>
          <p:spPr bwMode="auto">
            <a:xfrm>
              <a:off x="5230" y="3749"/>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499" name="Rectangle 287"/>
            <p:cNvSpPr>
              <a:spLocks noChangeArrowheads="1"/>
            </p:cNvSpPr>
            <p:nvPr/>
          </p:nvSpPr>
          <p:spPr bwMode="auto">
            <a:xfrm>
              <a:off x="5219" y="3505"/>
              <a:ext cx="120" cy="103"/>
            </a:xfrm>
            <a:prstGeom prst="rect">
              <a:avLst/>
            </a:prstGeom>
            <a:noFill/>
            <a:ln w="9525">
              <a:noFill/>
              <a:miter lim="800000"/>
              <a:headEnd/>
              <a:tailEnd/>
            </a:ln>
          </p:spPr>
          <p:txBody>
            <a:bodyPr wrap="none" lIns="0" tIns="0" rIns="0" bIns="0">
              <a:spAutoFit/>
            </a:bodyPr>
            <a:lstStyle/>
            <a:p>
              <a:pPr eaLnBrk="0" hangingPunct="0"/>
              <a:r>
                <a:rPr lang="en-US" altLang="zh-CN" sz="500">
                  <a:ea typeface="MS PGothic" pitchFamily="34" charset="-128"/>
                </a:rPr>
                <a:t>Cell</a:t>
              </a:r>
              <a:endParaRPr lang="en-US" altLang="zh-CN" sz="500" b="1">
                <a:ea typeface="MS PGothic" pitchFamily="34" charset="-128"/>
              </a:endParaRPr>
            </a:p>
          </p:txBody>
        </p:sp>
        <p:sp>
          <p:nvSpPr>
            <p:cNvPr id="54500" name="Rectangle 288"/>
            <p:cNvSpPr>
              <a:spLocks noChangeArrowheads="1"/>
            </p:cNvSpPr>
            <p:nvPr/>
          </p:nvSpPr>
          <p:spPr bwMode="auto">
            <a:xfrm>
              <a:off x="5341" y="3505"/>
              <a:ext cx="174" cy="104"/>
            </a:xfrm>
            <a:prstGeom prst="rect">
              <a:avLst/>
            </a:prstGeom>
            <a:noFill/>
            <a:ln w="9525">
              <a:noFill/>
              <a:miter lim="800000"/>
              <a:headEnd/>
              <a:tailEnd/>
            </a:ln>
          </p:spPr>
          <p:txBody>
            <a:bodyPr wrap="none" lIns="0" tIns="0" rIns="0" bIns="0">
              <a:spAutoFit/>
            </a:bodyPr>
            <a:lstStyle/>
            <a:p>
              <a:pPr eaLnBrk="0" hangingPunct="0"/>
              <a:r>
                <a:rPr lang="zh-CN" altLang="en-US" sz="500">
                  <a:ea typeface="MS PGothic" pitchFamily="34" charset="-128"/>
                </a:rPr>
                <a:t> </a:t>
              </a:r>
              <a:r>
                <a:rPr lang="en-US" altLang="zh-CN" sz="500">
                  <a:ea typeface="MS PGothic" pitchFamily="34" charset="-128"/>
                </a:rPr>
                <a:t>3,5,7</a:t>
              </a:r>
              <a:endParaRPr lang="en-US" altLang="zh-CN" sz="500" b="1">
                <a:ea typeface="MS PGothic" pitchFamily="34" charset="-128"/>
              </a:endParaRPr>
            </a:p>
          </p:txBody>
        </p:sp>
        <p:sp>
          <p:nvSpPr>
            <p:cNvPr id="54501" name="Rectangle 289"/>
            <p:cNvSpPr>
              <a:spLocks noChangeArrowheads="1"/>
            </p:cNvSpPr>
            <p:nvPr/>
          </p:nvSpPr>
          <p:spPr bwMode="auto">
            <a:xfrm>
              <a:off x="5497" y="3505"/>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502" name="Rectangle 290"/>
            <p:cNvSpPr>
              <a:spLocks noChangeArrowheads="1"/>
            </p:cNvSpPr>
            <p:nvPr/>
          </p:nvSpPr>
          <p:spPr bwMode="auto">
            <a:xfrm>
              <a:off x="3544" y="3447"/>
              <a:ext cx="338" cy="180"/>
            </a:xfrm>
            <a:prstGeom prst="rect">
              <a:avLst/>
            </a:prstGeom>
            <a:solidFill>
              <a:srgbClr val="FFFFFF"/>
            </a:solidFill>
            <a:ln w="9525">
              <a:noFill/>
              <a:miter lim="800000"/>
              <a:headEnd/>
              <a:tailEnd/>
            </a:ln>
          </p:spPr>
          <p:txBody>
            <a:bodyPr/>
            <a:lstStyle/>
            <a:p>
              <a:endParaRPr lang="en-US" sz="1600"/>
            </a:p>
          </p:txBody>
        </p:sp>
        <p:sp>
          <p:nvSpPr>
            <p:cNvPr id="54503" name="Rectangle 291"/>
            <p:cNvSpPr>
              <a:spLocks noChangeArrowheads="1"/>
            </p:cNvSpPr>
            <p:nvPr/>
          </p:nvSpPr>
          <p:spPr bwMode="auto">
            <a:xfrm>
              <a:off x="3602" y="3477"/>
              <a:ext cx="277" cy="145"/>
            </a:xfrm>
            <a:prstGeom prst="rect">
              <a:avLst/>
            </a:prstGeom>
            <a:noFill/>
            <a:ln w="9525">
              <a:noFill/>
              <a:miter lim="800000"/>
              <a:headEnd/>
              <a:tailEnd/>
            </a:ln>
          </p:spPr>
          <p:txBody>
            <a:bodyPr wrap="none" lIns="0" tIns="0" rIns="0" bIns="0">
              <a:spAutoFit/>
            </a:bodyPr>
            <a:lstStyle/>
            <a:p>
              <a:pPr eaLnBrk="0" hangingPunct="0"/>
              <a:r>
                <a:rPr lang="en-US" altLang="zh-CN" sz="700">
                  <a:ea typeface="MS PGothic" pitchFamily="34" charset="-128"/>
                </a:rPr>
                <a:t>Power</a:t>
              </a:r>
              <a:endParaRPr lang="en-US" altLang="zh-CN" sz="700" b="1">
                <a:ea typeface="MS PGothic" pitchFamily="34" charset="-128"/>
              </a:endParaRPr>
            </a:p>
          </p:txBody>
        </p:sp>
        <p:sp>
          <p:nvSpPr>
            <p:cNvPr id="54504" name="Rectangle 292"/>
            <p:cNvSpPr>
              <a:spLocks noChangeArrowheads="1"/>
            </p:cNvSpPr>
            <p:nvPr/>
          </p:nvSpPr>
          <p:spPr bwMode="auto">
            <a:xfrm>
              <a:off x="3821" y="3477"/>
              <a:ext cx="28" cy="145"/>
            </a:xfrm>
            <a:prstGeom prst="rect">
              <a:avLst/>
            </a:prstGeom>
            <a:noFill/>
            <a:ln w="9525">
              <a:noFill/>
              <a:miter lim="800000"/>
              <a:headEnd/>
              <a:tailEnd/>
            </a:ln>
          </p:spPr>
          <p:txBody>
            <a:bodyPr wrap="none" lIns="0" tIns="0" rIns="0" bIns="0">
              <a:spAutoFit/>
            </a:bodyPr>
            <a:lstStyle/>
            <a:p>
              <a:pPr eaLnBrk="0" hangingPunct="0"/>
              <a:r>
                <a:rPr lang="zh-CN" altLang="en-US" sz="700">
                  <a:ea typeface="MS PGothic" pitchFamily="34" charset="-128"/>
                </a:rPr>
                <a:t> </a:t>
              </a:r>
              <a:endParaRPr lang="zh-CN" altLang="en-US" sz="700" b="1">
                <a:ea typeface="MS PGothic" pitchFamily="34" charset="-128"/>
              </a:endParaRPr>
            </a:p>
          </p:txBody>
        </p:sp>
        <p:sp>
          <p:nvSpPr>
            <p:cNvPr id="54505" name="Freeform 293"/>
            <p:cNvSpPr>
              <a:spLocks noEditPoints="1"/>
            </p:cNvSpPr>
            <p:nvPr/>
          </p:nvSpPr>
          <p:spPr bwMode="auto">
            <a:xfrm>
              <a:off x="3877" y="3692"/>
              <a:ext cx="1272" cy="66"/>
            </a:xfrm>
            <a:custGeom>
              <a:avLst/>
              <a:gdLst>
                <a:gd name="T0" fmla="*/ 5 w 1387"/>
                <a:gd name="T1" fmla="*/ 31 h 62"/>
                <a:gd name="T2" fmla="*/ 1031 w 1387"/>
                <a:gd name="T3" fmla="*/ 31 h 62"/>
                <a:gd name="T4" fmla="*/ 1031 w 1387"/>
                <a:gd name="T5" fmla="*/ 31 h 62"/>
                <a:gd name="T6" fmla="*/ 1034 w 1387"/>
                <a:gd name="T7" fmla="*/ 33 h 62"/>
                <a:gd name="T8" fmla="*/ 1034 w 1387"/>
                <a:gd name="T9" fmla="*/ 33 h 62"/>
                <a:gd name="T10" fmla="*/ 1035 w 1387"/>
                <a:gd name="T11" fmla="*/ 36 h 62"/>
                <a:gd name="T12" fmla="*/ 1034 w 1387"/>
                <a:gd name="T13" fmla="*/ 38 h 62"/>
                <a:gd name="T14" fmla="*/ 1034 w 1387"/>
                <a:gd name="T15" fmla="*/ 42 h 62"/>
                <a:gd name="T16" fmla="*/ 1031 w 1387"/>
                <a:gd name="T17" fmla="*/ 42 h 62"/>
                <a:gd name="T18" fmla="*/ 1031 w 1387"/>
                <a:gd name="T19" fmla="*/ 42 h 62"/>
                <a:gd name="T20" fmla="*/ 5 w 1387"/>
                <a:gd name="T21" fmla="*/ 42 h 62"/>
                <a:gd name="T22" fmla="*/ 2 w 1387"/>
                <a:gd name="T23" fmla="*/ 42 h 62"/>
                <a:gd name="T24" fmla="*/ 0 w 1387"/>
                <a:gd name="T25" fmla="*/ 38 h 62"/>
                <a:gd name="T26" fmla="*/ 0 w 1387"/>
                <a:gd name="T27" fmla="*/ 38 h 62"/>
                <a:gd name="T28" fmla="*/ 0 w 1387"/>
                <a:gd name="T29" fmla="*/ 36 h 62"/>
                <a:gd name="T30" fmla="*/ 0 w 1387"/>
                <a:gd name="T31" fmla="*/ 33 h 62"/>
                <a:gd name="T32" fmla="*/ 0 w 1387"/>
                <a:gd name="T33" fmla="*/ 33 h 62"/>
                <a:gd name="T34" fmla="*/ 2 w 1387"/>
                <a:gd name="T35" fmla="*/ 31 h 62"/>
                <a:gd name="T36" fmla="*/ 5 w 1387"/>
                <a:gd name="T37" fmla="*/ 31 h 62"/>
                <a:gd name="T38" fmla="*/ 5 w 1387"/>
                <a:gd name="T39" fmla="*/ 31 h 62"/>
                <a:gd name="T40" fmla="*/ 1022 w 1387"/>
                <a:gd name="T41" fmla="*/ 0 h 62"/>
                <a:gd name="T42" fmla="*/ 1070 w 1387"/>
                <a:gd name="T43" fmla="*/ 36 h 62"/>
                <a:gd name="T44" fmla="*/ 1022 w 1387"/>
                <a:gd name="T45" fmla="*/ 75 h 62"/>
                <a:gd name="T46" fmla="*/ 1022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5"/>
                  </a:moveTo>
                  <a:lnTo>
                    <a:pt x="1337" y="25"/>
                  </a:lnTo>
                  <a:lnTo>
                    <a:pt x="1340" y="27"/>
                  </a:lnTo>
                  <a:lnTo>
                    <a:pt x="1342" y="30"/>
                  </a:lnTo>
                  <a:lnTo>
                    <a:pt x="1340" y="32"/>
                  </a:lnTo>
                  <a:lnTo>
                    <a:pt x="1340" y="35"/>
                  </a:lnTo>
                  <a:lnTo>
                    <a:pt x="1337" y="35"/>
                  </a:lnTo>
                  <a:lnTo>
                    <a:pt x="5" y="35"/>
                  </a:lnTo>
                  <a:lnTo>
                    <a:pt x="2" y="35"/>
                  </a:lnTo>
                  <a:lnTo>
                    <a:pt x="0" y="32"/>
                  </a:lnTo>
                  <a:lnTo>
                    <a:pt x="0" y="30"/>
                  </a:lnTo>
                  <a:lnTo>
                    <a:pt x="0" y="27"/>
                  </a:lnTo>
                  <a:lnTo>
                    <a:pt x="2" y="25"/>
                  </a:lnTo>
                  <a:lnTo>
                    <a:pt x="5" y="25"/>
                  </a:lnTo>
                  <a:close/>
                  <a:moveTo>
                    <a:pt x="1325" y="0"/>
                  </a:moveTo>
                  <a:lnTo>
                    <a:pt x="1387" y="30"/>
                  </a:lnTo>
                  <a:lnTo>
                    <a:pt x="1325" y="62"/>
                  </a:lnTo>
                  <a:lnTo>
                    <a:pt x="1325" y="0"/>
                  </a:lnTo>
                  <a:close/>
                </a:path>
              </a:pathLst>
            </a:custGeom>
            <a:solidFill>
              <a:srgbClr val="000000"/>
            </a:solidFill>
            <a:ln w="3175">
              <a:solidFill>
                <a:srgbClr val="000000"/>
              </a:solidFill>
              <a:round/>
              <a:headEnd/>
              <a:tailEnd/>
            </a:ln>
          </p:spPr>
          <p:txBody>
            <a:bodyPr/>
            <a:lstStyle/>
            <a:p>
              <a:endParaRPr lang="en-US"/>
            </a:p>
          </p:txBody>
        </p:sp>
        <p:sp>
          <p:nvSpPr>
            <p:cNvPr id="54506" name="Freeform 294"/>
            <p:cNvSpPr>
              <a:spLocks/>
            </p:cNvSpPr>
            <p:nvPr/>
          </p:nvSpPr>
          <p:spPr bwMode="auto">
            <a:xfrm>
              <a:off x="4244" y="3639"/>
              <a:ext cx="8" cy="87"/>
            </a:xfrm>
            <a:custGeom>
              <a:avLst/>
              <a:gdLst>
                <a:gd name="T0" fmla="*/ 8 w 8"/>
                <a:gd name="T1" fmla="*/ 3 h 82"/>
                <a:gd name="T2" fmla="*/ 8 w 8"/>
                <a:gd name="T3" fmla="*/ 95 h 82"/>
                <a:gd name="T4" fmla="*/ 8 w 8"/>
                <a:gd name="T5" fmla="*/ 95 h 82"/>
                <a:gd name="T6" fmla="*/ 5 w 8"/>
                <a:gd name="T7" fmla="*/ 98 h 82"/>
                <a:gd name="T8" fmla="*/ 3 w 8"/>
                <a:gd name="T9" fmla="*/ 98 h 82"/>
                <a:gd name="T10" fmla="*/ 0 w 8"/>
                <a:gd name="T11" fmla="*/ 98 h 82"/>
                <a:gd name="T12" fmla="*/ 0 w 8"/>
                <a:gd name="T13" fmla="*/ 95 h 82"/>
                <a:gd name="T14" fmla="*/ 0 w 8"/>
                <a:gd name="T15" fmla="*/ 3 h 82"/>
                <a:gd name="T16" fmla="*/ 0 w 8"/>
                <a:gd name="T17" fmla="*/ 3 h 82"/>
                <a:gd name="T18" fmla="*/ 0 w 8"/>
                <a:gd name="T19" fmla="*/ 0 h 82"/>
                <a:gd name="T20" fmla="*/ 3 w 8"/>
                <a:gd name="T21" fmla="*/ 0 h 82"/>
                <a:gd name="T22" fmla="*/ 5 w 8"/>
                <a:gd name="T23" fmla="*/ 0 h 82"/>
                <a:gd name="T24" fmla="*/ 8 w 8"/>
                <a:gd name="T25" fmla="*/ 3 h 82"/>
                <a:gd name="T26" fmla="*/ 8 w 8"/>
                <a:gd name="T27" fmla="*/ 3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2"/>
                <a:gd name="T44" fmla="*/ 8 w 8"/>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2">
                  <a:moveTo>
                    <a:pt x="8" y="3"/>
                  </a:moveTo>
                  <a:lnTo>
                    <a:pt x="8" y="80"/>
                  </a:lnTo>
                  <a:lnTo>
                    <a:pt x="5" y="82"/>
                  </a:lnTo>
                  <a:lnTo>
                    <a:pt x="3" y="82"/>
                  </a:lnTo>
                  <a:lnTo>
                    <a:pt x="0" y="82"/>
                  </a:lnTo>
                  <a:lnTo>
                    <a:pt x="0" y="80"/>
                  </a:lnTo>
                  <a:lnTo>
                    <a:pt x="0" y="3"/>
                  </a:lnTo>
                  <a:lnTo>
                    <a:pt x="0" y="0"/>
                  </a:lnTo>
                  <a:lnTo>
                    <a:pt x="3" y="0"/>
                  </a:lnTo>
                  <a:lnTo>
                    <a:pt x="5" y="0"/>
                  </a:lnTo>
                  <a:lnTo>
                    <a:pt x="8" y="3"/>
                  </a:lnTo>
                  <a:close/>
                </a:path>
              </a:pathLst>
            </a:custGeom>
            <a:blipFill dpi="0" rotWithShape="0">
              <a:blip r:embed="rId8" cstate="print"/>
              <a:srcRect/>
              <a:tile tx="0" ty="0" sx="100000" sy="100000" flip="none" algn="tl"/>
            </a:blipFill>
            <a:ln w="9525">
              <a:noFill/>
              <a:round/>
              <a:headEnd/>
              <a:tailEnd/>
            </a:ln>
          </p:spPr>
          <p:txBody>
            <a:bodyPr/>
            <a:lstStyle/>
            <a:p>
              <a:endParaRPr lang="en-US"/>
            </a:p>
          </p:txBody>
        </p:sp>
        <p:sp>
          <p:nvSpPr>
            <p:cNvPr id="54507" name="Freeform 295"/>
            <p:cNvSpPr>
              <a:spLocks noEditPoints="1"/>
            </p:cNvSpPr>
            <p:nvPr/>
          </p:nvSpPr>
          <p:spPr bwMode="auto">
            <a:xfrm>
              <a:off x="3852" y="3447"/>
              <a:ext cx="57" cy="277"/>
            </a:xfrm>
            <a:custGeom>
              <a:avLst/>
              <a:gdLst>
                <a:gd name="T0" fmla="*/ 29 w 62"/>
                <a:gd name="T1" fmla="*/ 59 h 261"/>
                <a:gd name="T2" fmla="*/ 29 w 62"/>
                <a:gd name="T3" fmla="*/ 307 h 261"/>
                <a:gd name="T4" fmla="*/ 27 w 62"/>
                <a:gd name="T5" fmla="*/ 309 h 261"/>
                <a:gd name="T6" fmla="*/ 27 w 62"/>
                <a:gd name="T7" fmla="*/ 309 h 261"/>
                <a:gd name="T8" fmla="*/ 26 w 62"/>
                <a:gd name="T9" fmla="*/ 312 h 261"/>
                <a:gd name="T10" fmla="*/ 24 w 62"/>
                <a:gd name="T11" fmla="*/ 312 h 261"/>
                <a:gd name="T12" fmla="*/ 24 w 62"/>
                <a:gd name="T13" fmla="*/ 312 h 261"/>
                <a:gd name="T14" fmla="*/ 22 w 62"/>
                <a:gd name="T15" fmla="*/ 309 h 261"/>
                <a:gd name="T16" fmla="*/ 22 w 62"/>
                <a:gd name="T17" fmla="*/ 309 h 261"/>
                <a:gd name="T18" fmla="*/ 19 w 62"/>
                <a:gd name="T19" fmla="*/ 307 h 261"/>
                <a:gd name="T20" fmla="*/ 19 w 62"/>
                <a:gd name="T21" fmla="*/ 59 h 261"/>
                <a:gd name="T22" fmla="*/ 22 w 62"/>
                <a:gd name="T23" fmla="*/ 59 h 261"/>
                <a:gd name="T24" fmla="*/ 22 w 62"/>
                <a:gd name="T25" fmla="*/ 56 h 261"/>
                <a:gd name="T26" fmla="*/ 24 w 62"/>
                <a:gd name="T27" fmla="*/ 56 h 261"/>
                <a:gd name="T28" fmla="*/ 24 w 62"/>
                <a:gd name="T29" fmla="*/ 54 h 261"/>
                <a:gd name="T30" fmla="*/ 26 w 62"/>
                <a:gd name="T31" fmla="*/ 56 h 261"/>
                <a:gd name="T32" fmla="*/ 27 w 62"/>
                <a:gd name="T33" fmla="*/ 56 h 261"/>
                <a:gd name="T34" fmla="*/ 27 w 62"/>
                <a:gd name="T35" fmla="*/ 59 h 261"/>
                <a:gd name="T36" fmla="*/ 29 w 62"/>
                <a:gd name="T37" fmla="*/ 59 h 261"/>
                <a:gd name="T38" fmla="*/ 29 w 62"/>
                <a:gd name="T39" fmla="*/ 59 h 261"/>
                <a:gd name="T40" fmla="*/ 0 w 62"/>
                <a:gd name="T41" fmla="*/ 74 h 261"/>
                <a:gd name="T42" fmla="*/ 24 w 62"/>
                <a:gd name="T43" fmla="*/ 0 h 261"/>
                <a:gd name="T44" fmla="*/ 48 w 62"/>
                <a:gd name="T45" fmla="*/ 74 h 261"/>
                <a:gd name="T46" fmla="*/ 0 w 62"/>
                <a:gd name="T47" fmla="*/ 74 h 2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1"/>
                <a:gd name="T74" fmla="*/ 62 w 62"/>
                <a:gd name="T75" fmla="*/ 261 h 2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1">
                  <a:moveTo>
                    <a:pt x="38" y="50"/>
                  </a:moveTo>
                  <a:lnTo>
                    <a:pt x="38" y="256"/>
                  </a:lnTo>
                  <a:lnTo>
                    <a:pt x="35" y="258"/>
                  </a:lnTo>
                  <a:lnTo>
                    <a:pt x="33" y="261"/>
                  </a:lnTo>
                  <a:lnTo>
                    <a:pt x="30" y="261"/>
                  </a:lnTo>
                  <a:lnTo>
                    <a:pt x="28" y="258"/>
                  </a:lnTo>
                  <a:lnTo>
                    <a:pt x="25" y="256"/>
                  </a:lnTo>
                  <a:lnTo>
                    <a:pt x="25" y="50"/>
                  </a:lnTo>
                  <a:lnTo>
                    <a:pt x="28" y="50"/>
                  </a:lnTo>
                  <a:lnTo>
                    <a:pt x="28" y="47"/>
                  </a:lnTo>
                  <a:lnTo>
                    <a:pt x="30" y="47"/>
                  </a:lnTo>
                  <a:lnTo>
                    <a:pt x="30" y="45"/>
                  </a:lnTo>
                  <a:lnTo>
                    <a:pt x="33" y="47"/>
                  </a:lnTo>
                  <a:lnTo>
                    <a:pt x="35" y="47"/>
                  </a:lnTo>
                  <a:lnTo>
                    <a:pt x="35" y="50"/>
                  </a:lnTo>
                  <a:lnTo>
                    <a:pt x="38" y="50"/>
                  </a:lnTo>
                  <a:close/>
                  <a:moveTo>
                    <a:pt x="0" y="62"/>
                  </a:moveTo>
                  <a:lnTo>
                    <a:pt x="30" y="0"/>
                  </a:lnTo>
                  <a:lnTo>
                    <a:pt x="62" y="62"/>
                  </a:lnTo>
                  <a:lnTo>
                    <a:pt x="0" y="62"/>
                  </a:lnTo>
                  <a:close/>
                </a:path>
              </a:pathLst>
            </a:custGeom>
            <a:solidFill>
              <a:srgbClr val="000000"/>
            </a:solidFill>
            <a:ln w="3175">
              <a:solidFill>
                <a:srgbClr val="000000"/>
              </a:solidFill>
              <a:round/>
              <a:headEnd/>
              <a:tailEnd/>
            </a:ln>
          </p:spPr>
          <p:txBody>
            <a:bodyPr/>
            <a:lstStyle/>
            <a:p>
              <a:endParaRPr lang="en-US"/>
            </a:p>
          </p:txBody>
        </p:sp>
        <p:sp>
          <p:nvSpPr>
            <p:cNvPr id="54508" name="Freeform 296"/>
            <p:cNvSpPr>
              <a:spLocks/>
            </p:cNvSpPr>
            <p:nvPr/>
          </p:nvSpPr>
          <p:spPr bwMode="auto">
            <a:xfrm>
              <a:off x="3882" y="3547"/>
              <a:ext cx="122" cy="177"/>
            </a:xfrm>
            <a:custGeom>
              <a:avLst/>
              <a:gdLst>
                <a:gd name="T0" fmla="*/ 0 w 133"/>
                <a:gd name="T1" fmla="*/ 98 h 167"/>
                <a:gd name="T2" fmla="*/ 0 w 133"/>
                <a:gd name="T3" fmla="*/ 89 h 167"/>
                <a:gd name="T4" fmla="*/ 0 w 133"/>
                <a:gd name="T5" fmla="*/ 79 h 167"/>
                <a:gd name="T6" fmla="*/ 2 w 133"/>
                <a:gd name="T7" fmla="*/ 68 h 167"/>
                <a:gd name="T8" fmla="*/ 5 w 133"/>
                <a:gd name="T9" fmla="*/ 59 h 167"/>
                <a:gd name="T10" fmla="*/ 7 w 133"/>
                <a:gd name="T11" fmla="*/ 41 h 167"/>
                <a:gd name="T12" fmla="*/ 15 w 133"/>
                <a:gd name="T13" fmla="*/ 26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79 w 133"/>
                <a:gd name="T41" fmla="*/ 16 h 167"/>
                <a:gd name="T42" fmla="*/ 83 w 133"/>
                <a:gd name="T43" fmla="*/ 21 h 167"/>
                <a:gd name="T44" fmla="*/ 87 w 133"/>
                <a:gd name="T45" fmla="*/ 26 h 167"/>
                <a:gd name="T46" fmla="*/ 94 w 133"/>
                <a:gd name="T47" fmla="*/ 41 h 167"/>
                <a:gd name="T48" fmla="*/ 98 w 133"/>
                <a:gd name="T49" fmla="*/ 59 h 167"/>
                <a:gd name="T50" fmla="*/ 101 w 133"/>
                <a:gd name="T51" fmla="*/ 68 h 167"/>
                <a:gd name="T52" fmla="*/ 101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3"/>
                  </a:lnTo>
                  <a:lnTo>
                    <a:pt x="121" y="35"/>
                  </a:lnTo>
                  <a:lnTo>
                    <a:pt x="128" y="50"/>
                  </a:lnTo>
                  <a:lnTo>
                    <a:pt x="131" y="57"/>
                  </a:lnTo>
                  <a:lnTo>
                    <a:pt x="131"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54509" name="Freeform 297"/>
            <p:cNvSpPr>
              <a:spLocks/>
            </p:cNvSpPr>
            <p:nvPr/>
          </p:nvSpPr>
          <p:spPr bwMode="auto">
            <a:xfrm>
              <a:off x="3882" y="3547"/>
              <a:ext cx="122" cy="177"/>
            </a:xfrm>
            <a:custGeom>
              <a:avLst/>
              <a:gdLst>
                <a:gd name="T0" fmla="*/ 0 w 133"/>
                <a:gd name="T1" fmla="*/ 98 h 167"/>
                <a:gd name="T2" fmla="*/ 0 w 133"/>
                <a:gd name="T3" fmla="*/ 89 h 167"/>
                <a:gd name="T4" fmla="*/ 0 w 133"/>
                <a:gd name="T5" fmla="*/ 79 h 167"/>
                <a:gd name="T6" fmla="*/ 2 w 133"/>
                <a:gd name="T7" fmla="*/ 68 h 167"/>
                <a:gd name="T8" fmla="*/ 5 w 133"/>
                <a:gd name="T9" fmla="*/ 59 h 167"/>
                <a:gd name="T10" fmla="*/ 7 w 133"/>
                <a:gd name="T11" fmla="*/ 41 h 167"/>
                <a:gd name="T12" fmla="*/ 15 w 133"/>
                <a:gd name="T13" fmla="*/ 26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5 w 133"/>
                <a:gd name="T31" fmla="*/ 0 h 167"/>
                <a:gd name="T32" fmla="*/ 61 w 133"/>
                <a:gd name="T33" fmla="*/ 0 h 167"/>
                <a:gd name="T34" fmla="*/ 66 w 133"/>
                <a:gd name="T35" fmla="*/ 3 h 167"/>
                <a:gd name="T36" fmla="*/ 70 w 133"/>
                <a:gd name="T37" fmla="*/ 5 h 167"/>
                <a:gd name="T38" fmla="*/ 76 w 133"/>
                <a:gd name="T39" fmla="*/ 13 h 167"/>
                <a:gd name="T40" fmla="*/ 79 w 133"/>
                <a:gd name="T41" fmla="*/ 16 h 167"/>
                <a:gd name="T42" fmla="*/ 83 w 133"/>
                <a:gd name="T43" fmla="*/ 21 h 167"/>
                <a:gd name="T44" fmla="*/ 87 w 133"/>
                <a:gd name="T45" fmla="*/ 26 h 167"/>
                <a:gd name="T46" fmla="*/ 94 w 133"/>
                <a:gd name="T47" fmla="*/ 41 h 167"/>
                <a:gd name="T48" fmla="*/ 98 w 133"/>
                <a:gd name="T49" fmla="*/ 59 h 167"/>
                <a:gd name="T50" fmla="*/ 101 w 133"/>
                <a:gd name="T51" fmla="*/ 68 h 167"/>
                <a:gd name="T52" fmla="*/ 101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3"/>
                  </a:lnTo>
                  <a:lnTo>
                    <a:pt x="121" y="35"/>
                  </a:lnTo>
                  <a:lnTo>
                    <a:pt x="128" y="50"/>
                  </a:lnTo>
                  <a:lnTo>
                    <a:pt x="131" y="57"/>
                  </a:lnTo>
                  <a:lnTo>
                    <a:pt x="131" y="67"/>
                  </a:lnTo>
                  <a:lnTo>
                    <a:pt x="133" y="75"/>
                  </a:lnTo>
                  <a:lnTo>
                    <a:pt x="133" y="82"/>
                  </a:lnTo>
                  <a:lnTo>
                    <a:pt x="133" y="167"/>
                  </a:lnTo>
                  <a:lnTo>
                    <a:pt x="0" y="167"/>
                  </a:lnTo>
                  <a:lnTo>
                    <a:pt x="0" y="82"/>
                  </a:lnTo>
                </a:path>
              </a:pathLst>
            </a:custGeom>
            <a:noFill/>
            <a:ln w="11113">
              <a:solidFill>
                <a:srgbClr val="000000"/>
              </a:solidFill>
              <a:round/>
              <a:headEnd/>
              <a:tailEnd/>
            </a:ln>
          </p:spPr>
          <p:txBody>
            <a:bodyPr/>
            <a:lstStyle/>
            <a:p>
              <a:endParaRPr lang="en-US"/>
            </a:p>
          </p:txBody>
        </p:sp>
        <p:sp>
          <p:nvSpPr>
            <p:cNvPr id="54510" name="Freeform 298"/>
            <p:cNvSpPr>
              <a:spLocks/>
            </p:cNvSpPr>
            <p:nvPr/>
          </p:nvSpPr>
          <p:spPr bwMode="auto">
            <a:xfrm>
              <a:off x="4002" y="3547"/>
              <a:ext cx="122" cy="177"/>
            </a:xfrm>
            <a:custGeom>
              <a:avLst/>
              <a:gdLst>
                <a:gd name="T0" fmla="*/ 0 w 133"/>
                <a:gd name="T1" fmla="*/ 98 h 167"/>
                <a:gd name="T2" fmla="*/ 0 w 133"/>
                <a:gd name="T3" fmla="*/ 89 h 167"/>
                <a:gd name="T4" fmla="*/ 2 w 133"/>
                <a:gd name="T5" fmla="*/ 79 h 167"/>
                <a:gd name="T6" fmla="*/ 2 w 133"/>
                <a:gd name="T7" fmla="*/ 68 h 167"/>
                <a:gd name="T8" fmla="*/ 5 w 133"/>
                <a:gd name="T9" fmla="*/ 59 h 167"/>
                <a:gd name="T10" fmla="*/ 9 w 133"/>
                <a:gd name="T11" fmla="*/ 41 h 167"/>
                <a:gd name="T12" fmla="*/ 15 w 133"/>
                <a:gd name="T13" fmla="*/ 26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6 w 133"/>
                <a:gd name="T27" fmla="*/ 0 h 167"/>
                <a:gd name="T28" fmla="*/ 51 w 133"/>
                <a:gd name="T29" fmla="*/ 0 h 167"/>
                <a:gd name="T30" fmla="*/ 57 w 133"/>
                <a:gd name="T31" fmla="*/ 0 h 167"/>
                <a:gd name="T32" fmla="*/ 61 w 133"/>
                <a:gd name="T33" fmla="*/ 0 h 167"/>
                <a:gd name="T34" fmla="*/ 66 w 133"/>
                <a:gd name="T35" fmla="*/ 3 h 167"/>
                <a:gd name="T36" fmla="*/ 72 w 133"/>
                <a:gd name="T37" fmla="*/ 5 h 167"/>
                <a:gd name="T38" fmla="*/ 76 w 133"/>
                <a:gd name="T39" fmla="*/ 13 h 167"/>
                <a:gd name="T40" fmla="*/ 80 w 133"/>
                <a:gd name="T41" fmla="*/ 16 h 167"/>
                <a:gd name="T42" fmla="*/ 83 w 133"/>
                <a:gd name="T43" fmla="*/ 21 h 167"/>
                <a:gd name="T44" fmla="*/ 87 w 133"/>
                <a:gd name="T45" fmla="*/ 26 h 167"/>
                <a:gd name="T46" fmla="*/ 95 w 133"/>
                <a:gd name="T47" fmla="*/ 41 h 167"/>
                <a:gd name="T48" fmla="*/ 98 w 133"/>
                <a:gd name="T49" fmla="*/ 59 h 167"/>
                <a:gd name="T50" fmla="*/ 101 w 133"/>
                <a:gd name="T51" fmla="*/ 68 h 167"/>
                <a:gd name="T52" fmla="*/ 103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59" y="0"/>
                  </a:lnTo>
                  <a:lnTo>
                    <a:pt x="66" y="0"/>
                  </a:lnTo>
                  <a:lnTo>
                    <a:pt x="74" y="0"/>
                  </a:lnTo>
                  <a:lnTo>
                    <a:pt x="79" y="0"/>
                  </a:lnTo>
                  <a:lnTo>
                    <a:pt x="86" y="3"/>
                  </a:lnTo>
                  <a:lnTo>
                    <a:pt x="94" y="5"/>
                  </a:lnTo>
                  <a:lnTo>
                    <a:pt x="99" y="10"/>
                  </a:lnTo>
                  <a:lnTo>
                    <a:pt x="104" y="13"/>
                  </a:lnTo>
                  <a:lnTo>
                    <a:pt x="108" y="18"/>
                  </a:lnTo>
                  <a:lnTo>
                    <a:pt x="113" y="23"/>
                  </a:lnTo>
                  <a:lnTo>
                    <a:pt x="123" y="35"/>
                  </a:lnTo>
                  <a:lnTo>
                    <a:pt x="128" y="50"/>
                  </a:lnTo>
                  <a:lnTo>
                    <a:pt x="131" y="57"/>
                  </a:lnTo>
                  <a:lnTo>
                    <a:pt x="133"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54511" name="Freeform 299"/>
            <p:cNvSpPr>
              <a:spLocks/>
            </p:cNvSpPr>
            <p:nvPr/>
          </p:nvSpPr>
          <p:spPr bwMode="auto">
            <a:xfrm>
              <a:off x="4002" y="3547"/>
              <a:ext cx="122" cy="177"/>
            </a:xfrm>
            <a:custGeom>
              <a:avLst/>
              <a:gdLst>
                <a:gd name="T0" fmla="*/ 0 w 133"/>
                <a:gd name="T1" fmla="*/ 98 h 167"/>
                <a:gd name="T2" fmla="*/ 0 w 133"/>
                <a:gd name="T3" fmla="*/ 89 h 167"/>
                <a:gd name="T4" fmla="*/ 2 w 133"/>
                <a:gd name="T5" fmla="*/ 79 h 167"/>
                <a:gd name="T6" fmla="*/ 2 w 133"/>
                <a:gd name="T7" fmla="*/ 68 h 167"/>
                <a:gd name="T8" fmla="*/ 5 w 133"/>
                <a:gd name="T9" fmla="*/ 59 h 167"/>
                <a:gd name="T10" fmla="*/ 9 w 133"/>
                <a:gd name="T11" fmla="*/ 41 h 167"/>
                <a:gd name="T12" fmla="*/ 15 w 133"/>
                <a:gd name="T13" fmla="*/ 26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6 w 133"/>
                <a:gd name="T27" fmla="*/ 0 h 167"/>
                <a:gd name="T28" fmla="*/ 51 w 133"/>
                <a:gd name="T29" fmla="*/ 0 h 167"/>
                <a:gd name="T30" fmla="*/ 57 w 133"/>
                <a:gd name="T31" fmla="*/ 0 h 167"/>
                <a:gd name="T32" fmla="*/ 61 w 133"/>
                <a:gd name="T33" fmla="*/ 0 h 167"/>
                <a:gd name="T34" fmla="*/ 66 w 133"/>
                <a:gd name="T35" fmla="*/ 3 h 167"/>
                <a:gd name="T36" fmla="*/ 72 w 133"/>
                <a:gd name="T37" fmla="*/ 5 h 167"/>
                <a:gd name="T38" fmla="*/ 76 w 133"/>
                <a:gd name="T39" fmla="*/ 13 h 167"/>
                <a:gd name="T40" fmla="*/ 80 w 133"/>
                <a:gd name="T41" fmla="*/ 16 h 167"/>
                <a:gd name="T42" fmla="*/ 83 w 133"/>
                <a:gd name="T43" fmla="*/ 21 h 167"/>
                <a:gd name="T44" fmla="*/ 87 w 133"/>
                <a:gd name="T45" fmla="*/ 26 h 167"/>
                <a:gd name="T46" fmla="*/ 95 w 133"/>
                <a:gd name="T47" fmla="*/ 41 h 167"/>
                <a:gd name="T48" fmla="*/ 98 w 133"/>
                <a:gd name="T49" fmla="*/ 59 h 167"/>
                <a:gd name="T50" fmla="*/ 101 w 133"/>
                <a:gd name="T51" fmla="*/ 68 h 167"/>
                <a:gd name="T52" fmla="*/ 103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59" y="0"/>
                  </a:lnTo>
                  <a:lnTo>
                    <a:pt x="66" y="0"/>
                  </a:lnTo>
                  <a:lnTo>
                    <a:pt x="74" y="0"/>
                  </a:lnTo>
                  <a:lnTo>
                    <a:pt x="79" y="0"/>
                  </a:lnTo>
                  <a:lnTo>
                    <a:pt x="86" y="3"/>
                  </a:lnTo>
                  <a:lnTo>
                    <a:pt x="94" y="5"/>
                  </a:lnTo>
                  <a:lnTo>
                    <a:pt x="99" y="10"/>
                  </a:lnTo>
                  <a:lnTo>
                    <a:pt x="104" y="13"/>
                  </a:lnTo>
                  <a:lnTo>
                    <a:pt x="108" y="18"/>
                  </a:lnTo>
                  <a:lnTo>
                    <a:pt x="113" y="23"/>
                  </a:lnTo>
                  <a:lnTo>
                    <a:pt x="123" y="35"/>
                  </a:lnTo>
                  <a:lnTo>
                    <a:pt x="128" y="50"/>
                  </a:lnTo>
                  <a:lnTo>
                    <a:pt x="131" y="57"/>
                  </a:lnTo>
                  <a:lnTo>
                    <a:pt x="133" y="67"/>
                  </a:lnTo>
                  <a:lnTo>
                    <a:pt x="133" y="75"/>
                  </a:lnTo>
                  <a:lnTo>
                    <a:pt x="133" y="82"/>
                  </a:lnTo>
                  <a:lnTo>
                    <a:pt x="133" y="167"/>
                  </a:lnTo>
                  <a:lnTo>
                    <a:pt x="0" y="167"/>
                  </a:lnTo>
                  <a:lnTo>
                    <a:pt x="0" y="82"/>
                  </a:lnTo>
                </a:path>
              </a:pathLst>
            </a:custGeom>
            <a:noFill/>
            <a:ln w="11113">
              <a:solidFill>
                <a:srgbClr val="000000"/>
              </a:solidFill>
              <a:round/>
              <a:headEnd/>
              <a:tailEnd/>
            </a:ln>
          </p:spPr>
          <p:txBody>
            <a:bodyPr/>
            <a:lstStyle/>
            <a:p>
              <a:endParaRPr lang="en-US"/>
            </a:p>
          </p:txBody>
        </p:sp>
        <p:sp>
          <p:nvSpPr>
            <p:cNvPr id="54512" name="Freeform 300"/>
            <p:cNvSpPr>
              <a:spLocks/>
            </p:cNvSpPr>
            <p:nvPr/>
          </p:nvSpPr>
          <p:spPr bwMode="auto">
            <a:xfrm>
              <a:off x="4124" y="3547"/>
              <a:ext cx="123" cy="177"/>
            </a:xfrm>
            <a:custGeom>
              <a:avLst/>
              <a:gdLst>
                <a:gd name="T0" fmla="*/ 0 w 134"/>
                <a:gd name="T1" fmla="*/ 98 h 167"/>
                <a:gd name="T2" fmla="*/ 0 w 134"/>
                <a:gd name="T3" fmla="*/ 89 h 167"/>
                <a:gd name="T4" fmla="*/ 3 w 134"/>
                <a:gd name="T5" fmla="*/ 79 h 167"/>
                <a:gd name="T6" fmla="*/ 3 w 134"/>
                <a:gd name="T7" fmla="*/ 68 h 167"/>
                <a:gd name="T8" fmla="*/ 5 w 134"/>
                <a:gd name="T9" fmla="*/ 59 h 167"/>
                <a:gd name="T10" fmla="*/ 10 w 134"/>
                <a:gd name="T11" fmla="*/ 41 h 167"/>
                <a:gd name="T12" fmla="*/ 16 w 134"/>
                <a:gd name="T13" fmla="*/ 26 h 167"/>
                <a:gd name="T14" fmla="*/ 19 w 134"/>
                <a:gd name="T15" fmla="*/ 21 h 167"/>
                <a:gd name="T16" fmla="*/ 24 w 134"/>
                <a:gd name="T17" fmla="*/ 16 h 167"/>
                <a:gd name="T18" fmla="*/ 27 w 134"/>
                <a:gd name="T19" fmla="*/ 13 h 167"/>
                <a:gd name="T20" fmla="*/ 33 w 134"/>
                <a:gd name="T21" fmla="*/ 5 h 167"/>
                <a:gd name="T22" fmla="*/ 36 w 134"/>
                <a:gd name="T23" fmla="*/ 3 h 167"/>
                <a:gd name="T24" fmla="*/ 42 w 134"/>
                <a:gd name="T25" fmla="*/ 0 h 167"/>
                <a:gd name="T26" fmla="*/ 46 w 134"/>
                <a:gd name="T27" fmla="*/ 0 h 167"/>
                <a:gd name="T28" fmla="*/ 51 w 134"/>
                <a:gd name="T29" fmla="*/ 0 h 167"/>
                <a:gd name="T30" fmla="*/ 57 w 134"/>
                <a:gd name="T31" fmla="*/ 0 h 167"/>
                <a:gd name="T32" fmla="*/ 63 w 134"/>
                <a:gd name="T33" fmla="*/ 0 h 167"/>
                <a:gd name="T34" fmla="*/ 67 w 134"/>
                <a:gd name="T35" fmla="*/ 3 h 167"/>
                <a:gd name="T36" fmla="*/ 73 w 134"/>
                <a:gd name="T37" fmla="*/ 5 h 167"/>
                <a:gd name="T38" fmla="*/ 77 w 134"/>
                <a:gd name="T39" fmla="*/ 13 h 167"/>
                <a:gd name="T40" fmla="*/ 80 w 134"/>
                <a:gd name="T41" fmla="*/ 16 h 167"/>
                <a:gd name="T42" fmla="*/ 84 w 134"/>
                <a:gd name="T43" fmla="*/ 21 h 167"/>
                <a:gd name="T44" fmla="*/ 88 w 134"/>
                <a:gd name="T45" fmla="*/ 26 h 167"/>
                <a:gd name="T46" fmla="*/ 96 w 134"/>
                <a:gd name="T47" fmla="*/ 41 h 167"/>
                <a:gd name="T48" fmla="*/ 99 w 134"/>
                <a:gd name="T49" fmla="*/ 59 h 167"/>
                <a:gd name="T50" fmla="*/ 101 w 134"/>
                <a:gd name="T51" fmla="*/ 68 h 167"/>
                <a:gd name="T52" fmla="*/ 104 w 134"/>
                <a:gd name="T53" fmla="*/ 79 h 167"/>
                <a:gd name="T54" fmla="*/ 104 w 134"/>
                <a:gd name="T55" fmla="*/ 89 h 167"/>
                <a:gd name="T56" fmla="*/ 104 w 134"/>
                <a:gd name="T57" fmla="*/ 98 h 167"/>
                <a:gd name="T58" fmla="*/ 104 w 134"/>
                <a:gd name="T59" fmla="*/ 199 h 167"/>
                <a:gd name="T60" fmla="*/ 0 w 134"/>
                <a:gd name="T61" fmla="*/ 199 h 167"/>
                <a:gd name="T62" fmla="*/ 0 w 134"/>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3" y="67"/>
                  </a:lnTo>
                  <a:lnTo>
                    <a:pt x="3" y="57"/>
                  </a:lnTo>
                  <a:lnTo>
                    <a:pt x="5" y="50"/>
                  </a:lnTo>
                  <a:lnTo>
                    <a:pt x="13" y="35"/>
                  </a:lnTo>
                  <a:lnTo>
                    <a:pt x="20" y="23"/>
                  </a:lnTo>
                  <a:lnTo>
                    <a:pt x="25" y="18"/>
                  </a:lnTo>
                  <a:lnTo>
                    <a:pt x="30" y="13"/>
                  </a:lnTo>
                  <a:lnTo>
                    <a:pt x="35" y="10"/>
                  </a:lnTo>
                  <a:lnTo>
                    <a:pt x="42" y="5"/>
                  </a:lnTo>
                  <a:lnTo>
                    <a:pt x="47" y="3"/>
                  </a:lnTo>
                  <a:lnTo>
                    <a:pt x="55" y="0"/>
                  </a:lnTo>
                  <a:lnTo>
                    <a:pt x="60" y="0"/>
                  </a:lnTo>
                  <a:lnTo>
                    <a:pt x="67" y="0"/>
                  </a:lnTo>
                  <a:lnTo>
                    <a:pt x="74" y="0"/>
                  </a:lnTo>
                  <a:lnTo>
                    <a:pt x="82" y="0"/>
                  </a:lnTo>
                  <a:lnTo>
                    <a:pt x="87" y="3"/>
                  </a:lnTo>
                  <a:lnTo>
                    <a:pt x="94" y="5"/>
                  </a:lnTo>
                  <a:lnTo>
                    <a:pt x="99" y="10"/>
                  </a:lnTo>
                  <a:lnTo>
                    <a:pt x="104" y="13"/>
                  </a:lnTo>
                  <a:lnTo>
                    <a:pt x="109" y="18"/>
                  </a:lnTo>
                  <a:lnTo>
                    <a:pt x="114" y="23"/>
                  </a:lnTo>
                  <a:lnTo>
                    <a:pt x="124" y="35"/>
                  </a:lnTo>
                  <a:lnTo>
                    <a:pt x="129" y="50"/>
                  </a:lnTo>
                  <a:lnTo>
                    <a:pt x="131" y="57"/>
                  </a:lnTo>
                  <a:lnTo>
                    <a:pt x="134" y="67"/>
                  </a:lnTo>
                  <a:lnTo>
                    <a:pt x="134" y="75"/>
                  </a:lnTo>
                  <a:lnTo>
                    <a:pt x="134" y="82"/>
                  </a:lnTo>
                  <a:lnTo>
                    <a:pt x="134" y="167"/>
                  </a:lnTo>
                  <a:lnTo>
                    <a:pt x="0" y="167"/>
                  </a:lnTo>
                  <a:lnTo>
                    <a:pt x="0" y="82"/>
                  </a:lnTo>
                  <a:close/>
                </a:path>
              </a:pathLst>
            </a:custGeom>
            <a:solidFill>
              <a:srgbClr val="FFFFFF"/>
            </a:solidFill>
            <a:ln w="9525">
              <a:noFill/>
              <a:round/>
              <a:headEnd/>
              <a:tailEnd/>
            </a:ln>
          </p:spPr>
          <p:txBody>
            <a:bodyPr/>
            <a:lstStyle/>
            <a:p>
              <a:endParaRPr lang="en-US"/>
            </a:p>
          </p:txBody>
        </p:sp>
        <p:sp>
          <p:nvSpPr>
            <p:cNvPr id="54513" name="Freeform 301"/>
            <p:cNvSpPr>
              <a:spLocks/>
            </p:cNvSpPr>
            <p:nvPr/>
          </p:nvSpPr>
          <p:spPr bwMode="auto">
            <a:xfrm>
              <a:off x="4124" y="3547"/>
              <a:ext cx="123" cy="177"/>
            </a:xfrm>
            <a:custGeom>
              <a:avLst/>
              <a:gdLst>
                <a:gd name="T0" fmla="*/ 0 w 134"/>
                <a:gd name="T1" fmla="*/ 98 h 167"/>
                <a:gd name="T2" fmla="*/ 0 w 134"/>
                <a:gd name="T3" fmla="*/ 89 h 167"/>
                <a:gd name="T4" fmla="*/ 3 w 134"/>
                <a:gd name="T5" fmla="*/ 79 h 167"/>
                <a:gd name="T6" fmla="*/ 3 w 134"/>
                <a:gd name="T7" fmla="*/ 68 h 167"/>
                <a:gd name="T8" fmla="*/ 5 w 134"/>
                <a:gd name="T9" fmla="*/ 59 h 167"/>
                <a:gd name="T10" fmla="*/ 10 w 134"/>
                <a:gd name="T11" fmla="*/ 41 h 167"/>
                <a:gd name="T12" fmla="*/ 16 w 134"/>
                <a:gd name="T13" fmla="*/ 26 h 167"/>
                <a:gd name="T14" fmla="*/ 19 w 134"/>
                <a:gd name="T15" fmla="*/ 21 h 167"/>
                <a:gd name="T16" fmla="*/ 24 w 134"/>
                <a:gd name="T17" fmla="*/ 16 h 167"/>
                <a:gd name="T18" fmla="*/ 27 w 134"/>
                <a:gd name="T19" fmla="*/ 13 h 167"/>
                <a:gd name="T20" fmla="*/ 33 w 134"/>
                <a:gd name="T21" fmla="*/ 5 h 167"/>
                <a:gd name="T22" fmla="*/ 36 w 134"/>
                <a:gd name="T23" fmla="*/ 3 h 167"/>
                <a:gd name="T24" fmla="*/ 42 w 134"/>
                <a:gd name="T25" fmla="*/ 0 h 167"/>
                <a:gd name="T26" fmla="*/ 46 w 134"/>
                <a:gd name="T27" fmla="*/ 0 h 167"/>
                <a:gd name="T28" fmla="*/ 51 w 134"/>
                <a:gd name="T29" fmla="*/ 0 h 167"/>
                <a:gd name="T30" fmla="*/ 57 w 134"/>
                <a:gd name="T31" fmla="*/ 0 h 167"/>
                <a:gd name="T32" fmla="*/ 63 w 134"/>
                <a:gd name="T33" fmla="*/ 0 h 167"/>
                <a:gd name="T34" fmla="*/ 67 w 134"/>
                <a:gd name="T35" fmla="*/ 3 h 167"/>
                <a:gd name="T36" fmla="*/ 73 w 134"/>
                <a:gd name="T37" fmla="*/ 5 h 167"/>
                <a:gd name="T38" fmla="*/ 77 w 134"/>
                <a:gd name="T39" fmla="*/ 13 h 167"/>
                <a:gd name="T40" fmla="*/ 80 w 134"/>
                <a:gd name="T41" fmla="*/ 16 h 167"/>
                <a:gd name="T42" fmla="*/ 84 w 134"/>
                <a:gd name="T43" fmla="*/ 21 h 167"/>
                <a:gd name="T44" fmla="*/ 88 w 134"/>
                <a:gd name="T45" fmla="*/ 26 h 167"/>
                <a:gd name="T46" fmla="*/ 96 w 134"/>
                <a:gd name="T47" fmla="*/ 41 h 167"/>
                <a:gd name="T48" fmla="*/ 99 w 134"/>
                <a:gd name="T49" fmla="*/ 59 h 167"/>
                <a:gd name="T50" fmla="*/ 101 w 134"/>
                <a:gd name="T51" fmla="*/ 68 h 167"/>
                <a:gd name="T52" fmla="*/ 104 w 134"/>
                <a:gd name="T53" fmla="*/ 79 h 167"/>
                <a:gd name="T54" fmla="*/ 104 w 134"/>
                <a:gd name="T55" fmla="*/ 89 h 167"/>
                <a:gd name="T56" fmla="*/ 104 w 134"/>
                <a:gd name="T57" fmla="*/ 98 h 167"/>
                <a:gd name="T58" fmla="*/ 104 w 134"/>
                <a:gd name="T59" fmla="*/ 199 h 167"/>
                <a:gd name="T60" fmla="*/ 0 w 134"/>
                <a:gd name="T61" fmla="*/ 199 h 167"/>
                <a:gd name="T62" fmla="*/ 0 w 134"/>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3" y="67"/>
                  </a:lnTo>
                  <a:lnTo>
                    <a:pt x="3" y="57"/>
                  </a:lnTo>
                  <a:lnTo>
                    <a:pt x="5" y="50"/>
                  </a:lnTo>
                  <a:lnTo>
                    <a:pt x="13" y="35"/>
                  </a:lnTo>
                  <a:lnTo>
                    <a:pt x="20" y="23"/>
                  </a:lnTo>
                  <a:lnTo>
                    <a:pt x="25" y="18"/>
                  </a:lnTo>
                  <a:lnTo>
                    <a:pt x="30" y="13"/>
                  </a:lnTo>
                  <a:lnTo>
                    <a:pt x="35" y="10"/>
                  </a:lnTo>
                  <a:lnTo>
                    <a:pt x="42" y="5"/>
                  </a:lnTo>
                  <a:lnTo>
                    <a:pt x="47" y="3"/>
                  </a:lnTo>
                  <a:lnTo>
                    <a:pt x="55" y="0"/>
                  </a:lnTo>
                  <a:lnTo>
                    <a:pt x="60" y="0"/>
                  </a:lnTo>
                  <a:lnTo>
                    <a:pt x="67" y="0"/>
                  </a:lnTo>
                  <a:lnTo>
                    <a:pt x="74" y="0"/>
                  </a:lnTo>
                  <a:lnTo>
                    <a:pt x="82" y="0"/>
                  </a:lnTo>
                  <a:lnTo>
                    <a:pt x="87" y="3"/>
                  </a:lnTo>
                  <a:lnTo>
                    <a:pt x="94" y="5"/>
                  </a:lnTo>
                  <a:lnTo>
                    <a:pt x="99" y="10"/>
                  </a:lnTo>
                  <a:lnTo>
                    <a:pt x="104" y="13"/>
                  </a:lnTo>
                  <a:lnTo>
                    <a:pt x="109" y="18"/>
                  </a:lnTo>
                  <a:lnTo>
                    <a:pt x="114" y="23"/>
                  </a:lnTo>
                  <a:lnTo>
                    <a:pt x="124" y="35"/>
                  </a:lnTo>
                  <a:lnTo>
                    <a:pt x="129" y="50"/>
                  </a:lnTo>
                  <a:lnTo>
                    <a:pt x="131" y="57"/>
                  </a:lnTo>
                  <a:lnTo>
                    <a:pt x="134" y="67"/>
                  </a:lnTo>
                  <a:lnTo>
                    <a:pt x="134" y="75"/>
                  </a:lnTo>
                  <a:lnTo>
                    <a:pt x="134" y="82"/>
                  </a:lnTo>
                  <a:lnTo>
                    <a:pt x="134" y="167"/>
                  </a:lnTo>
                  <a:lnTo>
                    <a:pt x="0" y="167"/>
                  </a:lnTo>
                  <a:lnTo>
                    <a:pt x="0" y="82"/>
                  </a:lnTo>
                </a:path>
              </a:pathLst>
            </a:custGeom>
            <a:noFill/>
            <a:ln w="11113">
              <a:solidFill>
                <a:srgbClr val="000000"/>
              </a:solidFill>
              <a:round/>
              <a:headEnd/>
              <a:tailEnd/>
            </a:ln>
          </p:spPr>
          <p:txBody>
            <a:bodyPr/>
            <a:lstStyle/>
            <a:p>
              <a:endParaRPr lang="en-US"/>
            </a:p>
          </p:txBody>
        </p:sp>
        <p:sp>
          <p:nvSpPr>
            <p:cNvPr id="54514" name="Freeform 302"/>
            <p:cNvSpPr>
              <a:spLocks/>
            </p:cNvSpPr>
            <p:nvPr/>
          </p:nvSpPr>
          <p:spPr bwMode="auto">
            <a:xfrm>
              <a:off x="4247" y="3547"/>
              <a:ext cx="122" cy="177"/>
            </a:xfrm>
            <a:custGeom>
              <a:avLst/>
              <a:gdLst>
                <a:gd name="T0" fmla="*/ 0 w 133"/>
                <a:gd name="T1" fmla="*/ 98 h 167"/>
                <a:gd name="T2" fmla="*/ 0 w 133"/>
                <a:gd name="T3" fmla="*/ 89 h 167"/>
                <a:gd name="T4" fmla="*/ 2 w 133"/>
                <a:gd name="T5" fmla="*/ 79 h 167"/>
                <a:gd name="T6" fmla="*/ 2 w 133"/>
                <a:gd name="T7" fmla="*/ 68 h 167"/>
                <a:gd name="T8" fmla="*/ 5 w 133"/>
                <a:gd name="T9" fmla="*/ 59 h 167"/>
                <a:gd name="T10" fmla="*/ 9 w 133"/>
                <a:gd name="T11" fmla="*/ 41 h 167"/>
                <a:gd name="T12" fmla="*/ 15 w 133"/>
                <a:gd name="T13" fmla="*/ 26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8 w 133"/>
                <a:gd name="T27" fmla="*/ 0 h 167"/>
                <a:gd name="T28" fmla="*/ 51 w 133"/>
                <a:gd name="T29" fmla="*/ 0 h 167"/>
                <a:gd name="T30" fmla="*/ 57 w 133"/>
                <a:gd name="T31" fmla="*/ 0 h 167"/>
                <a:gd name="T32" fmla="*/ 62 w 133"/>
                <a:gd name="T33" fmla="*/ 0 h 167"/>
                <a:gd name="T34" fmla="*/ 66 w 133"/>
                <a:gd name="T35" fmla="*/ 3 h 167"/>
                <a:gd name="T36" fmla="*/ 72 w 133"/>
                <a:gd name="T37" fmla="*/ 5 h 167"/>
                <a:gd name="T38" fmla="*/ 76 w 133"/>
                <a:gd name="T39" fmla="*/ 13 h 167"/>
                <a:gd name="T40" fmla="*/ 82 w 133"/>
                <a:gd name="T41" fmla="*/ 16 h 167"/>
                <a:gd name="T42" fmla="*/ 86 w 133"/>
                <a:gd name="T43" fmla="*/ 21 h 167"/>
                <a:gd name="T44" fmla="*/ 89 w 133"/>
                <a:gd name="T45" fmla="*/ 26 h 167"/>
                <a:gd name="T46" fmla="*/ 95 w 133"/>
                <a:gd name="T47" fmla="*/ 41 h 167"/>
                <a:gd name="T48" fmla="*/ 98 w 133"/>
                <a:gd name="T49" fmla="*/ 59 h 167"/>
                <a:gd name="T50" fmla="*/ 101 w 133"/>
                <a:gd name="T51" fmla="*/ 68 h 167"/>
                <a:gd name="T52" fmla="*/ 103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62" y="0"/>
                  </a:lnTo>
                  <a:lnTo>
                    <a:pt x="66" y="0"/>
                  </a:lnTo>
                  <a:lnTo>
                    <a:pt x="74" y="0"/>
                  </a:lnTo>
                  <a:lnTo>
                    <a:pt x="81" y="0"/>
                  </a:lnTo>
                  <a:lnTo>
                    <a:pt x="86" y="3"/>
                  </a:lnTo>
                  <a:lnTo>
                    <a:pt x="94" y="5"/>
                  </a:lnTo>
                  <a:lnTo>
                    <a:pt x="99" y="10"/>
                  </a:lnTo>
                  <a:lnTo>
                    <a:pt x="106" y="13"/>
                  </a:lnTo>
                  <a:lnTo>
                    <a:pt x="111" y="18"/>
                  </a:lnTo>
                  <a:lnTo>
                    <a:pt x="116" y="23"/>
                  </a:lnTo>
                  <a:lnTo>
                    <a:pt x="123" y="35"/>
                  </a:lnTo>
                  <a:lnTo>
                    <a:pt x="128" y="50"/>
                  </a:lnTo>
                  <a:lnTo>
                    <a:pt x="131" y="57"/>
                  </a:lnTo>
                  <a:lnTo>
                    <a:pt x="133"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54515" name="Freeform 303"/>
            <p:cNvSpPr>
              <a:spLocks/>
            </p:cNvSpPr>
            <p:nvPr/>
          </p:nvSpPr>
          <p:spPr bwMode="auto">
            <a:xfrm>
              <a:off x="4247" y="3547"/>
              <a:ext cx="122" cy="177"/>
            </a:xfrm>
            <a:custGeom>
              <a:avLst/>
              <a:gdLst>
                <a:gd name="T0" fmla="*/ 0 w 133"/>
                <a:gd name="T1" fmla="*/ 98 h 167"/>
                <a:gd name="T2" fmla="*/ 0 w 133"/>
                <a:gd name="T3" fmla="*/ 89 h 167"/>
                <a:gd name="T4" fmla="*/ 2 w 133"/>
                <a:gd name="T5" fmla="*/ 79 h 167"/>
                <a:gd name="T6" fmla="*/ 2 w 133"/>
                <a:gd name="T7" fmla="*/ 68 h 167"/>
                <a:gd name="T8" fmla="*/ 5 w 133"/>
                <a:gd name="T9" fmla="*/ 59 h 167"/>
                <a:gd name="T10" fmla="*/ 9 w 133"/>
                <a:gd name="T11" fmla="*/ 41 h 167"/>
                <a:gd name="T12" fmla="*/ 15 w 133"/>
                <a:gd name="T13" fmla="*/ 26 h 167"/>
                <a:gd name="T14" fmla="*/ 18 w 133"/>
                <a:gd name="T15" fmla="*/ 21 h 167"/>
                <a:gd name="T16" fmla="*/ 23 w 133"/>
                <a:gd name="T17" fmla="*/ 16 h 167"/>
                <a:gd name="T18" fmla="*/ 26 w 133"/>
                <a:gd name="T19" fmla="*/ 13 h 167"/>
                <a:gd name="T20" fmla="*/ 33 w 133"/>
                <a:gd name="T21" fmla="*/ 5 h 167"/>
                <a:gd name="T22" fmla="*/ 36 w 133"/>
                <a:gd name="T23" fmla="*/ 3 h 167"/>
                <a:gd name="T24" fmla="*/ 42 w 133"/>
                <a:gd name="T25" fmla="*/ 0 h 167"/>
                <a:gd name="T26" fmla="*/ 48 w 133"/>
                <a:gd name="T27" fmla="*/ 0 h 167"/>
                <a:gd name="T28" fmla="*/ 51 w 133"/>
                <a:gd name="T29" fmla="*/ 0 h 167"/>
                <a:gd name="T30" fmla="*/ 57 w 133"/>
                <a:gd name="T31" fmla="*/ 0 h 167"/>
                <a:gd name="T32" fmla="*/ 62 w 133"/>
                <a:gd name="T33" fmla="*/ 0 h 167"/>
                <a:gd name="T34" fmla="*/ 66 w 133"/>
                <a:gd name="T35" fmla="*/ 3 h 167"/>
                <a:gd name="T36" fmla="*/ 72 w 133"/>
                <a:gd name="T37" fmla="*/ 5 h 167"/>
                <a:gd name="T38" fmla="*/ 76 w 133"/>
                <a:gd name="T39" fmla="*/ 13 h 167"/>
                <a:gd name="T40" fmla="*/ 82 w 133"/>
                <a:gd name="T41" fmla="*/ 16 h 167"/>
                <a:gd name="T42" fmla="*/ 86 w 133"/>
                <a:gd name="T43" fmla="*/ 21 h 167"/>
                <a:gd name="T44" fmla="*/ 89 w 133"/>
                <a:gd name="T45" fmla="*/ 26 h 167"/>
                <a:gd name="T46" fmla="*/ 95 w 133"/>
                <a:gd name="T47" fmla="*/ 41 h 167"/>
                <a:gd name="T48" fmla="*/ 98 w 133"/>
                <a:gd name="T49" fmla="*/ 59 h 167"/>
                <a:gd name="T50" fmla="*/ 101 w 133"/>
                <a:gd name="T51" fmla="*/ 68 h 167"/>
                <a:gd name="T52" fmla="*/ 103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62" y="0"/>
                  </a:lnTo>
                  <a:lnTo>
                    <a:pt x="66" y="0"/>
                  </a:lnTo>
                  <a:lnTo>
                    <a:pt x="74" y="0"/>
                  </a:lnTo>
                  <a:lnTo>
                    <a:pt x="81" y="0"/>
                  </a:lnTo>
                  <a:lnTo>
                    <a:pt x="86" y="3"/>
                  </a:lnTo>
                  <a:lnTo>
                    <a:pt x="94" y="5"/>
                  </a:lnTo>
                  <a:lnTo>
                    <a:pt x="99" y="10"/>
                  </a:lnTo>
                  <a:lnTo>
                    <a:pt x="106" y="13"/>
                  </a:lnTo>
                  <a:lnTo>
                    <a:pt x="111" y="18"/>
                  </a:lnTo>
                  <a:lnTo>
                    <a:pt x="116" y="23"/>
                  </a:lnTo>
                  <a:lnTo>
                    <a:pt x="123" y="35"/>
                  </a:lnTo>
                  <a:lnTo>
                    <a:pt x="128" y="50"/>
                  </a:lnTo>
                  <a:lnTo>
                    <a:pt x="131" y="57"/>
                  </a:lnTo>
                  <a:lnTo>
                    <a:pt x="133" y="67"/>
                  </a:lnTo>
                  <a:lnTo>
                    <a:pt x="133" y="75"/>
                  </a:lnTo>
                  <a:lnTo>
                    <a:pt x="133" y="82"/>
                  </a:lnTo>
                  <a:lnTo>
                    <a:pt x="133" y="167"/>
                  </a:lnTo>
                  <a:lnTo>
                    <a:pt x="0" y="167"/>
                  </a:lnTo>
                  <a:lnTo>
                    <a:pt x="0" y="82"/>
                  </a:lnTo>
                </a:path>
              </a:pathLst>
            </a:custGeom>
            <a:noFill/>
            <a:ln w="11113">
              <a:solidFill>
                <a:srgbClr val="000000"/>
              </a:solidFill>
              <a:round/>
              <a:headEnd/>
              <a:tailEnd/>
            </a:ln>
          </p:spPr>
          <p:txBody>
            <a:bodyPr/>
            <a:lstStyle/>
            <a:p>
              <a:endParaRPr lang="en-US"/>
            </a:p>
          </p:txBody>
        </p:sp>
        <p:sp>
          <p:nvSpPr>
            <p:cNvPr id="54516" name="Freeform 304"/>
            <p:cNvSpPr>
              <a:spLocks/>
            </p:cNvSpPr>
            <p:nvPr/>
          </p:nvSpPr>
          <p:spPr bwMode="auto">
            <a:xfrm>
              <a:off x="4369" y="3547"/>
              <a:ext cx="123" cy="177"/>
            </a:xfrm>
            <a:custGeom>
              <a:avLst/>
              <a:gdLst>
                <a:gd name="T0" fmla="*/ 0 w 134"/>
                <a:gd name="T1" fmla="*/ 98 h 167"/>
                <a:gd name="T2" fmla="*/ 0 w 134"/>
                <a:gd name="T3" fmla="*/ 89 h 167"/>
                <a:gd name="T4" fmla="*/ 0 w 134"/>
                <a:gd name="T5" fmla="*/ 79 h 167"/>
                <a:gd name="T6" fmla="*/ 3 w 134"/>
                <a:gd name="T7" fmla="*/ 68 h 167"/>
                <a:gd name="T8" fmla="*/ 5 w 134"/>
                <a:gd name="T9" fmla="*/ 59 h 167"/>
                <a:gd name="T10" fmla="*/ 7 w 134"/>
                <a:gd name="T11" fmla="*/ 41 h 167"/>
                <a:gd name="T12" fmla="*/ 16 w 134"/>
                <a:gd name="T13" fmla="*/ 26 h 167"/>
                <a:gd name="T14" fmla="*/ 19 w 134"/>
                <a:gd name="T15" fmla="*/ 21 h 167"/>
                <a:gd name="T16" fmla="*/ 24 w 134"/>
                <a:gd name="T17" fmla="*/ 16 h 167"/>
                <a:gd name="T18" fmla="*/ 27 w 134"/>
                <a:gd name="T19" fmla="*/ 13 h 167"/>
                <a:gd name="T20" fmla="*/ 31 w 134"/>
                <a:gd name="T21" fmla="*/ 5 h 167"/>
                <a:gd name="T22" fmla="*/ 36 w 134"/>
                <a:gd name="T23" fmla="*/ 3 h 167"/>
                <a:gd name="T24" fmla="*/ 40 w 134"/>
                <a:gd name="T25" fmla="*/ 0 h 167"/>
                <a:gd name="T26" fmla="*/ 46 w 134"/>
                <a:gd name="T27" fmla="*/ 0 h 167"/>
                <a:gd name="T28" fmla="*/ 51 w 134"/>
                <a:gd name="T29" fmla="*/ 0 h 167"/>
                <a:gd name="T30" fmla="*/ 56 w 134"/>
                <a:gd name="T31" fmla="*/ 0 h 167"/>
                <a:gd name="T32" fmla="*/ 62 w 134"/>
                <a:gd name="T33" fmla="*/ 0 h 167"/>
                <a:gd name="T34" fmla="*/ 67 w 134"/>
                <a:gd name="T35" fmla="*/ 3 h 167"/>
                <a:gd name="T36" fmla="*/ 71 w 134"/>
                <a:gd name="T37" fmla="*/ 5 h 167"/>
                <a:gd name="T38" fmla="*/ 77 w 134"/>
                <a:gd name="T39" fmla="*/ 13 h 167"/>
                <a:gd name="T40" fmla="*/ 80 w 134"/>
                <a:gd name="T41" fmla="*/ 16 h 167"/>
                <a:gd name="T42" fmla="*/ 84 w 134"/>
                <a:gd name="T43" fmla="*/ 21 h 167"/>
                <a:gd name="T44" fmla="*/ 88 w 134"/>
                <a:gd name="T45" fmla="*/ 26 h 167"/>
                <a:gd name="T46" fmla="*/ 94 w 134"/>
                <a:gd name="T47" fmla="*/ 41 h 167"/>
                <a:gd name="T48" fmla="*/ 99 w 134"/>
                <a:gd name="T49" fmla="*/ 59 h 167"/>
                <a:gd name="T50" fmla="*/ 101 w 134"/>
                <a:gd name="T51" fmla="*/ 68 h 167"/>
                <a:gd name="T52" fmla="*/ 101 w 134"/>
                <a:gd name="T53" fmla="*/ 79 h 167"/>
                <a:gd name="T54" fmla="*/ 104 w 134"/>
                <a:gd name="T55" fmla="*/ 89 h 167"/>
                <a:gd name="T56" fmla="*/ 104 w 134"/>
                <a:gd name="T57" fmla="*/ 98 h 167"/>
                <a:gd name="T58" fmla="*/ 104 w 134"/>
                <a:gd name="T59" fmla="*/ 199 h 167"/>
                <a:gd name="T60" fmla="*/ 0 w 134"/>
                <a:gd name="T61" fmla="*/ 199 h 167"/>
                <a:gd name="T62" fmla="*/ 0 w 134"/>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0" y="67"/>
                  </a:lnTo>
                  <a:lnTo>
                    <a:pt x="3" y="57"/>
                  </a:lnTo>
                  <a:lnTo>
                    <a:pt x="5" y="50"/>
                  </a:lnTo>
                  <a:lnTo>
                    <a:pt x="10" y="35"/>
                  </a:lnTo>
                  <a:lnTo>
                    <a:pt x="20" y="23"/>
                  </a:lnTo>
                  <a:lnTo>
                    <a:pt x="25" y="18"/>
                  </a:lnTo>
                  <a:lnTo>
                    <a:pt x="30" y="13"/>
                  </a:lnTo>
                  <a:lnTo>
                    <a:pt x="35" y="10"/>
                  </a:lnTo>
                  <a:lnTo>
                    <a:pt x="40" y="5"/>
                  </a:lnTo>
                  <a:lnTo>
                    <a:pt x="47" y="3"/>
                  </a:lnTo>
                  <a:lnTo>
                    <a:pt x="52" y="0"/>
                  </a:lnTo>
                  <a:lnTo>
                    <a:pt x="60" y="0"/>
                  </a:lnTo>
                  <a:lnTo>
                    <a:pt x="67" y="0"/>
                  </a:lnTo>
                  <a:lnTo>
                    <a:pt x="72" y="0"/>
                  </a:lnTo>
                  <a:lnTo>
                    <a:pt x="79" y="0"/>
                  </a:lnTo>
                  <a:lnTo>
                    <a:pt x="87" y="3"/>
                  </a:lnTo>
                  <a:lnTo>
                    <a:pt x="92" y="5"/>
                  </a:lnTo>
                  <a:lnTo>
                    <a:pt x="99" y="10"/>
                  </a:lnTo>
                  <a:lnTo>
                    <a:pt x="104" y="13"/>
                  </a:lnTo>
                  <a:lnTo>
                    <a:pt x="109" y="18"/>
                  </a:lnTo>
                  <a:lnTo>
                    <a:pt x="114" y="23"/>
                  </a:lnTo>
                  <a:lnTo>
                    <a:pt x="121" y="35"/>
                  </a:lnTo>
                  <a:lnTo>
                    <a:pt x="129" y="50"/>
                  </a:lnTo>
                  <a:lnTo>
                    <a:pt x="131" y="57"/>
                  </a:lnTo>
                  <a:lnTo>
                    <a:pt x="131" y="67"/>
                  </a:lnTo>
                  <a:lnTo>
                    <a:pt x="134" y="75"/>
                  </a:lnTo>
                  <a:lnTo>
                    <a:pt x="134" y="82"/>
                  </a:lnTo>
                  <a:lnTo>
                    <a:pt x="134" y="167"/>
                  </a:lnTo>
                  <a:lnTo>
                    <a:pt x="0" y="167"/>
                  </a:lnTo>
                  <a:lnTo>
                    <a:pt x="0" y="82"/>
                  </a:lnTo>
                  <a:close/>
                </a:path>
              </a:pathLst>
            </a:custGeom>
            <a:solidFill>
              <a:srgbClr val="FFFFFF"/>
            </a:solidFill>
            <a:ln w="9525">
              <a:noFill/>
              <a:round/>
              <a:headEnd/>
              <a:tailEnd/>
            </a:ln>
          </p:spPr>
          <p:txBody>
            <a:bodyPr/>
            <a:lstStyle/>
            <a:p>
              <a:endParaRPr lang="en-US"/>
            </a:p>
          </p:txBody>
        </p:sp>
        <p:sp>
          <p:nvSpPr>
            <p:cNvPr id="54517" name="Freeform 305"/>
            <p:cNvSpPr>
              <a:spLocks/>
            </p:cNvSpPr>
            <p:nvPr/>
          </p:nvSpPr>
          <p:spPr bwMode="auto">
            <a:xfrm>
              <a:off x="4369" y="3547"/>
              <a:ext cx="123" cy="177"/>
            </a:xfrm>
            <a:custGeom>
              <a:avLst/>
              <a:gdLst>
                <a:gd name="T0" fmla="*/ 0 w 134"/>
                <a:gd name="T1" fmla="*/ 98 h 167"/>
                <a:gd name="T2" fmla="*/ 0 w 134"/>
                <a:gd name="T3" fmla="*/ 89 h 167"/>
                <a:gd name="T4" fmla="*/ 0 w 134"/>
                <a:gd name="T5" fmla="*/ 79 h 167"/>
                <a:gd name="T6" fmla="*/ 3 w 134"/>
                <a:gd name="T7" fmla="*/ 68 h 167"/>
                <a:gd name="T8" fmla="*/ 5 w 134"/>
                <a:gd name="T9" fmla="*/ 59 h 167"/>
                <a:gd name="T10" fmla="*/ 7 w 134"/>
                <a:gd name="T11" fmla="*/ 41 h 167"/>
                <a:gd name="T12" fmla="*/ 16 w 134"/>
                <a:gd name="T13" fmla="*/ 26 h 167"/>
                <a:gd name="T14" fmla="*/ 19 w 134"/>
                <a:gd name="T15" fmla="*/ 21 h 167"/>
                <a:gd name="T16" fmla="*/ 24 w 134"/>
                <a:gd name="T17" fmla="*/ 16 h 167"/>
                <a:gd name="T18" fmla="*/ 27 w 134"/>
                <a:gd name="T19" fmla="*/ 13 h 167"/>
                <a:gd name="T20" fmla="*/ 31 w 134"/>
                <a:gd name="T21" fmla="*/ 5 h 167"/>
                <a:gd name="T22" fmla="*/ 36 w 134"/>
                <a:gd name="T23" fmla="*/ 3 h 167"/>
                <a:gd name="T24" fmla="*/ 40 w 134"/>
                <a:gd name="T25" fmla="*/ 0 h 167"/>
                <a:gd name="T26" fmla="*/ 46 w 134"/>
                <a:gd name="T27" fmla="*/ 0 h 167"/>
                <a:gd name="T28" fmla="*/ 51 w 134"/>
                <a:gd name="T29" fmla="*/ 0 h 167"/>
                <a:gd name="T30" fmla="*/ 56 w 134"/>
                <a:gd name="T31" fmla="*/ 0 h 167"/>
                <a:gd name="T32" fmla="*/ 62 w 134"/>
                <a:gd name="T33" fmla="*/ 0 h 167"/>
                <a:gd name="T34" fmla="*/ 67 w 134"/>
                <a:gd name="T35" fmla="*/ 3 h 167"/>
                <a:gd name="T36" fmla="*/ 71 w 134"/>
                <a:gd name="T37" fmla="*/ 5 h 167"/>
                <a:gd name="T38" fmla="*/ 77 w 134"/>
                <a:gd name="T39" fmla="*/ 13 h 167"/>
                <a:gd name="T40" fmla="*/ 80 w 134"/>
                <a:gd name="T41" fmla="*/ 16 h 167"/>
                <a:gd name="T42" fmla="*/ 84 w 134"/>
                <a:gd name="T43" fmla="*/ 21 h 167"/>
                <a:gd name="T44" fmla="*/ 88 w 134"/>
                <a:gd name="T45" fmla="*/ 26 h 167"/>
                <a:gd name="T46" fmla="*/ 94 w 134"/>
                <a:gd name="T47" fmla="*/ 41 h 167"/>
                <a:gd name="T48" fmla="*/ 99 w 134"/>
                <a:gd name="T49" fmla="*/ 59 h 167"/>
                <a:gd name="T50" fmla="*/ 101 w 134"/>
                <a:gd name="T51" fmla="*/ 68 h 167"/>
                <a:gd name="T52" fmla="*/ 101 w 134"/>
                <a:gd name="T53" fmla="*/ 79 h 167"/>
                <a:gd name="T54" fmla="*/ 104 w 134"/>
                <a:gd name="T55" fmla="*/ 89 h 167"/>
                <a:gd name="T56" fmla="*/ 104 w 134"/>
                <a:gd name="T57" fmla="*/ 98 h 167"/>
                <a:gd name="T58" fmla="*/ 104 w 134"/>
                <a:gd name="T59" fmla="*/ 199 h 167"/>
                <a:gd name="T60" fmla="*/ 0 w 134"/>
                <a:gd name="T61" fmla="*/ 199 h 167"/>
                <a:gd name="T62" fmla="*/ 0 w 134"/>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0" y="67"/>
                  </a:lnTo>
                  <a:lnTo>
                    <a:pt x="3" y="57"/>
                  </a:lnTo>
                  <a:lnTo>
                    <a:pt x="5" y="50"/>
                  </a:lnTo>
                  <a:lnTo>
                    <a:pt x="10" y="35"/>
                  </a:lnTo>
                  <a:lnTo>
                    <a:pt x="20" y="23"/>
                  </a:lnTo>
                  <a:lnTo>
                    <a:pt x="25" y="18"/>
                  </a:lnTo>
                  <a:lnTo>
                    <a:pt x="30" y="13"/>
                  </a:lnTo>
                  <a:lnTo>
                    <a:pt x="35" y="10"/>
                  </a:lnTo>
                  <a:lnTo>
                    <a:pt x="40" y="5"/>
                  </a:lnTo>
                  <a:lnTo>
                    <a:pt x="47" y="3"/>
                  </a:lnTo>
                  <a:lnTo>
                    <a:pt x="52" y="0"/>
                  </a:lnTo>
                  <a:lnTo>
                    <a:pt x="60" y="0"/>
                  </a:lnTo>
                  <a:lnTo>
                    <a:pt x="67" y="0"/>
                  </a:lnTo>
                  <a:lnTo>
                    <a:pt x="72" y="0"/>
                  </a:lnTo>
                  <a:lnTo>
                    <a:pt x="79" y="0"/>
                  </a:lnTo>
                  <a:lnTo>
                    <a:pt x="87" y="3"/>
                  </a:lnTo>
                  <a:lnTo>
                    <a:pt x="92" y="5"/>
                  </a:lnTo>
                  <a:lnTo>
                    <a:pt x="99" y="10"/>
                  </a:lnTo>
                  <a:lnTo>
                    <a:pt x="104" y="13"/>
                  </a:lnTo>
                  <a:lnTo>
                    <a:pt x="109" y="18"/>
                  </a:lnTo>
                  <a:lnTo>
                    <a:pt x="114" y="23"/>
                  </a:lnTo>
                  <a:lnTo>
                    <a:pt x="121" y="35"/>
                  </a:lnTo>
                  <a:lnTo>
                    <a:pt x="129" y="50"/>
                  </a:lnTo>
                  <a:lnTo>
                    <a:pt x="131" y="57"/>
                  </a:lnTo>
                  <a:lnTo>
                    <a:pt x="131" y="67"/>
                  </a:lnTo>
                  <a:lnTo>
                    <a:pt x="134" y="75"/>
                  </a:lnTo>
                  <a:lnTo>
                    <a:pt x="134" y="82"/>
                  </a:lnTo>
                  <a:lnTo>
                    <a:pt x="134" y="167"/>
                  </a:lnTo>
                  <a:lnTo>
                    <a:pt x="0" y="167"/>
                  </a:lnTo>
                  <a:lnTo>
                    <a:pt x="0" y="82"/>
                  </a:lnTo>
                </a:path>
              </a:pathLst>
            </a:custGeom>
            <a:noFill/>
            <a:ln w="11113">
              <a:solidFill>
                <a:srgbClr val="000000"/>
              </a:solidFill>
              <a:round/>
              <a:headEnd/>
              <a:tailEnd/>
            </a:ln>
          </p:spPr>
          <p:txBody>
            <a:bodyPr/>
            <a:lstStyle/>
            <a:p>
              <a:endParaRPr lang="en-US"/>
            </a:p>
          </p:txBody>
        </p:sp>
        <p:sp>
          <p:nvSpPr>
            <p:cNvPr id="54518" name="Freeform 306"/>
            <p:cNvSpPr>
              <a:spLocks/>
            </p:cNvSpPr>
            <p:nvPr/>
          </p:nvSpPr>
          <p:spPr bwMode="auto">
            <a:xfrm>
              <a:off x="4492" y="3547"/>
              <a:ext cx="122" cy="177"/>
            </a:xfrm>
            <a:custGeom>
              <a:avLst/>
              <a:gdLst>
                <a:gd name="T0" fmla="*/ 0 w 133"/>
                <a:gd name="T1" fmla="*/ 98 h 167"/>
                <a:gd name="T2" fmla="*/ 0 w 133"/>
                <a:gd name="T3" fmla="*/ 89 h 167"/>
                <a:gd name="T4" fmla="*/ 0 w 133"/>
                <a:gd name="T5" fmla="*/ 79 h 167"/>
                <a:gd name="T6" fmla="*/ 2 w 133"/>
                <a:gd name="T7" fmla="*/ 68 h 167"/>
                <a:gd name="T8" fmla="*/ 5 w 133"/>
                <a:gd name="T9" fmla="*/ 59 h 167"/>
                <a:gd name="T10" fmla="*/ 7 w 133"/>
                <a:gd name="T11" fmla="*/ 41 h 167"/>
                <a:gd name="T12" fmla="*/ 15 w 133"/>
                <a:gd name="T13" fmla="*/ 26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7 w 133"/>
                <a:gd name="T31" fmla="*/ 0 h 167"/>
                <a:gd name="T32" fmla="*/ 61 w 133"/>
                <a:gd name="T33" fmla="*/ 0 h 167"/>
                <a:gd name="T34" fmla="*/ 66 w 133"/>
                <a:gd name="T35" fmla="*/ 3 h 167"/>
                <a:gd name="T36" fmla="*/ 70 w 133"/>
                <a:gd name="T37" fmla="*/ 5 h 167"/>
                <a:gd name="T38" fmla="*/ 76 w 133"/>
                <a:gd name="T39" fmla="*/ 13 h 167"/>
                <a:gd name="T40" fmla="*/ 80 w 133"/>
                <a:gd name="T41" fmla="*/ 16 h 167"/>
                <a:gd name="T42" fmla="*/ 84 w 133"/>
                <a:gd name="T43" fmla="*/ 21 h 167"/>
                <a:gd name="T44" fmla="*/ 87 w 133"/>
                <a:gd name="T45" fmla="*/ 26 h 167"/>
                <a:gd name="T46" fmla="*/ 94 w 133"/>
                <a:gd name="T47" fmla="*/ 41 h 167"/>
                <a:gd name="T48" fmla="*/ 98 w 133"/>
                <a:gd name="T49" fmla="*/ 59 h 167"/>
                <a:gd name="T50" fmla="*/ 101 w 133"/>
                <a:gd name="T51" fmla="*/ 68 h 167"/>
                <a:gd name="T52" fmla="*/ 101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4" y="0"/>
                  </a:lnTo>
                  <a:lnTo>
                    <a:pt x="79" y="0"/>
                  </a:lnTo>
                  <a:lnTo>
                    <a:pt x="86" y="3"/>
                  </a:lnTo>
                  <a:lnTo>
                    <a:pt x="91" y="5"/>
                  </a:lnTo>
                  <a:lnTo>
                    <a:pt x="99" y="10"/>
                  </a:lnTo>
                  <a:lnTo>
                    <a:pt x="104" y="13"/>
                  </a:lnTo>
                  <a:lnTo>
                    <a:pt x="109" y="18"/>
                  </a:lnTo>
                  <a:lnTo>
                    <a:pt x="113" y="23"/>
                  </a:lnTo>
                  <a:lnTo>
                    <a:pt x="121" y="35"/>
                  </a:lnTo>
                  <a:lnTo>
                    <a:pt x="128" y="50"/>
                  </a:lnTo>
                  <a:lnTo>
                    <a:pt x="131" y="57"/>
                  </a:lnTo>
                  <a:lnTo>
                    <a:pt x="131"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54519" name="Freeform 307"/>
            <p:cNvSpPr>
              <a:spLocks/>
            </p:cNvSpPr>
            <p:nvPr/>
          </p:nvSpPr>
          <p:spPr bwMode="auto">
            <a:xfrm>
              <a:off x="4492" y="3547"/>
              <a:ext cx="122" cy="177"/>
            </a:xfrm>
            <a:custGeom>
              <a:avLst/>
              <a:gdLst>
                <a:gd name="T0" fmla="*/ 0 w 133"/>
                <a:gd name="T1" fmla="*/ 98 h 167"/>
                <a:gd name="T2" fmla="*/ 0 w 133"/>
                <a:gd name="T3" fmla="*/ 89 h 167"/>
                <a:gd name="T4" fmla="*/ 0 w 133"/>
                <a:gd name="T5" fmla="*/ 79 h 167"/>
                <a:gd name="T6" fmla="*/ 2 w 133"/>
                <a:gd name="T7" fmla="*/ 68 h 167"/>
                <a:gd name="T8" fmla="*/ 5 w 133"/>
                <a:gd name="T9" fmla="*/ 59 h 167"/>
                <a:gd name="T10" fmla="*/ 7 w 133"/>
                <a:gd name="T11" fmla="*/ 41 h 167"/>
                <a:gd name="T12" fmla="*/ 15 w 133"/>
                <a:gd name="T13" fmla="*/ 26 h 167"/>
                <a:gd name="T14" fmla="*/ 18 w 133"/>
                <a:gd name="T15" fmla="*/ 21 h 167"/>
                <a:gd name="T16" fmla="*/ 23 w 133"/>
                <a:gd name="T17" fmla="*/ 16 h 167"/>
                <a:gd name="T18" fmla="*/ 26 w 133"/>
                <a:gd name="T19" fmla="*/ 13 h 167"/>
                <a:gd name="T20" fmla="*/ 30 w 133"/>
                <a:gd name="T21" fmla="*/ 5 h 167"/>
                <a:gd name="T22" fmla="*/ 36 w 133"/>
                <a:gd name="T23" fmla="*/ 3 h 167"/>
                <a:gd name="T24" fmla="*/ 40 w 133"/>
                <a:gd name="T25" fmla="*/ 0 h 167"/>
                <a:gd name="T26" fmla="*/ 46 w 133"/>
                <a:gd name="T27" fmla="*/ 0 h 167"/>
                <a:gd name="T28" fmla="*/ 51 w 133"/>
                <a:gd name="T29" fmla="*/ 0 h 167"/>
                <a:gd name="T30" fmla="*/ 57 w 133"/>
                <a:gd name="T31" fmla="*/ 0 h 167"/>
                <a:gd name="T32" fmla="*/ 61 w 133"/>
                <a:gd name="T33" fmla="*/ 0 h 167"/>
                <a:gd name="T34" fmla="*/ 66 w 133"/>
                <a:gd name="T35" fmla="*/ 3 h 167"/>
                <a:gd name="T36" fmla="*/ 70 w 133"/>
                <a:gd name="T37" fmla="*/ 5 h 167"/>
                <a:gd name="T38" fmla="*/ 76 w 133"/>
                <a:gd name="T39" fmla="*/ 13 h 167"/>
                <a:gd name="T40" fmla="*/ 80 w 133"/>
                <a:gd name="T41" fmla="*/ 16 h 167"/>
                <a:gd name="T42" fmla="*/ 84 w 133"/>
                <a:gd name="T43" fmla="*/ 21 h 167"/>
                <a:gd name="T44" fmla="*/ 87 w 133"/>
                <a:gd name="T45" fmla="*/ 26 h 167"/>
                <a:gd name="T46" fmla="*/ 94 w 133"/>
                <a:gd name="T47" fmla="*/ 41 h 167"/>
                <a:gd name="T48" fmla="*/ 98 w 133"/>
                <a:gd name="T49" fmla="*/ 59 h 167"/>
                <a:gd name="T50" fmla="*/ 101 w 133"/>
                <a:gd name="T51" fmla="*/ 68 h 167"/>
                <a:gd name="T52" fmla="*/ 101 w 133"/>
                <a:gd name="T53" fmla="*/ 79 h 167"/>
                <a:gd name="T54" fmla="*/ 103 w 133"/>
                <a:gd name="T55" fmla="*/ 89 h 167"/>
                <a:gd name="T56" fmla="*/ 103 w 133"/>
                <a:gd name="T57" fmla="*/ 98 h 167"/>
                <a:gd name="T58" fmla="*/ 103 w 133"/>
                <a:gd name="T59" fmla="*/ 199 h 167"/>
                <a:gd name="T60" fmla="*/ 0 w 133"/>
                <a:gd name="T61" fmla="*/ 199 h 167"/>
                <a:gd name="T62" fmla="*/ 0 w 133"/>
                <a:gd name="T63" fmla="*/ 98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4" y="0"/>
                  </a:lnTo>
                  <a:lnTo>
                    <a:pt x="79" y="0"/>
                  </a:lnTo>
                  <a:lnTo>
                    <a:pt x="86" y="3"/>
                  </a:lnTo>
                  <a:lnTo>
                    <a:pt x="91" y="5"/>
                  </a:lnTo>
                  <a:lnTo>
                    <a:pt x="99" y="10"/>
                  </a:lnTo>
                  <a:lnTo>
                    <a:pt x="104" y="13"/>
                  </a:lnTo>
                  <a:lnTo>
                    <a:pt x="109" y="18"/>
                  </a:lnTo>
                  <a:lnTo>
                    <a:pt x="113" y="23"/>
                  </a:lnTo>
                  <a:lnTo>
                    <a:pt x="121" y="35"/>
                  </a:lnTo>
                  <a:lnTo>
                    <a:pt x="128" y="50"/>
                  </a:lnTo>
                  <a:lnTo>
                    <a:pt x="131" y="57"/>
                  </a:lnTo>
                  <a:lnTo>
                    <a:pt x="131" y="67"/>
                  </a:lnTo>
                  <a:lnTo>
                    <a:pt x="133" y="75"/>
                  </a:lnTo>
                  <a:lnTo>
                    <a:pt x="133" y="82"/>
                  </a:lnTo>
                  <a:lnTo>
                    <a:pt x="133" y="167"/>
                  </a:lnTo>
                  <a:lnTo>
                    <a:pt x="0" y="167"/>
                  </a:lnTo>
                  <a:lnTo>
                    <a:pt x="0" y="82"/>
                  </a:lnTo>
                </a:path>
              </a:pathLst>
            </a:custGeom>
            <a:noFill/>
            <a:ln w="11113">
              <a:solidFill>
                <a:srgbClr val="000000"/>
              </a:solidFill>
              <a:round/>
              <a:headEnd/>
              <a:tailEnd/>
            </a:ln>
          </p:spPr>
          <p:txBody>
            <a:bodyPr/>
            <a:lstStyle/>
            <a:p>
              <a:endParaRPr lang="en-US"/>
            </a:p>
          </p:txBody>
        </p:sp>
        <p:sp>
          <p:nvSpPr>
            <p:cNvPr id="54520" name="Freeform 308"/>
            <p:cNvSpPr>
              <a:spLocks/>
            </p:cNvSpPr>
            <p:nvPr/>
          </p:nvSpPr>
          <p:spPr bwMode="auto">
            <a:xfrm>
              <a:off x="4618" y="3313"/>
              <a:ext cx="123" cy="411"/>
            </a:xfrm>
            <a:custGeom>
              <a:avLst/>
              <a:gdLst>
                <a:gd name="T0" fmla="*/ 0 w 134"/>
                <a:gd name="T1" fmla="*/ 231 h 388"/>
                <a:gd name="T2" fmla="*/ 0 w 134"/>
                <a:gd name="T3" fmla="*/ 207 h 388"/>
                <a:gd name="T4" fmla="*/ 0 w 134"/>
                <a:gd name="T5" fmla="*/ 183 h 388"/>
                <a:gd name="T6" fmla="*/ 3 w 134"/>
                <a:gd name="T7" fmla="*/ 163 h 388"/>
                <a:gd name="T8" fmla="*/ 5 w 134"/>
                <a:gd name="T9" fmla="*/ 141 h 388"/>
                <a:gd name="T10" fmla="*/ 6 w 134"/>
                <a:gd name="T11" fmla="*/ 121 h 388"/>
                <a:gd name="T12" fmla="*/ 7 w 134"/>
                <a:gd name="T13" fmla="*/ 103 h 388"/>
                <a:gd name="T14" fmla="*/ 12 w 134"/>
                <a:gd name="T15" fmla="*/ 86 h 388"/>
                <a:gd name="T16" fmla="*/ 16 w 134"/>
                <a:gd name="T17" fmla="*/ 68 h 388"/>
                <a:gd name="T18" fmla="*/ 19 w 134"/>
                <a:gd name="T19" fmla="*/ 54 h 388"/>
                <a:gd name="T20" fmla="*/ 24 w 134"/>
                <a:gd name="T21" fmla="*/ 39 h 388"/>
                <a:gd name="T22" fmla="*/ 27 w 134"/>
                <a:gd name="T23" fmla="*/ 30 h 388"/>
                <a:gd name="T24" fmla="*/ 31 w 134"/>
                <a:gd name="T25" fmla="*/ 18 h 388"/>
                <a:gd name="T26" fmla="*/ 36 w 134"/>
                <a:gd name="T27" fmla="*/ 13 h 388"/>
                <a:gd name="T28" fmla="*/ 40 w 134"/>
                <a:gd name="T29" fmla="*/ 5 h 388"/>
                <a:gd name="T30" fmla="*/ 46 w 134"/>
                <a:gd name="T31" fmla="*/ 3 h 388"/>
                <a:gd name="T32" fmla="*/ 51 w 134"/>
                <a:gd name="T33" fmla="*/ 0 h 388"/>
                <a:gd name="T34" fmla="*/ 56 w 134"/>
                <a:gd name="T35" fmla="*/ 3 h 388"/>
                <a:gd name="T36" fmla="*/ 62 w 134"/>
                <a:gd name="T37" fmla="*/ 5 h 388"/>
                <a:gd name="T38" fmla="*/ 67 w 134"/>
                <a:gd name="T39" fmla="*/ 13 h 388"/>
                <a:gd name="T40" fmla="*/ 71 w 134"/>
                <a:gd name="T41" fmla="*/ 18 h 388"/>
                <a:gd name="T42" fmla="*/ 77 w 134"/>
                <a:gd name="T43" fmla="*/ 30 h 388"/>
                <a:gd name="T44" fmla="*/ 80 w 134"/>
                <a:gd name="T45" fmla="*/ 39 h 388"/>
                <a:gd name="T46" fmla="*/ 84 w 134"/>
                <a:gd name="T47" fmla="*/ 54 h 388"/>
                <a:gd name="T48" fmla="*/ 88 w 134"/>
                <a:gd name="T49" fmla="*/ 68 h 388"/>
                <a:gd name="T50" fmla="*/ 92 w 134"/>
                <a:gd name="T51" fmla="*/ 86 h 388"/>
                <a:gd name="T52" fmla="*/ 94 w 134"/>
                <a:gd name="T53" fmla="*/ 103 h 388"/>
                <a:gd name="T54" fmla="*/ 97 w 134"/>
                <a:gd name="T55" fmla="*/ 121 h 388"/>
                <a:gd name="T56" fmla="*/ 99 w 134"/>
                <a:gd name="T57" fmla="*/ 141 h 388"/>
                <a:gd name="T58" fmla="*/ 101 w 134"/>
                <a:gd name="T59" fmla="*/ 163 h 388"/>
                <a:gd name="T60" fmla="*/ 101 w 134"/>
                <a:gd name="T61" fmla="*/ 183 h 388"/>
                <a:gd name="T62" fmla="*/ 104 w 134"/>
                <a:gd name="T63" fmla="*/ 207 h 388"/>
                <a:gd name="T64" fmla="*/ 104 w 134"/>
                <a:gd name="T65" fmla="*/ 231 h 388"/>
                <a:gd name="T66" fmla="*/ 104 w 134"/>
                <a:gd name="T67" fmla="*/ 461 h 388"/>
                <a:gd name="T68" fmla="*/ 0 w 134"/>
                <a:gd name="T69" fmla="*/ 461 h 388"/>
                <a:gd name="T70" fmla="*/ 0 w 134"/>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4"/>
                  </a:lnTo>
                  <a:lnTo>
                    <a:pt x="3" y="137"/>
                  </a:lnTo>
                  <a:lnTo>
                    <a:pt x="5" y="119"/>
                  </a:lnTo>
                  <a:lnTo>
                    <a:pt x="8" y="102"/>
                  </a:lnTo>
                  <a:lnTo>
                    <a:pt x="10" y="87"/>
                  </a:lnTo>
                  <a:lnTo>
                    <a:pt x="15" y="72"/>
                  </a:lnTo>
                  <a:lnTo>
                    <a:pt x="20" y="57"/>
                  </a:lnTo>
                  <a:lnTo>
                    <a:pt x="25" y="45"/>
                  </a:lnTo>
                  <a:lnTo>
                    <a:pt x="30" y="33"/>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3"/>
                  </a:lnTo>
                  <a:lnTo>
                    <a:pt x="109" y="45"/>
                  </a:lnTo>
                  <a:lnTo>
                    <a:pt x="114" y="57"/>
                  </a:lnTo>
                  <a:lnTo>
                    <a:pt x="119" y="72"/>
                  </a:lnTo>
                  <a:lnTo>
                    <a:pt x="121" y="87"/>
                  </a:lnTo>
                  <a:lnTo>
                    <a:pt x="126" y="102"/>
                  </a:lnTo>
                  <a:lnTo>
                    <a:pt x="129" y="119"/>
                  </a:lnTo>
                  <a:lnTo>
                    <a:pt x="131" y="137"/>
                  </a:lnTo>
                  <a:lnTo>
                    <a:pt x="131" y="154"/>
                  </a:lnTo>
                  <a:lnTo>
                    <a:pt x="134" y="174"/>
                  </a:lnTo>
                  <a:lnTo>
                    <a:pt x="134" y="194"/>
                  </a:lnTo>
                  <a:lnTo>
                    <a:pt x="134" y="388"/>
                  </a:lnTo>
                  <a:lnTo>
                    <a:pt x="0" y="388"/>
                  </a:lnTo>
                  <a:lnTo>
                    <a:pt x="0" y="194"/>
                  </a:lnTo>
                  <a:close/>
                </a:path>
              </a:pathLst>
            </a:custGeom>
            <a:solidFill>
              <a:srgbClr val="00FF00"/>
            </a:solidFill>
            <a:ln w="9525">
              <a:noFill/>
              <a:round/>
              <a:headEnd/>
              <a:tailEnd/>
            </a:ln>
          </p:spPr>
          <p:txBody>
            <a:bodyPr/>
            <a:lstStyle/>
            <a:p>
              <a:endParaRPr lang="en-US"/>
            </a:p>
          </p:txBody>
        </p:sp>
        <p:sp>
          <p:nvSpPr>
            <p:cNvPr id="54521" name="Freeform 309"/>
            <p:cNvSpPr>
              <a:spLocks/>
            </p:cNvSpPr>
            <p:nvPr/>
          </p:nvSpPr>
          <p:spPr bwMode="auto">
            <a:xfrm>
              <a:off x="4618" y="3313"/>
              <a:ext cx="123" cy="411"/>
            </a:xfrm>
            <a:custGeom>
              <a:avLst/>
              <a:gdLst>
                <a:gd name="T0" fmla="*/ 0 w 134"/>
                <a:gd name="T1" fmla="*/ 231 h 388"/>
                <a:gd name="T2" fmla="*/ 0 w 134"/>
                <a:gd name="T3" fmla="*/ 207 h 388"/>
                <a:gd name="T4" fmla="*/ 0 w 134"/>
                <a:gd name="T5" fmla="*/ 183 h 388"/>
                <a:gd name="T6" fmla="*/ 3 w 134"/>
                <a:gd name="T7" fmla="*/ 163 h 388"/>
                <a:gd name="T8" fmla="*/ 5 w 134"/>
                <a:gd name="T9" fmla="*/ 141 h 388"/>
                <a:gd name="T10" fmla="*/ 6 w 134"/>
                <a:gd name="T11" fmla="*/ 121 h 388"/>
                <a:gd name="T12" fmla="*/ 7 w 134"/>
                <a:gd name="T13" fmla="*/ 103 h 388"/>
                <a:gd name="T14" fmla="*/ 12 w 134"/>
                <a:gd name="T15" fmla="*/ 86 h 388"/>
                <a:gd name="T16" fmla="*/ 16 w 134"/>
                <a:gd name="T17" fmla="*/ 68 h 388"/>
                <a:gd name="T18" fmla="*/ 19 w 134"/>
                <a:gd name="T19" fmla="*/ 54 h 388"/>
                <a:gd name="T20" fmla="*/ 24 w 134"/>
                <a:gd name="T21" fmla="*/ 39 h 388"/>
                <a:gd name="T22" fmla="*/ 27 w 134"/>
                <a:gd name="T23" fmla="*/ 30 h 388"/>
                <a:gd name="T24" fmla="*/ 31 w 134"/>
                <a:gd name="T25" fmla="*/ 18 h 388"/>
                <a:gd name="T26" fmla="*/ 36 w 134"/>
                <a:gd name="T27" fmla="*/ 13 h 388"/>
                <a:gd name="T28" fmla="*/ 40 w 134"/>
                <a:gd name="T29" fmla="*/ 5 h 388"/>
                <a:gd name="T30" fmla="*/ 46 w 134"/>
                <a:gd name="T31" fmla="*/ 3 h 388"/>
                <a:gd name="T32" fmla="*/ 51 w 134"/>
                <a:gd name="T33" fmla="*/ 0 h 388"/>
                <a:gd name="T34" fmla="*/ 56 w 134"/>
                <a:gd name="T35" fmla="*/ 3 h 388"/>
                <a:gd name="T36" fmla="*/ 62 w 134"/>
                <a:gd name="T37" fmla="*/ 5 h 388"/>
                <a:gd name="T38" fmla="*/ 67 w 134"/>
                <a:gd name="T39" fmla="*/ 13 h 388"/>
                <a:gd name="T40" fmla="*/ 71 w 134"/>
                <a:gd name="T41" fmla="*/ 18 h 388"/>
                <a:gd name="T42" fmla="*/ 77 w 134"/>
                <a:gd name="T43" fmla="*/ 30 h 388"/>
                <a:gd name="T44" fmla="*/ 80 w 134"/>
                <a:gd name="T45" fmla="*/ 39 h 388"/>
                <a:gd name="T46" fmla="*/ 84 w 134"/>
                <a:gd name="T47" fmla="*/ 54 h 388"/>
                <a:gd name="T48" fmla="*/ 88 w 134"/>
                <a:gd name="T49" fmla="*/ 68 h 388"/>
                <a:gd name="T50" fmla="*/ 92 w 134"/>
                <a:gd name="T51" fmla="*/ 86 h 388"/>
                <a:gd name="T52" fmla="*/ 94 w 134"/>
                <a:gd name="T53" fmla="*/ 103 h 388"/>
                <a:gd name="T54" fmla="*/ 97 w 134"/>
                <a:gd name="T55" fmla="*/ 121 h 388"/>
                <a:gd name="T56" fmla="*/ 99 w 134"/>
                <a:gd name="T57" fmla="*/ 141 h 388"/>
                <a:gd name="T58" fmla="*/ 101 w 134"/>
                <a:gd name="T59" fmla="*/ 163 h 388"/>
                <a:gd name="T60" fmla="*/ 101 w 134"/>
                <a:gd name="T61" fmla="*/ 183 h 388"/>
                <a:gd name="T62" fmla="*/ 104 w 134"/>
                <a:gd name="T63" fmla="*/ 207 h 388"/>
                <a:gd name="T64" fmla="*/ 104 w 134"/>
                <a:gd name="T65" fmla="*/ 231 h 388"/>
                <a:gd name="T66" fmla="*/ 104 w 134"/>
                <a:gd name="T67" fmla="*/ 461 h 388"/>
                <a:gd name="T68" fmla="*/ 0 w 134"/>
                <a:gd name="T69" fmla="*/ 461 h 388"/>
                <a:gd name="T70" fmla="*/ 0 w 134"/>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4"/>
                  </a:lnTo>
                  <a:lnTo>
                    <a:pt x="3" y="137"/>
                  </a:lnTo>
                  <a:lnTo>
                    <a:pt x="5" y="119"/>
                  </a:lnTo>
                  <a:lnTo>
                    <a:pt x="8" y="102"/>
                  </a:lnTo>
                  <a:lnTo>
                    <a:pt x="10" y="87"/>
                  </a:lnTo>
                  <a:lnTo>
                    <a:pt x="15" y="72"/>
                  </a:lnTo>
                  <a:lnTo>
                    <a:pt x="20" y="57"/>
                  </a:lnTo>
                  <a:lnTo>
                    <a:pt x="25" y="45"/>
                  </a:lnTo>
                  <a:lnTo>
                    <a:pt x="30" y="33"/>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3"/>
                  </a:lnTo>
                  <a:lnTo>
                    <a:pt x="109" y="45"/>
                  </a:lnTo>
                  <a:lnTo>
                    <a:pt x="114" y="57"/>
                  </a:lnTo>
                  <a:lnTo>
                    <a:pt x="119" y="72"/>
                  </a:lnTo>
                  <a:lnTo>
                    <a:pt x="121" y="87"/>
                  </a:lnTo>
                  <a:lnTo>
                    <a:pt x="126" y="102"/>
                  </a:lnTo>
                  <a:lnTo>
                    <a:pt x="129" y="119"/>
                  </a:lnTo>
                  <a:lnTo>
                    <a:pt x="131" y="137"/>
                  </a:lnTo>
                  <a:lnTo>
                    <a:pt x="131" y="154"/>
                  </a:lnTo>
                  <a:lnTo>
                    <a:pt x="134" y="174"/>
                  </a:lnTo>
                  <a:lnTo>
                    <a:pt x="134" y="194"/>
                  </a:lnTo>
                  <a:lnTo>
                    <a:pt x="134" y="388"/>
                  </a:lnTo>
                  <a:lnTo>
                    <a:pt x="0" y="388"/>
                  </a:lnTo>
                  <a:lnTo>
                    <a:pt x="0" y="194"/>
                  </a:lnTo>
                </a:path>
              </a:pathLst>
            </a:custGeom>
            <a:noFill/>
            <a:ln w="11113">
              <a:solidFill>
                <a:srgbClr val="000000"/>
              </a:solidFill>
              <a:round/>
              <a:headEnd/>
              <a:tailEnd/>
            </a:ln>
          </p:spPr>
          <p:txBody>
            <a:bodyPr/>
            <a:lstStyle/>
            <a:p>
              <a:endParaRPr lang="en-US"/>
            </a:p>
          </p:txBody>
        </p:sp>
        <p:sp>
          <p:nvSpPr>
            <p:cNvPr id="54522" name="Freeform 310"/>
            <p:cNvSpPr>
              <a:spLocks/>
            </p:cNvSpPr>
            <p:nvPr/>
          </p:nvSpPr>
          <p:spPr bwMode="auto">
            <a:xfrm>
              <a:off x="4739" y="3313"/>
              <a:ext cx="122" cy="411"/>
            </a:xfrm>
            <a:custGeom>
              <a:avLst/>
              <a:gdLst>
                <a:gd name="T0" fmla="*/ 0 w 134"/>
                <a:gd name="T1" fmla="*/ 231 h 388"/>
                <a:gd name="T2" fmla="*/ 0 w 134"/>
                <a:gd name="T3" fmla="*/ 207 h 388"/>
                <a:gd name="T4" fmla="*/ 3 w 134"/>
                <a:gd name="T5" fmla="*/ 186 h 388"/>
                <a:gd name="T6" fmla="*/ 3 w 134"/>
                <a:gd name="T7" fmla="*/ 163 h 388"/>
                <a:gd name="T8" fmla="*/ 5 w 134"/>
                <a:gd name="T9" fmla="*/ 141 h 388"/>
                <a:gd name="T10" fmla="*/ 5 w 134"/>
                <a:gd name="T11" fmla="*/ 121 h 388"/>
                <a:gd name="T12" fmla="*/ 10 w 134"/>
                <a:gd name="T13" fmla="*/ 103 h 388"/>
                <a:gd name="T14" fmla="*/ 12 w 134"/>
                <a:gd name="T15" fmla="*/ 86 h 388"/>
                <a:gd name="T16" fmla="*/ 15 w 134"/>
                <a:gd name="T17" fmla="*/ 68 h 388"/>
                <a:gd name="T18" fmla="*/ 19 w 134"/>
                <a:gd name="T19" fmla="*/ 54 h 388"/>
                <a:gd name="T20" fmla="*/ 23 w 134"/>
                <a:gd name="T21" fmla="*/ 41 h 388"/>
                <a:gd name="T22" fmla="*/ 26 w 134"/>
                <a:gd name="T23" fmla="*/ 30 h 388"/>
                <a:gd name="T24" fmla="*/ 32 w 134"/>
                <a:gd name="T25" fmla="*/ 21 h 388"/>
                <a:gd name="T26" fmla="*/ 36 w 134"/>
                <a:gd name="T27" fmla="*/ 13 h 388"/>
                <a:gd name="T28" fmla="*/ 42 w 134"/>
                <a:gd name="T29" fmla="*/ 5 h 388"/>
                <a:gd name="T30" fmla="*/ 46 w 134"/>
                <a:gd name="T31" fmla="*/ 3 h 388"/>
                <a:gd name="T32" fmla="*/ 51 w 134"/>
                <a:gd name="T33" fmla="*/ 0 h 388"/>
                <a:gd name="T34" fmla="*/ 56 w 134"/>
                <a:gd name="T35" fmla="*/ 3 h 388"/>
                <a:gd name="T36" fmla="*/ 60 w 134"/>
                <a:gd name="T37" fmla="*/ 5 h 388"/>
                <a:gd name="T38" fmla="*/ 66 w 134"/>
                <a:gd name="T39" fmla="*/ 13 h 388"/>
                <a:gd name="T40" fmla="*/ 71 w 134"/>
                <a:gd name="T41" fmla="*/ 21 h 388"/>
                <a:gd name="T42" fmla="*/ 75 w 134"/>
                <a:gd name="T43" fmla="*/ 30 h 388"/>
                <a:gd name="T44" fmla="*/ 78 w 134"/>
                <a:gd name="T45" fmla="*/ 41 h 388"/>
                <a:gd name="T46" fmla="*/ 82 w 134"/>
                <a:gd name="T47" fmla="*/ 54 h 388"/>
                <a:gd name="T48" fmla="*/ 86 w 134"/>
                <a:gd name="T49" fmla="*/ 68 h 388"/>
                <a:gd name="T50" fmla="*/ 89 w 134"/>
                <a:gd name="T51" fmla="*/ 86 h 388"/>
                <a:gd name="T52" fmla="*/ 94 w 134"/>
                <a:gd name="T53" fmla="*/ 103 h 388"/>
                <a:gd name="T54" fmla="*/ 96 w 134"/>
                <a:gd name="T55" fmla="*/ 121 h 388"/>
                <a:gd name="T56" fmla="*/ 97 w 134"/>
                <a:gd name="T57" fmla="*/ 141 h 388"/>
                <a:gd name="T58" fmla="*/ 98 w 134"/>
                <a:gd name="T59" fmla="*/ 163 h 388"/>
                <a:gd name="T60" fmla="*/ 101 w 134"/>
                <a:gd name="T61" fmla="*/ 186 h 388"/>
                <a:gd name="T62" fmla="*/ 101 w 134"/>
                <a:gd name="T63" fmla="*/ 207 h 388"/>
                <a:gd name="T64" fmla="*/ 101 w 134"/>
                <a:gd name="T65" fmla="*/ 231 h 388"/>
                <a:gd name="T66" fmla="*/ 101 w 134"/>
                <a:gd name="T67" fmla="*/ 461 h 388"/>
                <a:gd name="T68" fmla="*/ 0 w 134"/>
                <a:gd name="T69" fmla="*/ 461 h 388"/>
                <a:gd name="T70" fmla="*/ 0 w 134"/>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3" y="157"/>
                  </a:lnTo>
                  <a:lnTo>
                    <a:pt x="3" y="137"/>
                  </a:lnTo>
                  <a:lnTo>
                    <a:pt x="5" y="119"/>
                  </a:lnTo>
                  <a:lnTo>
                    <a:pt x="8" y="102"/>
                  </a:lnTo>
                  <a:lnTo>
                    <a:pt x="13" y="87"/>
                  </a:lnTo>
                  <a:lnTo>
                    <a:pt x="15" y="72"/>
                  </a:lnTo>
                  <a:lnTo>
                    <a:pt x="20" y="57"/>
                  </a:lnTo>
                  <a:lnTo>
                    <a:pt x="25" y="45"/>
                  </a:lnTo>
                  <a:lnTo>
                    <a:pt x="30" y="35"/>
                  </a:lnTo>
                  <a:lnTo>
                    <a:pt x="35" y="25"/>
                  </a:lnTo>
                  <a:lnTo>
                    <a:pt x="42" y="18"/>
                  </a:lnTo>
                  <a:lnTo>
                    <a:pt x="47" y="10"/>
                  </a:lnTo>
                  <a:lnTo>
                    <a:pt x="55" y="5"/>
                  </a:lnTo>
                  <a:lnTo>
                    <a:pt x="60" y="3"/>
                  </a:lnTo>
                  <a:lnTo>
                    <a:pt x="67" y="0"/>
                  </a:lnTo>
                  <a:lnTo>
                    <a:pt x="74" y="3"/>
                  </a:lnTo>
                  <a:lnTo>
                    <a:pt x="79" y="5"/>
                  </a:lnTo>
                  <a:lnTo>
                    <a:pt x="87" y="10"/>
                  </a:lnTo>
                  <a:lnTo>
                    <a:pt x="94" y="18"/>
                  </a:lnTo>
                  <a:lnTo>
                    <a:pt x="99" y="25"/>
                  </a:lnTo>
                  <a:lnTo>
                    <a:pt x="104" y="35"/>
                  </a:lnTo>
                  <a:lnTo>
                    <a:pt x="109" y="45"/>
                  </a:lnTo>
                  <a:lnTo>
                    <a:pt x="114" y="57"/>
                  </a:lnTo>
                  <a:lnTo>
                    <a:pt x="119" y="72"/>
                  </a:lnTo>
                  <a:lnTo>
                    <a:pt x="124" y="87"/>
                  </a:lnTo>
                  <a:lnTo>
                    <a:pt x="126" y="102"/>
                  </a:lnTo>
                  <a:lnTo>
                    <a:pt x="129" y="119"/>
                  </a:lnTo>
                  <a:lnTo>
                    <a:pt x="131" y="137"/>
                  </a:lnTo>
                  <a:lnTo>
                    <a:pt x="134" y="157"/>
                  </a:lnTo>
                  <a:lnTo>
                    <a:pt x="134" y="174"/>
                  </a:lnTo>
                  <a:lnTo>
                    <a:pt x="134" y="194"/>
                  </a:lnTo>
                  <a:lnTo>
                    <a:pt x="134" y="388"/>
                  </a:lnTo>
                  <a:lnTo>
                    <a:pt x="0" y="388"/>
                  </a:lnTo>
                  <a:lnTo>
                    <a:pt x="0" y="194"/>
                  </a:lnTo>
                  <a:close/>
                </a:path>
              </a:pathLst>
            </a:custGeom>
            <a:solidFill>
              <a:srgbClr val="00FF00"/>
            </a:solidFill>
            <a:ln w="9525">
              <a:noFill/>
              <a:round/>
              <a:headEnd/>
              <a:tailEnd/>
            </a:ln>
          </p:spPr>
          <p:txBody>
            <a:bodyPr/>
            <a:lstStyle/>
            <a:p>
              <a:endParaRPr lang="en-US"/>
            </a:p>
          </p:txBody>
        </p:sp>
        <p:sp>
          <p:nvSpPr>
            <p:cNvPr id="54523" name="Freeform 311"/>
            <p:cNvSpPr>
              <a:spLocks/>
            </p:cNvSpPr>
            <p:nvPr/>
          </p:nvSpPr>
          <p:spPr bwMode="auto">
            <a:xfrm>
              <a:off x="4739" y="3313"/>
              <a:ext cx="122" cy="411"/>
            </a:xfrm>
            <a:custGeom>
              <a:avLst/>
              <a:gdLst>
                <a:gd name="T0" fmla="*/ 0 w 134"/>
                <a:gd name="T1" fmla="*/ 231 h 388"/>
                <a:gd name="T2" fmla="*/ 0 w 134"/>
                <a:gd name="T3" fmla="*/ 207 h 388"/>
                <a:gd name="T4" fmla="*/ 3 w 134"/>
                <a:gd name="T5" fmla="*/ 186 h 388"/>
                <a:gd name="T6" fmla="*/ 3 w 134"/>
                <a:gd name="T7" fmla="*/ 163 h 388"/>
                <a:gd name="T8" fmla="*/ 5 w 134"/>
                <a:gd name="T9" fmla="*/ 141 h 388"/>
                <a:gd name="T10" fmla="*/ 5 w 134"/>
                <a:gd name="T11" fmla="*/ 121 h 388"/>
                <a:gd name="T12" fmla="*/ 10 w 134"/>
                <a:gd name="T13" fmla="*/ 103 h 388"/>
                <a:gd name="T14" fmla="*/ 12 w 134"/>
                <a:gd name="T15" fmla="*/ 86 h 388"/>
                <a:gd name="T16" fmla="*/ 15 w 134"/>
                <a:gd name="T17" fmla="*/ 68 h 388"/>
                <a:gd name="T18" fmla="*/ 19 w 134"/>
                <a:gd name="T19" fmla="*/ 54 h 388"/>
                <a:gd name="T20" fmla="*/ 23 w 134"/>
                <a:gd name="T21" fmla="*/ 41 h 388"/>
                <a:gd name="T22" fmla="*/ 26 w 134"/>
                <a:gd name="T23" fmla="*/ 30 h 388"/>
                <a:gd name="T24" fmla="*/ 32 w 134"/>
                <a:gd name="T25" fmla="*/ 21 h 388"/>
                <a:gd name="T26" fmla="*/ 36 w 134"/>
                <a:gd name="T27" fmla="*/ 13 h 388"/>
                <a:gd name="T28" fmla="*/ 42 w 134"/>
                <a:gd name="T29" fmla="*/ 5 h 388"/>
                <a:gd name="T30" fmla="*/ 46 w 134"/>
                <a:gd name="T31" fmla="*/ 3 h 388"/>
                <a:gd name="T32" fmla="*/ 51 w 134"/>
                <a:gd name="T33" fmla="*/ 0 h 388"/>
                <a:gd name="T34" fmla="*/ 56 w 134"/>
                <a:gd name="T35" fmla="*/ 3 h 388"/>
                <a:gd name="T36" fmla="*/ 60 w 134"/>
                <a:gd name="T37" fmla="*/ 5 h 388"/>
                <a:gd name="T38" fmla="*/ 66 w 134"/>
                <a:gd name="T39" fmla="*/ 13 h 388"/>
                <a:gd name="T40" fmla="*/ 71 w 134"/>
                <a:gd name="T41" fmla="*/ 21 h 388"/>
                <a:gd name="T42" fmla="*/ 75 w 134"/>
                <a:gd name="T43" fmla="*/ 30 h 388"/>
                <a:gd name="T44" fmla="*/ 78 w 134"/>
                <a:gd name="T45" fmla="*/ 41 h 388"/>
                <a:gd name="T46" fmla="*/ 82 w 134"/>
                <a:gd name="T47" fmla="*/ 54 h 388"/>
                <a:gd name="T48" fmla="*/ 86 w 134"/>
                <a:gd name="T49" fmla="*/ 68 h 388"/>
                <a:gd name="T50" fmla="*/ 89 w 134"/>
                <a:gd name="T51" fmla="*/ 86 h 388"/>
                <a:gd name="T52" fmla="*/ 94 w 134"/>
                <a:gd name="T53" fmla="*/ 103 h 388"/>
                <a:gd name="T54" fmla="*/ 96 w 134"/>
                <a:gd name="T55" fmla="*/ 121 h 388"/>
                <a:gd name="T56" fmla="*/ 97 w 134"/>
                <a:gd name="T57" fmla="*/ 141 h 388"/>
                <a:gd name="T58" fmla="*/ 98 w 134"/>
                <a:gd name="T59" fmla="*/ 163 h 388"/>
                <a:gd name="T60" fmla="*/ 101 w 134"/>
                <a:gd name="T61" fmla="*/ 186 h 388"/>
                <a:gd name="T62" fmla="*/ 101 w 134"/>
                <a:gd name="T63" fmla="*/ 207 h 388"/>
                <a:gd name="T64" fmla="*/ 101 w 134"/>
                <a:gd name="T65" fmla="*/ 231 h 388"/>
                <a:gd name="T66" fmla="*/ 101 w 134"/>
                <a:gd name="T67" fmla="*/ 461 h 388"/>
                <a:gd name="T68" fmla="*/ 0 w 134"/>
                <a:gd name="T69" fmla="*/ 461 h 388"/>
                <a:gd name="T70" fmla="*/ 0 w 134"/>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3" y="157"/>
                  </a:lnTo>
                  <a:lnTo>
                    <a:pt x="3" y="137"/>
                  </a:lnTo>
                  <a:lnTo>
                    <a:pt x="5" y="119"/>
                  </a:lnTo>
                  <a:lnTo>
                    <a:pt x="8" y="102"/>
                  </a:lnTo>
                  <a:lnTo>
                    <a:pt x="13" y="87"/>
                  </a:lnTo>
                  <a:lnTo>
                    <a:pt x="15" y="72"/>
                  </a:lnTo>
                  <a:lnTo>
                    <a:pt x="20" y="57"/>
                  </a:lnTo>
                  <a:lnTo>
                    <a:pt x="25" y="45"/>
                  </a:lnTo>
                  <a:lnTo>
                    <a:pt x="30" y="35"/>
                  </a:lnTo>
                  <a:lnTo>
                    <a:pt x="35" y="25"/>
                  </a:lnTo>
                  <a:lnTo>
                    <a:pt x="42" y="18"/>
                  </a:lnTo>
                  <a:lnTo>
                    <a:pt x="47" y="10"/>
                  </a:lnTo>
                  <a:lnTo>
                    <a:pt x="55" y="5"/>
                  </a:lnTo>
                  <a:lnTo>
                    <a:pt x="60" y="3"/>
                  </a:lnTo>
                  <a:lnTo>
                    <a:pt x="67" y="0"/>
                  </a:lnTo>
                  <a:lnTo>
                    <a:pt x="74" y="3"/>
                  </a:lnTo>
                  <a:lnTo>
                    <a:pt x="79" y="5"/>
                  </a:lnTo>
                  <a:lnTo>
                    <a:pt x="87" y="10"/>
                  </a:lnTo>
                  <a:lnTo>
                    <a:pt x="94" y="18"/>
                  </a:lnTo>
                  <a:lnTo>
                    <a:pt x="99" y="25"/>
                  </a:lnTo>
                  <a:lnTo>
                    <a:pt x="104" y="35"/>
                  </a:lnTo>
                  <a:lnTo>
                    <a:pt x="109" y="45"/>
                  </a:lnTo>
                  <a:lnTo>
                    <a:pt x="114" y="57"/>
                  </a:lnTo>
                  <a:lnTo>
                    <a:pt x="119" y="72"/>
                  </a:lnTo>
                  <a:lnTo>
                    <a:pt x="124" y="87"/>
                  </a:lnTo>
                  <a:lnTo>
                    <a:pt x="126" y="102"/>
                  </a:lnTo>
                  <a:lnTo>
                    <a:pt x="129" y="119"/>
                  </a:lnTo>
                  <a:lnTo>
                    <a:pt x="131" y="137"/>
                  </a:lnTo>
                  <a:lnTo>
                    <a:pt x="134" y="157"/>
                  </a:lnTo>
                  <a:lnTo>
                    <a:pt x="134" y="174"/>
                  </a:lnTo>
                  <a:lnTo>
                    <a:pt x="134" y="194"/>
                  </a:lnTo>
                  <a:lnTo>
                    <a:pt x="134" y="388"/>
                  </a:lnTo>
                  <a:lnTo>
                    <a:pt x="0" y="388"/>
                  </a:lnTo>
                  <a:lnTo>
                    <a:pt x="0" y="194"/>
                  </a:lnTo>
                </a:path>
              </a:pathLst>
            </a:custGeom>
            <a:noFill/>
            <a:ln w="11113">
              <a:solidFill>
                <a:srgbClr val="000000"/>
              </a:solidFill>
              <a:round/>
              <a:headEnd/>
              <a:tailEnd/>
            </a:ln>
          </p:spPr>
          <p:txBody>
            <a:bodyPr/>
            <a:lstStyle/>
            <a:p>
              <a:endParaRPr lang="en-US"/>
            </a:p>
          </p:txBody>
        </p:sp>
        <p:sp>
          <p:nvSpPr>
            <p:cNvPr id="54524" name="Freeform 312"/>
            <p:cNvSpPr>
              <a:spLocks/>
            </p:cNvSpPr>
            <p:nvPr/>
          </p:nvSpPr>
          <p:spPr bwMode="auto">
            <a:xfrm>
              <a:off x="4861" y="3313"/>
              <a:ext cx="122" cy="411"/>
            </a:xfrm>
            <a:custGeom>
              <a:avLst/>
              <a:gdLst>
                <a:gd name="T0" fmla="*/ 0 w 133"/>
                <a:gd name="T1" fmla="*/ 231 h 388"/>
                <a:gd name="T2" fmla="*/ 0 w 133"/>
                <a:gd name="T3" fmla="*/ 207 h 388"/>
                <a:gd name="T4" fmla="*/ 2 w 133"/>
                <a:gd name="T5" fmla="*/ 186 h 388"/>
                <a:gd name="T6" fmla="*/ 2 w 133"/>
                <a:gd name="T7" fmla="*/ 163 h 388"/>
                <a:gd name="T8" fmla="*/ 5 w 133"/>
                <a:gd name="T9" fmla="*/ 141 h 388"/>
                <a:gd name="T10" fmla="*/ 6 w 133"/>
                <a:gd name="T11" fmla="*/ 121 h 388"/>
                <a:gd name="T12" fmla="*/ 9 w 133"/>
                <a:gd name="T13" fmla="*/ 103 h 388"/>
                <a:gd name="T14" fmla="*/ 12 w 133"/>
                <a:gd name="T15" fmla="*/ 86 h 388"/>
                <a:gd name="T16" fmla="*/ 16 w 133"/>
                <a:gd name="T17" fmla="*/ 68 h 388"/>
                <a:gd name="T18" fmla="*/ 18 w 133"/>
                <a:gd name="T19" fmla="*/ 54 h 388"/>
                <a:gd name="T20" fmla="*/ 23 w 133"/>
                <a:gd name="T21" fmla="*/ 41 h 388"/>
                <a:gd name="T22" fmla="*/ 26 w 133"/>
                <a:gd name="T23" fmla="*/ 30 h 388"/>
                <a:gd name="T24" fmla="*/ 33 w 133"/>
                <a:gd name="T25" fmla="*/ 21 h 388"/>
                <a:gd name="T26" fmla="*/ 36 w 133"/>
                <a:gd name="T27" fmla="*/ 13 h 388"/>
                <a:gd name="T28" fmla="*/ 42 w 133"/>
                <a:gd name="T29" fmla="*/ 5 h 388"/>
                <a:gd name="T30" fmla="*/ 46 w 133"/>
                <a:gd name="T31" fmla="*/ 3 h 388"/>
                <a:gd name="T32" fmla="*/ 51 w 133"/>
                <a:gd name="T33" fmla="*/ 0 h 388"/>
                <a:gd name="T34" fmla="*/ 57 w 133"/>
                <a:gd name="T35" fmla="*/ 3 h 388"/>
                <a:gd name="T36" fmla="*/ 62 w 133"/>
                <a:gd name="T37" fmla="*/ 5 h 388"/>
                <a:gd name="T38" fmla="*/ 66 w 133"/>
                <a:gd name="T39" fmla="*/ 13 h 388"/>
                <a:gd name="T40" fmla="*/ 72 w 133"/>
                <a:gd name="T41" fmla="*/ 21 h 388"/>
                <a:gd name="T42" fmla="*/ 76 w 133"/>
                <a:gd name="T43" fmla="*/ 30 h 388"/>
                <a:gd name="T44" fmla="*/ 80 w 133"/>
                <a:gd name="T45" fmla="*/ 41 h 388"/>
                <a:gd name="T46" fmla="*/ 84 w 133"/>
                <a:gd name="T47" fmla="*/ 54 h 388"/>
                <a:gd name="T48" fmla="*/ 87 w 133"/>
                <a:gd name="T49" fmla="*/ 68 h 388"/>
                <a:gd name="T50" fmla="*/ 91 w 133"/>
                <a:gd name="T51" fmla="*/ 86 h 388"/>
                <a:gd name="T52" fmla="*/ 95 w 133"/>
                <a:gd name="T53" fmla="*/ 103 h 388"/>
                <a:gd name="T54" fmla="*/ 97 w 133"/>
                <a:gd name="T55" fmla="*/ 121 h 388"/>
                <a:gd name="T56" fmla="*/ 98 w 133"/>
                <a:gd name="T57" fmla="*/ 141 h 388"/>
                <a:gd name="T58" fmla="*/ 101 w 133"/>
                <a:gd name="T59" fmla="*/ 163 h 388"/>
                <a:gd name="T60" fmla="*/ 103 w 133"/>
                <a:gd name="T61" fmla="*/ 186 h 388"/>
                <a:gd name="T62" fmla="*/ 103 w 133"/>
                <a:gd name="T63" fmla="*/ 207 h 388"/>
                <a:gd name="T64" fmla="*/ 103 w 133"/>
                <a:gd name="T65" fmla="*/ 231 h 388"/>
                <a:gd name="T66" fmla="*/ 103 w 133"/>
                <a:gd name="T67" fmla="*/ 461 h 388"/>
                <a:gd name="T68" fmla="*/ 0 w 133"/>
                <a:gd name="T69" fmla="*/ 461 h 388"/>
                <a:gd name="T70" fmla="*/ 0 w 133"/>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8"/>
                <a:gd name="T110" fmla="*/ 133 w 133"/>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8">
                  <a:moveTo>
                    <a:pt x="0" y="194"/>
                  </a:moveTo>
                  <a:lnTo>
                    <a:pt x="0" y="174"/>
                  </a:lnTo>
                  <a:lnTo>
                    <a:pt x="2" y="157"/>
                  </a:lnTo>
                  <a:lnTo>
                    <a:pt x="2" y="137"/>
                  </a:lnTo>
                  <a:lnTo>
                    <a:pt x="5" y="119"/>
                  </a:lnTo>
                  <a:lnTo>
                    <a:pt x="7" y="102"/>
                  </a:lnTo>
                  <a:lnTo>
                    <a:pt x="12" y="87"/>
                  </a:lnTo>
                  <a:lnTo>
                    <a:pt x="15" y="72"/>
                  </a:lnTo>
                  <a:lnTo>
                    <a:pt x="20" y="57"/>
                  </a:lnTo>
                  <a:lnTo>
                    <a:pt x="24" y="45"/>
                  </a:lnTo>
                  <a:lnTo>
                    <a:pt x="29" y="35"/>
                  </a:lnTo>
                  <a:lnTo>
                    <a:pt x="34" y="25"/>
                  </a:lnTo>
                  <a:lnTo>
                    <a:pt x="42" y="18"/>
                  </a:lnTo>
                  <a:lnTo>
                    <a:pt x="47" y="10"/>
                  </a:lnTo>
                  <a:lnTo>
                    <a:pt x="54" y="5"/>
                  </a:lnTo>
                  <a:lnTo>
                    <a:pt x="59" y="3"/>
                  </a:lnTo>
                  <a:lnTo>
                    <a:pt x="66" y="0"/>
                  </a:lnTo>
                  <a:lnTo>
                    <a:pt x="74" y="3"/>
                  </a:lnTo>
                  <a:lnTo>
                    <a:pt x="81" y="5"/>
                  </a:lnTo>
                  <a:lnTo>
                    <a:pt x="86" y="10"/>
                  </a:lnTo>
                  <a:lnTo>
                    <a:pt x="94" y="18"/>
                  </a:lnTo>
                  <a:lnTo>
                    <a:pt x="99" y="25"/>
                  </a:lnTo>
                  <a:lnTo>
                    <a:pt x="104" y="35"/>
                  </a:lnTo>
                  <a:lnTo>
                    <a:pt x="109" y="45"/>
                  </a:lnTo>
                  <a:lnTo>
                    <a:pt x="113" y="57"/>
                  </a:lnTo>
                  <a:lnTo>
                    <a:pt x="118" y="72"/>
                  </a:lnTo>
                  <a:lnTo>
                    <a:pt x="123" y="87"/>
                  </a:lnTo>
                  <a:lnTo>
                    <a:pt x="126" y="102"/>
                  </a:lnTo>
                  <a:lnTo>
                    <a:pt x="128" y="119"/>
                  </a:lnTo>
                  <a:lnTo>
                    <a:pt x="131" y="137"/>
                  </a:lnTo>
                  <a:lnTo>
                    <a:pt x="133" y="157"/>
                  </a:lnTo>
                  <a:lnTo>
                    <a:pt x="133" y="174"/>
                  </a:lnTo>
                  <a:lnTo>
                    <a:pt x="133" y="194"/>
                  </a:lnTo>
                  <a:lnTo>
                    <a:pt x="133" y="388"/>
                  </a:lnTo>
                  <a:lnTo>
                    <a:pt x="0" y="388"/>
                  </a:lnTo>
                  <a:lnTo>
                    <a:pt x="0" y="194"/>
                  </a:lnTo>
                  <a:close/>
                </a:path>
              </a:pathLst>
            </a:custGeom>
            <a:solidFill>
              <a:srgbClr val="00FF00"/>
            </a:solidFill>
            <a:ln w="9525">
              <a:noFill/>
              <a:round/>
              <a:headEnd/>
              <a:tailEnd/>
            </a:ln>
          </p:spPr>
          <p:txBody>
            <a:bodyPr/>
            <a:lstStyle/>
            <a:p>
              <a:endParaRPr lang="en-US"/>
            </a:p>
          </p:txBody>
        </p:sp>
        <p:sp>
          <p:nvSpPr>
            <p:cNvPr id="54525" name="Freeform 313"/>
            <p:cNvSpPr>
              <a:spLocks/>
            </p:cNvSpPr>
            <p:nvPr/>
          </p:nvSpPr>
          <p:spPr bwMode="auto">
            <a:xfrm>
              <a:off x="4861" y="3313"/>
              <a:ext cx="122" cy="411"/>
            </a:xfrm>
            <a:custGeom>
              <a:avLst/>
              <a:gdLst>
                <a:gd name="T0" fmla="*/ 0 w 133"/>
                <a:gd name="T1" fmla="*/ 231 h 388"/>
                <a:gd name="T2" fmla="*/ 0 w 133"/>
                <a:gd name="T3" fmla="*/ 207 h 388"/>
                <a:gd name="T4" fmla="*/ 2 w 133"/>
                <a:gd name="T5" fmla="*/ 186 h 388"/>
                <a:gd name="T6" fmla="*/ 2 w 133"/>
                <a:gd name="T7" fmla="*/ 163 h 388"/>
                <a:gd name="T8" fmla="*/ 5 w 133"/>
                <a:gd name="T9" fmla="*/ 141 h 388"/>
                <a:gd name="T10" fmla="*/ 6 w 133"/>
                <a:gd name="T11" fmla="*/ 121 h 388"/>
                <a:gd name="T12" fmla="*/ 9 w 133"/>
                <a:gd name="T13" fmla="*/ 103 h 388"/>
                <a:gd name="T14" fmla="*/ 12 w 133"/>
                <a:gd name="T15" fmla="*/ 86 h 388"/>
                <a:gd name="T16" fmla="*/ 16 w 133"/>
                <a:gd name="T17" fmla="*/ 68 h 388"/>
                <a:gd name="T18" fmla="*/ 18 w 133"/>
                <a:gd name="T19" fmla="*/ 54 h 388"/>
                <a:gd name="T20" fmla="*/ 23 w 133"/>
                <a:gd name="T21" fmla="*/ 41 h 388"/>
                <a:gd name="T22" fmla="*/ 26 w 133"/>
                <a:gd name="T23" fmla="*/ 30 h 388"/>
                <a:gd name="T24" fmla="*/ 33 w 133"/>
                <a:gd name="T25" fmla="*/ 21 h 388"/>
                <a:gd name="T26" fmla="*/ 36 w 133"/>
                <a:gd name="T27" fmla="*/ 13 h 388"/>
                <a:gd name="T28" fmla="*/ 42 w 133"/>
                <a:gd name="T29" fmla="*/ 5 h 388"/>
                <a:gd name="T30" fmla="*/ 46 w 133"/>
                <a:gd name="T31" fmla="*/ 3 h 388"/>
                <a:gd name="T32" fmla="*/ 51 w 133"/>
                <a:gd name="T33" fmla="*/ 0 h 388"/>
                <a:gd name="T34" fmla="*/ 57 w 133"/>
                <a:gd name="T35" fmla="*/ 3 h 388"/>
                <a:gd name="T36" fmla="*/ 62 w 133"/>
                <a:gd name="T37" fmla="*/ 5 h 388"/>
                <a:gd name="T38" fmla="*/ 66 w 133"/>
                <a:gd name="T39" fmla="*/ 13 h 388"/>
                <a:gd name="T40" fmla="*/ 72 w 133"/>
                <a:gd name="T41" fmla="*/ 21 h 388"/>
                <a:gd name="T42" fmla="*/ 76 w 133"/>
                <a:gd name="T43" fmla="*/ 30 h 388"/>
                <a:gd name="T44" fmla="*/ 80 w 133"/>
                <a:gd name="T45" fmla="*/ 41 h 388"/>
                <a:gd name="T46" fmla="*/ 84 w 133"/>
                <a:gd name="T47" fmla="*/ 54 h 388"/>
                <a:gd name="T48" fmla="*/ 87 w 133"/>
                <a:gd name="T49" fmla="*/ 68 h 388"/>
                <a:gd name="T50" fmla="*/ 91 w 133"/>
                <a:gd name="T51" fmla="*/ 86 h 388"/>
                <a:gd name="T52" fmla="*/ 95 w 133"/>
                <a:gd name="T53" fmla="*/ 103 h 388"/>
                <a:gd name="T54" fmla="*/ 97 w 133"/>
                <a:gd name="T55" fmla="*/ 121 h 388"/>
                <a:gd name="T56" fmla="*/ 98 w 133"/>
                <a:gd name="T57" fmla="*/ 141 h 388"/>
                <a:gd name="T58" fmla="*/ 101 w 133"/>
                <a:gd name="T59" fmla="*/ 163 h 388"/>
                <a:gd name="T60" fmla="*/ 103 w 133"/>
                <a:gd name="T61" fmla="*/ 186 h 388"/>
                <a:gd name="T62" fmla="*/ 103 w 133"/>
                <a:gd name="T63" fmla="*/ 207 h 388"/>
                <a:gd name="T64" fmla="*/ 103 w 133"/>
                <a:gd name="T65" fmla="*/ 231 h 388"/>
                <a:gd name="T66" fmla="*/ 103 w 133"/>
                <a:gd name="T67" fmla="*/ 461 h 388"/>
                <a:gd name="T68" fmla="*/ 0 w 133"/>
                <a:gd name="T69" fmla="*/ 461 h 388"/>
                <a:gd name="T70" fmla="*/ 0 w 133"/>
                <a:gd name="T71" fmla="*/ 23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8"/>
                <a:gd name="T110" fmla="*/ 133 w 133"/>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8">
                  <a:moveTo>
                    <a:pt x="0" y="194"/>
                  </a:moveTo>
                  <a:lnTo>
                    <a:pt x="0" y="174"/>
                  </a:lnTo>
                  <a:lnTo>
                    <a:pt x="2" y="157"/>
                  </a:lnTo>
                  <a:lnTo>
                    <a:pt x="2" y="137"/>
                  </a:lnTo>
                  <a:lnTo>
                    <a:pt x="5" y="119"/>
                  </a:lnTo>
                  <a:lnTo>
                    <a:pt x="7" y="102"/>
                  </a:lnTo>
                  <a:lnTo>
                    <a:pt x="12" y="87"/>
                  </a:lnTo>
                  <a:lnTo>
                    <a:pt x="15" y="72"/>
                  </a:lnTo>
                  <a:lnTo>
                    <a:pt x="20" y="57"/>
                  </a:lnTo>
                  <a:lnTo>
                    <a:pt x="24" y="45"/>
                  </a:lnTo>
                  <a:lnTo>
                    <a:pt x="29" y="35"/>
                  </a:lnTo>
                  <a:lnTo>
                    <a:pt x="34" y="25"/>
                  </a:lnTo>
                  <a:lnTo>
                    <a:pt x="42" y="18"/>
                  </a:lnTo>
                  <a:lnTo>
                    <a:pt x="47" y="10"/>
                  </a:lnTo>
                  <a:lnTo>
                    <a:pt x="54" y="5"/>
                  </a:lnTo>
                  <a:lnTo>
                    <a:pt x="59" y="3"/>
                  </a:lnTo>
                  <a:lnTo>
                    <a:pt x="66" y="0"/>
                  </a:lnTo>
                  <a:lnTo>
                    <a:pt x="74" y="3"/>
                  </a:lnTo>
                  <a:lnTo>
                    <a:pt x="81" y="5"/>
                  </a:lnTo>
                  <a:lnTo>
                    <a:pt x="86" y="10"/>
                  </a:lnTo>
                  <a:lnTo>
                    <a:pt x="94" y="18"/>
                  </a:lnTo>
                  <a:lnTo>
                    <a:pt x="99" y="25"/>
                  </a:lnTo>
                  <a:lnTo>
                    <a:pt x="104" y="35"/>
                  </a:lnTo>
                  <a:lnTo>
                    <a:pt x="109" y="45"/>
                  </a:lnTo>
                  <a:lnTo>
                    <a:pt x="113" y="57"/>
                  </a:lnTo>
                  <a:lnTo>
                    <a:pt x="118" y="72"/>
                  </a:lnTo>
                  <a:lnTo>
                    <a:pt x="123" y="87"/>
                  </a:lnTo>
                  <a:lnTo>
                    <a:pt x="126" y="102"/>
                  </a:lnTo>
                  <a:lnTo>
                    <a:pt x="128" y="119"/>
                  </a:lnTo>
                  <a:lnTo>
                    <a:pt x="131" y="137"/>
                  </a:lnTo>
                  <a:lnTo>
                    <a:pt x="133" y="157"/>
                  </a:lnTo>
                  <a:lnTo>
                    <a:pt x="133" y="174"/>
                  </a:lnTo>
                  <a:lnTo>
                    <a:pt x="133" y="194"/>
                  </a:lnTo>
                  <a:lnTo>
                    <a:pt x="133" y="388"/>
                  </a:lnTo>
                  <a:lnTo>
                    <a:pt x="0" y="388"/>
                  </a:lnTo>
                  <a:lnTo>
                    <a:pt x="0" y="194"/>
                  </a:lnTo>
                </a:path>
              </a:pathLst>
            </a:custGeom>
            <a:noFill/>
            <a:ln w="11113">
              <a:solidFill>
                <a:srgbClr val="000000"/>
              </a:solidFill>
              <a:round/>
              <a:headEnd/>
              <a:tailEnd/>
            </a:ln>
          </p:spPr>
          <p:txBody>
            <a:bodyPr/>
            <a:lstStyle/>
            <a:p>
              <a:endParaRPr lang="en-US"/>
            </a:p>
          </p:txBody>
        </p:sp>
        <p:sp>
          <p:nvSpPr>
            <p:cNvPr id="54526" name="Rectangle 314"/>
            <p:cNvSpPr>
              <a:spLocks noChangeArrowheads="1"/>
            </p:cNvSpPr>
            <p:nvPr/>
          </p:nvSpPr>
          <p:spPr bwMode="auto">
            <a:xfrm>
              <a:off x="5179" y="2220"/>
              <a:ext cx="28" cy="144"/>
            </a:xfrm>
            <a:prstGeom prst="rect">
              <a:avLst/>
            </a:prstGeom>
            <a:noFill/>
            <a:ln w="9525">
              <a:noFill/>
              <a:miter lim="800000"/>
              <a:headEnd/>
              <a:tailEnd/>
            </a:ln>
          </p:spPr>
          <p:txBody>
            <a:bodyPr wrap="none" lIns="0" tIns="0" rIns="0" bIns="0">
              <a:spAutoFit/>
            </a:bodyPr>
            <a:lstStyle/>
            <a:p>
              <a:pPr eaLnBrk="0" hangingPunct="0"/>
              <a:r>
                <a:rPr lang="zh-CN" altLang="en-US" sz="700">
                  <a:ea typeface="楷体_GB2312" pitchFamily="49" charset="-122"/>
                </a:rPr>
                <a:t> </a:t>
              </a:r>
              <a:endParaRPr lang="zh-CN" altLang="en-US" sz="700" b="1">
                <a:ea typeface="MS PGothic" pitchFamily="34" charset="-128"/>
              </a:endParaRPr>
            </a:p>
          </p:txBody>
        </p:sp>
        <p:sp>
          <p:nvSpPr>
            <p:cNvPr id="54527" name="Rectangle 315"/>
            <p:cNvSpPr>
              <a:spLocks noChangeArrowheads="1"/>
            </p:cNvSpPr>
            <p:nvPr/>
          </p:nvSpPr>
          <p:spPr bwMode="auto">
            <a:xfrm>
              <a:off x="3360" y="1968"/>
              <a:ext cx="2112" cy="1536"/>
            </a:xfrm>
            <a:prstGeom prst="rect">
              <a:avLst/>
            </a:prstGeom>
            <a:noFill/>
            <a:ln w="9525">
              <a:noFill/>
              <a:miter lim="800000"/>
              <a:headEnd/>
              <a:tailEnd/>
            </a:ln>
          </p:spPr>
          <p:txBody>
            <a:bodyPr lIns="91270" tIns="45634" rIns="91270" bIns="45634"/>
            <a:lstStyle/>
            <a:p>
              <a:pPr marL="742950" lvl="1" indent="-285750">
                <a:spcBef>
                  <a:spcPct val="20000"/>
                </a:spcBef>
                <a:buFont typeface="Wingdings" pitchFamily="2" charset="2"/>
                <a:buNone/>
              </a:pPr>
              <a:endParaRPr lang="zh-CN" altLang="en-US" sz="800">
                <a:ea typeface="宋体" pitchFamily="2" charset="-122"/>
              </a:endParaRPr>
            </a:p>
          </p:txBody>
        </p:sp>
        <p:sp>
          <p:nvSpPr>
            <p:cNvPr id="54528" name="Freeform 316"/>
            <p:cNvSpPr>
              <a:spLocks/>
            </p:cNvSpPr>
            <p:nvPr/>
          </p:nvSpPr>
          <p:spPr bwMode="auto">
            <a:xfrm>
              <a:off x="3157" y="3464"/>
              <a:ext cx="299" cy="300"/>
            </a:xfrm>
            <a:custGeom>
              <a:avLst/>
              <a:gdLst>
                <a:gd name="T0" fmla="*/ 63 w 326"/>
                <a:gd name="T1" fmla="*/ 0 h 283"/>
                <a:gd name="T2" fmla="*/ 0 w 326"/>
                <a:gd name="T3" fmla="*/ 167 h 283"/>
                <a:gd name="T4" fmla="*/ 63 w 326"/>
                <a:gd name="T5" fmla="*/ 337 h 283"/>
                <a:gd name="T6" fmla="*/ 189 w 326"/>
                <a:gd name="T7" fmla="*/ 337 h 283"/>
                <a:gd name="T8" fmla="*/ 251 w 326"/>
                <a:gd name="T9" fmla="*/ 167 h 283"/>
                <a:gd name="T10" fmla="*/ 189 w 326"/>
                <a:gd name="T11" fmla="*/ 0 h 283"/>
                <a:gd name="T12" fmla="*/ 63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chemeClr val="bg1"/>
            </a:solidFill>
            <a:ln w="11113">
              <a:solidFill>
                <a:srgbClr val="000000"/>
              </a:solidFill>
              <a:round/>
              <a:headEnd/>
              <a:tailEnd/>
            </a:ln>
          </p:spPr>
          <p:txBody>
            <a:bodyPr/>
            <a:lstStyle/>
            <a:p>
              <a:endParaRPr lang="en-US"/>
            </a:p>
          </p:txBody>
        </p:sp>
        <p:sp>
          <p:nvSpPr>
            <p:cNvPr id="54529" name="Freeform 317"/>
            <p:cNvSpPr>
              <a:spLocks/>
            </p:cNvSpPr>
            <p:nvPr/>
          </p:nvSpPr>
          <p:spPr bwMode="auto">
            <a:xfrm>
              <a:off x="3082" y="2130"/>
              <a:ext cx="424" cy="426"/>
            </a:xfrm>
            <a:custGeom>
              <a:avLst/>
              <a:gdLst>
                <a:gd name="T0" fmla="*/ 89 w 463"/>
                <a:gd name="T1" fmla="*/ 0 h 402"/>
                <a:gd name="T2" fmla="*/ 0 w 463"/>
                <a:gd name="T3" fmla="*/ 239 h 402"/>
                <a:gd name="T4" fmla="*/ 89 w 463"/>
                <a:gd name="T5" fmla="*/ 478 h 402"/>
                <a:gd name="T6" fmla="*/ 266 w 463"/>
                <a:gd name="T7" fmla="*/ 478 h 402"/>
                <a:gd name="T8" fmla="*/ 355 w 463"/>
                <a:gd name="T9" fmla="*/ 239 h 402"/>
                <a:gd name="T10" fmla="*/ 266 w 463"/>
                <a:gd name="T11" fmla="*/ 0 h 402"/>
                <a:gd name="T12" fmla="*/ 89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FF6600"/>
            </a:solidFill>
            <a:ln w="11113">
              <a:solidFill>
                <a:srgbClr val="000000"/>
              </a:solidFill>
              <a:round/>
              <a:headEnd/>
              <a:tailEnd/>
            </a:ln>
          </p:spPr>
          <p:txBody>
            <a:bodyPr/>
            <a:lstStyle/>
            <a:p>
              <a:endParaRPr lang="en-US"/>
            </a:p>
          </p:txBody>
        </p:sp>
        <p:sp>
          <p:nvSpPr>
            <p:cNvPr id="54530" name="Freeform 318"/>
            <p:cNvSpPr>
              <a:spLocks/>
            </p:cNvSpPr>
            <p:nvPr/>
          </p:nvSpPr>
          <p:spPr bwMode="auto">
            <a:xfrm>
              <a:off x="3149" y="2200"/>
              <a:ext cx="299" cy="300"/>
            </a:xfrm>
            <a:custGeom>
              <a:avLst/>
              <a:gdLst>
                <a:gd name="T0" fmla="*/ 63 w 326"/>
                <a:gd name="T1" fmla="*/ 0 h 283"/>
                <a:gd name="T2" fmla="*/ 0 w 326"/>
                <a:gd name="T3" fmla="*/ 167 h 283"/>
                <a:gd name="T4" fmla="*/ 63 w 326"/>
                <a:gd name="T5" fmla="*/ 337 h 283"/>
                <a:gd name="T6" fmla="*/ 189 w 326"/>
                <a:gd name="T7" fmla="*/ 337 h 283"/>
                <a:gd name="T8" fmla="*/ 251 w 326"/>
                <a:gd name="T9" fmla="*/ 167 h 283"/>
                <a:gd name="T10" fmla="*/ 189 w 326"/>
                <a:gd name="T11" fmla="*/ 0 h 283"/>
                <a:gd name="T12" fmla="*/ 63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chemeClr val="bg1"/>
            </a:solidFill>
            <a:ln w="11113">
              <a:solidFill>
                <a:srgbClr val="000000"/>
              </a:solidFill>
              <a:round/>
              <a:headEnd/>
              <a:tailEnd/>
            </a:ln>
          </p:spPr>
          <p:txBody>
            <a:bodyPr/>
            <a:lstStyle/>
            <a:p>
              <a:endParaRPr lang="en-US"/>
            </a:p>
          </p:txBody>
        </p:sp>
        <p:sp>
          <p:nvSpPr>
            <p:cNvPr id="54531" name="Oval 319"/>
            <p:cNvSpPr>
              <a:spLocks noChangeArrowheads="1"/>
            </p:cNvSpPr>
            <p:nvPr/>
          </p:nvSpPr>
          <p:spPr bwMode="auto">
            <a:xfrm>
              <a:off x="2736" y="2928"/>
              <a:ext cx="96" cy="96"/>
            </a:xfrm>
            <a:prstGeom prst="ellipse">
              <a:avLst/>
            </a:prstGeom>
            <a:solidFill>
              <a:schemeClr val="bg2"/>
            </a:solidFill>
            <a:ln w="9525">
              <a:solidFill>
                <a:schemeClr val="bg2"/>
              </a:solidFill>
              <a:round/>
              <a:headEnd/>
              <a:tailEnd/>
            </a:ln>
          </p:spPr>
          <p:txBody>
            <a:bodyPr wrap="none" anchor="ctr"/>
            <a:lstStyle/>
            <a:p>
              <a:endParaRPr lang="en-US" sz="1600"/>
            </a:p>
          </p:txBody>
        </p:sp>
        <p:sp>
          <p:nvSpPr>
            <p:cNvPr id="54532" name="Oval 320"/>
            <p:cNvSpPr>
              <a:spLocks noChangeArrowheads="1"/>
            </p:cNvSpPr>
            <p:nvPr/>
          </p:nvSpPr>
          <p:spPr bwMode="auto">
            <a:xfrm>
              <a:off x="3120" y="3312"/>
              <a:ext cx="96" cy="96"/>
            </a:xfrm>
            <a:prstGeom prst="ellipse">
              <a:avLst/>
            </a:prstGeom>
            <a:solidFill>
              <a:schemeClr val="bg2"/>
            </a:solidFill>
            <a:ln w="9525">
              <a:solidFill>
                <a:schemeClr val="bg2"/>
              </a:solidFill>
              <a:round/>
              <a:headEnd/>
              <a:tailEnd/>
            </a:ln>
          </p:spPr>
          <p:txBody>
            <a:bodyPr wrap="none" anchor="ctr"/>
            <a:lstStyle/>
            <a:p>
              <a:endParaRPr lang="en-US" sz="1600"/>
            </a:p>
          </p:txBody>
        </p:sp>
        <p:sp>
          <p:nvSpPr>
            <p:cNvPr id="54533" name="Oval 321"/>
            <p:cNvSpPr>
              <a:spLocks noChangeArrowheads="1"/>
            </p:cNvSpPr>
            <p:nvPr/>
          </p:nvSpPr>
          <p:spPr bwMode="auto">
            <a:xfrm>
              <a:off x="3118" y="2496"/>
              <a:ext cx="96" cy="96"/>
            </a:xfrm>
            <a:prstGeom prst="ellipse">
              <a:avLst/>
            </a:prstGeom>
            <a:solidFill>
              <a:schemeClr val="bg2"/>
            </a:solidFill>
            <a:ln w="9525">
              <a:solidFill>
                <a:schemeClr val="bg2"/>
              </a:solidFill>
              <a:round/>
              <a:headEnd/>
              <a:tailEnd/>
            </a:ln>
          </p:spPr>
          <p:txBody>
            <a:bodyPr wrap="none" anchor="ctr"/>
            <a:lstStyle/>
            <a:p>
              <a:endParaRPr lang="en-US" sz="1600"/>
            </a:p>
          </p:txBody>
        </p:sp>
      </p:grpSp>
      <p:grpSp>
        <p:nvGrpSpPr>
          <p:cNvPr id="24" name="Group 322"/>
          <p:cNvGrpSpPr>
            <a:grpSpLocks/>
          </p:cNvGrpSpPr>
          <p:nvPr/>
        </p:nvGrpSpPr>
        <p:grpSpPr bwMode="auto">
          <a:xfrm>
            <a:off x="4725988" y="1085850"/>
            <a:ext cx="2573337" cy="1036638"/>
            <a:chOff x="960" y="720"/>
            <a:chExt cx="3744" cy="1200"/>
          </a:xfrm>
        </p:grpSpPr>
        <p:sp>
          <p:nvSpPr>
            <p:cNvPr id="54335" name="Rectangle 5"/>
            <p:cNvSpPr>
              <a:spLocks noChangeArrowheads="1"/>
            </p:cNvSpPr>
            <p:nvPr/>
          </p:nvSpPr>
          <p:spPr bwMode="auto">
            <a:xfrm>
              <a:off x="1056" y="1056"/>
              <a:ext cx="48" cy="576"/>
            </a:xfrm>
            <a:prstGeom prst="rect">
              <a:avLst/>
            </a:prstGeom>
            <a:no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36" name="Rectangle 6"/>
            <p:cNvSpPr>
              <a:spLocks noChangeArrowheads="1"/>
            </p:cNvSpPr>
            <p:nvPr/>
          </p:nvSpPr>
          <p:spPr bwMode="auto">
            <a:xfrm>
              <a:off x="1200" y="1056"/>
              <a:ext cx="48" cy="576"/>
            </a:xfrm>
            <a:prstGeom prst="rect">
              <a:avLst/>
            </a:prstGeom>
            <a:no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37" name="Rectangle 7"/>
            <p:cNvSpPr>
              <a:spLocks noChangeArrowheads="1"/>
            </p:cNvSpPr>
            <p:nvPr/>
          </p:nvSpPr>
          <p:spPr bwMode="auto">
            <a:xfrm>
              <a:off x="1296" y="1056"/>
              <a:ext cx="48" cy="576"/>
            </a:xfrm>
            <a:prstGeom prst="rect">
              <a:avLst/>
            </a:prstGeom>
            <a:no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38" name="Rectangle 8"/>
            <p:cNvSpPr>
              <a:spLocks noChangeArrowheads="1"/>
            </p:cNvSpPr>
            <p:nvPr/>
          </p:nvSpPr>
          <p:spPr bwMode="auto">
            <a:xfrm>
              <a:off x="1392" y="1056"/>
              <a:ext cx="48" cy="576"/>
            </a:xfrm>
            <a:prstGeom prst="rect">
              <a:avLst/>
            </a:prstGeom>
            <a:no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39" name="Rectangle 9"/>
            <p:cNvSpPr>
              <a:spLocks noChangeArrowheads="1"/>
            </p:cNvSpPr>
            <p:nvPr/>
          </p:nvSpPr>
          <p:spPr bwMode="auto">
            <a:xfrm>
              <a:off x="1488" y="1427"/>
              <a:ext cx="48" cy="205"/>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900">
                <a:latin typeface="FrutigerNext LT Regular" pitchFamily="34" charset="0"/>
                <a:ea typeface="MS PGothic" pitchFamily="34" charset="-128"/>
              </a:endParaRPr>
            </a:p>
          </p:txBody>
        </p:sp>
        <p:sp>
          <p:nvSpPr>
            <p:cNvPr id="54340" name="Rectangle 10"/>
            <p:cNvSpPr>
              <a:spLocks noChangeArrowheads="1"/>
            </p:cNvSpPr>
            <p:nvPr/>
          </p:nvSpPr>
          <p:spPr bwMode="auto">
            <a:xfrm>
              <a:off x="1584"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41" name="Rectangle 11"/>
            <p:cNvSpPr>
              <a:spLocks noChangeArrowheads="1"/>
            </p:cNvSpPr>
            <p:nvPr/>
          </p:nvSpPr>
          <p:spPr bwMode="auto">
            <a:xfrm>
              <a:off x="1680" y="1310"/>
              <a:ext cx="48" cy="322"/>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600">
                <a:latin typeface="FrutigerNext LT Regular" pitchFamily="34" charset="0"/>
                <a:ea typeface="MS PGothic" pitchFamily="34" charset="-128"/>
              </a:endParaRPr>
            </a:p>
          </p:txBody>
        </p:sp>
        <p:sp>
          <p:nvSpPr>
            <p:cNvPr id="54342" name="Rectangle 12"/>
            <p:cNvSpPr>
              <a:spLocks noChangeArrowheads="1"/>
            </p:cNvSpPr>
            <p:nvPr/>
          </p:nvSpPr>
          <p:spPr bwMode="auto">
            <a:xfrm>
              <a:off x="1776" y="1344"/>
              <a:ext cx="48" cy="283"/>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500">
                <a:latin typeface="FrutigerNext LT Regular" pitchFamily="34" charset="0"/>
                <a:ea typeface="MS PGothic" pitchFamily="34" charset="-128"/>
              </a:endParaRPr>
            </a:p>
          </p:txBody>
        </p:sp>
        <p:sp>
          <p:nvSpPr>
            <p:cNvPr id="54343" name="Rectangle 13"/>
            <p:cNvSpPr>
              <a:spLocks noChangeArrowheads="1"/>
            </p:cNvSpPr>
            <p:nvPr/>
          </p:nvSpPr>
          <p:spPr bwMode="auto">
            <a:xfrm>
              <a:off x="1872" y="1440"/>
              <a:ext cx="48" cy="186"/>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44" name="Rectangle 14"/>
            <p:cNvSpPr>
              <a:spLocks noChangeArrowheads="1"/>
            </p:cNvSpPr>
            <p:nvPr/>
          </p:nvSpPr>
          <p:spPr bwMode="auto">
            <a:xfrm>
              <a:off x="1968" y="1407"/>
              <a:ext cx="48" cy="225"/>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100">
                <a:latin typeface="FrutigerNext LT Regular" pitchFamily="34" charset="0"/>
                <a:ea typeface="MS PGothic" pitchFamily="34" charset="-128"/>
              </a:endParaRPr>
            </a:p>
          </p:txBody>
        </p:sp>
        <p:sp>
          <p:nvSpPr>
            <p:cNvPr id="54345" name="Rectangle 15"/>
            <p:cNvSpPr>
              <a:spLocks noChangeArrowheads="1"/>
            </p:cNvSpPr>
            <p:nvPr/>
          </p:nvSpPr>
          <p:spPr bwMode="auto">
            <a:xfrm>
              <a:off x="2064" y="1310"/>
              <a:ext cx="48" cy="322"/>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600">
                <a:latin typeface="FrutigerNext LT Regular" pitchFamily="34" charset="0"/>
                <a:ea typeface="MS PGothic" pitchFamily="34" charset="-128"/>
              </a:endParaRPr>
            </a:p>
          </p:txBody>
        </p:sp>
        <p:sp>
          <p:nvSpPr>
            <p:cNvPr id="54346" name="Rectangle 16"/>
            <p:cNvSpPr>
              <a:spLocks noChangeArrowheads="1"/>
            </p:cNvSpPr>
            <p:nvPr/>
          </p:nvSpPr>
          <p:spPr bwMode="auto">
            <a:xfrm>
              <a:off x="2160"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47" name="Rectangle 17"/>
            <p:cNvSpPr>
              <a:spLocks noChangeArrowheads="1"/>
            </p:cNvSpPr>
            <p:nvPr/>
          </p:nvSpPr>
          <p:spPr bwMode="auto">
            <a:xfrm>
              <a:off x="2256"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48" name="Rectangle 18"/>
            <p:cNvSpPr>
              <a:spLocks noChangeArrowheads="1"/>
            </p:cNvSpPr>
            <p:nvPr/>
          </p:nvSpPr>
          <p:spPr bwMode="auto">
            <a:xfrm>
              <a:off x="2352" y="1407"/>
              <a:ext cx="48" cy="225"/>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100">
                <a:latin typeface="FrutigerNext LT Regular" pitchFamily="34" charset="0"/>
                <a:ea typeface="MS PGothic" pitchFamily="34" charset="-128"/>
              </a:endParaRPr>
            </a:p>
          </p:txBody>
        </p:sp>
        <p:sp>
          <p:nvSpPr>
            <p:cNvPr id="54349" name="Rectangle 19"/>
            <p:cNvSpPr>
              <a:spLocks noChangeArrowheads="1"/>
            </p:cNvSpPr>
            <p:nvPr/>
          </p:nvSpPr>
          <p:spPr bwMode="auto">
            <a:xfrm>
              <a:off x="2448" y="1475"/>
              <a:ext cx="48" cy="157"/>
            </a:xfrm>
            <a:prstGeom prst="rect">
              <a:avLst/>
            </a:prstGeom>
            <a:solidFill>
              <a:srgbClr val="F2F2F2"/>
            </a:solidFill>
            <a:ln w="9525" algn="ctr">
              <a:solidFill>
                <a:schemeClr val="tx1"/>
              </a:solidFill>
              <a:round/>
              <a:headEnd/>
              <a:tailEnd/>
            </a:ln>
          </p:spPr>
          <p:txBody>
            <a:bodyPr lIns="72278" tIns="36139" rIns="72278" bIns="36139"/>
            <a:lstStyle/>
            <a:p>
              <a:pPr defTabSz="731838"/>
              <a:endParaRPr lang="en-US" sz="700">
                <a:latin typeface="FrutigerNext LT Regular" pitchFamily="34" charset="0"/>
                <a:ea typeface="MS PGothic" pitchFamily="34" charset="-128"/>
              </a:endParaRPr>
            </a:p>
          </p:txBody>
        </p:sp>
        <p:sp>
          <p:nvSpPr>
            <p:cNvPr id="54350" name="Rectangle 20"/>
            <p:cNvSpPr>
              <a:spLocks noChangeArrowheads="1"/>
            </p:cNvSpPr>
            <p:nvPr/>
          </p:nvSpPr>
          <p:spPr bwMode="auto">
            <a:xfrm>
              <a:off x="2880" y="1475"/>
              <a:ext cx="48" cy="157"/>
            </a:xfrm>
            <a:prstGeom prst="rect">
              <a:avLst/>
            </a:prstGeom>
            <a:solidFill>
              <a:srgbClr val="F2F2F2"/>
            </a:solidFill>
            <a:ln w="9525" algn="ctr">
              <a:solidFill>
                <a:schemeClr val="tx1"/>
              </a:solidFill>
              <a:round/>
              <a:headEnd/>
              <a:tailEnd/>
            </a:ln>
          </p:spPr>
          <p:txBody>
            <a:bodyPr lIns="72278" tIns="36139" rIns="72278" bIns="36139"/>
            <a:lstStyle/>
            <a:p>
              <a:pPr defTabSz="731838"/>
              <a:endParaRPr lang="en-US" sz="700">
                <a:latin typeface="FrutigerNext LT Regular" pitchFamily="34" charset="0"/>
                <a:ea typeface="MS PGothic" pitchFamily="34" charset="-128"/>
              </a:endParaRPr>
            </a:p>
          </p:txBody>
        </p:sp>
        <p:sp>
          <p:nvSpPr>
            <p:cNvPr id="54351" name="Rectangle 21"/>
            <p:cNvSpPr>
              <a:spLocks noChangeArrowheads="1"/>
            </p:cNvSpPr>
            <p:nvPr/>
          </p:nvSpPr>
          <p:spPr bwMode="auto">
            <a:xfrm>
              <a:off x="3360" y="1475"/>
              <a:ext cx="48" cy="157"/>
            </a:xfrm>
            <a:prstGeom prst="rect">
              <a:avLst/>
            </a:prstGeom>
            <a:solidFill>
              <a:srgbClr val="F2F2F2"/>
            </a:solidFill>
            <a:ln w="9525" algn="ctr">
              <a:solidFill>
                <a:schemeClr val="tx1"/>
              </a:solidFill>
              <a:round/>
              <a:headEnd/>
              <a:tailEnd/>
            </a:ln>
          </p:spPr>
          <p:txBody>
            <a:bodyPr lIns="72278" tIns="36139" rIns="72278" bIns="36139"/>
            <a:lstStyle/>
            <a:p>
              <a:pPr defTabSz="731838"/>
              <a:endParaRPr lang="en-US" sz="700">
                <a:latin typeface="FrutigerNext LT Regular" pitchFamily="34" charset="0"/>
                <a:ea typeface="MS PGothic" pitchFamily="34" charset="-128"/>
              </a:endParaRPr>
            </a:p>
          </p:txBody>
        </p:sp>
        <p:sp>
          <p:nvSpPr>
            <p:cNvPr id="54352" name="Rectangle 22"/>
            <p:cNvSpPr>
              <a:spLocks noChangeArrowheads="1"/>
            </p:cNvSpPr>
            <p:nvPr/>
          </p:nvSpPr>
          <p:spPr bwMode="auto">
            <a:xfrm>
              <a:off x="3792" y="1427"/>
              <a:ext cx="48" cy="205"/>
            </a:xfrm>
            <a:prstGeom prst="rect">
              <a:avLst/>
            </a:prstGeom>
            <a:solidFill>
              <a:srgbClr val="F2F2F2"/>
            </a:solidFill>
            <a:ln w="9525" algn="ctr">
              <a:solidFill>
                <a:schemeClr val="tx1"/>
              </a:solidFill>
              <a:round/>
              <a:headEnd/>
              <a:tailEnd/>
            </a:ln>
          </p:spPr>
          <p:txBody>
            <a:bodyPr lIns="72278" tIns="36139" rIns="72278" bIns="36139"/>
            <a:lstStyle/>
            <a:p>
              <a:pPr defTabSz="731838"/>
              <a:endParaRPr lang="en-US" sz="900">
                <a:latin typeface="FrutigerNext LT Regular" pitchFamily="34" charset="0"/>
                <a:ea typeface="MS PGothic" pitchFamily="34" charset="-128"/>
              </a:endParaRPr>
            </a:p>
          </p:txBody>
        </p:sp>
        <p:sp>
          <p:nvSpPr>
            <p:cNvPr id="54353" name="Rectangle 23"/>
            <p:cNvSpPr>
              <a:spLocks noChangeArrowheads="1"/>
            </p:cNvSpPr>
            <p:nvPr/>
          </p:nvSpPr>
          <p:spPr bwMode="auto">
            <a:xfrm>
              <a:off x="3888"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54" name="Rectangle 24"/>
            <p:cNvSpPr>
              <a:spLocks noChangeArrowheads="1"/>
            </p:cNvSpPr>
            <p:nvPr/>
          </p:nvSpPr>
          <p:spPr bwMode="auto">
            <a:xfrm>
              <a:off x="3984" y="1310"/>
              <a:ext cx="48" cy="322"/>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600">
                <a:latin typeface="FrutigerNext LT Regular" pitchFamily="34" charset="0"/>
                <a:ea typeface="MS PGothic" pitchFamily="34" charset="-128"/>
              </a:endParaRPr>
            </a:p>
          </p:txBody>
        </p:sp>
        <p:sp>
          <p:nvSpPr>
            <p:cNvPr id="54355" name="Rectangle 25"/>
            <p:cNvSpPr>
              <a:spLocks noChangeArrowheads="1"/>
            </p:cNvSpPr>
            <p:nvPr/>
          </p:nvSpPr>
          <p:spPr bwMode="auto">
            <a:xfrm>
              <a:off x="4080" y="1344"/>
              <a:ext cx="48" cy="283"/>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500">
                <a:latin typeface="FrutigerNext LT Regular" pitchFamily="34" charset="0"/>
                <a:ea typeface="MS PGothic" pitchFamily="34" charset="-128"/>
              </a:endParaRPr>
            </a:p>
          </p:txBody>
        </p:sp>
        <p:sp>
          <p:nvSpPr>
            <p:cNvPr id="54356" name="Rectangle 26"/>
            <p:cNvSpPr>
              <a:spLocks noChangeArrowheads="1"/>
            </p:cNvSpPr>
            <p:nvPr/>
          </p:nvSpPr>
          <p:spPr bwMode="auto">
            <a:xfrm>
              <a:off x="4176" y="1440"/>
              <a:ext cx="48" cy="186"/>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800">
                <a:latin typeface="FrutigerNext LT Regular" pitchFamily="34" charset="0"/>
                <a:ea typeface="MS PGothic" pitchFamily="34" charset="-128"/>
              </a:endParaRPr>
            </a:p>
          </p:txBody>
        </p:sp>
        <p:sp>
          <p:nvSpPr>
            <p:cNvPr id="54357" name="Rectangle 27"/>
            <p:cNvSpPr>
              <a:spLocks noChangeArrowheads="1"/>
            </p:cNvSpPr>
            <p:nvPr/>
          </p:nvSpPr>
          <p:spPr bwMode="auto">
            <a:xfrm>
              <a:off x="4272" y="1407"/>
              <a:ext cx="48" cy="225"/>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100">
                <a:latin typeface="FrutigerNext LT Regular" pitchFamily="34" charset="0"/>
                <a:ea typeface="MS PGothic" pitchFamily="34" charset="-128"/>
              </a:endParaRPr>
            </a:p>
          </p:txBody>
        </p:sp>
        <p:sp>
          <p:nvSpPr>
            <p:cNvPr id="54358" name="Rectangle 28"/>
            <p:cNvSpPr>
              <a:spLocks noChangeArrowheads="1"/>
            </p:cNvSpPr>
            <p:nvPr/>
          </p:nvSpPr>
          <p:spPr bwMode="auto">
            <a:xfrm>
              <a:off x="4368" y="1310"/>
              <a:ext cx="48" cy="322"/>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300">
                <a:latin typeface="FrutigerNext LT Regular" pitchFamily="34" charset="0"/>
                <a:ea typeface="MS PGothic" pitchFamily="34" charset="-128"/>
              </a:endParaRPr>
            </a:p>
          </p:txBody>
        </p:sp>
        <p:sp>
          <p:nvSpPr>
            <p:cNvPr id="54359" name="Rectangle 29"/>
            <p:cNvSpPr>
              <a:spLocks noChangeArrowheads="1"/>
            </p:cNvSpPr>
            <p:nvPr/>
          </p:nvSpPr>
          <p:spPr bwMode="auto">
            <a:xfrm>
              <a:off x="4464"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60" name="Rectangle 30"/>
            <p:cNvSpPr>
              <a:spLocks noChangeArrowheads="1"/>
            </p:cNvSpPr>
            <p:nvPr/>
          </p:nvSpPr>
          <p:spPr bwMode="auto">
            <a:xfrm>
              <a:off x="4560" y="1233"/>
              <a:ext cx="48" cy="399"/>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2200">
                <a:latin typeface="FrutigerNext LT Regular" pitchFamily="34" charset="0"/>
                <a:ea typeface="MS PGothic" pitchFamily="34" charset="-128"/>
              </a:endParaRPr>
            </a:p>
          </p:txBody>
        </p:sp>
        <p:sp>
          <p:nvSpPr>
            <p:cNvPr id="54361" name="Rectangle 31"/>
            <p:cNvSpPr>
              <a:spLocks noChangeArrowheads="1"/>
            </p:cNvSpPr>
            <p:nvPr/>
          </p:nvSpPr>
          <p:spPr bwMode="auto">
            <a:xfrm>
              <a:off x="4656" y="1407"/>
              <a:ext cx="48" cy="225"/>
            </a:xfrm>
            <a:prstGeom prst="rect">
              <a:avLst/>
            </a:prstGeom>
            <a:solidFill>
              <a:srgbClr val="BFBFBF"/>
            </a:solidFill>
            <a:ln w="9525" algn="ctr">
              <a:solidFill>
                <a:schemeClr val="tx1"/>
              </a:solidFill>
              <a:round/>
              <a:headEnd/>
              <a:tailEnd/>
            </a:ln>
          </p:spPr>
          <p:txBody>
            <a:bodyPr lIns="72278" tIns="36139" rIns="72278" bIns="36139"/>
            <a:lstStyle/>
            <a:p>
              <a:pPr defTabSz="731838"/>
              <a:endParaRPr lang="en-US" sz="1100">
                <a:latin typeface="FrutigerNext LT Regular" pitchFamily="34" charset="0"/>
                <a:ea typeface="MS PGothic" pitchFamily="34" charset="-128"/>
              </a:endParaRPr>
            </a:p>
          </p:txBody>
        </p:sp>
        <p:cxnSp>
          <p:nvCxnSpPr>
            <p:cNvPr id="31775" name="Straight Arrow Connector 33"/>
            <p:cNvCxnSpPr>
              <a:cxnSpLocks noChangeShapeType="1"/>
            </p:cNvCxnSpPr>
            <p:nvPr/>
          </p:nvCxnSpPr>
          <p:spPr bwMode="auto">
            <a:xfrm>
              <a:off x="1057" y="961"/>
              <a:ext cx="335" cy="0"/>
            </a:xfrm>
            <a:prstGeom prst="straightConnector1">
              <a:avLst/>
            </a:prstGeom>
            <a:noFill/>
            <a:ln w="9525" algn="ctr">
              <a:solidFill>
                <a:schemeClr val="bg1">
                  <a:lumMod val="65000"/>
                </a:schemeClr>
              </a:solidFill>
              <a:round/>
              <a:headEnd type="triangle" w="med" len="med"/>
              <a:tailEnd type="triangle" w="med" len="med"/>
            </a:ln>
          </p:spPr>
        </p:cxnSp>
        <p:cxnSp>
          <p:nvCxnSpPr>
            <p:cNvPr id="31776" name="Straight Arrow Connector 35"/>
            <p:cNvCxnSpPr>
              <a:cxnSpLocks noChangeShapeType="1"/>
            </p:cNvCxnSpPr>
            <p:nvPr/>
          </p:nvCxnSpPr>
          <p:spPr bwMode="auto">
            <a:xfrm>
              <a:off x="1392" y="961"/>
              <a:ext cx="1104" cy="0"/>
            </a:xfrm>
            <a:prstGeom prst="straightConnector1">
              <a:avLst/>
            </a:prstGeom>
            <a:noFill/>
            <a:ln w="9525" algn="ctr">
              <a:solidFill>
                <a:schemeClr val="bg1">
                  <a:lumMod val="65000"/>
                </a:schemeClr>
              </a:solidFill>
              <a:round/>
              <a:headEnd type="triangle" w="med" len="med"/>
              <a:tailEnd type="triangle" w="med" len="med"/>
            </a:ln>
          </p:spPr>
        </p:cxnSp>
        <p:cxnSp>
          <p:nvCxnSpPr>
            <p:cNvPr id="31777" name="Straight Arrow Connector 37"/>
            <p:cNvCxnSpPr>
              <a:cxnSpLocks noChangeShapeType="1"/>
            </p:cNvCxnSpPr>
            <p:nvPr/>
          </p:nvCxnSpPr>
          <p:spPr bwMode="auto">
            <a:xfrm>
              <a:off x="2496" y="961"/>
              <a:ext cx="1247" cy="0"/>
            </a:xfrm>
            <a:prstGeom prst="straightConnector1">
              <a:avLst/>
            </a:prstGeom>
            <a:noFill/>
            <a:ln w="9525" algn="ctr">
              <a:solidFill>
                <a:schemeClr val="bg1">
                  <a:lumMod val="65000"/>
                </a:schemeClr>
              </a:solidFill>
              <a:round/>
              <a:headEnd type="triangle" w="med" len="med"/>
              <a:tailEnd type="triangle" w="med" len="med"/>
            </a:ln>
          </p:spPr>
        </p:cxnSp>
        <p:cxnSp>
          <p:nvCxnSpPr>
            <p:cNvPr id="31778" name="Straight Arrow Connector 39"/>
            <p:cNvCxnSpPr>
              <a:cxnSpLocks noChangeShapeType="1"/>
            </p:cNvCxnSpPr>
            <p:nvPr/>
          </p:nvCxnSpPr>
          <p:spPr bwMode="auto">
            <a:xfrm>
              <a:off x="3743" y="961"/>
              <a:ext cx="961" cy="0"/>
            </a:xfrm>
            <a:prstGeom prst="straightConnector1">
              <a:avLst/>
            </a:prstGeom>
            <a:noFill/>
            <a:ln w="9525" algn="ctr">
              <a:solidFill>
                <a:schemeClr val="bg1">
                  <a:lumMod val="65000"/>
                </a:schemeClr>
              </a:solidFill>
              <a:round/>
              <a:headEnd type="triangle" w="med" len="med"/>
              <a:tailEnd type="triangle" w="med" len="med"/>
            </a:ln>
          </p:spPr>
        </p:cxnSp>
        <p:cxnSp>
          <p:nvCxnSpPr>
            <p:cNvPr id="31781" name="Straight Connector 47"/>
            <p:cNvCxnSpPr>
              <a:cxnSpLocks noChangeShapeType="1"/>
            </p:cNvCxnSpPr>
            <p:nvPr/>
          </p:nvCxnSpPr>
          <p:spPr bwMode="auto">
            <a:xfrm>
              <a:off x="1057" y="1729"/>
              <a:ext cx="143" cy="0"/>
            </a:xfrm>
            <a:prstGeom prst="line">
              <a:avLst/>
            </a:prstGeom>
            <a:noFill/>
            <a:ln w="9525" algn="ctr">
              <a:solidFill>
                <a:schemeClr val="bg1">
                  <a:lumMod val="65000"/>
                </a:schemeClr>
              </a:solidFill>
              <a:round/>
              <a:headEnd type="triangle" w="med" len="med"/>
              <a:tailEnd type="triangle" w="med" len="med"/>
            </a:ln>
          </p:spPr>
        </p:cxnSp>
        <p:cxnSp>
          <p:nvCxnSpPr>
            <p:cNvPr id="31784" name="Straight Connector 52"/>
            <p:cNvCxnSpPr>
              <a:cxnSpLocks noChangeShapeType="1"/>
            </p:cNvCxnSpPr>
            <p:nvPr/>
          </p:nvCxnSpPr>
          <p:spPr bwMode="auto">
            <a:xfrm>
              <a:off x="2450" y="1729"/>
              <a:ext cx="430" cy="0"/>
            </a:xfrm>
            <a:prstGeom prst="line">
              <a:avLst/>
            </a:prstGeom>
            <a:noFill/>
            <a:ln w="9525" algn="ctr">
              <a:solidFill>
                <a:schemeClr val="bg1">
                  <a:lumMod val="65000"/>
                </a:schemeClr>
              </a:solidFill>
              <a:round/>
              <a:headEnd type="triangle" w="med" len="med"/>
              <a:tailEnd type="triangle" w="med" len="med"/>
            </a:ln>
          </p:spPr>
        </p:cxnSp>
        <p:sp>
          <p:nvSpPr>
            <p:cNvPr id="54368" name="TextBox 54"/>
            <p:cNvSpPr txBox="1">
              <a:spLocks noChangeArrowheads="1"/>
            </p:cNvSpPr>
            <p:nvPr/>
          </p:nvSpPr>
          <p:spPr bwMode="auto">
            <a:xfrm>
              <a:off x="963" y="1755"/>
              <a:ext cx="333" cy="165"/>
            </a:xfrm>
            <a:prstGeom prst="rect">
              <a:avLst/>
            </a:prstGeom>
            <a:noFill/>
            <a:ln w="9525">
              <a:noFill/>
              <a:miter lim="800000"/>
              <a:headEnd/>
              <a:tailEnd/>
            </a:ln>
          </p:spPr>
          <p:txBody>
            <a:bodyPr wrap="none" lIns="83448" tIns="41724" rIns="83448" bIns="41724"/>
            <a:lstStyle/>
            <a:p>
              <a:pPr defTabSz="835025"/>
              <a:r>
                <a:rPr lang="en-US" sz="700">
                  <a:latin typeface="FrutigerNext LT Regular" pitchFamily="34" charset="0"/>
                  <a:ea typeface="MS PGothic" pitchFamily="34" charset="-128"/>
                </a:rPr>
                <a:t>20ms</a:t>
              </a:r>
            </a:p>
          </p:txBody>
        </p:sp>
        <p:sp>
          <p:nvSpPr>
            <p:cNvPr id="54369" name="TextBox 55"/>
            <p:cNvSpPr txBox="1">
              <a:spLocks noChangeArrowheads="1"/>
            </p:cNvSpPr>
            <p:nvPr/>
          </p:nvSpPr>
          <p:spPr bwMode="auto">
            <a:xfrm>
              <a:off x="2497" y="1755"/>
              <a:ext cx="383" cy="165"/>
            </a:xfrm>
            <a:prstGeom prst="rect">
              <a:avLst/>
            </a:prstGeom>
            <a:noFill/>
            <a:ln w="9525">
              <a:noFill/>
              <a:miter lim="800000"/>
              <a:headEnd/>
              <a:tailEnd/>
            </a:ln>
          </p:spPr>
          <p:txBody>
            <a:bodyPr wrap="none" lIns="83448" tIns="41724" rIns="83448" bIns="41724"/>
            <a:lstStyle/>
            <a:p>
              <a:pPr defTabSz="835025"/>
              <a:r>
                <a:rPr lang="en-US" sz="700">
                  <a:latin typeface="FrutigerNext LT Regular" pitchFamily="34" charset="0"/>
                  <a:ea typeface="MS PGothic" pitchFamily="34" charset="-128"/>
                </a:rPr>
                <a:t>160ms</a:t>
              </a:r>
            </a:p>
          </p:txBody>
        </p:sp>
        <p:sp>
          <p:nvSpPr>
            <p:cNvPr id="54370" name="TextBox 56"/>
            <p:cNvSpPr txBox="1">
              <a:spLocks noChangeArrowheads="1"/>
            </p:cNvSpPr>
            <p:nvPr/>
          </p:nvSpPr>
          <p:spPr bwMode="auto">
            <a:xfrm>
              <a:off x="960" y="720"/>
              <a:ext cx="528" cy="252"/>
            </a:xfrm>
            <a:prstGeom prst="rect">
              <a:avLst/>
            </a:prstGeom>
            <a:noFill/>
            <a:ln w="9525">
              <a:noFill/>
              <a:miter lim="800000"/>
              <a:headEnd/>
              <a:tailEnd/>
            </a:ln>
          </p:spPr>
          <p:txBody>
            <a:bodyPr lIns="83448" tIns="41724" rIns="83448" bIns="41724"/>
            <a:lstStyle/>
            <a:p>
              <a:pPr algn="ctr" defTabSz="835025"/>
              <a:r>
                <a:rPr lang="en-US" sz="600">
                  <a:latin typeface="FrutigerNext LT Regular" pitchFamily="34" charset="0"/>
                  <a:ea typeface="MS PGothic" pitchFamily="34" charset="-128"/>
                </a:rPr>
                <a:t>Transient period</a:t>
              </a:r>
            </a:p>
          </p:txBody>
        </p:sp>
        <p:sp>
          <p:nvSpPr>
            <p:cNvPr id="54371" name="TextBox 57"/>
            <p:cNvSpPr txBox="1">
              <a:spLocks noChangeArrowheads="1"/>
            </p:cNvSpPr>
            <p:nvPr/>
          </p:nvSpPr>
          <p:spPr bwMode="auto">
            <a:xfrm>
              <a:off x="1680" y="805"/>
              <a:ext cx="528" cy="155"/>
            </a:xfrm>
            <a:prstGeom prst="rect">
              <a:avLst/>
            </a:prstGeom>
            <a:noFill/>
            <a:ln w="9525">
              <a:noFill/>
              <a:miter lim="800000"/>
              <a:headEnd/>
              <a:tailEnd/>
            </a:ln>
          </p:spPr>
          <p:txBody>
            <a:bodyPr lIns="83448" tIns="41724" rIns="83448" bIns="41724"/>
            <a:lstStyle/>
            <a:p>
              <a:pPr algn="ctr" defTabSz="835025"/>
              <a:r>
                <a:rPr lang="en-US" sz="600">
                  <a:latin typeface="FrutigerNext LT Regular" pitchFamily="34" charset="0"/>
                  <a:ea typeface="MS PGothic" pitchFamily="34" charset="-128"/>
                </a:rPr>
                <a:t>Talk spurts</a:t>
              </a:r>
            </a:p>
          </p:txBody>
        </p:sp>
        <p:sp>
          <p:nvSpPr>
            <p:cNvPr id="54372" name="TextBox 58"/>
            <p:cNvSpPr txBox="1">
              <a:spLocks noChangeArrowheads="1"/>
            </p:cNvSpPr>
            <p:nvPr/>
          </p:nvSpPr>
          <p:spPr bwMode="auto">
            <a:xfrm>
              <a:off x="2640" y="805"/>
              <a:ext cx="1008" cy="155"/>
            </a:xfrm>
            <a:prstGeom prst="rect">
              <a:avLst/>
            </a:prstGeom>
            <a:noFill/>
            <a:ln w="9525">
              <a:noFill/>
              <a:miter lim="800000"/>
              <a:headEnd/>
              <a:tailEnd/>
            </a:ln>
          </p:spPr>
          <p:txBody>
            <a:bodyPr lIns="83448" tIns="41724" rIns="83448" bIns="41724"/>
            <a:lstStyle/>
            <a:p>
              <a:pPr algn="ctr" defTabSz="835025"/>
              <a:r>
                <a:rPr lang="en-US" sz="600">
                  <a:latin typeface="FrutigerNext LT Regular" pitchFamily="34" charset="0"/>
                  <a:ea typeface="MS PGothic" pitchFamily="34" charset="-128"/>
                </a:rPr>
                <a:t>Silent period</a:t>
              </a:r>
            </a:p>
          </p:txBody>
        </p:sp>
        <p:sp>
          <p:nvSpPr>
            <p:cNvPr id="54373" name="TextBox 59"/>
            <p:cNvSpPr txBox="1">
              <a:spLocks noChangeArrowheads="1"/>
            </p:cNvSpPr>
            <p:nvPr/>
          </p:nvSpPr>
          <p:spPr bwMode="auto">
            <a:xfrm>
              <a:off x="3936" y="816"/>
              <a:ext cx="528" cy="155"/>
            </a:xfrm>
            <a:prstGeom prst="rect">
              <a:avLst/>
            </a:prstGeom>
            <a:noFill/>
            <a:ln w="9525">
              <a:noFill/>
              <a:miter lim="800000"/>
              <a:headEnd/>
              <a:tailEnd/>
            </a:ln>
          </p:spPr>
          <p:txBody>
            <a:bodyPr lIns="83448" tIns="41724" rIns="83448" bIns="41724"/>
            <a:lstStyle/>
            <a:p>
              <a:pPr algn="ctr" defTabSz="835025"/>
              <a:r>
                <a:rPr lang="en-US" sz="600">
                  <a:latin typeface="FrutigerNext LT Regular" pitchFamily="34" charset="0"/>
                  <a:ea typeface="MS PGothic" pitchFamily="34" charset="-128"/>
                </a:rPr>
                <a:t>Talk spurts</a:t>
              </a:r>
            </a:p>
          </p:txBody>
        </p:sp>
        <p:sp>
          <p:nvSpPr>
            <p:cNvPr id="54374" name="TextBox 60"/>
            <p:cNvSpPr txBox="1">
              <a:spLocks noChangeArrowheads="1"/>
            </p:cNvSpPr>
            <p:nvPr/>
          </p:nvSpPr>
          <p:spPr bwMode="auto">
            <a:xfrm>
              <a:off x="2880" y="1333"/>
              <a:ext cx="1008" cy="155"/>
            </a:xfrm>
            <a:prstGeom prst="rect">
              <a:avLst/>
            </a:prstGeom>
            <a:noFill/>
            <a:ln w="9525">
              <a:noFill/>
              <a:miter lim="800000"/>
              <a:headEnd/>
              <a:tailEnd/>
            </a:ln>
          </p:spPr>
          <p:txBody>
            <a:bodyPr lIns="83448" tIns="41724" rIns="83448" bIns="41724"/>
            <a:lstStyle/>
            <a:p>
              <a:pPr algn="ctr" defTabSz="835025"/>
              <a:r>
                <a:rPr lang="en-US" sz="600">
                  <a:latin typeface="FrutigerNext LT Regular" pitchFamily="34" charset="0"/>
                  <a:ea typeface="MS PGothic" pitchFamily="34" charset="-128"/>
                </a:rPr>
                <a:t>SID frame </a:t>
              </a:r>
            </a:p>
          </p:txBody>
        </p:sp>
        <p:cxnSp>
          <p:nvCxnSpPr>
            <p:cNvPr id="85" name="Straight Connector 84"/>
            <p:cNvCxnSpPr/>
            <p:nvPr/>
          </p:nvCxnSpPr>
          <p:spPr bwMode="auto">
            <a:xfrm rot="5400000">
              <a:off x="2376" y="1703"/>
              <a:ext cx="145" cy="2"/>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88" name="Straight Connector 87"/>
            <p:cNvCxnSpPr/>
            <p:nvPr/>
          </p:nvCxnSpPr>
          <p:spPr bwMode="auto">
            <a:xfrm rot="5400000">
              <a:off x="2807" y="1704"/>
              <a:ext cx="145" cy="0"/>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89" name="Straight Connector 88"/>
            <p:cNvCxnSpPr/>
            <p:nvPr/>
          </p:nvCxnSpPr>
          <p:spPr bwMode="auto">
            <a:xfrm rot="5400000">
              <a:off x="1129" y="1703"/>
              <a:ext cx="145" cy="2"/>
            </a:xfrm>
            <a:prstGeom prst="line">
              <a:avLst/>
            </a:prstGeom>
            <a:noFill/>
            <a:ln w="9525" cap="flat" cmpd="sng" algn="ctr">
              <a:solidFill>
                <a:schemeClr val="bg1">
                  <a:lumMod val="65000"/>
                </a:schemeClr>
              </a:solidFill>
              <a:prstDash val="solid"/>
              <a:round/>
              <a:headEnd type="none" w="med" len="med"/>
              <a:tailEnd type="none" w="med" len="med"/>
            </a:ln>
            <a:effectLst/>
          </p:spPr>
        </p:cxnSp>
        <p:cxnSp>
          <p:nvCxnSpPr>
            <p:cNvPr id="90" name="Straight Connector 89"/>
            <p:cNvCxnSpPr/>
            <p:nvPr/>
          </p:nvCxnSpPr>
          <p:spPr bwMode="auto">
            <a:xfrm rot="5400000">
              <a:off x="984" y="1704"/>
              <a:ext cx="145" cy="0"/>
            </a:xfrm>
            <a:prstGeom prst="line">
              <a:avLst/>
            </a:prstGeom>
            <a:noFill/>
            <a:ln w="9525" cap="flat" cmpd="sng" algn="ctr">
              <a:solidFill>
                <a:schemeClr val="bg1">
                  <a:lumMod val="65000"/>
                </a:schemeClr>
              </a:solidFill>
              <a:prstDash val="solid"/>
              <a:round/>
              <a:headEnd type="none" w="med" len="med"/>
              <a:tailEnd type="none" w="med" len="med"/>
            </a:ln>
            <a:effectLst/>
          </p:spPr>
        </p:cxnSp>
      </p:grpSp>
      <p:grpSp>
        <p:nvGrpSpPr>
          <p:cNvPr id="25" name="Group 368"/>
          <p:cNvGrpSpPr>
            <a:grpSpLocks/>
          </p:cNvGrpSpPr>
          <p:nvPr/>
        </p:nvGrpSpPr>
        <p:grpSpPr bwMode="auto">
          <a:xfrm>
            <a:off x="5064125" y="4575175"/>
            <a:ext cx="3643313" cy="1449388"/>
            <a:chOff x="1214" y="709"/>
            <a:chExt cx="3327" cy="1219"/>
          </a:xfrm>
        </p:grpSpPr>
        <p:sp>
          <p:nvSpPr>
            <p:cNvPr id="54293" name="AutoShape 369"/>
            <p:cNvSpPr>
              <a:spLocks noChangeArrowheads="1"/>
            </p:cNvSpPr>
            <p:nvPr/>
          </p:nvSpPr>
          <p:spPr bwMode="auto">
            <a:xfrm>
              <a:off x="1704" y="1127"/>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294" name="AutoShape 370"/>
            <p:cNvSpPr>
              <a:spLocks noChangeArrowheads="1"/>
            </p:cNvSpPr>
            <p:nvPr/>
          </p:nvSpPr>
          <p:spPr bwMode="auto">
            <a:xfrm>
              <a:off x="2191" y="1260"/>
              <a:ext cx="650" cy="266"/>
            </a:xfrm>
            <a:prstGeom prst="hexagon">
              <a:avLst>
                <a:gd name="adj" fmla="val 61090"/>
                <a:gd name="vf" fmla="val 115470"/>
              </a:avLst>
            </a:prstGeom>
            <a:solidFill>
              <a:srgbClr val="C0C0C0">
                <a:alpha val="50195"/>
              </a:srgbClr>
            </a:solidFill>
            <a:ln w="9525" algn="ctr">
              <a:solidFill>
                <a:srgbClr val="00CCFF"/>
              </a:solidFill>
              <a:prstDash val="lgDash"/>
              <a:miter lim="800000"/>
              <a:headEnd/>
              <a:tailEnd/>
            </a:ln>
          </p:spPr>
          <p:txBody>
            <a:bodyPr wrap="none" anchor="ctr"/>
            <a:lstStyle/>
            <a:p>
              <a:endParaRPr lang="en-US" sz="1600"/>
            </a:p>
          </p:txBody>
        </p:sp>
        <p:sp>
          <p:nvSpPr>
            <p:cNvPr id="54295" name="AutoShape 371"/>
            <p:cNvSpPr>
              <a:spLocks noChangeArrowheads="1"/>
            </p:cNvSpPr>
            <p:nvPr/>
          </p:nvSpPr>
          <p:spPr bwMode="auto">
            <a:xfrm>
              <a:off x="2192" y="995"/>
              <a:ext cx="650" cy="266"/>
            </a:xfrm>
            <a:prstGeom prst="hexagon">
              <a:avLst>
                <a:gd name="adj" fmla="val 61090"/>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296" name="AutoShape 372"/>
            <p:cNvSpPr>
              <a:spLocks noChangeArrowheads="1"/>
            </p:cNvSpPr>
            <p:nvPr/>
          </p:nvSpPr>
          <p:spPr bwMode="auto">
            <a:xfrm>
              <a:off x="1702" y="1393"/>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297" name="AutoShape 373"/>
            <p:cNvSpPr>
              <a:spLocks noChangeArrowheads="1"/>
            </p:cNvSpPr>
            <p:nvPr/>
          </p:nvSpPr>
          <p:spPr bwMode="auto">
            <a:xfrm>
              <a:off x="1214" y="1259"/>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298" name="AutoShape 374"/>
            <p:cNvSpPr>
              <a:spLocks noChangeArrowheads="1"/>
            </p:cNvSpPr>
            <p:nvPr/>
          </p:nvSpPr>
          <p:spPr bwMode="auto">
            <a:xfrm>
              <a:off x="1218" y="994"/>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299" name="AutoShape 375"/>
            <p:cNvSpPr>
              <a:spLocks noChangeArrowheads="1"/>
            </p:cNvSpPr>
            <p:nvPr/>
          </p:nvSpPr>
          <p:spPr bwMode="auto">
            <a:xfrm>
              <a:off x="1707" y="861"/>
              <a:ext cx="650" cy="266"/>
            </a:xfrm>
            <a:prstGeom prst="hexagon">
              <a:avLst>
                <a:gd name="adj" fmla="val 61090"/>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0" name="AutoShape 376"/>
            <p:cNvSpPr>
              <a:spLocks noChangeArrowheads="1"/>
            </p:cNvSpPr>
            <p:nvPr/>
          </p:nvSpPr>
          <p:spPr bwMode="auto">
            <a:xfrm>
              <a:off x="3171" y="996"/>
              <a:ext cx="652" cy="266"/>
            </a:xfrm>
            <a:prstGeom prst="hexagon">
              <a:avLst>
                <a:gd name="adj" fmla="val 61278"/>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1" name="AutoShape 377"/>
            <p:cNvSpPr>
              <a:spLocks noChangeArrowheads="1"/>
            </p:cNvSpPr>
            <p:nvPr/>
          </p:nvSpPr>
          <p:spPr bwMode="auto">
            <a:xfrm>
              <a:off x="3659" y="1129"/>
              <a:ext cx="650" cy="265"/>
            </a:xfrm>
            <a:prstGeom prst="hexagon">
              <a:avLst>
                <a:gd name="adj" fmla="val 61321"/>
                <a:gd name="vf" fmla="val 115470"/>
              </a:avLst>
            </a:prstGeom>
            <a:solidFill>
              <a:srgbClr val="C0C0C0">
                <a:alpha val="50195"/>
              </a:srgbClr>
            </a:solidFill>
            <a:ln w="9525" algn="ctr">
              <a:solidFill>
                <a:srgbClr val="00CCFF"/>
              </a:solidFill>
              <a:prstDash val="lgDash"/>
              <a:miter lim="800000"/>
              <a:headEnd/>
              <a:tailEnd/>
            </a:ln>
          </p:spPr>
          <p:txBody>
            <a:bodyPr wrap="none" anchor="ctr"/>
            <a:lstStyle/>
            <a:p>
              <a:endParaRPr lang="en-US" sz="1600"/>
            </a:p>
          </p:txBody>
        </p:sp>
        <p:sp>
          <p:nvSpPr>
            <p:cNvPr id="54302" name="AutoShape 378"/>
            <p:cNvSpPr>
              <a:spLocks noChangeArrowheads="1"/>
            </p:cNvSpPr>
            <p:nvPr/>
          </p:nvSpPr>
          <p:spPr bwMode="auto">
            <a:xfrm>
              <a:off x="3660" y="863"/>
              <a:ext cx="650" cy="266"/>
            </a:xfrm>
            <a:prstGeom prst="hexagon">
              <a:avLst>
                <a:gd name="adj" fmla="val 61090"/>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3" name="AutoShape 379"/>
            <p:cNvSpPr>
              <a:spLocks noChangeArrowheads="1"/>
            </p:cNvSpPr>
            <p:nvPr/>
          </p:nvSpPr>
          <p:spPr bwMode="auto">
            <a:xfrm>
              <a:off x="3169" y="1262"/>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4" name="AutoShape 380"/>
            <p:cNvSpPr>
              <a:spLocks noChangeArrowheads="1"/>
            </p:cNvSpPr>
            <p:nvPr/>
          </p:nvSpPr>
          <p:spPr bwMode="auto">
            <a:xfrm>
              <a:off x="2682" y="1128"/>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5" name="AutoShape 381"/>
            <p:cNvSpPr>
              <a:spLocks noChangeArrowheads="1"/>
            </p:cNvSpPr>
            <p:nvPr/>
          </p:nvSpPr>
          <p:spPr bwMode="auto">
            <a:xfrm>
              <a:off x="2686" y="862"/>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6" name="AutoShape 382"/>
            <p:cNvSpPr>
              <a:spLocks noChangeArrowheads="1"/>
            </p:cNvSpPr>
            <p:nvPr/>
          </p:nvSpPr>
          <p:spPr bwMode="auto">
            <a:xfrm>
              <a:off x="3174" y="729"/>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7" name="AutoShape 383"/>
            <p:cNvSpPr>
              <a:spLocks noChangeArrowheads="1"/>
            </p:cNvSpPr>
            <p:nvPr/>
          </p:nvSpPr>
          <p:spPr bwMode="auto">
            <a:xfrm>
              <a:off x="2677" y="1662"/>
              <a:ext cx="652" cy="266"/>
            </a:xfrm>
            <a:prstGeom prst="hexagon">
              <a:avLst>
                <a:gd name="adj" fmla="val 61278"/>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8" name="AutoShape 384"/>
            <p:cNvSpPr>
              <a:spLocks noChangeArrowheads="1"/>
            </p:cNvSpPr>
            <p:nvPr/>
          </p:nvSpPr>
          <p:spPr bwMode="auto">
            <a:xfrm>
              <a:off x="3165" y="1530"/>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09" name="AutoShape 385"/>
            <p:cNvSpPr>
              <a:spLocks noChangeArrowheads="1"/>
            </p:cNvSpPr>
            <p:nvPr/>
          </p:nvSpPr>
          <p:spPr bwMode="auto">
            <a:xfrm>
              <a:off x="2192" y="1530"/>
              <a:ext cx="650" cy="265"/>
            </a:xfrm>
            <a:prstGeom prst="hexagon">
              <a:avLst>
                <a:gd name="adj" fmla="val 61321"/>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0" name="AutoShape 386"/>
            <p:cNvSpPr>
              <a:spLocks noChangeArrowheads="1"/>
            </p:cNvSpPr>
            <p:nvPr/>
          </p:nvSpPr>
          <p:spPr bwMode="auto">
            <a:xfrm>
              <a:off x="2680" y="1395"/>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1" name="AutoShape 387"/>
            <p:cNvSpPr>
              <a:spLocks noChangeArrowheads="1"/>
            </p:cNvSpPr>
            <p:nvPr/>
          </p:nvSpPr>
          <p:spPr bwMode="auto">
            <a:xfrm>
              <a:off x="3653" y="1394"/>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2" name="AutoShape 388"/>
            <p:cNvSpPr>
              <a:spLocks noChangeArrowheads="1"/>
            </p:cNvSpPr>
            <p:nvPr/>
          </p:nvSpPr>
          <p:spPr bwMode="auto">
            <a:xfrm>
              <a:off x="3653" y="1661"/>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3" name="AutoShape 389"/>
            <p:cNvSpPr>
              <a:spLocks noChangeArrowheads="1"/>
            </p:cNvSpPr>
            <p:nvPr/>
          </p:nvSpPr>
          <p:spPr bwMode="auto">
            <a:xfrm>
              <a:off x="1701" y="1661"/>
              <a:ext cx="651" cy="266"/>
            </a:xfrm>
            <a:prstGeom prst="hexagon">
              <a:avLst>
                <a:gd name="adj" fmla="val 61184"/>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4" name="AutoShape 390"/>
            <p:cNvSpPr>
              <a:spLocks noChangeArrowheads="1"/>
            </p:cNvSpPr>
            <p:nvPr/>
          </p:nvSpPr>
          <p:spPr bwMode="auto">
            <a:xfrm>
              <a:off x="1214" y="1527"/>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5" name="AutoShape 391"/>
            <p:cNvSpPr>
              <a:spLocks noChangeArrowheads="1"/>
            </p:cNvSpPr>
            <p:nvPr/>
          </p:nvSpPr>
          <p:spPr bwMode="auto">
            <a:xfrm>
              <a:off x="2197" y="729"/>
              <a:ext cx="651" cy="267"/>
            </a:xfrm>
            <a:prstGeom prst="hexagon">
              <a:avLst>
                <a:gd name="adj" fmla="val 60955"/>
                <a:gd name="vf" fmla="val 115470"/>
              </a:avLst>
            </a:prstGeom>
            <a:solidFill>
              <a:srgbClr val="C0C0C0">
                <a:alpha val="50195"/>
              </a:srgbClr>
            </a:solidFill>
            <a:ln w="9525">
              <a:solidFill>
                <a:srgbClr val="00CCFF"/>
              </a:solidFill>
              <a:prstDash val="lgDash"/>
              <a:miter lim="800000"/>
              <a:headEnd/>
              <a:tailEnd/>
            </a:ln>
          </p:spPr>
          <p:txBody>
            <a:bodyPr wrap="none" anchor="ctr"/>
            <a:lstStyle/>
            <a:p>
              <a:endParaRPr lang="en-US" sz="1600"/>
            </a:p>
          </p:txBody>
        </p:sp>
        <p:sp>
          <p:nvSpPr>
            <p:cNvPr id="54316" name="AutoShape 392"/>
            <p:cNvSpPr>
              <a:spLocks noChangeArrowheads="1"/>
            </p:cNvSpPr>
            <p:nvPr/>
          </p:nvSpPr>
          <p:spPr bwMode="auto">
            <a:xfrm>
              <a:off x="1925" y="1036"/>
              <a:ext cx="637" cy="278"/>
            </a:xfrm>
            <a:prstGeom prst="hexagon">
              <a:avLst>
                <a:gd name="adj" fmla="val 57284"/>
                <a:gd name="vf" fmla="val 115470"/>
              </a:avLst>
            </a:prstGeom>
            <a:solidFill>
              <a:srgbClr val="FFCC66">
                <a:alpha val="50195"/>
              </a:srgbClr>
            </a:solidFill>
            <a:ln w="12700" algn="ctr">
              <a:solidFill>
                <a:schemeClr val="tx1"/>
              </a:solidFill>
              <a:prstDash val="dash"/>
              <a:miter lim="800000"/>
              <a:headEnd/>
              <a:tailEnd/>
            </a:ln>
          </p:spPr>
          <p:txBody>
            <a:bodyPr wrap="none" anchor="ctr"/>
            <a:lstStyle/>
            <a:p>
              <a:endParaRPr lang="en-US" sz="1600"/>
            </a:p>
          </p:txBody>
        </p:sp>
        <p:sp>
          <p:nvSpPr>
            <p:cNvPr id="54317" name="AutoShape 393"/>
            <p:cNvSpPr>
              <a:spLocks noChangeArrowheads="1"/>
            </p:cNvSpPr>
            <p:nvPr/>
          </p:nvSpPr>
          <p:spPr bwMode="auto">
            <a:xfrm>
              <a:off x="2884" y="1038"/>
              <a:ext cx="637" cy="278"/>
            </a:xfrm>
            <a:prstGeom prst="hexagon">
              <a:avLst>
                <a:gd name="adj" fmla="val 57284"/>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sp>
          <p:nvSpPr>
            <p:cNvPr id="54318" name="AutoShape 394"/>
            <p:cNvSpPr>
              <a:spLocks noChangeArrowheads="1"/>
            </p:cNvSpPr>
            <p:nvPr/>
          </p:nvSpPr>
          <p:spPr bwMode="auto">
            <a:xfrm>
              <a:off x="2406" y="898"/>
              <a:ext cx="638" cy="279"/>
            </a:xfrm>
            <a:prstGeom prst="hexagon">
              <a:avLst>
                <a:gd name="adj" fmla="val 57168"/>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sp>
          <p:nvSpPr>
            <p:cNvPr id="54319" name="AutoShape 395"/>
            <p:cNvSpPr>
              <a:spLocks noChangeArrowheads="1"/>
            </p:cNvSpPr>
            <p:nvPr/>
          </p:nvSpPr>
          <p:spPr bwMode="auto">
            <a:xfrm>
              <a:off x="2401" y="1455"/>
              <a:ext cx="639" cy="278"/>
            </a:xfrm>
            <a:prstGeom prst="hexagon">
              <a:avLst>
                <a:gd name="adj" fmla="val 57464"/>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sp>
          <p:nvSpPr>
            <p:cNvPr id="54320" name="AutoShape 396"/>
            <p:cNvSpPr>
              <a:spLocks noChangeArrowheads="1"/>
            </p:cNvSpPr>
            <p:nvPr/>
          </p:nvSpPr>
          <p:spPr bwMode="auto">
            <a:xfrm>
              <a:off x="2880" y="1317"/>
              <a:ext cx="637" cy="278"/>
            </a:xfrm>
            <a:prstGeom prst="hexagon">
              <a:avLst>
                <a:gd name="adj" fmla="val 57284"/>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sp>
          <p:nvSpPr>
            <p:cNvPr id="54321" name="AutoShape 397"/>
            <p:cNvSpPr>
              <a:spLocks noChangeArrowheads="1"/>
            </p:cNvSpPr>
            <p:nvPr/>
          </p:nvSpPr>
          <p:spPr bwMode="auto">
            <a:xfrm>
              <a:off x="1926" y="1316"/>
              <a:ext cx="637" cy="278"/>
            </a:xfrm>
            <a:prstGeom prst="hexagon">
              <a:avLst>
                <a:gd name="adj" fmla="val 57284"/>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sp>
          <p:nvSpPr>
            <p:cNvPr id="54322" name="AutoShape 398"/>
            <p:cNvSpPr>
              <a:spLocks noChangeArrowheads="1"/>
            </p:cNvSpPr>
            <p:nvPr/>
          </p:nvSpPr>
          <p:spPr bwMode="auto">
            <a:xfrm>
              <a:off x="2404" y="1178"/>
              <a:ext cx="638" cy="277"/>
            </a:xfrm>
            <a:prstGeom prst="hexagon">
              <a:avLst>
                <a:gd name="adj" fmla="val 57581"/>
                <a:gd name="vf" fmla="val 115470"/>
              </a:avLst>
            </a:prstGeom>
            <a:solidFill>
              <a:srgbClr val="FFCC66">
                <a:alpha val="50195"/>
              </a:srgbClr>
            </a:solidFill>
            <a:ln w="12700">
              <a:solidFill>
                <a:schemeClr val="tx1"/>
              </a:solidFill>
              <a:prstDash val="dash"/>
              <a:miter lim="800000"/>
              <a:headEnd/>
              <a:tailEnd/>
            </a:ln>
          </p:spPr>
          <p:txBody>
            <a:bodyPr wrap="none" anchor="ctr"/>
            <a:lstStyle/>
            <a:p>
              <a:endParaRPr lang="en-US" sz="1600"/>
            </a:p>
          </p:txBody>
        </p:sp>
        <p:pic>
          <p:nvPicPr>
            <p:cNvPr id="54323" name="Picture 399"/>
            <p:cNvPicPr>
              <a:picLocks noChangeAspect="1" noChangeArrowheads="1"/>
            </p:cNvPicPr>
            <p:nvPr/>
          </p:nvPicPr>
          <p:blipFill>
            <a:blip r:embed="rId9" cstate="print">
              <a:clrChange>
                <a:clrFrom>
                  <a:srgbClr val="212121"/>
                </a:clrFrom>
                <a:clrTo>
                  <a:srgbClr val="212121">
                    <a:alpha val="0"/>
                  </a:srgbClr>
                </a:clrTo>
              </a:clrChange>
            </a:blip>
            <a:srcRect/>
            <a:stretch>
              <a:fillRect/>
            </a:stretch>
          </p:blipFill>
          <p:spPr bwMode="auto">
            <a:xfrm>
              <a:off x="2285" y="1061"/>
              <a:ext cx="119" cy="228"/>
            </a:xfrm>
            <a:prstGeom prst="rect">
              <a:avLst/>
            </a:prstGeom>
            <a:noFill/>
            <a:ln w="9525">
              <a:noFill/>
              <a:miter lim="800000"/>
              <a:headEnd/>
              <a:tailEnd/>
            </a:ln>
          </p:spPr>
        </p:pic>
        <p:sp>
          <p:nvSpPr>
            <p:cNvPr id="54324" name="AutoShape 400"/>
            <p:cNvSpPr>
              <a:spLocks/>
            </p:cNvSpPr>
            <p:nvPr/>
          </p:nvSpPr>
          <p:spPr bwMode="auto">
            <a:xfrm>
              <a:off x="3878" y="1142"/>
              <a:ext cx="663" cy="202"/>
            </a:xfrm>
            <a:prstGeom prst="accentCallout2">
              <a:avLst>
                <a:gd name="adj1" fmla="val 31032"/>
                <a:gd name="adj2" fmla="val -6977"/>
                <a:gd name="adj3" fmla="val 31032"/>
                <a:gd name="adj4" fmla="val -24417"/>
                <a:gd name="adj5" fmla="val 123708"/>
                <a:gd name="adj6" fmla="val -43315"/>
              </a:avLst>
            </a:prstGeom>
            <a:solidFill>
              <a:srgbClr val="C0C0C0">
                <a:alpha val="50195"/>
              </a:srgbClr>
            </a:solidFill>
            <a:ln w="9525">
              <a:solidFill>
                <a:schemeClr val="tx1"/>
              </a:solidFill>
              <a:miter lim="800000"/>
              <a:headEnd/>
              <a:tailEnd type="triangle" w="med" len="med"/>
            </a:ln>
          </p:spPr>
          <p:txBody>
            <a:bodyPr wrap="none" lIns="91335" tIns="45667" rIns="91335" bIns="45667" anchor="ctr"/>
            <a:lstStyle/>
            <a:p>
              <a:pPr algn="ctr" defTabSz="801688"/>
              <a:r>
                <a:rPr lang="en-US" altLang="zh-CN" sz="700" b="1">
                  <a:latin typeface="FrutigerNext LT Regular" pitchFamily="34" charset="0"/>
                  <a:ea typeface="华文细黑" pitchFamily="2" charset="-122"/>
                </a:rPr>
                <a:t>2G/3G Coverage</a:t>
              </a:r>
            </a:p>
          </p:txBody>
        </p:sp>
        <p:sp>
          <p:nvSpPr>
            <p:cNvPr id="54325" name="AutoShape 401"/>
            <p:cNvSpPr>
              <a:spLocks/>
            </p:cNvSpPr>
            <p:nvPr/>
          </p:nvSpPr>
          <p:spPr bwMode="auto">
            <a:xfrm>
              <a:off x="1517" y="709"/>
              <a:ext cx="668" cy="202"/>
            </a:xfrm>
            <a:prstGeom prst="accentCallout2">
              <a:avLst>
                <a:gd name="adj1" fmla="val 35644"/>
                <a:gd name="adj2" fmla="val 107185"/>
                <a:gd name="adj3" fmla="val 35644"/>
                <a:gd name="adj4" fmla="val 131287"/>
                <a:gd name="adj5" fmla="val 150495"/>
                <a:gd name="adj6" fmla="val 156884"/>
              </a:avLst>
            </a:prstGeom>
            <a:solidFill>
              <a:srgbClr val="FFCC66">
                <a:alpha val="50195"/>
              </a:srgbClr>
            </a:solidFill>
            <a:ln w="9525">
              <a:solidFill>
                <a:schemeClr val="tx1"/>
              </a:solidFill>
              <a:miter lim="800000"/>
              <a:headEnd/>
              <a:tailEnd type="triangle" w="med" len="med"/>
            </a:ln>
          </p:spPr>
          <p:txBody>
            <a:bodyPr lIns="79106" tIns="39556" rIns="79106" bIns="39556" anchor="ctr" anchorCtr="1"/>
            <a:lstStyle/>
            <a:p>
              <a:pPr algn="ctr" defTabSz="801688"/>
              <a:r>
                <a:rPr lang="en-US" altLang="zh-CN" sz="700" b="1">
                  <a:latin typeface="FrutigerNext LT Regular" pitchFamily="34" charset="0"/>
                  <a:ea typeface="华文细黑" pitchFamily="2" charset="-122"/>
                </a:rPr>
                <a:t>LTE Coverage</a:t>
              </a:r>
            </a:p>
          </p:txBody>
        </p:sp>
        <p:pic>
          <p:nvPicPr>
            <p:cNvPr id="54326" name="Picture 402"/>
            <p:cNvPicPr>
              <a:picLocks noChangeAspect="1" noChangeArrowheads="1"/>
            </p:cNvPicPr>
            <p:nvPr/>
          </p:nvPicPr>
          <p:blipFill>
            <a:blip r:embed="rId10" cstate="print">
              <a:clrChange>
                <a:clrFrom>
                  <a:srgbClr val="212121"/>
                </a:clrFrom>
                <a:clrTo>
                  <a:srgbClr val="212121">
                    <a:alpha val="0"/>
                  </a:srgbClr>
                </a:clrTo>
              </a:clrChange>
            </a:blip>
            <a:srcRect/>
            <a:stretch>
              <a:fillRect/>
            </a:stretch>
          </p:blipFill>
          <p:spPr bwMode="auto">
            <a:xfrm>
              <a:off x="1357" y="1100"/>
              <a:ext cx="76" cy="145"/>
            </a:xfrm>
            <a:prstGeom prst="rect">
              <a:avLst/>
            </a:prstGeom>
            <a:noFill/>
            <a:ln w="9525">
              <a:noFill/>
              <a:miter lim="800000"/>
              <a:headEnd/>
              <a:tailEnd/>
            </a:ln>
          </p:spPr>
        </p:pic>
        <p:pic>
          <p:nvPicPr>
            <p:cNvPr id="54327" name="Picture 403"/>
            <p:cNvPicPr>
              <a:picLocks noChangeAspect="1" noChangeArrowheads="1"/>
            </p:cNvPicPr>
            <p:nvPr/>
          </p:nvPicPr>
          <p:blipFill>
            <a:blip r:embed="rId9" cstate="print">
              <a:clrChange>
                <a:clrFrom>
                  <a:srgbClr val="212121"/>
                </a:clrFrom>
                <a:clrTo>
                  <a:srgbClr val="212121">
                    <a:alpha val="0"/>
                  </a:srgbClr>
                </a:clrTo>
              </a:clrChange>
            </a:blip>
            <a:srcRect/>
            <a:stretch>
              <a:fillRect/>
            </a:stretch>
          </p:blipFill>
          <p:spPr bwMode="auto">
            <a:xfrm>
              <a:off x="2889" y="996"/>
              <a:ext cx="119" cy="228"/>
            </a:xfrm>
            <a:prstGeom prst="rect">
              <a:avLst/>
            </a:prstGeom>
            <a:noFill/>
            <a:ln w="9525">
              <a:noFill/>
              <a:miter lim="800000"/>
              <a:headEnd/>
              <a:tailEnd/>
            </a:ln>
          </p:spPr>
        </p:pic>
        <p:pic>
          <p:nvPicPr>
            <p:cNvPr id="54328" name="Picture 404"/>
            <p:cNvPicPr>
              <a:picLocks noChangeAspect="1" noChangeArrowheads="1"/>
            </p:cNvPicPr>
            <p:nvPr/>
          </p:nvPicPr>
          <p:blipFill>
            <a:blip r:embed="rId11" cstate="print">
              <a:clrChange>
                <a:clrFrom>
                  <a:srgbClr val="212121"/>
                </a:clrFrom>
                <a:clrTo>
                  <a:srgbClr val="212121">
                    <a:alpha val="0"/>
                  </a:srgbClr>
                </a:clrTo>
              </a:clrChange>
            </a:blip>
            <a:srcRect/>
            <a:stretch>
              <a:fillRect/>
            </a:stretch>
          </p:blipFill>
          <p:spPr bwMode="auto">
            <a:xfrm>
              <a:off x="4067" y="872"/>
              <a:ext cx="76" cy="146"/>
            </a:xfrm>
            <a:prstGeom prst="rect">
              <a:avLst/>
            </a:prstGeom>
            <a:noFill/>
            <a:ln w="9525">
              <a:noFill/>
              <a:miter lim="800000"/>
              <a:headEnd/>
              <a:tailEnd/>
            </a:ln>
          </p:spPr>
        </p:pic>
        <p:sp>
          <p:nvSpPr>
            <p:cNvPr id="54329" name="AutoShape 405"/>
            <p:cNvSpPr>
              <a:spLocks noChangeArrowheads="1"/>
            </p:cNvSpPr>
            <p:nvPr/>
          </p:nvSpPr>
          <p:spPr bwMode="auto">
            <a:xfrm rot="-304799">
              <a:off x="3034" y="1015"/>
              <a:ext cx="1036" cy="83"/>
            </a:xfrm>
            <a:prstGeom prst="leftRightArrow">
              <a:avLst>
                <a:gd name="adj1" fmla="val 50000"/>
                <a:gd name="adj2" fmla="val 249639"/>
              </a:avLst>
            </a:prstGeom>
            <a:solidFill>
              <a:schemeClr val="hlink"/>
            </a:solidFill>
            <a:ln w="9525" algn="ctr">
              <a:solidFill>
                <a:schemeClr val="tx1"/>
              </a:solidFill>
              <a:miter lim="800000"/>
              <a:headEnd/>
              <a:tailEnd/>
            </a:ln>
          </p:spPr>
          <p:txBody>
            <a:bodyPr wrap="none" lIns="79200" tIns="39600" rIns="79200" bIns="39600" anchor="ctr"/>
            <a:lstStyle/>
            <a:p>
              <a:endParaRPr lang="en-US" sz="1600"/>
            </a:p>
          </p:txBody>
        </p:sp>
        <p:sp>
          <p:nvSpPr>
            <p:cNvPr id="54330" name="Text Box 406"/>
            <p:cNvSpPr txBox="1">
              <a:spLocks noChangeArrowheads="1"/>
            </p:cNvSpPr>
            <p:nvPr/>
          </p:nvSpPr>
          <p:spPr bwMode="auto">
            <a:xfrm rot="21317160">
              <a:off x="3099" y="866"/>
              <a:ext cx="856" cy="158"/>
            </a:xfrm>
            <a:prstGeom prst="rect">
              <a:avLst/>
            </a:prstGeom>
            <a:noFill/>
            <a:ln w="9525" algn="ctr">
              <a:noFill/>
              <a:miter lim="800000"/>
              <a:headEnd/>
              <a:tailEnd/>
            </a:ln>
          </p:spPr>
          <p:txBody>
            <a:bodyPr lIns="79106" tIns="39556" rIns="79106" bIns="39556" anchorCtr="1">
              <a:spAutoFit/>
            </a:bodyPr>
            <a:lstStyle/>
            <a:p>
              <a:pPr algn="ctr" defTabSz="801688">
                <a:spcBef>
                  <a:spcPct val="50000"/>
                </a:spcBef>
              </a:pPr>
              <a:r>
                <a:rPr lang="en-US" altLang="zh-CN" sz="700" b="1">
                  <a:latin typeface="FrutigerNext LT Regular" pitchFamily="34" charset="0"/>
                  <a:ea typeface="华文细黑" pitchFamily="2" charset="-122"/>
                </a:rPr>
                <a:t>Cell Reselection</a:t>
              </a:r>
            </a:p>
          </p:txBody>
        </p:sp>
        <p:sp>
          <p:nvSpPr>
            <p:cNvPr id="54331" name="AutoShape 407"/>
            <p:cNvSpPr>
              <a:spLocks noChangeArrowheads="1"/>
            </p:cNvSpPr>
            <p:nvPr/>
          </p:nvSpPr>
          <p:spPr bwMode="auto">
            <a:xfrm>
              <a:off x="1445" y="1137"/>
              <a:ext cx="837" cy="81"/>
            </a:xfrm>
            <a:prstGeom prst="leftRightArrow">
              <a:avLst>
                <a:gd name="adj1" fmla="val 50000"/>
                <a:gd name="adj2" fmla="val 206667"/>
              </a:avLst>
            </a:prstGeom>
            <a:solidFill>
              <a:schemeClr val="hlink"/>
            </a:solidFill>
            <a:ln w="9525" algn="ctr">
              <a:solidFill>
                <a:schemeClr val="tx1"/>
              </a:solidFill>
              <a:miter lim="800000"/>
              <a:headEnd/>
              <a:tailEnd/>
            </a:ln>
          </p:spPr>
          <p:txBody>
            <a:bodyPr wrap="none" lIns="79200" tIns="39600" rIns="79200" bIns="39600" anchor="ctr"/>
            <a:lstStyle/>
            <a:p>
              <a:endParaRPr lang="en-US" sz="1600"/>
            </a:p>
          </p:txBody>
        </p:sp>
        <p:sp>
          <p:nvSpPr>
            <p:cNvPr id="54332" name="Text Box 408"/>
            <p:cNvSpPr txBox="1">
              <a:spLocks noChangeArrowheads="1"/>
            </p:cNvSpPr>
            <p:nvPr/>
          </p:nvSpPr>
          <p:spPr bwMode="auto">
            <a:xfrm>
              <a:off x="1479" y="993"/>
              <a:ext cx="782" cy="170"/>
            </a:xfrm>
            <a:prstGeom prst="rect">
              <a:avLst/>
            </a:prstGeom>
            <a:noFill/>
            <a:ln w="9525" algn="ctr">
              <a:noFill/>
              <a:miter lim="800000"/>
              <a:headEnd/>
              <a:tailEnd/>
            </a:ln>
          </p:spPr>
          <p:txBody>
            <a:bodyPr lIns="79106" tIns="39556" rIns="79106" bIns="39556" anchorCtr="1">
              <a:spAutoFit/>
            </a:bodyPr>
            <a:lstStyle/>
            <a:p>
              <a:pPr algn="ctr" defTabSz="801688">
                <a:spcBef>
                  <a:spcPct val="50000"/>
                </a:spcBef>
              </a:pPr>
              <a:r>
                <a:rPr lang="en-US" altLang="zh-CN" sz="800" b="1">
                  <a:latin typeface="FrutigerNext LT Regular" pitchFamily="34" charset="0"/>
                  <a:ea typeface="华文细黑" pitchFamily="2" charset="-122"/>
                </a:rPr>
                <a:t>PS Hand over</a:t>
              </a:r>
            </a:p>
          </p:txBody>
        </p:sp>
        <p:sp>
          <p:nvSpPr>
            <p:cNvPr id="54333" name="AutoShape 409"/>
            <p:cNvSpPr>
              <a:spLocks noChangeArrowheads="1"/>
            </p:cNvSpPr>
            <p:nvPr/>
          </p:nvSpPr>
          <p:spPr bwMode="auto">
            <a:xfrm rot="5400000">
              <a:off x="1684" y="876"/>
              <a:ext cx="268" cy="1125"/>
            </a:xfrm>
            <a:prstGeom prst="curvedLeftArrow">
              <a:avLst>
                <a:gd name="adj1" fmla="val 28432"/>
                <a:gd name="adj2" fmla="val 102515"/>
                <a:gd name="adj3" fmla="val 31648"/>
              </a:avLst>
            </a:prstGeom>
            <a:solidFill>
              <a:schemeClr val="hlink"/>
            </a:solidFill>
            <a:ln w="9525">
              <a:solidFill>
                <a:schemeClr val="tx1"/>
              </a:solidFill>
              <a:miter lim="800000"/>
              <a:headEnd/>
              <a:tailEnd/>
            </a:ln>
          </p:spPr>
          <p:txBody>
            <a:bodyPr rot="10800000" vert="eaVert" wrap="none" lIns="79200" tIns="39600" rIns="79200" bIns="39600" anchor="ctr"/>
            <a:lstStyle/>
            <a:p>
              <a:endParaRPr lang="en-US" sz="1600"/>
            </a:p>
          </p:txBody>
        </p:sp>
        <p:sp>
          <p:nvSpPr>
            <p:cNvPr id="54334" name="Text Box 410"/>
            <p:cNvSpPr txBox="1">
              <a:spLocks noChangeArrowheads="1"/>
            </p:cNvSpPr>
            <p:nvPr/>
          </p:nvSpPr>
          <p:spPr bwMode="auto">
            <a:xfrm>
              <a:off x="1334" y="1570"/>
              <a:ext cx="1185" cy="177"/>
            </a:xfrm>
            <a:prstGeom prst="rect">
              <a:avLst/>
            </a:prstGeom>
            <a:noFill/>
            <a:ln w="9525" algn="ctr">
              <a:noFill/>
              <a:miter lim="800000"/>
              <a:headEnd/>
              <a:tailEnd/>
            </a:ln>
          </p:spPr>
          <p:txBody>
            <a:bodyPr lIns="86657" tIns="43328" rIns="86657" bIns="43328" anchorCtr="1">
              <a:spAutoFit/>
            </a:bodyPr>
            <a:lstStyle/>
            <a:p>
              <a:pPr algn="ctr" defTabSz="877888">
                <a:spcBef>
                  <a:spcPct val="50000"/>
                </a:spcBef>
              </a:pPr>
              <a:endParaRPr lang="en-US" altLang="zh-CN" sz="800" b="1">
                <a:latin typeface="FrutigerNext LT Regular" pitchFamily="34" charset="0"/>
                <a:ea typeface="华文细黑" pitchFamily="2" charset="-122"/>
              </a:endParaRPr>
            </a:p>
          </p:txBody>
        </p:sp>
      </p:grpSp>
      <p:sp>
        <p:nvSpPr>
          <p:cNvPr id="54291" name="Text Box 411"/>
          <p:cNvSpPr txBox="1">
            <a:spLocks noChangeArrowheads="1"/>
          </p:cNvSpPr>
          <p:nvPr/>
        </p:nvSpPr>
        <p:spPr bwMode="auto">
          <a:xfrm>
            <a:off x="182563" y="3774645"/>
            <a:ext cx="2814832" cy="302055"/>
          </a:xfrm>
          <a:prstGeom prst="rect">
            <a:avLst/>
          </a:prstGeom>
          <a:noFill/>
          <a:ln w="9525" algn="ctr">
            <a:noFill/>
            <a:miter lim="800000"/>
            <a:headEnd/>
            <a:tailEnd/>
          </a:ln>
        </p:spPr>
        <p:txBody>
          <a:bodyPr wrap="square" lIns="91361" tIns="45682" rIns="91361" bIns="45682">
            <a:spAutoFit/>
          </a:bodyPr>
          <a:lstStyle/>
          <a:p>
            <a:pPr defTabSz="858838" eaLnBrk="0" hangingPunct="0"/>
            <a:r>
              <a:rPr lang="de-DE" altLang="zh-CN" sz="1200" b="1" dirty="0">
                <a:latin typeface="FrutigerNext LT Regular" pitchFamily="34" charset="0"/>
                <a:ea typeface="MS PGothic" pitchFamily="34" charset="-128"/>
              </a:rPr>
              <a:t>ANR: </a:t>
            </a:r>
            <a:r>
              <a:rPr lang="de-DE" altLang="zh-CN" sz="1200" dirty="0">
                <a:latin typeface="FrutigerNext LT Regular" pitchFamily="34" charset="0"/>
                <a:ea typeface="MS PGothic" pitchFamily="34" charset="-128"/>
              </a:rPr>
              <a:t>Automatic Neighbor </a:t>
            </a:r>
            <a:r>
              <a:rPr lang="de-DE" altLang="zh-CN" sz="1300" dirty="0">
                <a:latin typeface="FrutigerNext LT Regular" pitchFamily="34" charset="0"/>
                <a:ea typeface="MS PGothic" pitchFamily="34" charset="-128"/>
              </a:rPr>
              <a:t>Relation</a:t>
            </a:r>
            <a:endParaRPr lang="en-US" altLang="zh-CN" sz="1300" dirty="0">
              <a:latin typeface="FrutigerNext LT Regular" pitchFamily="34" charset="0"/>
              <a:ea typeface="MS PGothic" pitchFamily="34" charset="-128"/>
            </a:endParaRPr>
          </a:p>
        </p:txBody>
      </p:sp>
      <p:pic>
        <p:nvPicPr>
          <p:cNvPr id="54292" name="Picture 338"/>
          <p:cNvPicPr>
            <a:picLocks noChangeAspect="1" noChangeArrowheads="1"/>
          </p:cNvPicPr>
          <p:nvPr/>
        </p:nvPicPr>
        <p:blipFill>
          <a:blip r:embed="rId12" cstate="print"/>
          <a:srcRect/>
          <a:stretch>
            <a:fillRect/>
          </a:stretch>
        </p:blipFill>
        <p:spPr bwMode="auto">
          <a:xfrm>
            <a:off x="6877050" y="1316038"/>
            <a:ext cx="1882775" cy="1857375"/>
          </a:xfrm>
          <a:prstGeom prst="rect">
            <a:avLst/>
          </a:prstGeom>
          <a:noFill/>
          <a:ln w="9525">
            <a:noFill/>
            <a:miter lim="800000"/>
            <a:headEnd/>
            <a:tailEnd/>
          </a:ln>
        </p:spPr>
      </p:pic>
      <p:sp>
        <p:nvSpPr>
          <p:cNvPr id="344" name="Text Box 4"/>
          <p:cNvSpPr txBox="1">
            <a:spLocks noChangeArrowheads="1"/>
          </p:cNvSpPr>
          <p:nvPr/>
        </p:nvSpPr>
        <p:spPr bwMode="auto">
          <a:xfrm>
            <a:off x="800100" y="2552700"/>
            <a:ext cx="1357313" cy="769231"/>
          </a:xfrm>
          <a:prstGeom prst="rect">
            <a:avLst/>
          </a:prstGeom>
          <a:noFill/>
          <a:ln w="9525" algn="ctr">
            <a:noFill/>
            <a:miter lim="800000"/>
            <a:headEnd/>
            <a:tailEnd/>
          </a:ln>
        </p:spPr>
        <p:txBody>
          <a:bodyPr lIns="91241" tIns="45616" rIns="91241" bIns="45616">
            <a:spAutoFit/>
          </a:bodyPr>
          <a:lstStyle/>
          <a:p>
            <a:pPr marL="104775" indent="-104775">
              <a:lnSpc>
                <a:spcPct val="40000"/>
              </a:lnSpc>
              <a:spcBef>
                <a:spcPct val="50000"/>
              </a:spcBef>
              <a:buFontTx/>
              <a:buChar char="•"/>
            </a:pPr>
            <a:r>
              <a:rPr lang="en-US" altLang="zh-CN" sz="1100" dirty="0" smtClean="0">
                <a:ea typeface="宋体" pitchFamily="2" charset="-122"/>
              </a:rPr>
              <a:t>1ms TTI</a:t>
            </a:r>
          </a:p>
          <a:p>
            <a:pPr marL="104775" indent="-104775">
              <a:lnSpc>
                <a:spcPct val="40000"/>
              </a:lnSpc>
              <a:spcBef>
                <a:spcPct val="50000"/>
              </a:spcBef>
              <a:buFontTx/>
              <a:buChar char="•"/>
            </a:pPr>
            <a:r>
              <a:rPr lang="en-US" altLang="zh-CN" sz="1100" dirty="0" smtClean="0">
                <a:ea typeface="宋体" pitchFamily="2" charset="-122"/>
              </a:rPr>
              <a:t>HARQ/ARQ</a:t>
            </a:r>
          </a:p>
          <a:p>
            <a:pPr marL="104775" indent="-104775">
              <a:lnSpc>
                <a:spcPct val="40000"/>
              </a:lnSpc>
              <a:spcBef>
                <a:spcPct val="50000"/>
              </a:spcBef>
              <a:buFontTx/>
              <a:buChar char="•"/>
            </a:pPr>
            <a:r>
              <a:rPr lang="en-US" altLang="zh-CN" sz="1100" dirty="0" smtClean="0">
                <a:ea typeface="宋体" pitchFamily="2" charset="-122"/>
              </a:rPr>
              <a:t>AMC</a:t>
            </a:r>
            <a:endParaRPr lang="en-US" altLang="zh-CN" sz="1100" dirty="0">
              <a:ea typeface="宋体" pitchFamily="2" charset="-122"/>
            </a:endParaRPr>
          </a:p>
          <a:p>
            <a:pPr marL="104775" indent="-104775">
              <a:lnSpc>
                <a:spcPct val="40000"/>
              </a:lnSpc>
              <a:spcBef>
                <a:spcPct val="50000"/>
              </a:spcBef>
              <a:buFontTx/>
              <a:buChar char="•"/>
            </a:pPr>
            <a:r>
              <a:rPr lang="en-US" altLang="zh-CN" sz="1100" dirty="0">
                <a:ea typeface="宋体" pitchFamily="2" charset="-122"/>
              </a:rPr>
              <a:t>PWR CTRL</a:t>
            </a:r>
          </a:p>
          <a:p>
            <a:pPr marL="104775" indent="-104775">
              <a:lnSpc>
                <a:spcPct val="40000"/>
              </a:lnSpc>
              <a:spcBef>
                <a:spcPct val="50000"/>
              </a:spcBef>
              <a:buFontTx/>
              <a:buChar char="•"/>
            </a:pPr>
            <a:r>
              <a:rPr lang="en-US" altLang="zh-CN" sz="1100" dirty="0">
                <a:ea typeface="宋体" pitchFamily="2" charset="-122"/>
              </a:rPr>
              <a:t>ICIC</a:t>
            </a:r>
          </a:p>
        </p:txBody>
      </p:sp>
      <p:sp>
        <p:nvSpPr>
          <p:cNvPr id="345" name="Rectangle 38"/>
          <p:cNvSpPr>
            <a:spLocks noChangeArrowheads="1"/>
          </p:cNvSpPr>
          <p:nvPr/>
        </p:nvSpPr>
        <p:spPr bwMode="gray">
          <a:xfrm>
            <a:off x="2973288" y="2545357"/>
            <a:ext cx="1217716"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t>Performance</a:t>
            </a:r>
            <a:endParaRPr lang="en-US" altLang="zh-CN" sz="1400" b="1" dirty="0"/>
          </a:p>
        </p:txBody>
      </p:sp>
      <p:sp>
        <p:nvSpPr>
          <p:cNvPr id="346" name="Rectangle 38"/>
          <p:cNvSpPr>
            <a:spLocks noChangeArrowheads="1"/>
          </p:cNvSpPr>
          <p:nvPr/>
        </p:nvSpPr>
        <p:spPr bwMode="gray">
          <a:xfrm>
            <a:off x="4945732" y="2514600"/>
            <a:ext cx="1079856" cy="312143"/>
          </a:xfrm>
          <a:prstGeom prst="rect">
            <a:avLst/>
          </a:prstGeom>
          <a:noFill/>
          <a:ln w="9525" algn="ctr">
            <a:noFill/>
            <a:miter lim="800000"/>
            <a:headEnd/>
            <a:tailEnd/>
          </a:ln>
        </p:spPr>
        <p:txBody>
          <a:bodyPr wrap="none" lIns="95763" tIns="47882" rIns="95763" bIns="47882">
            <a:spAutoFit/>
          </a:bodyPr>
          <a:lstStyle/>
          <a:p>
            <a:pPr algn="ctr" defTabSz="957263"/>
            <a:r>
              <a:rPr lang="es-MX" altLang="zh-CN" sz="1400" b="1" dirty="0" err="1" smtClean="0"/>
              <a:t>Scheduling</a:t>
            </a:r>
            <a:endParaRPr lang="en-US" altLang="zh-CN" sz="1400" b="1" dirty="0"/>
          </a:p>
        </p:txBody>
      </p:sp>
      <p:sp>
        <p:nvSpPr>
          <p:cNvPr id="347" name="Rectangle 38"/>
          <p:cNvSpPr>
            <a:spLocks noChangeArrowheads="1"/>
          </p:cNvSpPr>
          <p:nvPr/>
        </p:nvSpPr>
        <p:spPr bwMode="gray">
          <a:xfrm>
            <a:off x="4978535" y="3802657"/>
            <a:ext cx="800934" cy="312143"/>
          </a:xfrm>
          <a:prstGeom prst="rect">
            <a:avLst/>
          </a:prstGeom>
          <a:noFill/>
          <a:ln w="9525" algn="ctr">
            <a:noFill/>
            <a:miter lim="800000"/>
            <a:headEnd/>
            <a:tailEnd/>
          </a:ln>
        </p:spPr>
        <p:txBody>
          <a:bodyPr wrap="none" lIns="95763" tIns="47882" rIns="95763" bIns="47882">
            <a:spAutoFit/>
          </a:bodyPr>
          <a:lstStyle/>
          <a:p>
            <a:pPr algn="ctr" defTabSz="957263"/>
            <a:r>
              <a:rPr lang="es-MX" altLang="zh-CN" sz="1400" b="1" dirty="0" err="1" smtClean="0"/>
              <a:t>Mobility</a:t>
            </a:r>
            <a:endParaRPr lang="en-US" altLang="zh-CN" sz="1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ate Placeholder 3"/>
          <p:cNvSpPr>
            <a:spLocks noGrp="1"/>
          </p:cNvSpPr>
          <p:nvPr>
            <p:ph type="dt" sz="quarter" idx="10"/>
          </p:nvPr>
        </p:nvSpPr>
        <p:spPr/>
        <p:txBody>
          <a:bodyPr/>
          <a:lstStyle/>
          <a:p>
            <a:pPr>
              <a:defRPr/>
            </a:pPr>
            <a:r>
              <a:rPr lang="de-DE"/>
              <a:t>Page </a:t>
            </a:r>
            <a:fld id="{FE8A4F67-DB22-4E10-BE1D-7E79264EEE55}" type="slidenum">
              <a:rPr lang="de-DE"/>
              <a:pPr>
                <a:defRPr/>
              </a:pPr>
              <a:t>37</a:t>
            </a:fld>
            <a:endParaRPr lang="en-GB"/>
          </a:p>
        </p:txBody>
      </p:sp>
      <p:sp>
        <p:nvSpPr>
          <p:cNvPr id="105475" name="Rectangle 2"/>
          <p:cNvSpPr>
            <a:spLocks noGrp="1" noChangeArrowheads="1"/>
          </p:cNvSpPr>
          <p:nvPr>
            <p:ph type="title"/>
          </p:nvPr>
        </p:nvSpPr>
        <p:spPr>
          <a:xfrm>
            <a:off x="467794" y="260350"/>
            <a:ext cx="8425050" cy="647700"/>
          </a:xfrm>
          <a:noFill/>
        </p:spPr>
        <p:txBody>
          <a:bodyPr lIns="79988" tIns="39996" rIns="79988" bIns="39996"/>
          <a:lstStyle/>
          <a:p>
            <a:r>
              <a:rPr kumimoji="1" lang="en-US" altLang="zh-CN" sz="3000" dirty="0" smtClean="0">
                <a:ea typeface="宋体" pitchFamily="2" charset="-122"/>
                <a:cs typeface="Arial" pitchFamily="34" charset="0"/>
              </a:rPr>
              <a:t>Inter-Cell Interference Coordination (ICIC)</a:t>
            </a:r>
          </a:p>
        </p:txBody>
      </p:sp>
      <p:grpSp>
        <p:nvGrpSpPr>
          <p:cNvPr id="2" name="Group 3"/>
          <p:cNvGrpSpPr>
            <a:grpSpLocks/>
          </p:cNvGrpSpPr>
          <p:nvPr/>
        </p:nvGrpSpPr>
        <p:grpSpPr bwMode="auto">
          <a:xfrm>
            <a:off x="1259354" y="1052513"/>
            <a:ext cx="6625182" cy="2951162"/>
            <a:chOff x="2453" y="1968"/>
            <a:chExt cx="3062" cy="1929"/>
          </a:xfrm>
        </p:grpSpPr>
        <p:sp>
          <p:nvSpPr>
            <p:cNvPr id="105479" name="Freeform 4"/>
            <p:cNvSpPr>
              <a:spLocks/>
            </p:cNvSpPr>
            <p:nvPr/>
          </p:nvSpPr>
          <p:spPr bwMode="auto">
            <a:xfrm>
              <a:off x="3090" y="3394"/>
              <a:ext cx="424" cy="426"/>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FF6600"/>
            </a:solidFill>
            <a:ln w="11113">
              <a:solidFill>
                <a:srgbClr val="000000"/>
              </a:solidFill>
              <a:prstDash val="solid"/>
              <a:round/>
              <a:headEnd/>
              <a:tailEnd/>
            </a:ln>
          </p:spPr>
          <p:txBody>
            <a:bodyPr/>
            <a:lstStyle/>
            <a:p>
              <a:endParaRPr lang="en-US"/>
            </a:p>
          </p:txBody>
        </p:sp>
        <p:sp>
          <p:nvSpPr>
            <p:cNvPr id="105480" name="Freeform 5"/>
            <p:cNvSpPr>
              <a:spLocks/>
            </p:cNvSpPr>
            <p:nvPr/>
          </p:nvSpPr>
          <p:spPr bwMode="auto">
            <a:xfrm>
              <a:off x="2766" y="2766"/>
              <a:ext cx="424" cy="429"/>
            </a:xfrm>
            <a:custGeom>
              <a:avLst/>
              <a:gdLst>
                <a:gd name="T0" fmla="*/ 116 w 463"/>
                <a:gd name="T1" fmla="*/ 0 h 405"/>
                <a:gd name="T2" fmla="*/ 0 w 463"/>
                <a:gd name="T3" fmla="*/ 203 h 405"/>
                <a:gd name="T4" fmla="*/ 116 w 463"/>
                <a:gd name="T5" fmla="*/ 405 h 405"/>
                <a:gd name="T6" fmla="*/ 346 w 463"/>
                <a:gd name="T7" fmla="*/ 405 h 405"/>
                <a:gd name="T8" fmla="*/ 463 w 463"/>
                <a:gd name="T9" fmla="*/ 203 h 405"/>
                <a:gd name="T10" fmla="*/ 346 w 463"/>
                <a:gd name="T11" fmla="*/ 0 h 405"/>
                <a:gd name="T12" fmla="*/ 116 w 463"/>
                <a:gd name="T13" fmla="*/ 0 h 405"/>
                <a:gd name="T14" fmla="*/ 0 60000 65536"/>
                <a:gd name="T15" fmla="*/ 0 60000 65536"/>
                <a:gd name="T16" fmla="*/ 0 60000 65536"/>
                <a:gd name="T17" fmla="*/ 0 60000 65536"/>
                <a:gd name="T18" fmla="*/ 0 60000 65536"/>
                <a:gd name="T19" fmla="*/ 0 60000 65536"/>
                <a:gd name="T20" fmla="*/ 0 60000 65536"/>
                <a:gd name="T21" fmla="*/ 0 w 463"/>
                <a:gd name="T22" fmla="*/ 0 h 405"/>
                <a:gd name="T23" fmla="*/ 463 w 463"/>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5">
                  <a:moveTo>
                    <a:pt x="116" y="0"/>
                  </a:moveTo>
                  <a:lnTo>
                    <a:pt x="0" y="203"/>
                  </a:lnTo>
                  <a:lnTo>
                    <a:pt x="116" y="405"/>
                  </a:lnTo>
                  <a:lnTo>
                    <a:pt x="346" y="405"/>
                  </a:lnTo>
                  <a:lnTo>
                    <a:pt x="463" y="203"/>
                  </a:lnTo>
                  <a:lnTo>
                    <a:pt x="346" y="0"/>
                  </a:lnTo>
                  <a:lnTo>
                    <a:pt x="116" y="0"/>
                  </a:lnTo>
                  <a:close/>
                </a:path>
              </a:pathLst>
            </a:custGeom>
            <a:solidFill>
              <a:srgbClr val="FF6600"/>
            </a:solidFill>
            <a:ln w="9525">
              <a:noFill/>
              <a:round/>
              <a:headEnd/>
              <a:tailEnd/>
            </a:ln>
          </p:spPr>
          <p:txBody>
            <a:bodyPr/>
            <a:lstStyle/>
            <a:p>
              <a:endParaRPr lang="en-US"/>
            </a:p>
          </p:txBody>
        </p:sp>
        <p:sp>
          <p:nvSpPr>
            <p:cNvPr id="105481" name="Freeform 6"/>
            <p:cNvSpPr>
              <a:spLocks/>
            </p:cNvSpPr>
            <p:nvPr/>
          </p:nvSpPr>
          <p:spPr bwMode="auto">
            <a:xfrm>
              <a:off x="2766" y="2766"/>
              <a:ext cx="424" cy="429"/>
            </a:xfrm>
            <a:custGeom>
              <a:avLst/>
              <a:gdLst>
                <a:gd name="T0" fmla="*/ 116 w 463"/>
                <a:gd name="T1" fmla="*/ 0 h 405"/>
                <a:gd name="T2" fmla="*/ 0 w 463"/>
                <a:gd name="T3" fmla="*/ 203 h 405"/>
                <a:gd name="T4" fmla="*/ 116 w 463"/>
                <a:gd name="T5" fmla="*/ 405 h 405"/>
                <a:gd name="T6" fmla="*/ 346 w 463"/>
                <a:gd name="T7" fmla="*/ 405 h 405"/>
                <a:gd name="T8" fmla="*/ 463 w 463"/>
                <a:gd name="T9" fmla="*/ 203 h 405"/>
                <a:gd name="T10" fmla="*/ 346 w 463"/>
                <a:gd name="T11" fmla="*/ 0 h 405"/>
                <a:gd name="T12" fmla="*/ 116 w 463"/>
                <a:gd name="T13" fmla="*/ 0 h 405"/>
                <a:gd name="T14" fmla="*/ 0 60000 65536"/>
                <a:gd name="T15" fmla="*/ 0 60000 65536"/>
                <a:gd name="T16" fmla="*/ 0 60000 65536"/>
                <a:gd name="T17" fmla="*/ 0 60000 65536"/>
                <a:gd name="T18" fmla="*/ 0 60000 65536"/>
                <a:gd name="T19" fmla="*/ 0 60000 65536"/>
                <a:gd name="T20" fmla="*/ 0 60000 65536"/>
                <a:gd name="T21" fmla="*/ 0 w 463"/>
                <a:gd name="T22" fmla="*/ 0 h 405"/>
                <a:gd name="T23" fmla="*/ 463 w 463"/>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5">
                  <a:moveTo>
                    <a:pt x="116" y="0"/>
                  </a:moveTo>
                  <a:lnTo>
                    <a:pt x="0" y="203"/>
                  </a:lnTo>
                  <a:lnTo>
                    <a:pt x="116" y="405"/>
                  </a:lnTo>
                  <a:lnTo>
                    <a:pt x="346" y="405"/>
                  </a:lnTo>
                  <a:lnTo>
                    <a:pt x="463" y="203"/>
                  </a:lnTo>
                  <a:lnTo>
                    <a:pt x="346" y="0"/>
                  </a:lnTo>
                  <a:lnTo>
                    <a:pt x="116" y="0"/>
                  </a:lnTo>
                  <a:close/>
                </a:path>
              </a:pathLst>
            </a:custGeom>
            <a:noFill/>
            <a:ln w="11113">
              <a:solidFill>
                <a:srgbClr val="000000"/>
              </a:solidFill>
              <a:prstDash val="solid"/>
              <a:round/>
              <a:headEnd/>
              <a:tailEnd/>
            </a:ln>
          </p:spPr>
          <p:txBody>
            <a:bodyPr/>
            <a:lstStyle/>
            <a:p>
              <a:endParaRPr lang="en-US"/>
            </a:p>
          </p:txBody>
        </p:sp>
        <p:sp>
          <p:nvSpPr>
            <p:cNvPr id="105482" name="Rectangle 7"/>
            <p:cNvSpPr>
              <a:spLocks noChangeArrowheads="1"/>
            </p:cNvSpPr>
            <p:nvPr/>
          </p:nvSpPr>
          <p:spPr bwMode="auto">
            <a:xfrm>
              <a:off x="2954" y="2887"/>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1</a:t>
              </a:r>
              <a:endParaRPr lang="en-US" altLang="zh-CN" sz="1000" b="1">
                <a:ea typeface="ＭＳ Ｐゴシック" pitchFamily="34" charset="-128"/>
              </a:endParaRPr>
            </a:p>
          </p:txBody>
        </p:sp>
        <p:sp>
          <p:nvSpPr>
            <p:cNvPr id="105483" name="Rectangle 8"/>
            <p:cNvSpPr>
              <a:spLocks noChangeArrowheads="1"/>
            </p:cNvSpPr>
            <p:nvPr/>
          </p:nvSpPr>
          <p:spPr bwMode="auto">
            <a:xfrm>
              <a:off x="3004" y="288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484" name="Freeform 9"/>
            <p:cNvSpPr>
              <a:spLocks/>
            </p:cNvSpPr>
            <p:nvPr/>
          </p:nvSpPr>
          <p:spPr bwMode="auto">
            <a:xfrm>
              <a:off x="2766" y="2339"/>
              <a:ext cx="424" cy="427"/>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00CCFF"/>
            </a:solidFill>
            <a:ln w="9525">
              <a:noFill/>
              <a:round/>
              <a:headEnd/>
              <a:tailEnd/>
            </a:ln>
          </p:spPr>
          <p:txBody>
            <a:bodyPr/>
            <a:lstStyle/>
            <a:p>
              <a:endParaRPr lang="en-US"/>
            </a:p>
          </p:txBody>
        </p:sp>
        <p:sp>
          <p:nvSpPr>
            <p:cNvPr id="105485" name="Freeform 10"/>
            <p:cNvSpPr>
              <a:spLocks/>
            </p:cNvSpPr>
            <p:nvPr/>
          </p:nvSpPr>
          <p:spPr bwMode="auto">
            <a:xfrm>
              <a:off x="2766" y="2339"/>
              <a:ext cx="424" cy="427"/>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noFill/>
            <a:ln w="11113">
              <a:solidFill>
                <a:srgbClr val="000000"/>
              </a:solidFill>
              <a:prstDash val="solid"/>
              <a:round/>
              <a:headEnd/>
              <a:tailEnd/>
            </a:ln>
          </p:spPr>
          <p:txBody>
            <a:bodyPr/>
            <a:lstStyle/>
            <a:p>
              <a:endParaRPr lang="en-US"/>
            </a:p>
          </p:txBody>
        </p:sp>
        <p:sp>
          <p:nvSpPr>
            <p:cNvPr id="105486" name="Rectangle 11"/>
            <p:cNvSpPr>
              <a:spLocks noChangeArrowheads="1"/>
            </p:cNvSpPr>
            <p:nvPr/>
          </p:nvSpPr>
          <p:spPr bwMode="auto">
            <a:xfrm>
              <a:off x="2954" y="2461"/>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2</a:t>
              </a:r>
              <a:endParaRPr lang="en-US" altLang="zh-CN" sz="1000" b="1">
                <a:ea typeface="ＭＳ Ｐゴシック" pitchFamily="34" charset="-128"/>
              </a:endParaRPr>
            </a:p>
          </p:txBody>
        </p:sp>
        <p:sp>
          <p:nvSpPr>
            <p:cNvPr id="105487" name="Rectangle 12"/>
            <p:cNvSpPr>
              <a:spLocks noChangeArrowheads="1"/>
            </p:cNvSpPr>
            <p:nvPr/>
          </p:nvSpPr>
          <p:spPr bwMode="auto">
            <a:xfrm>
              <a:off x="3004" y="2461"/>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488" name="Freeform 13"/>
            <p:cNvSpPr>
              <a:spLocks/>
            </p:cNvSpPr>
            <p:nvPr/>
          </p:nvSpPr>
          <p:spPr bwMode="auto">
            <a:xfrm>
              <a:off x="3079" y="2553"/>
              <a:ext cx="426" cy="426"/>
            </a:xfrm>
            <a:custGeom>
              <a:avLst/>
              <a:gdLst>
                <a:gd name="T0" fmla="*/ 117 w 465"/>
                <a:gd name="T1" fmla="*/ 0 h 402"/>
                <a:gd name="T2" fmla="*/ 0 w 465"/>
                <a:gd name="T3" fmla="*/ 201 h 402"/>
                <a:gd name="T4" fmla="*/ 117 w 465"/>
                <a:gd name="T5" fmla="*/ 402 h 402"/>
                <a:gd name="T6" fmla="*/ 349 w 465"/>
                <a:gd name="T7" fmla="*/ 402 h 402"/>
                <a:gd name="T8" fmla="*/ 465 w 465"/>
                <a:gd name="T9" fmla="*/ 201 h 402"/>
                <a:gd name="T10" fmla="*/ 349 w 465"/>
                <a:gd name="T11" fmla="*/ 0 h 402"/>
                <a:gd name="T12" fmla="*/ 117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7" y="0"/>
                  </a:moveTo>
                  <a:lnTo>
                    <a:pt x="0" y="201"/>
                  </a:lnTo>
                  <a:lnTo>
                    <a:pt x="117" y="402"/>
                  </a:lnTo>
                  <a:lnTo>
                    <a:pt x="349" y="402"/>
                  </a:lnTo>
                  <a:lnTo>
                    <a:pt x="465" y="201"/>
                  </a:lnTo>
                  <a:lnTo>
                    <a:pt x="349" y="0"/>
                  </a:lnTo>
                  <a:lnTo>
                    <a:pt x="117" y="0"/>
                  </a:lnTo>
                  <a:close/>
                </a:path>
              </a:pathLst>
            </a:custGeom>
            <a:solidFill>
              <a:srgbClr val="00FF00"/>
            </a:solidFill>
            <a:ln w="9525">
              <a:noFill/>
              <a:round/>
              <a:headEnd/>
              <a:tailEnd/>
            </a:ln>
          </p:spPr>
          <p:txBody>
            <a:bodyPr/>
            <a:lstStyle/>
            <a:p>
              <a:endParaRPr lang="en-US"/>
            </a:p>
          </p:txBody>
        </p:sp>
        <p:sp>
          <p:nvSpPr>
            <p:cNvPr id="105489" name="Freeform 14"/>
            <p:cNvSpPr>
              <a:spLocks/>
            </p:cNvSpPr>
            <p:nvPr/>
          </p:nvSpPr>
          <p:spPr bwMode="auto">
            <a:xfrm>
              <a:off x="3079" y="2553"/>
              <a:ext cx="426" cy="426"/>
            </a:xfrm>
            <a:custGeom>
              <a:avLst/>
              <a:gdLst>
                <a:gd name="T0" fmla="*/ 117 w 465"/>
                <a:gd name="T1" fmla="*/ 0 h 402"/>
                <a:gd name="T2" fmla="*/ 0 w 465"/>
                <a:gd name="T3" fmla="*/ 201 h 402"/>
                <a:gd name="T4" fmla="*/ 117 w 465"/>
                <a:gd name="T5" fmla="*/ 402 h 402"/>
                <a:gd name="T6" fmla="*/ 349 w 465"/>
                <a:gd name="T7" fmla="*/ 402 h 402"/>
                <a:gd name="T8" fmla="*/ 465 w 465"/>
                <a:gd name="T9" fmla="*/ 201 h 402"/>
                <a:gd name="T10" fmla="*/ 349 w 465"/>
                <a:gd name="T11" fmla="*/ 0 h 402"/>
                <a:gd name="T12" fmla="*/ 117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7" y="0"/>
                  </a:moveTo>
                  <a:lnTo>
                    <a:pt x="0" y="201"/>
                  </a:lnTo>
                  <a:lnTo>
                    <a:pt x="117" y="402"/>
                  </a:lnTo>
                  <a:lnTo>
                    <a:pt x="349" y="402"/>
                  </a:lnTo>
                  <a:lnTo>
                    <a:pt x="465" y="201"/>
                  </a:lnTo>
                  <a:lnTo>
                    <a:pt x="349" y="0"/>
                  </a:lnTo>
                  <a:lnTo>
                    <a:pt x="117" y="0"/>
                  </a:lnTo>
                  <a:close/>
                </a:path>
              </a:pathLst>
            </a:custGeom>
            <a:noFill/>
            <a:ln w="11113">
              <a:solidFill>
                <a:srgbClr val="000000"/>
              </a:solidFill>
              <a:prstDash val="solid"/>
              <a:round/>
              <a:headEnd/>
              <a:tailEnd/>
            </a:ln>
          </p:spPr>
          <p:txBody>
            <a:bodyPr/>
            <a:lstStyle/>
            <a:p>
              <a:endParaRPr lang="en-US"/>
            </a:p>
          </p:txBody>
        </p:sp>
        <p:sp>
          <p:nvSpPr>
            <p:cNvPr id="105490" name="Rectangle 15"/>
            <p:cNvSpPr>
              <a:spLocks noChangeArrowheads="1"/>
            </p:cNvSpPr>
            <p:nvPr/>
          </p:nvSpPr>
          <p:spPr bwMode="auto">
            <a:xfrm>
              <a:off x="3267" y="2670"/>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3</a:t>
              </a:r>
              <a:endParaRPr lang="en-US" altLang="zh-CN" sz="1000" b="1">
                <a:ea typeface="ＭＳ Ｐゴシック" pitchFamily="34" charset="-128"/>
              </a:endParaRPr>
            </a:p>
          </p:txBody>
        </p:sp>
        <p:sp>
          <p:nvSpPr>
            <p:cNvPr id="105491" name="Rectangle 16"/>
            <p:cNvSpPr>
              <a:spLocks noChangeArrowheads="1"/>
            </p:cNvSpPr>
            <p:nvPr/>
          </p:nvSpPr>
          <p:spPr bwMode="auto">
            <a:xfrm>
              <a:off x="3317" y="2670"/>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492" name="Freeform 17"/>
            <p:cNvSpPr>
              <a:spLocks/>
            </p:cNvSpPr>
            <p:nvPr/>
          </p:nvSpPr>
          <p:spPr bwMode="auto">
            <a:xfrm>
              <a:off x="2453" y="2979"/>
              <a:ext cx="426" cy="429"/>
            </a:xfrm>
            <a:custGeom>
              <a:avLst/>
              <a:gdLst>
                <a:gd name="T0" fmla="*/ 116 w 465"/>
                <a:gd name="T1" fmla="*/ 0 h 405"/>
                <a:gd name="T2" fmla="*/ 0 w 465"/>
                <a:gd name="T3" fmla="*/ 201 h 405"/>
                <a:gd name="T4" fmla="*/ 116 w 465"/>
                <a:gd name="T5" fmla="*/ 405 h 405"/>
                <a:gd name="T6" fmla="*/ 349 w 465"/>
                <a:gd name="T7" fmla="*/ 405 h 405"/>
                <a:gd name="T8" fmla="*/ 465 w 465"/>
                <a:gd name="T9" fmla="*/ 201 h 405"/>
                <a:gd name="T10" fmla="*/ 349 w 465"/>
                <a:gd name="T11" fmla="*/ 0 h 405"/>
                <a:gd name="T12" fmla="*/ 116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6" y="0"/>
                  </a:moveTo>
                  <a:lnTo>
                    <a:pt x="0" y="201"/>
                  </a:lnTo>
                  <a:lnTo>
                    <a:pt x="116" y="405"/>
                  </a:lnTo>
                  <a:lnTo>
                    <a:pt x="349" y="405"/>
                  </a:lnTo>
                  <a:lnTo>
                    <a:pt x="465" y="201"/>
                  </a:lnTo>
                  <a:lnTo>
                    <a:pt x="349" y="0"/>
                  </a:lnTo>
                  <a:lnTo>
                    <a:pt x="116" y="0"/>
                  </a:lnTo>
                  <a:close/>
                </a:path>
              </a:pathLst>
            </a:custGeom>
            <a:solidFill>
              <a:srgbClr val="00CCFF"/>
            </a:solidFill>
            <a:ln w="9525">
              <a:noFill/>
              <a:round/>
              <a:headEnd/>
              <a:tailEnd/>
            </a:ln>
          </p:spPr>
          <p:txBody>
            <a:bodyPr/>
            <a:lstStyle/>
            <a:p>
              <a:endParaRPr lang="en-US"/>
            </a:p>
          </p:txBody>
        </p:sp>
        <p:sp>
          <p:nvSpPr>
            <p:cNvPr id="105493" name="Freeform 18"/>
            <p:cNvSpPr>
              <a:spLocks/>
            </p:cNvSpPr>
            <p:nvPr/>
          </p:nvSpPr>
          <p:spPr bwMode="auto">
            <a:xfrm>
              <a:off x="2453" y="2979"/>
              <a:ext cx="426" cy="429"/>
            </a:xfrm>
            <a:custGeom>
              <a:avLst/>
              <a:gdLst>
                <a:gd name="T0" fmla="*/ 116 w 465"/>
                <a:gd name="T1" fmla="*/ 0 h 405"/>
                <a:gd name="T2" fmla="*/ 0 w 465"/>
                <a:gd name="T3" fmla="*/ 201 h 405"/>
                <a:gd name="T4" fmla="*/ 116 w 465"/>
                <a:gd name="T5" fmla="*/ 405 h 405"/>
                <a:gd name="T6" fmla="*/ 349 w 465"/>
                <a:gd name="T7" fmla="*/ 405 h 405"/>
                <a:gd name="T8" fmla="*/ 465 w 465"/>
                <a:gd name="T9" fmla="*/ 201 h 405"/>
                <a:gd name="T10" fmla="*/ 349 w 465"/>
                <a:gd name="T11" fmla="*/ 0 h 405"/>
                <a:gd name="T12" fmla="*/ 116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6" y="0"/>
                  </a:moveTo>
                  <a:lnTo>
                    <a:pt x="0" y="201"/>
                  </a:lnTo>
                  <a:lnTo>
                    <a:pt x="116" y="405"/>
                  </a:lnTo>
                  <a:lnTo>
                    <a:pt x="349" y="405"/>
                  </a:lnTo>
                  <a:lnTo>
                    <a:pt x="465" y="201"/>
                  </a:lnTo>
                  <a:lnTo>
                    <a:pt x="349" y="0"/>
                  </a:lnTo>
                  <a:lnTo>
                    <a:pt x="116" y="0"/>
                  </a:lnTo>
                  <a:close/>
                </a:path>
              </a:pathLst>
            </a:custGeom>
            <a:noFill/>
            <a:ln w="11113">
              <a:solidFill>
                <a:srgbClr val="000000"/>
              </a:solidFill>
              <a:prstDash val="solid"/>
              <a:round/>
              <a:headEnd/>
              <a:tailEnd/>
            </a:ln>
          </p:spPr>
          <p:txBody>
            <a:bodyPr/>
            <a:lstStyle/>
            <a:p>
              <a:endParaRPr lang="en-US"/>
            </a:p>
          </p:txBody>
        </p:sp>
        <p:sp>
          <p:nvSpPr>
            <p:cNvPr id="105494" name="Rectangle 19"/>
            <p:cNvSpPr>
              <a:spLocks noChangeArrowheads="1"/>
            </p:cNvSpPr>
            <p:nvPr/>
          </p:nvSpPr>
          <p:spPr bwMode="auto">
            <a:xfrm>
              <a:off x="2641" y="3101"/>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6</a:t>
              </a:r>
              <a:endParaRPr lang="en-US" altLang="zh-CN" sz="1000" b="1">
                <a:ea typeface="ＭＳ Ｐゴシック" pitchFamily="34" charset="-128"/>
              </a:endParaRPr>
            </a:p>
          </p:txBody>
        </p:sp>
        <p:sp>
          <p:nvSpPr>
            <p:cNvPr id="105495" name="Rectangle 20"/>
            <p:cNvSpPr>
              <a:spLocks noChangeArrowheads="1"/>
            </p:cNvSpPr>
            <p:nvPr/>
          </p:nvSpPr>
          <p:spPr bwMode="auto">
            <a:xfrm>
              <a:off x="2691" y="3101"/>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496" name="Freeform 21"/>
            <p:cNvSpPr>
              <a:spLocks/>
            </p:cNvSpPr>
            <p:nvPr/>
          </p:nvSpPr>
          <p:spPr bwMode="auto">
            <a:xfrm>
              <a:off x="2766" y="3195"/>
              <a:ext cx="424" cy="426"/>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00FF00"/>
            </a:solidFill>
            <a:ln w="9525">
              <a:noFill/>
              <a:round/>
              <a:headEnd/>
              <a:tailEnd/>
            </a:ln>
          </p:spPr>
          <p:txBody>
            <a:bodyPr/>
            <a:lstStyle/>
            <a:p>
              <a:endParaRPr lang="en-US"/>
            </a:p>
          </p:txBody>
        </p:sp>
        <p:sp>
          <p:nvSpPr>
            <p:cNvPr id="105497" name="Freeform 22"/>
            <p:cNvSpPr>
              <a:spLocks/>
            </p:cNvSpPr>
            <p:nvPr/>
          </p:nvSpPr>
          <p:spPr bwMode="auto">
            <a:xfrm>
              <a:off x="2766" y="3195"/>
              <a:ext cx="424" cy="426"/>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noFill/>
            <a:ln w="11113">
              <a:solidFill>
                <a:srgbClr val="000000"/>
              </a:solidFill>
              <a:prstDash val="solid"/>
              <a:round/>
              <a:headEnd/>
              <a:tailEnd/>
            </a:ln>
          </p:spPr>
          <p:txBody>
            <a:bodyPr/>
            <a:lstStyle/>
            <a:p>
              <a:endParaRPr lang="en-US"/>
            </a:p>
          </p:txBody>
        </p:sp>
        <p:sp>
          <p:nvSpPr>
            <p:cNvPr id="105498" name="Rectangle 23"/>
            <p:cNvSpPr>
              <a:spLocks noChangeArrowheads="1"/>
            </p:cNvSpPr>
            <p:nvPr/>
          </p:nvSpPr>
          <p:spPr bwMode="auto">
            <a:xfrm>
              <a:off x="2954" y="3316"/>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5</a:t>
              </a:r>
              <a:endParaRPr lang="en-US" altLang="zh-CN" sz="1000" b="1">
                <a:ea typeface="ＭＳ Ｐゴシック" pitchFamily="34" charset="-128"/>
              </a:endParaRPr>
            </a:p>
          </p:txBody>
        </p:sp>
        <p:sp>
          <p:nvSpPr>
            <p:cNvPr id="105499" name="Rectangle 24"/>
            <p:cNvSpPr>
              <a:spLocks noChangeArrowheads="1"/>
            </p:cNvSpPr>
            <p:nvPr/>
          </p:nvSpPr>
          <p:spPr bwMode="auto">
            <a:xfrm>
              <a:off x="3004" y="3316"/>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00" name="Freeform 25"/>
            <p:cNvSpPr>
              <a:spLocks/>
            </p:cNvSpPr>
            <p:nvPr/>
          </p:nvSpPr>
          <p:spPr bwMode="auto">
            <a:xfrm>
              <a:off x="2453" y="2553"/>
              <a:ext cx="426" cy="426"/>
            </a:xfrm>
            <a:custGeom>
              <a:avLst/>
              <a:gdLst>
                <a:gd name="T0" fmla="*/ 116 w 465"/>
                <a:gd name="T1" fmla="*/ 0 h 402"/>
                <a:gd name="T2" fmla="*/ 0 w 465"/>
                <a:gd name="T3" fmla="*/ 201 h 402"/>
                <a:gd name="T4" fmla="*/ 116 w 465"/>
                <a:gd name="T5" fmla="*/ 402 h 402"/>
                <a:gd name="T6" fmla="*/ 349 w 465"/>
                <a:gd name="T7" fmla="*/ 402 h 402"/>
                <a:gd name="T8" fmla="*/ 465 w 465"/>
                <a:gd name="T9" fmla="*/ 201 h 402"/>
                <a:gd name="T10" fmla="*/ 349 w 465"/>
                <a:gd name="T11" fmla="*/ 0 h 402"/>
                <a:gd name="T12" fmla="*/ 116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6" y="0"/>
                  </a:moveTo>
                  <a:lnTo>
                    <a:pt x="0" y="201"/>
                  </a:lnTo>
                  <a:lnTo>
                    <a:pt x="116" y="402"/>
                  </a:lnTo>
                  <a:lnTo>
                    <a:pt x="349" y="402"/>
                  </a:lnTo>
                  <a:lnTo>
                    <a:pt x="465" y="201"/>
                  </a:lnTo>
                  <a:lnTo>
                    <a:pt x="349" y="0"/>
                  </a:lnTo>
                  <a:lnTo>
                    <a:pt x="116" y="0"/>
                  </a:lnTo>
                  <a:close/>
                </a:path>
              </a:pathLst>
            </a:custGeom>
            <a:solidFill>
              <a:srgbClr val="00FF00"/>
            </a:solidFill>
            <a:ln w="9525">
              <a:noFill/>
              <a:round/>
              <a:headEnd/>
              <a:tailEnd/>
            </a:ln>
          </p:spPr>
          <p:txBody>
            <a:bodyPr/>
            <a:lstStyle/>
            <a:p>
              <a:endParaRPr lang="en-US"/>
            </a:p>
          </p:txBody>
        </p:sp>
        <p:sp>
          <p:nvSpPr>
            <p:cNvPr id="105501" name="Freeform 26"/>
            <p:cNvSpPr>
              <a:spLocks/>
            </p:cNvSpPr>
            <p:nvPr/>
          </p:nvSpPr>
          <p:spPr bwMode="auto">
            <a:xfrm>
              <a:off x="2453" y="2553"/>
              <a:ext cx="426" cy="426"/>
            </a:xfrm>
            <a:custGeom>
              <a:avLst/>
              <a:gdLst>
                <a:gd name="T0" fmla="*/ 116 w 465"/>
                <a:gd name="T1" fmla="*/ 0 h 402"/>
                <a:gd name="T2" fmla="*/ 0 w 465"/>
                <a:gd name="T3" fmla="*/ 201 h 402"/>
                <a:gd name="T4" fmla="*/ 116 w 465"/>
                <a:gd name="T5" fmla="*/ 402 h 402"/>
                <a:gd name="T6" fmla="*/ 349 w 465"/>
                <a:gd name="T7" fmla="*/ 402 h 402"/>
                <a:gd name="T8" fmla="*/ 465 w 465"/>
                <a:gd name="T9" fmla="*/ 201 h 402"/>
                <a:gd name="T10" fmla="*/ 349 w 465"/>
                <a:gd name="T11" fmla="*/ 0 h 402"/>
                <a:gd name="T12" fmla="*/ 116 w 465"/>
                <a:gd name="T13" fmla="*/ 0 h 402"/>
                <a:gd name="T14" fmla="*/ 0 60000 65536"/>
                <a:gd name="T15" fmla="*/ 0 60000 65536"/>
                <a:gd name="T16" fmla="*/ 0 60000 65536"/>
                <a:gd name="T17" fmla="*/ 0 60000 65536"/>
                <a:gd name="T18" fmla="*/ 0 60000 65536"/>
                <a:gd name="T19" fmla="*/ 0 60000 65536"/>
                <a:gd name="T20" fmla="*/ 0 60000 65536"/>
                <a:gd name="T21" fmla="*/ 0 w 465"/>
                <a:gd name="T22" fmla="*/ 0 h 402"/>
                <a:gd name="T23" fmla="*/ 465 w 465"/>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2">
                  <a:moveTo>
                    <a:pt x="116" y="0"/>
                  </a:moveTo>
                  <a:lnTo>
                    <a:pt x="0" y="201"/>
                  </a:lnTo>
                  <a:lnTo>
                    <a:pt x="116" y="402"/>
                  </a:lnTo>
                  <a:lnTo>
                    <a:pt x="349" y="402"/>
                  </a:lnTo>
                  <a:lnTo>
                    <a:pt x="465" y="201"/>
                  </a:lnTo>
                  <a:lnTo>
                    <a:pt x="349" y="0"/>
                  </a:lnTo>
                  <a:lnTo>
                    <a:pt x="116" y="0"/>
                  </a:lnTo>
                  <a:close/>
                </a:path>
              </a:pathLst>
            </a:custGeom>
            <a:noFill/>
            <a:ln w="11113">
              <a:solidFill>
                <a:srgbClr val="000000"/>
              </a:solidFill>
              <a:prstDash val="solid"/>
              <a:round/>
              <a:headEnd/>
              <a:tailEnd/>
            </a:ln>
          </p:spPr>
          <p:txBody>
            <a:bodyPr/>
            <a:lstStyle/>
            <a:p>
              <a:endParaRPr lang="en-US"/>
            </a:p>
          </p:txBody>
        </p:sp>
        <p:sp>
          <p:nvSpPr>
            <p:cNvPr id="105502" name="Rectangle 27"/>
            <p:cNvSpPr>
              <a:spLocks noChangeArrowheads="1"/>
            </p:cNvSpPr>
            <p:nvPr/>
          </p:nvSpPr>
          <p:spPr bwMode="auto">
            <a:xfrm>
              <a:off x="2641" y="2670"/>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7</a:t>
              </a:r>
              <a:endParaRPr lang="en-US" altLang="zh-CN" sz="1000" b="1">
                <a:ea typeface="ＭＳ Ｐゴシック" pitchFamily="34" charset="-128"/>
              </a:endParaRPr>
            </a:p>
          </p:txBody>
        </p:sp>
        <p:sp>
          <p:nvSpPr>
            <p:cNvPr id="105503" name="Rectangle 28"/>
            <p:cNvSpPr>
              <a:spLocks noChangeArrowheads="1"/>
            </p:cNvSpPr>
            <p:nvPr/>
          </p:nvSpPr>
          <p:spPr bwMode="auto">
            <a:xfrm>
              <a:off x="2691" y="2670"/>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04" name="Freeform 29"/>
            <p:cNvSpPr>
              <a:spLocks/>
            </p:cNvSpPr>
            <p:nvPr/>
          </p:nvSpPr>
          <p:spPr bwMode="auto">
            <a:xfrm>
              <a:off x="3079" y="2979"/>
              <a:ext cx="426" cy="429"/>
            </a:xfrm>
            <a:custGeom>
              <a:avLst/>
              <a:gdLst>
                <a:gd name="T0" fmla="*/ 117 w 465"/>
                <a:gd name="T1" fmla="*/ 0 h 405"/>
                <a:gd name="T2" fmla="*/ 0 w 465"/>
                <a:gd name="T3" fmla="*/ 201 h 405"/>
                <a:gd name="T4" fmla="*/ 117 w 465"/>
                <a:gd name="T5" fmla="*/ 405 h 405"/>
                <a:gd name="T6" fmla="*/ 349 w 465"/>
                <a:gd name="T7" fmla="*/ 405 h 405"/>
                <a:gd name="T8" fmla="*/ 465 w 465"/>
                <a:gd name="T9" fmla="*/ 201 h 405"/>
                <a:gd name="T10" fmla="*/ 349 w 465"/>
                <a:gd name="T11" fmla="*/ 0 h 405"/>
                <a:gd name="T12" fmla="*/ 117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7" y="0"/>
                  </a:moveTo>
                  <a:lnTo>
                    <a:pt x="0" y="201"/>
                  </a:lnTo>
                  <a:lnTo>
                    <a:pt x="117" y="405"/>
                  </a:lnTo>
                  <a:lnTo>
                    <a:pt x="349" y="405"/>
                  </a:lnTo>
                  <a:lnTo>
                    <a:pt x="465" y="201"/>
                  </a:lnTo>
                  <a:lnTo>
                    <a:pt x="349" y="0"/>
                  </a:lnTo>
                  <a:lnTo>
                    <a:pt x="117" y="0"/>
                  </a:lnTo>
                  <a:close/>
                </a:path>
              </a:pathLst>
            </a:custGeom>
            <a:solidFill>
              <a:srgbClr val="00CCFF"/>
            </a:solidFill>
            <a:ln w="9525">
              <a:noFill/>
              <a:round/>
              <a:headEnd/>
              <a:tailEnd/>
            </a:ln>
          </p:spPr>
          <p:txBody>
            <a:bodyPr/>
            <a:lstStyle/>
            <a:p>
              <a:endParaRPr lang="en-US"/>
            </a:p>
          </p:txBody>
        </p:sp>
        <p:sp>
          <p:nvSpPr>
            <p:cNvPr id="105505" name="Freeform 30"/>
            <p:cNvSpPr>
              <a:spLocks/>
            </p:cNvSpPr>
            <p:nvPr/>
          </p:nvSpPr>
          <p:spPr bwMode="auto">
            <a:xfrm>
              <a:off x="3079" y="2979"/>
              <a:ext cx="426" cy="429"/>
            </a:xfrm>
            <a:custGeom>
              <a:avLst/>
              <a:gdLst>
                <a:gd name="T0" fmla="*/ 117 w 465"/>
                <a:gd name="T1" fmla="*/ 0 h 405"/>
                <a:gd name="T2" fmla="*/ 0 w 465"/>
                <a:gd name="T3" fmla="*/ 201 h 405"/>
                <a:gd name="T4" fmla="*/ 117 w 465"/>
                <a:gd name="T5" fmla="*/ 405 h 405"/>
                <a:gd name="T6" fmla="*/ 349 w 465"/>
                <a:gd name="T7" fmla="*/ 405 h 405"/>
                <a:gd name="T8" fmla="*/ 465 w 465"/>
                <a:gd name="T9" fmla="*/ 201 h 405"/>
                <a:gd name="T10" fmla="*/ 349 w 465"/>
                <a:gd name="T11" fmla="*/ 0 h 405"/>
                <a:gd name="T12" fmla="*/ 117 w 465"/>
                <a:gd name="T13" fmla="*/ 0 h 405"/>
                <a:gd name="T14" fmla="*/ 0 60000 65536"/>
                <a:gd name="T15" fmla="*/ 0 60000 65536"/>
                <a:gd name="T16" fmla="*/ 0 60000 65536"/>
                <a:gd name="T17" fmla="*/ 0 60000 65536"/>
                <a:gd name="T18" fmla="*/ 0 60000 65536"/>
                <a:gd name="T19" fmla="*/ 0 60000 65536"/>
                <a:gd name="T20" fmla="*/ 0 60000 65536"/>
                <a:gd name="T21" fmla="*/ 0 w 465"/>
                <a:gd name="T22" fmla="*/ 0 h 405"/>
                <a:gd name="T23" fmla="*/ 465 w 465"/>
                <a:gd name="T24" fmla="*/ 405 h 4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5" h="405">
                  <a:moveTo>
                    <a:pt x="117" y="0"/>
                  </a:moveTo>
                  <a:lnTo>
                    <a:pt x="0" y="201"/>
                  </a:lnTo>
                  <a:lnTo>
                    <a:pt x="117" y="405"/>
                  </a:lnTo>
                  <a:lnTo>
                    <a:pt x="349" y="405"/>
                  </a:lnTo>
                  <a:lnTo>
                    <a:pt x="465" y="201"/>
                  </a:lnTo>
                  <a:lnTo>
                    <a:pt x="349" y="0"/>
                  </a:lnTo>
                  <a:lnTo>
                    <a:pt x="117" y="0"/>
                  </a:lnTo>
                  <a:close/>
                </a:path>
              </a:pathLst>
            </a:custGeom>
            <a:noFill/>
            <a:ln w="11113">
              <a:solidFill>
                <a:srgbClr val="000000"/>
              </a:solidFill>
              <a:prstDash val="solid"/>
              <a:round/>
              <a:headEnd/>
              <a:tailEnd/>
            </a:ln>
          </p:spPr>
          <p:txBody>
            <a:bodyPr/>
            <a:lstStyle/>
            <a:p>
              <a:endParaRPr lang="en-US"/>
            </a:p>
          </p:txBody>
        </p:sp>
        <p:sp>
          <p:nvSpPr>
            <p:cNvPr id="105506" name="Rectangle 31"/>
            <p:cNvSpPr>
              <a:spLocks noChangeArrowheads="1"/>
            </p:cNvSpPr>
            <p:nvPr/>
          </p:nvSpPr>
          <p:spPr bwMode="auto">
            <a:xfrm>
              <a:off x="3267" y="3101"/>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4</a:t>
              </a:r>
              <a:endParaRPr lang="en-US" altLang="zh-CN" sz="1000" b="1">
                <a:ea typeface="ＭＳ Ｐゴシック" pitchFamily="34" charset="-128"/>
              </a:endParaRPr>
            </a:p>
          </p:txBody>
        </p:sp>
        <p:sp>
          <p:nvSpPr>
            <p:cNvPr id="105507" name="Rectangle 32"/>
            <p:cNvSpPr>
              <a:spLocks noChangeArrowheads="1"/>
            </p:cNvSpPr>
            <p:nvPr/>
          </p:nvSpPr>
          <p:spPr bwMode="auto">
            <a:xfrm>
              <a:off x="3317" y="3101"/>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08" name="Freeform 33"/>
            <p:cNvSpPr>
              <a:spLocks/>
            </p:cNvSpPr>
            <p:nvPr/>
          </p:nvSpPr>
          <p:spPr bwMode="auto">
            <a:xfrm>
              <a:off x="2827" y="2831"/>
              <a:ext cx="299" cy="300"/>
            </a:xfrm>
            <a:custGeom>
              <a:avLst/>
              <a:gdLst>
                <a:gd name="T0" fmla="*/ 82 w 326"/>
                <a:gd name="T1" fmla="*/ 0 h 283"/>
                <a:gd name="T2" fmla="*/ 0 w 326"/>
                <a:gd name="T3" fmla="*/ 141 h 283"/>
                <a:gd name="T4" fmla="*/ 82 w 326"/>
                <a:gd name="T5" fmla="*/ 283 h 283"/>
                <a:gd name="T6" fmla="*/ 245 w 326"/>
                <a:gd name="T7" fmla="*/ 283 h 283"/>
                <a:gd name="T8" fmla="*/ 326 w 326"/>
                <a:gd name="T9" fmla="*/ 141 h 283"/>
                <a:gd name="T10" fmla="*/ 245 w 326"/>
                <a:gd name="T11" fmla="*/ 0 h 283"/>
                <a:gd name="T12" fmla="*/ 82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105509" name="Freeform 34"/>
            <p:cNvSpPr>
              <a:spLocks/>
            </p:cNvSpPr>
            <p:nvPr/>
          </p:nvSpPr>
          <p:spPr bwMode="auto">
            <a:xfrm>
              <a:off x="2821" y="2831"/>
              <a:ext cx="299" cy="300"/>
            </a:xfrm>
            <a:custGeom>
              <a:avLst/>
              <a:gdLst>
                <a:gd name="T0" fmla="*/ 82 w 326"/>
                <a:gd name="T1" fmla="*/ 0 h 283"/>
                <a:gd name="T2" fmla="*/ 0 w 326"/>
                <a:gd name="T3" fmla="*/ 141 h 283"/>
                <a:gd name="T4" fmla="*/ 82 w 326"/>
                <a:gd name="T5" fmla="*/ 283 h 283"/>
                <a:gd name="T6" fmla="*/ 245 w 326"/>
                <a:gd name="T7" fmla="*/ 283 h 283"/>
                <a:gd name="T8" fmla="*/ 326 w 326"/>
                <a:gd name="T9" fmla="*/ 141 h 283"/>
                <a:gd name="T10" fmla="*/ 245 w 326"/>
                <a:gd name="T11" fmla="*/ 0 h 283"/>
                <a:gd name="T12" fmla="*/ 82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noFill/>
            <a:ln w="11113">
              <a:solidFill>
                <a:srgbClr val="000000"/>
              </a:solidFill>
              <a:prstDash val="solid"/>
              <a:round/>
              <a:headEnd/>
              <a:tailEnd/>
            </a:ln>
          </p:spPr>
          <p:txBody>
            <a:bodyPr/>
            <a:lstStyle/>
            <a:p>
              <a:endParaRPr lang="en-US"/>
            </a:p>
          </p:txBody>
        </p:sp>
        <p:sp>
          <p:nvSpPr>
            <p:cNvPr id="105510" name="Rectangle 35"/>
            <p:cNvSpPr>
              <a:spLocks noChangeArrowheads="1"/>
            </p:cNvSpPr>
            <p:nvPr/>
          </p:nvSpPr>
          <p:spPr bwMode="auto">
            <a:xfrm>
              <a:off x="2952" y="2934"/>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1</a:t>
              </a:r>
              <a:endParaRPr lang="en-US" altLang="zh-CN" sz="1000" b="1">
                <a:ea typeface="ＭＳ Ｐゴシック" pitchFamily="34" charset="-128"/>
              </a:endParaRPr>
            </a:p>
          </p:txBody>
        </p:sp>
        <p:sp>
          <p:nvSpPr>
            <p:cNvPr id="105511" name="Rectangle 36"/>
            <p:cNvSpPr>
              <a:spLocks noChangeArrowheads="1"/>
            </p:cNvSpPr>
            <p:nvPr/>
          </p:nvSpPr>
          <p:spPr bwMode="auto">
            <a:xfrm>
              <a:off x="3001" y="2934"/>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12" name="Freeform 37"/>
            <p:cNvSpPr>
              <a:spLocks/>
            </p:cNvSpPr>
            <p:nvPr/>
          </p:nvSpPr>
          <p:spPr bwMode="auto">
            <a:xfrm>
              <a:off x="2827" y="2405"/>
              <a:ext cx="299" cy="297"/>
            </a:xfrm>
            <a:custGeom>
              <a:avLst/>
              <a:gdLst>
                <a:gd name="T0" fmla="*/ 82 w 326"/>
                <a:gd name="T1" fmla="*/ 0 h 280"/>
                <a:gd name="T2" fmla="*/ 0 w 326"/>
                <a:gd name="T3" fmla="*/ 141 h 280"/>
                <a:gd name="T4" fmla="*/ 82 w 326"/>
                <a:gd name="T5" fmla="*/ 280 h 280"/>
                <a:gd name="T6" fmla="*/ 245 w 326"/>
                <a:gd name="T7" fmla="*/ 280 h 280"/>
                <a:gd name="T8" fmla="*/ 326 w 326"/>
                <a:gd name="T9" fmla="*/ 141 h 280"/>
                <a:gd name="T10" fmla="*/ 245 w 326"/>
                <a:gd name="T11" fmla="*/ 0 h 280"/>
                <a:gd name="T12" fmla="*/ 82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105513" name="Freeform 38"/>
            <p:cNvSpPr>
              <a:spLocks/>
            </p:cNvSpPr>
            <p:nvPr/>
          </p:nvSpPr>
          <p:spPr bwMode="auto">
            <a:xfrm>
              <a:off x="2827" y="2405"/>
              <a:ext cx="299" cy="297"/>
            </a:xfrm>
            <a:custGeom>
              <a:avLst/>
              <a:gdLst>
                <a:gd name="T0" fmla="*/ 82 w 326"/>
                <a:gd name="T1" fmla="*/ 0 h 280"/>
                <a:gd name="T2" fmla="*/ 0 w 326"/>
                <a:gd name="T3" fmla="*/ 141 h 280"/>
                <a:gd name="T4" fmla="*/ 82 w 326"/>
                <a:gd name="T5" fmla="*/ 280 h 280"/>
                <a:gd name="T6" fmla="*/ 245 w 326"/>
                <a:gd name="T7" fmla="*/ 280 h 280"/>
                <a:gd name="T8" fmla="*/ 326 w 326"/>
                <a:gd name="T9" fmla="*/ 141 h 280"/>
                <a:gd name="T10" fmla="*/ 245 w 326"/>
                <a:gd name="T11" fmla="*/ 0 h 280"/>
                <a:gd name="T12" fmla="*/ 82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noFill/>
            <a:ln w="11113">
              <a:solidFill>
                <a:srgbClr val="000000"/>
              </a:solidFill>
              <a:prstDash val="solid"/>
              <a:round/>
              <a:headEnd/>
              <a:tailEnd/>
            </a:ln>
          </p:spPr>
          <p:txBody>
            <a:bodyPr/>
            <a:lstStyle/>
            <a:p>
              <a:endParaRPr lang="en-US"/>
            </a:p>
          </p:txBody>
        </p:sp>
        <p:sp>
          <p:nvSpPr>
            <p:cNvPr id="105514" name="Rectangle 39"/>
            <p:cNvSpPr>
              <a:spLocks noChangeArrowheads="1"/>
            </p:cNvSpPr>
            <p:nvPr/>
          </p:nvSpPr>
          <p:spPr bwMode="auto">
            <a:xfrm>
              <a:off x="2952" y="2506"/>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2</a:t>
              </a:r>
              <a:endParaRPr lang="en-US" altLang="zh-CN" sz="1000" b="1">
                <a:ea typeface="ＭＳ Ｐゴシック" pitchFamily="34" charset="-128"/>
              </a:endParaRPr>
            </a:p>
          </p:txBody>
        </p:sp>
        <p:sp>
          <p:nvSpPr>
            <p:cNvPr id="105515" name="Rectangle 40"/>
            <p:cNvSpPr>
              <a:spLocks noChangeArrowheads="1"/>
            </p:cNvSpPr>
            <p:nvPr/>
          </p:nvSpPr>
          <p:spPr bwMode="auto">
            <a:xfrm>
              <a:off x="3001" y="2506"/>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16" name="Freeform 41"/>
            <p:cNvSpPr>
              <a:spLocks/>
            </p:cNvSpPr>
            <p:nvPr/>
          </p:nvSpPr>
          <p:spPr bwMode="auto">
            <a:xfrm>
              <a:off x="3143" y="2615"/>
              <a:ext cx="297" cy="300"/>
            </a:xfrm>
            <a:custGeom>
              <a:avLst/>
              <a:gdLst>
                <a:gd name="T0" fmla="*/ 81 w 324"/>
                <a:gd name="T1" fmla="*/ 0 h 283"/>
                <a:gd name="T2" fmla="*/ 0 w 324"/>
                <a:gd name="T3" fmla="*/ 142 h 283"/>
                <a:gd name="T4" fmla="*/ 81 w 324"/>
                <a:gd name="T5" fmla="*/ 283 h 283"/>
                <a:gd name="T6" fmla="*/ 242 w 324"/>
                <a:gd name="T7" fmla="*/ 283 h 283"/>
                <a:gd name="T8" fmla="*/ 324 w 324"/>
                <a:gd name="T9" fmla="*/ 142 h 283"/>
                <a:gd name="T10" fmla="*/ 242 w 324"/>
                <a:gd name="T11" fmla="*/ 0 h 283"/>
                <a:gd name="T12" fmla="*/ 81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1" y="0"/>
                  </a:moveTo>
                  <a:lnTo>
                    <a:pt x="0" y="142"/>
                  </a:lnTo>
                  <a:lnTo>
                    <a:pt x="81" y="283"/>
                  </a:lnTo>
                  <a:lnTo>
                    <a:pt x="242" y="283"/>
                  </a:lnTo>
                  <a:lnTo>
                    <a:pt x="324" y="142"/>
                  </a:lnTo>
                  <a:lnTo>
                    <a:pt x="242" y="0"/>
                  </a:lnTo>
                  <a:lnTo>
                    <a:pt x="81" y="0"/>
                  </a:lnTo>
                  <a:close/>
                </a:path>
              </a:pathLst>
            </a:custGeom>
            <a:solidFill>
              <a:srgbClr val="FFFFFF"/>
            </a:solidFill>
            <a:ln w="9525">
              <a:noFill/>
              <a:round/>
              <a:headEnd/>
              <a:tailEnd/>
            </a:ln>
          </p:spPr>
          <p:txBody>
            <a:bodyPr/>
            <a:lstStyle/>
            <a:p>
              <a:endParaRPr lang="en-US"/>
            </a:p>
          </p:txBody>
        </p:sp>
        <p:sp>
          <p:nvSpPr>
            <p:cNvPr id="105517" name="Freeform 42"/>
            <p:cNvSpPr>
              <a:spLocks/>
            </p:cNvSpPr>
            <p:nvPr/>
          </p:nvSpPr>
          <p:spPr bwMode="auto">
            <a:xfrm>
              <a:off x="3143" y="2615"/>
              <a:ext cx="297" cy="300"/>
            </a:xfrm>
            <a:custGeom>
              <a:avLst/>
              <a:gdLst>
                <a:gd name="T0" fmla="*/ 81 w 324"/>
                <a:gd name="T1" fmla="*/ 0 h 283"/>
                <a:gd name="T2" fmla="*/ 0 w 324"/>
                <a:gd name="T3" fmla="*/ 142 h 283"/>
                <a:gd name="T4" fmla="*/ 81 w 324"/>
                <a:gd name="T5" fmla="*/ 283 h 283"/>
                <a:gd name="T6" fmla="*/ 242 w 324"/>
                <a:gd name="T7" fmla="*/ 283 h 283"/>
                <a:gd name="T8" fmla="*/ 324 w 324"/>
                <a:gd name="T9" fmla="*/ 142 h 283"/>
                <a:gd name="T10" fmla="*/ 242 w 324"/>
                <a:gd name="T11" fmla="*/ 0 h 283"/>
                <a:gd name="T12" fmla="*/ 81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1" y="0"/>
                  </a:moveTo>
                  <a:lnTo>
                    <a:pt x="0" y="142"/>
                  </a:lnTo>
                  <a:lnTo>
                    <a:pt x="81" y="283"/>
                  </a:lnTo>
                  <a:lnTo>
                    <a:pt x="242" y="283"/>
                  </a:lnTo>
                  <a:lnTo>
                    <a:pt x="324" y="142"/>
                  </a:lnTo>
                  <a:lnTo>
                    <a:pt x="242" y="0"/>
                  </a:lnTo>
                  <a:lnTo>
                    <a:pt x="81" y="0"/>
                  </a:lnTo>
                  <a:close/>
                </a:path>
              </a:pathLst>
            </a:custGeom>
            <a:noFill/>
            <a:ln w="11113">
              <a:solidFill>
                <a:srgbClr val="000000"/>
              </a:solidFill>
              <a:prstDash val="solid"/>
              <a:round/>
              <a:headEnd/>
              <a:tailEnd/>
            </a:ln>
          </p:spPr>
          <p:txBody>
            <a:bodyPr/>
            <a:lstStyle/>
            <a:p>
              <a:endParaRPr lang="en-US"/>
            </a:p>
          </p:txBody>
        </p:sp>
        <p:sp>
          <p:nvSpPr>
            <p:cNvPr id="105518" name="Rectangle 43"/>
            <p:cNvSpPr>
              <a:spLocks noChangeArrowheads="1"/>
            </p:cNvSpPr>
            <p:nvPr/>
          </p:nvSpPr>
          <p:spPr bwMode="auto">
            <a:xfrm>
              <a:off x="3267" y="2719"/>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3</a:t>
              </a:r>
              <a:endParaRPr lang="en-US" altLang="zh-CN" sz="1000" b="1">
                <a:ea typeface="ＭＳ Ｐゴシック" pitchFamily="34" charset="-128"/>
              </a:endParaRPr>
            </a:p>
          </p:txBody>
        </p:sp>
        <p:sp>
          <p:nvSpPr>
            <p:cNvPr id="105519" name="Rectangle 44"/>
            <p:cNvSpPr>
              <a:spLocks noChangeArrowheads="1"/>
            </p:cNvSpPr>
            <p:nvPr/>
          </p:nvSpPr>
          <p:spPr bwMode="auto">
            <a:xfrm>
              <a:off x="3317" y="2719"/>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20" name="Freeform 45"/>
            <p:cNvSpPr>
              <a:spLocks/>
            </p:cNvSpPr>
            <p:nvPr/>
          </p:nvSpPr>
          <p:spPr bwMode="auto">
            <a:xfrm>
              <a:off x="2516" y="3045"/>
              <a:ext cx="297" cy="297"/>
            </a:xfrm>
            <a:custGeom>
              <a:avLst/>
              <a:gdLst>
                <a:gd name="T0" fmla="*/ 82 w 324"/>
                <a:gd name="T1" fmla="*/ 0 h 281"/>
                <a:gd name="T2" fmla="*/ 0 w 324"/>
                <a:gd name="T3" fmla="*/ 142 h 281"/>
                <a:gd name="T4" fmla="*/ 82 w 324"/>
                <a:gd name="T5" fmla="*/ 281 h 281"/>
                <a:gd name="T6" fmla="*/ 243 w 324"/>
                <a:gd name="T7" fmla="*/ 281 h 281"/>
                <a:gd name="T8" fmla="*/ 324 w 324"/>
                <a:gd name="T9" fmla="*/ 142 h 281"/>
                <a:gd name="T10" fmla="*/ 243 w 324"/>
                <a:gd name="T11" fmla="*/ 0 h 281"/>
                <a:gd name="T12" fmla="*/ 82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2" y="0"/>
                  </a:moveTo>
                  <a:lnTo>
                    <a:pt x="0" y="142"/>
                  </a:lnTo>
                  <a:lnTo>
                    <a:pt x="82" y="281"/>
                  </a:lnTo>
                  <a:lnTo>
                    <a:pt x="243" y="281"/>
                  </a:lnTo>
                  <a:lnTo>
                    <a:pt x="324" y="142"/>
                  </a:lnTo>
                  <a:lnTo>
                    <a:pt x="243" y="0"/>
                  </a:lnTo>
                  <a:lnTo>
                    <a:pt x="82" y="0"/>
                  </a:lnTo>
                  <a:close/>
                </a:path>
              </a:pathLst>
            </a:custGeom>
            <a:solidFill>
              <a:srgbClr val="FFFFFF"/>
            </a:solidFill>
            <a:ln w="9525">
              <a:noFill/>
              <a:round/>
              <a:headEnd/>
              <a:tailEnd/>
            </a:ln>
          </p:spPr>
          <p:txBody>
            <a:bodyPr/>
            <a:lstStyle/>
            <a:p>
              <a:endParaRPr lang="en-US"/>
            </a:p>
          </p:txBody>
        </p:sp>
        <p:sp>
          <p:nvSpPr>
            <p:cNvPr id="105521" name="Freeform 46"/>
            <p:cNvSpPr>
              <a:spLocks/>
            </p:cNvSpPr>
            <p:nvPr/>
          </p:nvSpPr>
          <p:spPr bwMode="auto">
            <a:xfrm>
              <a:off x="2516" y="3045"/>
              <a:ext cx="297" cy="297"/>
            </a:xfrm>
            <a:custGeom>
              <a:avLst/>
              <a:gdLst>
                <a:gd name="T0" fmla="*/ 82 w 324"/>
                <a:gd name="T1" fmla="*/ 0 h 281"/>
                <a:gd name="T2" fmla="*/ 0 w 324"/>
                <a:gd name="T3" fmla="*/ 142 h 281"/>
                <a:gd name="T4" fmla="*/ 82 w 324"/>
                <a:gd name="T5" fmla="*/ 281 h 281"/>
                <a:gd name="T6" fmla="*/ 243 w 324"/>
                <a:gd name="T7" fmla="*/ 281 h 281"/>
                <a:gd name="T8" fmla="*/ 324 w 324"/>
                <a:gd name="T9" fmla="*/ 142 h 281"/>
                <a:gd name="T10" fmla="*/ 243 w 324"/>
                <a:gd name="T11" fmla="*/ 0 h 281"/>
                <a:gd name="T12" fmla="*/ 82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2" y="0"/>
                  </a:moveTo>
                  <a:lnTo>
                    <a:pt x="0" y="142"/>
                  </a:lnTo>
                  <a:lnTo>
                    <a:pt x="82" y="281"/>
                  </a:lnTo>
                  <a:lnTo>
                    <a:pt x="243" y="281"/>
                  </a:lnTo>
                  <a:lnTo>
                    <a:pt x="324" y="142"/>
                  </a:lnTo>
                  <a:lnTo>
                    <a:pt x="243" y="0"/>
                  </a:lnTo>
                  <a:lnTo>
                    <a:pt x="82" y="0"/>
                  </a:lnTo>
                  <a:close/>
                </a:path>
              </a:pathLst>
            </a:custGeom>
            <a:noFill/>
            <a:ln w="11113">
              <a:solidFill>
                <a:srgbClr val="000000"/>
              </a:solidFill>
              <a:prstDash val="solid"/>
              <a:round/>
              <a:headEnd/>
              <a:tailEnd/>
            </a:ln>
          </p:spPr>
          <p:txBody>
            <a:bodyPr/>
            <a:lstStyle/>
            <a:p>
              <a:endParaRPr lang="en-US"/>
            </a:p>
          </p:txBody>
        </p:sp>
        <p:sp>
          <p:nvSpPr>
            <p:cNvPr id="105522" name="Rectangle 47"/>
            <p:cNvSpPr>
              <a:spLocks noChangeArrowheads="1"/>
            </p:cNvSpPr>
            <p:nvPr/>
          </p:nvSpPr>
          <p:spPr bwMode="auto">
            <a:xfrm>
              <a:off x="2641" y="3147"/>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6</a:t>
              </a:r>
              <a:endParaRPr lang="en-US" altLang="zh-CN" sz="1000" b="1">
                <a:ea typeface="ＭＳ Ｐゴシック" pitchFamily="34" charset="-128"/>
              </a:endParaRPr>
            </a:p>
          </p:txBody>
        </p:sp>
        <p:sp>
          <p:nvSpPr>
            <p:cNvPr id="105523" name="Rectangle 48"/>
            <p:cNvSpPr>
              <a:spLocks noChangeArrowheads="1"/>
            </p:cNvSpPr>
            <p:nvPr/>
          </p:nvSpPr>
          <p:spPr bwMode="auto">
            <a:xfrm>
              <a:off x="2691" y="314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24" name="Freeform 49"/>
            <p:cNvSpPr>
              <a:spLocks/>
            </p:cNvSpPr>
            <p:nvPr/>
          </p:nvSpPr>
          <p:spPr bwMode="auto">
            <a:xfrm>
              <a:off x="2827" y="3261"/>
              <a:ext cx="299" cy="297"/>
            </a:xfrm>
            <a:custGeom>
              <a:avLst/>
              <a:gdLst>
                <a:gd name="T0" fmla="*/ 82 w 326"/>
                <a:gd name="T1" fmla="*/ 0 h 280"/>
                <a:gd name="T2" fmla="*/ 0 w 326"/>
                <a:gd name="T3" fmla="*/ 141 h 280"/>
                <a:gd name="T4" fmla="*/ 82 w 326"/>
                <a:gd name="T5" fmla="*/ 280 h 280"/>
                <a:gd name="T6" fmla="*/ 245 w 326"/>
                <a:gd name="T7" fmla="*/ 280 h 280"/>
                <a:gd name="T8" fmla="*/ 326 w 326"/>
                <a:gd name="T9" fmla="*/ 141 h 280"/>
                <a:gd name="T10" fmla="*/ 245 w 326"/>
                <a:gd name="T11" fmla="*/ 0 h 280"/>
                <a:gd name="T12" fmla="*/ 82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solidFill>
              <a:srgbClr val="FFFFFF"/>
            </a:solidFill>
            <a:ln w="9525">
              <a:noFill/>
              <a:round/>
              <a:headEnd/>
              <a:tailEnd/>
            </a:ln>
          </p:spPr>
          <p:txBody>
            <a:bodyPr/>
            <a:lstStyle/>
            <a:p>
              <a:endParaRPr lang="en-US"/>
            </a:p>
          </p:txBody>
        </p:sp>
        <p:sp>
          <p:nvSpPr>
            <p:cNvPr id="105525" name="Freeform 50"/>
            <p:cNvSpPr>
              <a:spLocks/>
            </p:cNvSpPr>
            <p:nvPr/>
          </p:nvSpPr>
          <p:spPr bwMode="auto">
            <a:xfrm>
              <a:off x="2827" y="3261"/>
              <a:ext cx="299" cy="297"/>
            </a:xfrm>
            <a:custGeom>
              <a:avLst/>
              <a:gdLst>
                <a:gd name="T0" fmla="*/ 82 w 326"/>
                <a:gd name="T1" fmla="*/ 0 h 280"/>
                <a:gd name="T2" fmla="*/ 0 w 326"/>
                <a:gd name="T3" fmla="*/ 141 h 280"/>
                <a:gd name="T4" fmla="*/ 82 w 326"/>
                <a:gd name="T5" fmla="*/ 280 h 280"/>
                <a:gd name="T6" fmla="*/ 245 w 326"/>
                <a:gd name="T7" fmla="*/ 280 h 280"/>
                <a:gd name="T8" fmla="*/ 326 w 326"/>
                <a:gd name="T9" fmla="*/ 141 h 280"/>
                <a:gd name="T10" fmla="*/ 245 w 326"/>
                <a:gd name="T11" fmla="*/ 0 h 280"/>
                <a:gd name="T12" fmla="*/ 82 w 326"/>
                <a:gd name="T13" fmla="*/ 0 h 280"/>
                <a:gd name="T14" fmla="*/ 0 60000 65536"/>
                <a:gd name="T15" fmla="*/ 0 60000 65536"/>
                <a:gd name="T16" fmla="*/ 0 60000 65536"/>
                <a:gd name="T17" fmla="*/ 0 60000 65536"/>
                <a:gd name="T18" fmla="*/ 0 60000 65536"/>
                <a:gd name="T19" fmla="*/ 0 60000 65536"/>
                <a:gd name="T20" fmla="*/ 0 60000 65536"/>
                <a:gd name="T21" fmla="*/ 0 w 326"/>
                <a:gd name="T22" fmla="*/ 0 h 280"/>
                <a:gd name="T23" fmla="*/ 326 w 32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0">
                  <a:moveTo>
                    <a:pt x="82" y="0"/>
                  </a:moveTo>
                  <a:lnTo>
                    <a:pt x="0" y="141"/>
                  </a:lnTo>
                  <a:lnTo>
                    <a:pt x="82" y="280"/>
                  </a:lnTo>
                  <a:lnTo>
                    <a:pt x="245" y="280"/>
                  </a:lnTo>
                  <a:lnTo>
                    <a:pt x="326" y="141"/>
                  </a:lnTo>
                  <a:lnTo>
                    <a:pt x="245" y="0"/>
                  </a:lnTo>
                  <a:lnTo>
                    <a:pt x="82" y="0"/>
                  </a:lnTo>
                  <a:close/>
                </a:path>
              </a:pathLst>
            </a:custGeom>
            <a:noFill/>
            <a:ln w="11113">
              <a:solidFill>
                <a:srgbClr val="000000"/>
              </a:solidFill>
              <a:prstDash val="solid"/>
              <a:round/>
              <a:headEnd/>
              <a:tailEnd/>
            </a:ln>
          </p:spPr>
          <p:txBody>
            <a:bodyPr/>
            <a:lstStyle/>
            <a:p>
              <a:endParaRPr lang="en-US"/>
            </a:p>
          </p:txBody>
        </p:sp>
        <p:sp>
          <p:nvSpPr>
            <p:cNvPr id="105526" name="Rectangle 51"/>
            <p:cNvSpPr>
              <a:spLocks noChangeArrowheads="1"/>
            </p:cNvSpPr>
            <p:nvPr/>
          </p:nvSpPr>
          <p:spPr bwMode="auto">
            <a:xfrm>
              <a:off x="2952" y="3361"/>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5</a:t>
              </a:r>
              <a:endParaRPr lang="en-US" altLang="zh-CN" sz="1000" b="1">
                <a:ea typeface="ＭＳ Ｐゴシック" pitchFamily="34" charset="-128"/>
              </a:endParaRPr>
            </a:p>
          </p:txBody>
        </p:sp>
        <p:sp>
          <p:nvSpPr>
            <p:cNvPr id="105527" name="Rectangle 52"/>
            <p:cNvSpPr>
              <a:spLocks noChangeArrowheads="1"/>
            </p:cNvSpPr>
            <p:nvPr/>
          </p:nvSpPr>
          <p:spPr bwMode="auto">
            <a:xfrm>
              <a:off x="3001" y="3361"/>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28" name="Freeform 53"/>
            <p:cNvSpPr>
              <a:spLocks/>
            </p:cNvSpPr>
            <p:nvPr/>
          </p:nvSpPr>
          <p:spPr bwMode="auto">
            <a:xfrm>
              <a:off x="2516" y="2615"/>
              <a:ext cx="297" cy="300"/>
            </a:xfrm>
            <a:custGeom>
              <a:avLst/>
              <a:gdLst>
                <a:gd name="T0" fmla="*/ 82 w 324"/>
                <a:gd name="T1" fmla="*/ 0 h 283"/>
                <a:gd name="T2" fmla="*/ 0 w 324"/>
                <a:gd name="T3" fmla="*/ 142 h 283"/>
                <a:gd name="T4" fmla="*/ 82 w 324"/>
                <a:gd name="T5" fmla="*/ 283 h 283"/>
                <a:gd name="T6" fmla="*/ 243 w 324"/>
                <a:gd name="T7" fmla="*/ 283 h 283"/>
                <a:gd name="T8" fmla="*/ 324 w 324"/>
                <a:gd name="T9" fmla="*/ 142 h 283"/>
                <a:gd name="T10" fmla="*/ 243 w 324"/>
                <a:gd name="T11" fmla="*/ 0 h 283"/>
                <a:gd name="T12" fmla="*/ 82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2" y="0"/>
                  </a:moveTo>
                  <a:lnTo>
                    <a:pt x="0" y="142"/>
                  </a:lnTo>
                  <a:lnTo>
                    <a:pt x="82" y="283"/>
                  </a:lnTo>
                  <a:lnTo>
                    <a:pt x="243" y="283"/>
                  </a:lnTo>
                  <a:lnTo>
                    <a:pt x="324" y="142"/>
                  </a:lnTo>
                  <a:lnTo>
                    <a:pt x="243" y="0"/>
                  </a:lnTo>
                  <a:lnTo>
                    <a:pt x="82" y="0"/>
                  </a:lnTo>
                  <a:close/>
                </a:path>
              </a:pathLst>
            </a:custGeom>
            <a:solidFill>
              <a:srgbClr val="FFFFFF"/>
            </a:solidFill>
            <a:ln w="9525">
              <a:noFill/>
              <a:round/>
              <a:headEnd/>
              <a:tailEnd/>
            </a:ln>
          </p:spPr>
          <p:txBody>
            <a:bodyPr/>
            <a:lstStyle/>
            <a:p>
              <a:endParaRPr lang="en-US"/>
            </a:p>
          </p:txBody>
        </p:sp>
        <p:sp>
          <p:nvSpPr>
            <p:cNvPr id="105529" name="Freeform 54"/>
            <p:cNvSpPr>
              <a:spLocks/>
            </p:cNvSpPr>
            <p:nvPr/>
          </p:nvSpPr>
          <p:spPr bwMode="auto">
            <a:xfrm>
              <a:off x="2516" y="2615"/>
              <a:ext cx="297" cy="300"/>
            </a:xfrm>
            <a:custGeom>
              <a:avLst/>
              <a:gdLst>
                <a:gd name="T0" fmla="*/ 82 w 324"/>
                <a:gd name="T1" fmla="*/ 0 h 283"/>
                <a:gd name="T2" fmla="*/ 0 w 324"/>
                <a:gd name="T3" fmla="*/ 142 h 283"/>
                <a:gd name="T4" fmla="*/ 82 w 324"/>
                <a:gd name="T5" fmla="*/ 283 h 283"/>
                <a:gd name="T6" fmla="*/ 243 w 324"/>
                <a:gd name="T7" fmla="*/ 283 h 283"/>
                <a:gd name="T8" fmla="*/ 324 w 324"/>
                <a:gd name="T9" fmla="*/ 142 h 283"/>
                <a:gd name="T10" fmla="*/ 243 w 324"/>
                <a:gd name="T11" fmla="*/ 0 h 283"/>
                <a:gd name="T12" fmla="*/ 82 w 324"/>
                <a:gd name="T13" fmla="*/ 0 h 283"/>
                <a:gd name="T14" fmla="*/ 0 60000 65536"/>
                <a:gd name="T15" fmla="*/ 0 60000 65536"/>
                <a:gd name="T16" fmla="*/ 0 60000 65536"/>
                <a:gd name="T17" fmla="*/ 0 60000 65536"/>
                <a:gd name="T18" fmla="*/ 0 60000 65536"/>
                <a:gd name="T19" fmla="*/ 0 60000 65536"/>
                <a:gd name="T20" fmla="*/ 0 60000 65536"/>
                <a:gd name="T21" fmla="*/ 0 w 324"/>
                <a:gd name="T22" fmla="*/ 0 h 283"/>
                <a:gd name="T23" fmla="*/ 324 w 324"/>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3">
                  <a:moveTo>
                    <a:pt x="82" y="0"/>
                  </a:moveTo>
                  <a:lnTo>
                    <a:pt x="0" y="142"/>
                  </a:lnTo>
                  <a:lnTo>
                    <a:pt x="82" y="283"/>
                  </a:lnTo>
                  <a:lnTo>
                    <a:pt x="243" y="283"/>
                  </a:lnTo>
                  <a:lnTo>
                    <a:pt x="324" y="142"/>
                  </a:lnTo>
                  <a:lnTo>
                    <a:pt x="243" y="0"/>
                  </a:lnTo>
                  <a:lnTo>
                    <a:pt x="82" y="0"/>
                  </a:lnTo>
                  <a:close/>
                </a:path>
              </a:pathLst>
            </a:custGeom>
            <a:noFill/>
            <a:ln w="11113">
              <a:solidFill>
                <a:srgbClr val="000000"/>
              </a:solidFill>
              <a:prstDash val="solid"/>
              <a:round/>
              <a:headEnd/>
              <a:tailEnd/>
            </a:ln>
          </p:spPr>
          <p:txBody>
            <a:bodyPr/>
            <a:lstStyle/>
            <a:p>
              <a:endParaRPr lang="en-US"/>
            </a:p>
          </p:txBody>
        </p:sp>
        <p:sp>
          <p:nvSpPr>
            <p:cNvPr id="105530" name="Rectangle 55"/>
            <p:cNvSpPr>
              <a:spLocks noChangeArrowheads="1"/>
            </p:cNvSpPr>
            <p:nvPr/>
          </p:nvSpPr>
          <p:spPr bwMode="auto">
            <a:xfrm>
              <a:off x="2641" y="2719"/>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7</a:t>
              </a:r>
              <a:endParaRPr lang="en-US" altLang="zh-CN" sz="1000" b="1">
                <a:ea typeface="ＭＳ Ｐゴシック" pitchFamily="34" charset="-128"/>
              </a:endParaRPr>
            </a:p>
          </p:txBody>
        </p:sp>
        <p:sp>
          <p:nvSpPr>
            <p:cNvPr id="105531" name="Rectangle 56"/>
            <p:cNvSpPr>
              <a:spLocks noChangeArrowheads="1"/>
            </p:cNvSpPr>
            <p:nvPr/>
          </p:nvSpPr>
          <p:spPr bwMode="auto">
            <a:xfrm>
              <a:off x="2691" y="2719"/>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32" name="Freeform 57"/>
            <p:cNvSpPr>
              <a:spLocks/>
            </p:cNvSpPr>
            <p:nvPr/>
          </p:nvSpPr>
          <p:spPr bwMode="auto">
            <a:xfrm>
              <a:off x="3143" y="3045"/>
              <a:ext cx="297" cy="297"/>
            </a:xfrm>
            <a:custGeom>
              <a:avLst/>
              <a:gdLst>
                <a:gd name="T0" fmla="*/ 81 w 324"/>
                <a:gd name="T1" fmla="*/ 0 h 281"/>
                <a:gd name="T2" fmla="*/ 0 w 324"/>
                <a:gd name="T3" fmla="*/ 142 h 281"/>
                <a:gd name="T4" fmla="*/ 81 w 324"/>
                <a:gd name="T5" fmla="*/ 281 h 281"/>
                <a:gd name="T6" fmla="*/ 242 w 324"/>
                <a:gd name="T7" fmla="*/ 281 h 281"/>
                <a:gd name="T8" fmla="*/ 324 w 324"/>
                <a:gd name="T9" fmla="*/ 142 h 281"/>
                <a:gd name="T10" fmla="*/ 242 w 324"/>
                <a:gd name="T11" fmla="*/ 0 h 281"/>
                <a:gd name="T12" fmla="*/ 81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1" y="0"/>
                  </a:moveTo>
                  <a:lnTo>
                    <a:pt x="0" y="142"/>
                  </a:lnTo>
                  <a:lnTo>
                    <a:pt x="81" y="281"/>
                  </a:lnTo>
                  <a:lnTo>
                    <a:pt x="242" y="281"/>
                  </a:lnTo>
                  <a:lnTo>
                    <a:pt x="324" y="142"/>
                  </a:lnTo>
                  <a:lnTo>
                    <a:pt x="242" y="0"/>
                  </a:lnTo>
                  <a:lnTo>
                    <a:pt x="81" y="0"/>
                  </a:lnTo>
                  <a:close/>
                </a:path>
              </a:pathLst>
            </a:custGeom>
            <a:solidFill>
              <a:srgbClr val="FFFFFF"/>
            </a:solidFill>
            <a:ln w="9525">
              <a:noFill/>
              <a:round/>
              <a:headEnd/>
              <a:tailEnd/>
            </a:ln>
          </p:spPr>
          <p:txBody>
            <a:bodyPr/>
            <a:lstStyle/>
            <a:p>
              <a:endParaRPr lang="en-US"/>
            </a:p>
          </p:txBody>
        </p:sp>
        <p:sp>
          <p:nvSpPr>
            <p:cNvPr id="105533" name="Freeform 58"/>
            <p:cNvSpPr>
              <a:spLocks/>
            </p:cNvSpPr>
            <p:nvPr/>
          </p:nvSpPr>
          <p:spPr bwMode="auto">
            <a:xfrm>
              <a:off x="3143" y="3045"/>
              <a:ext cx="297" cy="297"/>
            </a:xfrm>
            <a:custGeom>
              <a:avLst/>
              <a:gdLst>
                <a:gd name="T0" fmla="*/ 81 w 324"/>
                <a:gd name="T1" fmla="*/ 0 h 281"/>
                <a:gd name="T2" fmla="*/ 0 w 324"/>
                <a:gd name="T3" fmla="*/ 142 h 281"/>
                <a:gd name="T4" fmla="*/ 81 w 324"/>
                <a:gd name="T5" fmla="*/ 281 h 281"/>
                <a:gd name="T6" fmla="*/ 242 w 324"/>
                <a:gd name="T7" fmla="*/ 281 h 281"/>
                <a:gd name="T8" fmla="*/ 324 w 324"/>
                <a:gd name="T9" fmla="*/ 142 h 281"/>
                <a:gd name="T10" fmla="*/ 242 w 324"/>
                <a:gd name="T11" fmla="*/ 0 h 281"/>
                <a:gd name="T12" fmla="*/ 81 w 324"/>
                <a:gd name="T13" fmla="*/ 0 h 281"/>
                <a:gd name="T14" fmla="*/ 0 60000 65536"/>
                <a:gd name="T15" fmla="*/ 0 60000 65536"/>
                <a:gd name="T16" fmla="*/ 0 60000 65536"/>
                <a:gd name="T17" fmla="*/ 0 60000 65536"/>
                <a:gd name="T18" fmla="*/ 0 60000 65536"/>
                <a:gd name="T19" fmla="*/ 0 60000 65536"/>
                <a:gd name="T20" fmla="*/ 0 60000 65536"/>
                <a:gd name="T21" fmla="*/ 0 w 324"/>
                <a:gd name="T22" fmla="*/ 0 h 281"/>
                <a:gd name="T23" fmla="*/ 324 w 324"/>
                <a:gd name="T24" fmla="*/ 281 h 2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 h="281">
                  <a:moveTo>
                    <a:pt x="81" y="0"/>
                  </a:moveTo>
                  <a:lnTo>
                    <a:pt x="0" y="142"/>
                  </a:lnTo>
                  <a:lnTo>
                    <a:pt x="81" y="281"/>
                  </a:lnTo>
                  <a:lnTo>
                    <a:pt x="242" y="281"/>
                  </a:lnTo>
                  <a:lnTo>
                    <a:pt x="324" y="142"/>
                  </a:lnTo>
                  <a:lnTo>
                    <a:pt x="242" y="0"/>
                  </a:lnTo>
                  <a:lnTo>
                    <a:pt x="81" y="0"/>
                  </a:lnTo>
                  <a:close/>
                </a:path>
              </a:pathLst>
            </a:custGeom>
            <a:noFill/>
            <a:ln w="11113">
              <a:solidFill>
                <a:srgbClr val="000000"/>
              </a:solidFill>
              <a:prstDash val="solid"/>
              <a:round/>
              <a:headEnd/>
              <a:tailEnd/>
            </a:ln>
          </p:spPr>
          <p:txBody>
            <a:bodyPr/>
            <a:lstStyle/>
            <a:p>
              <a:endParaRPr lang="en-US"/>
            </a:p>
          </p:txBody>
        </p:sp>
        <p:sp>
          <p:nvSpPr>
            <p:cNvPr id="105534" name="Rectangle 59"/>
            <p:cNvSpPr>
              <a:spLocks noChangeArrowheads="1"/>
            </p:cNvSpPr>
            <p:nvPr/>
          </p:nvSpPr>
          <p:spPr bwMode="auto">
            <a:xfrm>
              <a:off x="3267" y="3147"/>
              <a:ext cx="33"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4</a:t>
              </a:r>
              <a:endParaRPr lang="en-US" altLang="zh-CN" sz="1000" b="1">
                <a:ea typeface="ＭＳ Ｐゴシック" pitchFamily="34" charset="-128"/>
              </a:endParaRPr>
            </a:p>
          </p:txBody>
        </p:sp>
        <p:sp>
          <p:nvSpPr>
            <p:cNvPr id="105535" name="Rectangle 60"/>
            <p:cNvSpPr>
              <a:spLocks noChangeArrowheads="1"/>
            </p:cNvSpPr>
            <p:nvPr/>
          </p:nvSpPr>
          <p:spPr bwMode="auto">
            <a:xfrm>
              <a:off x="3317" y="314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36" name="Freeform 61"/>
            <p:cNvSpPr>
              <a:spLocks/>
            </p:cNvSpPr>
            <p:nvPr/>
          </p:nvSpPr>
          <p:spPr bwMode="auto">
            <a:xfrm>
              <a:off x="3887" y="2208"/>
              <a:ext cx="122" cy="407"/>
            </a:xfrm>
            <a:custGeom>
              <a:avLst/>
              <a:gdLst>
                <a:gd name="T0" fmla="*/ 0 w 133"/>
                <a:gd name="T1" fmla="*/ 191 h 384"/>
                <a:gd name="T2" fmla="*/ 0 w 133"/>
                <a:gd name="T3" fmla="*/ 173 h 384"/>
                <a:gd name="T4" fmla="*/ 2 w 133"/>
                <a:gd name="T5" fmla="*/ 154 h 384"/>
                <a:gd name="T6" fmla="*/ 2 w 133"/>
                <a:gd name="T7" fmla="*/ 134 h 384"/>
                <a:gd name="T8" fmla="*/ 5 w 133"/>
                <a:gd name="T9" fmla="*/ 116 h 384"/>
                <a:gd name="T10" fmla="*/ 7 w 133"/>
                <a:gd name="T11" fmla="*/ 99 h 384"/>
                <a:gd name="T12" fmla="*/ 12 w 133"/>
                <a:gd name="T13" fmla="*/ 84 h 384"/>
                <a:gd name="T14" fmla="*/ 14 w 133"/>
                <a:gd name="T15" fmla="*/ 69 h 384"/>
                <a:gd name="T16" fmla="*/ 19 w 133"/>
                <a:gd name="T17" fmla="*/ 54 h 384"/>
                <a:gd name="T18" fmla="*/ 24 w 133"/>
                <a:gd name="T19" fmla="*/ 42 h 384"/>
                <a:gd name="T20" fmla="*/ 29 w 133"/>
                <a:gd name="T21" fmla="*/ 32 h 384"/>
                <a:gd name="T22" fmla="*/ 34 w 133"/>
                <a:gd name="T23" fmla="*/ 22 h 384"/>
                <a:gd name="T24" fmla="*/ 42 w 133"/>
                <a:gd name="T25" fmla="*/ 14 h 384"/>
                <a:gd name="T26" fmla="*/ 47 w 133"/>
                <a:gd name="T27" fmla="*/ 7 h 384"/>
                <a:gd name="T28" fmla="*/ 54 w 133"/>
                <a:gd name="T29" fmla="*/ 2 h 384"/>
                <a:gd name="T30" fmla="*/ 59 w 133"/>
                <a:gd name="T31" fmla="*/ 0 h 384"/>
                <a:gd name="T32" fmla="*/ 66 w 133"/>
                <a:gd name="T33" fmla="*/ 0 h 384"/>
                <a:gd name="T34" fmla="*/ 74 w 133"/>
                <a:gd name="T35" fmla="*/ 0 h 384"/>
                <a:gd name="T36" fmla="*/ 81 w 133"/>
                <a:gd name="T37" fmla="*/ 2 h 384"/>
                <a:gd name="T38" fmla="*/ 86 w 133"/>
                <a:gd name="T39" fmla="*/ 7 h 384"/>
                <a:gd name="T40" fmla="*/ 94 w 133"/>
                <a:gd name="T41" fmla="*/ 14 h 384"/>
                <a:gd name="T42" fmla="*/ 98 w 133"/>
                <a:gd name="T43" fmla="*/ 22 h 384"/>
                <a:gd name="T44" fmla="*/ 103 w 133"/>
                <a:gd name="T45" fmla="*/ 32 h 384"/>
                <a:gd name="T46" fmla="*/ 108 w 133"/>
                <a:gd name="T47" fmla="*/ 42 h 384"/>
                <a:gd name="T48" fmla="*/ 113 w 133"/>
                <a:gd name="T49" fmla="*/ 54 h 384"/>
                <a:gd name="T50" fmla="*/ 118 w 133"/>
                <a:gd name="T51" fmla="*/ 69 h 384"/>
                <a:gd name="T52" fmla="*/ 123 w 133"/>
                <a:gd name="T53" fmla="*/ 84 h 384"/>
                <a:gd name="T54" fmla="*/ 126 w 133"/>
                <a:gd name="T55" fmla="*/ 99 h 384"/>
                <a:gd name="T56" fmla="*/ 128 w 133"/>
                <a:gd name="T57" fmla="*/ 116 h 384"/>
                <a:gd name="T58" fmla="*/ 131 w 133"/>
                <a:gd name="T59" fmla="*/ 134 h 384"/>
                <a:gd name="T60" fmla="*/ 133 w 133"/>
                <a:gd name="T61" fmla="*/ 154 h 384"/>
                <a:gd name="T62" fmla="*/ 133 w 133"/>
                <a:gd name="T63" fmla="*/ 173 h 384"/>
                <a:gd name="T64" fmla="*/ 133 w 133"/>
                <a:gd name="T65" fmla="*/ 191 h 384"/>
                <a:gd name="T66" fmla="*/ 133 w 133"/>
                <a:gd name="T67" fmla="*/ 384 h 384"/>
                <a:gd name="T68" fmla="*/ 0 w 133"/>
                <a:gd name="T69" fmla="*/ 384 h 384"/>
                <a:gd name="T70" fmla="*/ 0 w 133"/>
                <a:gd name="T71" fmla="*/ 191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4"/>
                <a:gd name="T110" fmla="*/ 133 w 133"/>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4">
                  <a:moveTo>
                    <a:pt x="0" y="191"/>
                  </a:moveTo>
                  <a:lnTo>
                    <a:pt x="0" y="173"/>
                  </a:lnTo>
                  <a:lnTo>
                    <a:pt x="2" y="154"/>
                  </a:lnTo>
                  <a:lnTo>
                    <a:pt x="2" y="134"/>
                  </a:lnTo>
                  <a:lnTo>
                    <a:pt x="5" y="116"/>
                  </a:lnTo>
                  <a:lnTo>
                    <a:pt x="7" y="99"/>
                  </a:lnTo>
                  <a:lnTo>
                    <a:pt x="12" y="84"/>
                  </a:lnTo>
                  <a:lnTo>
                    <a:pt x="14" y="69"/>
                  </a:lnTo>
                  <a:lnTo>
                    <a:pt x="19" y="54"/>
                  </a:lnTo>
                  <a:lnTo>
                    <a:pt x="24" y="42"/>
                  </a:lnTo>
                  <a:lnTo>
                    <a:pt x="29" y="32"/>
                  </a:lnTo>
                  <a:lnTo>
                    <a:pt x="34" y="22"/>
                  </a:lnTo>
                  <a:lnTo>
                    <a:pt x="42" y="14"/>
                  </a:lnTo>
                  <a:lnTo>
                    <a:pt x="47" y="7"/>
                  </a:lnTo>
                  <a:lnTo>
                    <a:pt x="54" y="2"/>
                  </a:lnTo>
                  <a:lnTo>
                    <a:pt x="59" y="0"/>
                  </a:lnTo>
                  <a:lnTo>
                    <a:pt x="66" y="0"/>
                  </a:lnTo>
                  <a:lnTo>
                    <a:pt x="74" y="0"/>
                  </a:lnTo>
                  <a:lnTo>
                    <a:pt x="81" y="2"/>
                  </a:lnTo>
                  <a:lnTo>
                    <a:pt x="86" y="7"/>
                  </a:lnTo>
                  <a:lnTo>
                    <a:pt x="94" y="14"/>
                  </a:lnTo>
                  <a:lnTo>
                    <a:pt x="98" y="22"/>
                  </a:lnTo>
                  <a:lnTo>
                    <a:pt x="103" y="32"/>
                  </a:lnTo>
                  <a:lnTo>
                    <a:pt x="108" y="42"/>
                  </a:lnTo>
                  <a:lnTo>
                    <a:pt x="113" y="54"/>
                  </a:lnTo>
                  <a:lnTo>
                    <a:pt x="118" y="69"/>
                  </a:lnTo>
                  <a:lnTo>
                    <a:pt x="123" y="84"/>
                  </a:lnTo>
                  <a:lnTo>
                    <a:pt x="126" y="99"/>
                  </a:lnTo>
                  <a:lnTo>
                    <a:pt x="128" y="116"/>
                  </a:lnTo>
                  <a:lnTo>
                    <a:pt x="131" y="134"/>
                  </a:lnTo>
                  <a:lnTo>
                    <a:pt x="133" y="154"/>
                  </a:lnTo>
                  <a:lnTo>
                    <a:pt x="133" y="173"/>
                  </a:lnTo>
                  <a:lnTo>
                    <a:pt x="133" y="191"/>
                  </a:lnTo>
                  <a:lnTo>
                    <a:pt x="133" y="384"/>
                  </a:lnTo>
                  <a:lnTo>
                    <a:pt x="0" y="384"/>
                  </a:lnTo>
                  <a:lnTo>
                    <a:pt x="0" y="191"/>
                  </a:lnTo>
                  <a:close/>
                </a:path>
              </a:pathLst>
            </a:custGeom>
            <a:solidFill>
              <a:srgbClr val="FF6600"/>
            </a:solidFill>
            <a:ln w="9525">
              <a:noFill/>
              <a:round/>
              <a:headEnd/>
              <a:tailEnd/>
            </a:ln>
          </p:spPr>
          <p:txBody>
            <a:bodyPr/>
            <a:lstStyle/>
            <a:p>
              <a:endParaRPr lang="en-US"/>
            </a:p>
          </p:txBody>
        </p:sp>
        <p:sp>
          <p:nvSpPr>
            <p:cNvPr id="105537" name="Freeform 62"/>
            <p:cNvSpPr>
              <a:spLocks/>
            </p:cNvSpPr>
            <p:nvPr/>
          </p:nvSpPr>
          <p:spPr bwMode="auto">
            <a:xfrm>
              <a:off x="3887" y="2208"/>
              <a:ext cx="122" cy="407"/>
            </a:xfrm>
            <a:custGeom>
              <a:avLst/>
              <a:gdLst>
                <a:gd name="T0" fmla="*/ 0 w 133"/>
                <a:gd name="T1" fmla="*/ 191 h 384"/>
                <a:gd name="T2" fmla="*/ 0 w 133"/>
                <a:gd name="T3" fmla="*/ 173 h 384"/>
                <a:gd name="T4" fmla="*/ 2 w 133"/>
                <a:gd name="T5" fmla="*/ 154 h 384"/>
                <a:gd name="T6" fmla="*/ 2 w 133"/>
                <a:gd name="T7" fmla="*/ 134 h 384"/>
                <a:gd name="T8" fmla="*/ 5 w 133"/>
                <a:gd name="T9" fmla="*/ 116 h 384"/>
                <a:gd name="T10" fmla="*/ 7 w 133"/>
                <a:gd name="T11" fmla="*/ 99 h 384"/>
                <a:gd name="T12" fmla="*/ 12 w 133"/>
                <a:gd name="T13" fmla="*/ 84 h 384"/>
                <a:gd name="T14" fmla="*/ 14 w 133"/>
                <a:gd name="T15" fmla="*/ 69 h 384"/>
                <a:gd name="T16" fmla="*/ 19 w 133"/>
                <a:gd name="T17" fmla="*/ 54 h 384"/>
                <a:gd name="T18" fmla="*/ 24 w 133"/>
                <a:gd name="T19" fmla="*/ 42 h 384"/>
                <a:gd name="T20" fmla="*/ 29 w 133"/>
                <a:gd name="T21" fmla="*/ 32 h 384"/>
                <a:gd name="T22" fmla="*/ 34 w 133"/>
                <a:gd name="T23" fmla="*/ 22 h 384"/>
                <a:gd name="T24" fmla="*/ 42 w 133"/>
                <a:gd name="T25" fmla="*/ 14 h 384"/>
                <a:gd name="T26" fmla="*/ 47 w 133"/>
                <a:gd name="T27" fmla="*/ 7 h 384"/>
                <a:gd name="T28" fmla="*/ 54 w 133"/>
                <a:gd name="T29" fmla="*/ 2 h 384"/>
                <a:gd name="T30" fmla="*/ 59 w 133"/>
                <a:gd name="T31" fmla="*/ 0 h 384"/>
                <a:gd name="T32" fmla="*/ 66 w 133"/>
                <a:gd name="T33" fmla="*/ 0 h 384"/>
                <a:gd name="T34" fmla="*/ 74 w 133"/>
                <a:gd name="T35" fmla="*/ 0 h 384"/>
                <a:gd name="T36" fmla="*/ 81 w 133"/>
                <a:gd name="T37" fmla="*/ 2 h 384"/>
                <a:gd name="T38" fmla="*/ 86 w 133"/>
                <a:gd name="T39" fmla="*/ 7 h 384"/>
                <a:gd name="T40" fmla="*/ 94 w 133"/>
                <a:gd name="T41" fmla="*/ 14 h 384"/>
                <a:gd name="T42" fmla="*/ 98 w 133"/>
                <a:gd name="T43" fmla="*/ 22 h 384"/>
                <a:gd name="T44" fmla="*/ 103 w 133"/>
                <a:gd name="T45" fmla="*/ 32 h 384"/>
                <a:gd name="T46" fmla="*/ 108 w 133"/>
                <a:gd name="T47" fmla="*/ 42 h 384"/>
                <a:gd name="T48" fmla="*/ 113 w 133"/>
                <a:gd name="T49" fmla="*/ 54 h 384"/>
                <a:gd name="T50" fmla="*/ 118 w 133"/>
                <a:gd name="T51" fmla="*/ 69 h 384"/>
                <a:gd name="T52" fmla="*/ 123 w 133"/>
                <a:gd name="T53" fmla="*/ 84 h 384"/>
                <a:gd name="T54" fmla="*/ 126 w 133"/>
                <a:gd name="T55" fmla="*/ 99 h 384"/>
                <a:gd name="T56" fmla="*/ 128 w 133"/>
                <a:gd name="T57" fmla="*/ 116 h 384"/>
                <a:gd name="T58" fmla="*/ 131 w 133"/>
                <a:gd name="T59" fmla="*/ 134 h 384"/>
                <a:gd name="T60" fmla="*/ 133 w 133"/>
                <a:gd name="T61" fmla="*/ 154 h 384"/>
                <a:gd name="T62" fmla="*/ 133 w 133"/>
                <a:gd name="T63" fmla="*/ 173 h 384"/>
                <a:gd name="T64" fmla="*/ 133 w 133"/>
                <a:gd name="T65" fmla="*/ 191 h 384"/>
                <a:gd name="T66" fmla="*/ 133 w 133"/>
                <a:gd name="T67" fmla="*/ 384 h 384"/>
                <a:gd name="T68" fmla="*/ 0 w 133"/>
                <a:gd name="T69" fmla="*/ 384 h 384"/>
                <a:gd name="T70" fmla="*/ 0 w 133"/>
                <a:gd name="T71" fmla="*/ 191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4"/>
                <a:gd name="T110" fmla="*/ 133 w 133"/>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4">
                  <a:moveTo>
                    <a:pt x="0" y="191"/>
                  </a:moveTo>
                  <a:lnTo>
                    <a:pt x="0" y="173"/>
                  </a:lnTo>
                  <a:lnTo>
                    <a:pt x="2" y="154"/>
                  </a:lnTo>
                  <a:lnTo>
                    <a:pt x="2" y="134"/>
                  </a:lnTo>
                  <a:lnTo>
                    <a:pt x="5" y="116"/>
                  </a:lnTo>
                  <a:lnTo>
                    <a:pt x="7" y="99"/>
                  </a:lnTo>
                  <a:lnTo>
                    <a:pt x="12" y="84"/>
                  </a:lnTo>
                  <a:lnTo>
                    <a:pt x="14" y="69"/>
                  </a:lnTo>
                  <a:lnTo>
                    <a:pt x="19" y="54"/>
                  </a:lnTo>
                  <a:lnTo>
                    <a:pt x="24" y="42"/>
                  </a:lnTo>
                  <a:lnTo>
                    <a:pt x="29" y="32"/>
                  </a:lnTo>
                  <a:lnTo>
                    <a:pt x="34" y="22"/>
                  </a:lnTo>
                  <a:lnTo>
                    <a:pt x="42" y="14"/>
                  </a:lnTo>
                  <a:lnTo>
                    <a:pt x="47" y="7"/>
                  </a:lnTo>
                  <a:lnTo>
                    <a:pt x="54" y="2"/>
                  </a:lnTo>
                  <a:lnTo>
                    <a:pt x="59" y="0"/>
                  </a:lnTo>
                  <a:lnTo>
                    <a:pt x="66" y="0"/>
                  </a:lnTo>
                  <a:lnTo>
                    <a:pt x="74" y="0"/>
                  </a:lnTo>
                  <a:lnTo>
                    <a:pt x="81" y="2"/>
                  </a:lnTo>
                  <a:lnTo>
                    <a:pt x="86" y="7"/>
                  </a:lnTo>
                  <a:lnTo>
                    <a:pt x="94" y="14"/>
                  </a:lnTo>
                  <a:lnTo>
                    <a:pt x="98" y="22"/>
                  </a:lnTo>
                  <a:lnTo>
                    <a:pt x="103" y="32"/>
                  </a:lnTo>
                  <a:lnTo>
                    <a:pt x="108" y="42"/>
                  </a:lnTo>
                  <a:lnTo>
                    <a:pt x="113" y="54"/>
                  </a:lnTo>
                  <a:lnTo>
                    <a:pt x="118" y="69"/>
                  </a:lnTo>
                  <a:lnTo>
                    <a:pt x="123" y="84"/>
                  </a:lnTo>
                  <a:lnTo>
                    <a:pt x="126" y="99"/>
                  </a:lnTo>
                  <a:lnTo>
                    <a:pt x="128" y="116"/>
                  </a:lnTo>
                  <a:lnTo>
                    <a:pt x="131" y="134"/>
                  </a:lnTo>
                  <a:lnTo>
                    <a:pt x="133" y="154"/>
                  </a:lnTo>
                  <a:lnTo>
                    <a:pt x="133" y="173"/>
                  </a:lnTo>
                  <a:lnTo>
                    <a:pt x="133" y="191"/>
                  </a:lnTo>
                  <a:lnTo>
                    <a:pt x="133" y="384"/>
                  </a:lnTo>
                  <a:lnTo>
                    <a:pt x="0" y="384"/>
                  </a:lnTo>
                  <a:lnTo>
                    <a:pt x="0" y="191"/>
                  </a:lnTo>
                </a:path>
              </a:pathLst>
            </a:custGeom>
            <a:noFill/>
            <a:ln w="11113">
              <a:solidFill>
                <a:srgbClr val="000000"/>
              </a:solidFill>
              <a:prstDash val="solid"/>
              <a:round/>
              <a:headEnd/>
              <a:tailEnd/>
            </a:ln>
          </p:spPr>
          <p:txBody>
            <a:bodyPr/>
            <a:lstStyle/>
            <a:p>
              <a:endParaRPr lang="en-US"/>
            </a:p>
          </p:txBody>
        </p:sp>
        <p:sp>
          <p:nvSpPr>
            <p:cNvPr id="105538" name="Freeform 63"/>
            <p:cNvSpPr>
              <a:spLocks/>
            </p:cNvSpPr>
            <p:nvPr/>
          </p:nvSpPr>
          <p:spPr bwMode="auto">
            <a:xfrm>
              <a:off x="4007" y="2208"/>
              <a:ext cx="124" cy="410"/>
            </a:xfrm>
            <a:custGeom>
              <a:avLst/>
              <a:gdLst>
                <a:gd name="T0" fmla="*/ 0 w 136"/>
                <a:gd name="T1" fmla="*/ 193 h 387"/>
                <a:gd name="T2" fmla="*/ 2 w 136"/>
                <a:gd name="T3" fmla="*/ 173 h 387"/>
                <a:gd name="T4" fmla="*/ 2 w 136"/>
                <a:gd name="T5" fmla="*/ 154 h 387"/>
                <a:gd name="T6" fmla="*/ 5 w 136"/>
                <a:gd name="T7" fmla="*/ 134 h 387"/>
                <a:gd name="T8" fmla="*/ 7 w 136"/>
                <a:gd name="T9" fmla="*/ 116 h 387"/>
                <a:gd name="T10" fmla="*/ 10 w 136"/>
                <a:gd name="T11" fmla="*/ 101 h 387"/>
                <a:gd name="T12" fmla="*/ 12 w 136"/>
                <a:gd name="T13" fmla="*/ 84 h 387"/>
                <a:gd name="T14" fmla="*/ 17 w 136"/>
                <a:gd name="T15" fmla="*/ 69 h 387"/>
                <a:gd name="T16" fmla="*/ 19 w 136"/>
                <a:gd name="T17" fmla="*/ 57 h 387"/>
                <a:gd name="T18" fmla="*/ 24 w 136"/>
                <a:gd name="T19" fmla="*/ 44 h 387"/>
                <a:gd name="T20" fmla="*/ 29 w 136"/>
                <a:gd name="T21" fmla="*/ 32 h 387"/>
                <a:gd name="T22" fmla="*/ 37 w 136"/>
                <a:gd name="T23" fmla="*/ 22 h 387"/>
                <a:gd name="T24" fmla="*/ 42 w 136"/>
                <a:gd name="T25" fmla="*/ 14 h 387"/>
                <a:gd name="T26" fmla="*/ 47 w 136"/>
                <a:gd name="T27" fmla="*/ 7 h 387"/>
                <a:gd name="T28" fmla="*/ 54 w 136"/>
                <a:gd name="T29" fmla="*/ 2 h 387"/>
                <a:gd name="T30" fmla="*/ 61 w 136"/>
                <a:gd name="T31" fmla="*/ 0 h 387"/>
                <a:gd name="T32" fmla="*/ 69 w 136"/>
                <a:gd name="T33" fmla="*/ 0 h 387"/>
                <a:gd name="T34" fmla="*/ 74 w 136"/>
                <a:gd name="T35" fmla="*/ 0 h 387"/>
                <a:gd name="T36" fmla="*/ 81 w 136"/>
                <a:gd name="T37" fmla="*/ 2 h 387"/>
                <a:gd name="T38" fmla="*/ 89 w 136"/>
                <a:gd name="T39" fmla="*/ 7 h 387"/>
                <a:gd name="T40" fmla="*/ 94 w 136"/>
                <a:gd name="T41" fmla="*/ 14 h 387"/>
                <a:gd name="T42" fmla="*/ 99 w 136"/>
                <a:gd name="T43" fmla="*/ 22 h 387"/>
                <a:gd name="T44" fmla="*/ 106 w 136"/>
                <a:gd name="T45" fmla="*/ 32 h 387"/>
                <a:gd name="T46" fmla="*/ 111 w 136"/>
                <a:gd name="T47" fmla="*/ 44 h 387"/>
                <a:gd name="T48" fmla="*/ 116 w 136"/>
                <a:gd name="T49" fmla="*/ 57 h 387"/>
                <a:gd name="T50" fmla="*/ 118 w 136"/>
                <a:gd name="T51" fmla="*/ 69 h 387"/>
                <a:gd name="T52" fmla="*/ 123 w 136"/>
                <a:gd name="T53" fmla="*/ 84 h 387"/>
                <a:gd name="T54" fmla="*/ 126 w 136"/>
                <a:gd name="T55" fmla="*/ 101 h 387"/>
                <a:gd name="T56" fmla="*/ 131 w 136"/>
                <a:gd name="T57" fmla="*/ 116 h 387"/>
                <a:gd name="T58" fmla="*/ 131 w 136"/>
                <a:gd name="T59" fmla="*/ 134 h 387"/>
                <a:gd name="T60" fmla="*/ 133 w 136"/>
                <a:gd name="T61" fmla="*/ 154 h 387"/>
                <a:gd name="T62" fmla="*/ 136 w 136"/>
                <a:gd name="T63" fmla="*/ 173 h 387"/>
                <a:gd name="T64" fmla="*/ 136 w 136"/>
                <a:gd name="T65" fmla="*/ 193 h 387"/>
                <a:gd name="T66" fmla="*/ 136 w 136"/>
                <a:gd name="T67" fmla="*/ 387 h 387"/>
                <a:gd name="T68" fmla="*/ 0 w 136"/>
                <a:gd name="T69" fmla="*/ 387 h 387"/>
                <a:gd name="T70" fmla="*/ 0 w 136"/>
                <a:gd name="T71" fmla="*/ 193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387"/>
                <a:gd name="T110" fmla="*/ 136 w 136"/>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387">
                  <a:moveTo>
                    <a:pt x="0" y="193"/>
                  </a:moveTo>
                  <a:lnTo>
                    <a:pt x="2" y="173"/>
                  </a:lnTo>
                  <a:lnTo>
                    <a:pt x="2" y="154"/>
                  </a:lnTo>
                  <a:lnTo>
                    <a:pt x="5" y="134"/>
                  </a:lnTo>
                  <a:lnTo>
                    <a:pt x="7" y="116"/>
                  </a:lnTo>
                  <a:lnTo>
                    <a:pt x="10" y="101"/>
                  </a:lnTo>
                  <a:lnTo>
                    <a:pt x="12" y="84"/>
                  </a:lnTo>
                  <a:lnTo>
                    <a:pt x="17" y="69"/>
                  </a:lnTo>
                  <a:lnTo>
                    <a:pt x="19" y="57"/>
                  </a:lnTo>
                  <a:lnTo>
                    <a:pt x="24" y="44"/>
                  </a:lnTo>
                  <a:lnTo>
                    <a:pt x="29" y="32"/>
                  </a:lnTo>
                  <a:lnTo>
                    <a:pt x="37" y="22"/>
                  </a:lnTo>
                  <a:lnTo>
                    <a:pt x="42" y="14"/>
                  </a:lnTo>
                  <a:lnTo>
                    <a:pt x="47" y="7"/>
                  </a:lnTo>
                  <a:lnTo>
                    <a:pt x="54" y="2"/>
                  </a:lnTo>
                  <a:lnTo>
                    <a:pt x="61" y="0"/>
                  </a:lnTo>
                  <a:lnTo>
                    <a:pt x="69" y="0"/>
                  </a:lnTo>
                  <a:lnTo>
                    <a:pt x="74" y="0"/>
                  </a:lnTo>
                  <a:lnTo>
                    <a:pt x="81" y="2"/>
                  </a:lnTo>
                  <a:lnTo>
                    <a:pt x="89" y="7"/>
                  </a:lnTo>
                  <a:lnTo>
                    <a:pt x="94" y="14"/>
                  </a:lnTo>
                  <a:lnTo>
                    <a:pt x="99" y="22"/>
                  </a:lnTo>
                  <a:lnTo>
                    <a:pt x="106" y="32"/>
                  </a:lnTo>
                  <a:lnTo>
                    <a:pt x="111" y="44"/>
                  </a:lnTo>
                  <a:lnTo>
                    <a:pt x="116" y="57"/>
                  </a:lnTo>
                  <a:lnTo>
                    <a:pt x="118" y="69"/>
                  </a:lnTo>
                  <a:lnTo>
                    <a:pt x="123" y="84"/>
                  </a:lnTo>
                  <a:lnTo>
                    <a:pt x="126" y="101"/>
                  </a:lnTo>
                  <a:lnTo>
                    <a:pt x="131" y="116"/>
                  </a:lnTo>
                  <a:lnTo>
                    <a:pt x="131" y="134"/>
                  </a:lnTo>
                  <a:lnTo>
                    <a:pt x="133" y="154"/>
                  </a:lnTo>
                  <a:lnTo>
                    <a:pt x="136" y="173"/>
                  </a:lnTo>
                  <a:lnTo>
                    <a:pt x="136" y="193"/>
                  </a:lnTo>
                  <a:lnTo>
                    <a:pt x="136" y="387"/>
                  </a:lnTo>
                  <a:lnTo>
                    <a:pt x="0" y="387"/>
                  </a:lnTo>
                  <a:lnTo>
                    <a:pt x="0" y="193"/>
                  </a:lnTo>
                  <a:close/>
                </a:path>
              </a:pathLst>
            </a:custGeom>
            <a:solidFill>
              <a:srgbClr val="FF6600"/>
            </a:solidFill>
            <a:ln w="9525">
              <a:noFill/>
              <a:round/>
              <a:headEnd/>
              <a:tailEnd/>
            </a:ln>
          </p:spPr>
          <p:txBody>
            <a:bodyPr/>
            <a:lstStyle/>
            <a:p>
              <a:endParaRPr lang="en-US"/>
            </a:p>
          </p:txBody>
        </p:sp>
        <p:sp>
          <p:nvSpPr>
            <p:cNvPr id="105539" name="Freeform 64"/>
            <p:cNvSpPr>
              <a:spLocks/>
            </p:cNvSpPr>
            <p:nvPr/>
          </p:nvSpPr>
          <p:spPr bwMode="auto">
            <a:xfrm>
              <a:off x="4007" y="2208"/>
              <a:ext cx="124" cy="410"/>
            </a:xfrm>
            <a:custGeom>
              <a:avLst/>
              <a:gdLst>
                <a:gd name="T0" fmla="*/ 0 w 136"/>
                <a:gd name="T1" fmla="*/ 193 h 387"/>
                <a:gd name="T2" fmla="*/ 2 w 136"/>
                <a:gd name="T3" fmla="*/ 173 h 387"/>
                <a:gd name="T4" fmla="*/ 2 w 136"/>
                <a:gd name="T5" fmla="*/ 154 h 387"/>
                <a:gd name="T6" fmla="*/ 5 w 136"/>
                <a:gd name="T7" fmla="*/ 134 h 387"/>
                <a:gd name="T8" fmla="*/ 7 w 136"/>
                <a:gd name="T9" fmla="*/ 116 h 387"/>
                <a:gd name="T10" fmla="*/ 10 w 136"/>
                <a:gd name="T11" fmla="*/ 101 h 387"/>
                <a:gd name="T12" fmla="*/ 12 w 136"/>
                <a:gd name="T13" fmla="*/ 84 h 387"/>
                <a:gd name="T14" fmla="*/ 17 w 136"/>
                <a:gd name="T15" fmla="*/ 69 h 387"/>
                <a:gd name="T16" fmla="*/ 19 w 136"/>
                <a:gd name="T17" fmla="*/ 57 h 387"/>
                <a:gd name="T18" fmla="*/ 24 w 136"/>
                <a:gd name="T19" fmla="*/ 44 h 387"/>
                <a:gd name="T20" fmla="*/ 29 w 136"/>
                <a:gd name="T21" fmla="*/ 32 h 387"/>
                <a:gd name="T22" fmla="*/ 37 w 136"/>
                <a:gd name="T23" fmla="*/ 22 h 387"/>
                <a:gd name="T24" fmla="*/ 42 w 136"/>
                <a:gd name="T25" fmla="*/ 14 h 387"/>
                <a:gd name="T26" fmla="*/ 47 w 136"/>
                <a:gd name="T27" fmla="*/ 7 h 387"/>
                <a:gd name="T28" fmla="*/ 54 w 136"/>
                <a:gd name="T29" fmla="*/ 2 h 387"/>
                <a:gd name="T30" fmla="*/ 61 w 136"/>
                <a:gd name="T31" fmla="*/ 0 h 387"/>
                <a:gd name="T32" fmla="*/ 69 w 136"/>
                <a:gd name="T33" fmla="*/ 0 h 387"/>
                <a:gd name="T34" fmla="*/ 74 w 136"/>
                <a:gd name="T35" fmla="*/ 0 h 387"/>
                <a:gd name="T36" fmla="*/ 81 w 136"/>
                <a:gd name="T37" fmla="*/ 2 h 387"/>
                <a:gd name="T38" fmla="*/ 89 w 136"/>
                <a:gd name="T39" fmla="*/ 7 h 387"/>
                <a:gd name="T40" fmla="*/ 94 w 136"/>
                <a:gd name="T41" fmla="*/ 14 h 387"/>
                <a:gd name="T42" fmla="*/ 99 w 136"/>
                <a:gd name="T43" fmla="*/ 22 h 387"/>
                <a:gd name="T44" fmla="*/ 106 w 136"/>
                <a:gd name="T45" fmla="*/ 32 h 387"/>
                <a:gd name="T46" fmla="*/ 111 w 136"/>
                <a:gd name="T47" fmla="*/ 44 h 387"/>
                <a:gd name="T48" fmla="*/ 116 w 136"/>
                <a:gd name="T49" fmla="*/ 57 h 387"/>
                <a:gd name="T50" fmla="*/ 118 w 136"/>
                <a:gd name="T51" fmla="*/ 69 h 387"/>
                <a:gd name="T52" fmla="*/ 123 w 136"/>
                <a:gd name="T53" fmla="*/ 84 h 387"/>
                <a:gd name="T54" fmla="*/ 126 w 136"/>
                <a:gd name="T55" fmla="*/ 101 h 387"/>
                <a:gd name="T56" fmla="*/ 131 w 136"/>
                <a:gd name="T57" fmla="*/ 116 h 387"/>
                <a:gd name="T58" fmla="*/ 131 w 136"/>
                <a:gd name="T59" fmla="*/ 134 h 387"/>
                <a:gd name="T60" fmla="*/ 133 w 136"/>
                <a:gd name="T61" fmla="*/ 154 h 387"/>
                <a:gd name="T62" fmla="*/ 136 w 136"/>
                <a:gd name="T63" fmla="*/ 173 h 387"/>
                <a:gd name="T64" fmla="*/ 136 w 136"/>
                <a:gd name="T65" fmla="*/ 193 h 387"/>
                <a:gd name="T66" fmla="*/ 136 w 136"/>
                <a:gd name="T67" fmla="*/ 387 h 387"/>
                <a:gd name="T68" fmla="*/ 0 w 136"/>
                <a:gd name="T69" fmla="*/ 387 h 387"/>
                <a:gd name="T70" fmla="*/ 0 w 136"/>
                <a:gd name="T71" fmla="*/ 193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387"/>
                <a:gd name="T110" fmla="*/ 136 w 136"/>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387">
                  <a:moveTo>
                    <a:pt x="0" y="193"/>
                  </a:moveTo>
                  <a:lnTo>
                    <a:pt x="2" y="173"/>
                  </a:lnTo>
                  <a:lnTo>
                    <a:pt x="2" y="154"/>
                  </a:lnTo>
                  <a:lnTo>
                    <a:pt x="5" y="134"/>
                  </a:lnTo>
                  <a:lnTo>
                    <a:pt x="7" y="116"/>
                  </a:lnTo>
                  <a:lnTo>
                    <a:pt x="10" y="101"/>
                  </a:lnTo>
                  <a:lnTo>
                    <a:pt x="12" y="84"/>
                  </a:lnTo>
                  <a:lnTo>
                    <a:pt x="17" y="69"/>
                  </a:lnTo>
                  <a:lnTo>
                    <a:pt x="19" y="57"/>
                  </a:lnTo>
                  <a:lnTo>
                    <a:pt x="24" y="44"/>
                  </a:lnTo>
                  <a:lnTo>
                    <a:pt x="29" y="32"/>
                  </a:lnTo>
                  <a:lnTo>
                    <a:pt x="37" y="22"/>
                  </a:lnTo>
                  <a:lnTo>
                    <a:pt x="42" y="14"/>
                  </a:lnTo>
                  <a:lnTo>
                    <a:pt x="47" y="7"/>
                  </a:lnTo>
                  <a:lnTo>
                    <a:pt x="54" y="2"/>
                  </a:lnTo>
                  <a:lnTo>
                    <a:pt x="61" y="0"/>
                  </a:lnTo>
                  <a:lnTo>
                    <a:pt x="69" y="0"/>
                  </a:lnTo>
                  <a:lnTo>
                    <a:pt x="74" y="0"/>
                  </a:lnTo>
                  <a:lnTo>
                    <a:pt x="81" y="2"/>
                  </a:lnTo>
                  <a:lnTo>
                    <a:pt x="89" y="7"/>
                  </a:lnTo>
                  <a:lnTo>
                    <a:pt x="94" y="14"/>
                  </a:lnTo>
                  <a:lnTo>
                    <a:pt x="99" y="22"/>
                  </a:lnTo>
                  <a:lnTo>
                    <a:pt x="106" y="32"/>
                  </a:lnTo>
                  <a:lnTo>
                    <a:pt x="111" y="44"/>
                  </a:lnTo>
                  <a:lnTo>
                    <a:pt x="116" y="57"/>
                  </a:lnTo>
                  <a:lnTo>
                    <a:pt x="118" y="69"/>
                  </a:lnTo>
                  <a:lnTo>
                    <a:pt x="123" y="84"/>
                  </a:lnTo>
                  <a:lnTo>
                    <a:pt x="126" y="101"/>
                  </a:lnTo>
                  <a:lnTo>
                    <a:pt x="131" y="116"/>
                  </a:lnTo>
                  <a:lnTo>
                    <a:pt x="131" y="134"/>
                  </a:lnTo>
                  <a:lnTo>
                    <a:pt x="133" y="154"/>
                  </a:lnTo>
                  <a:lnTo>
                    <a:pt x="136" y="173"/>
                  </a:lnTo>
                  <a:lnTo>
                    <a:pt x="136" y="193"/>
                  </a:lnTo>
                  <a:lnTo>
                    <a:pt x="136" y="387"/>
                  </a:lnTo>
                  <a:lnTo>
                    <a:pt x="0" y="387"/>
                  </a:lnTo>
                  <a:lnTo>
                    <a:pt x="0" y="193"/>
                  </a:lnTo>
                </a:path>
              </a:pathLst>
            </a:custGeom>
            <a:noFill/>
            <a:ln w="11113">
              <a:solidFill>
                <a:srgbClr val="000000"/>
              </a:solidFill>
              <a:prstDash val="solid"/>
              <a:round/>
              <a:headEnd/>
              <a:tailEnd/>
            </a:ln>
          </p:spPr>
          <p:txBody>
            <a:bodyPr/>
            <a:lstStyle/>
            <a:p>
              <a:endParaRPr lang="en-US"/>
            </a:p>
          </p:txBody>
        </p:sp>
        <p:sp>
          <p:nvSpPr>
            <p:cNvPr id="105540" name="Freeform 65"/>
            <p:cNvSpPr>
              <a:spLocks/>
            </p:cNvSpPr>
            <p:nvPr/>
          </p:nvSpPr>
          <p:spPr bwMode="auto">
            <a:xfrm>
              <a:off x="4131" y="2208"/>
              <a:ext cx="122" cy="410"/>
            </a:xfrm>
            <a:custGeom>
              <a:avLst/>
              <a:gdLst>
                <a:gd name="T0" fmla="*/ 0 w 133"/>
                <a:gd name="T1" fmla="*/ 193 h 387"/>
                <a:gd name="T2" fmla="*/ 0 w 133"/>
                <a:gd name="T3" fmla="*/ 173 h 387"/>
                <a:gd name="T4" fmla="*/ 0 w 133"/>
                <a:gd name="T5" fmla="*/ 154 h 387"/>
                <a:gd name="T6" fmla="*/ 2 w 133"/>
                <a:gd name="T7" fmla="*/ 134 h 387"/>
                <a:gd name="T8" fmla="*/ 5 w 133"/>
                <a:gd name="T9" fmla="*/ 116 h 387"/>
                <a:gd name="T10" fmla="*/ 7 w 133"/>
                <a:gd name="T11" fmla="*/ 101 h 387"/>
                <a:gd name="T12" fmla="*/ 9 w 133"/>
                <a:gd name="T13" fmla="*/ 84 h 387"/>
                <a:gd name="T14" fmla="*/ 14 w 133"/>
                <a:gd name="T15" fmla="*/ 69 h 387"/>
                <a:gd name="T16" fmla="*/ 19 w 133"/>
                <a:gd name="T17" fmla="*/ 57 h 387"/>
                <a:gd name="T18" fmla="*/ 24 w 133"/>
                <a:gd name="T19" fmla="*/ 44 h 387"/>
                <a:gd name="T20" fmla="*/ 29 w 133"/>
                <a:gd name="T21" fmla="*/ 32 h 387"/>
                <a:gd name="T22" fmla="*/ 34 w 133"/>
                <a:gd name="T23" fmla="*/ 22 h 387"/>
                <a:gd name="T24" fmla="*/ 39 w 133"/>
                <a:gd name="T25" fmla="*/ 14 h 387"/>
                <a:gd name="T26" fmla="*/ 47 w 133"/>
                <a:gd name="T27" fmla="*/ 7 h 387"/>
                <a:gd name="T28" fmla="*/ 52 w 133"/>
                <a:gd name="T29" fmla="*/ 2 h 387"/>
                <a:gd name="T30" fmla="*/ 59 w 133"/>
                <a:gd name="T31" fmla="*/ 0 h 387"/>
                <a:gd name="T32" fmla="*/ 66 w 133"/>
                <a:gd name="T33" fmla="*/ 0 h 387"/>
                <a:gd name="T34" fmla="*/ 71 w 133"/>
                <a:gd name="T35" fmla="*/ 0 h 387"/>
                <a:gd name="T36" fmla="*/ 79 w 133"/>
                <a:gd name="T37" fmla="*/ 2 h 387"/>
                <a:gd name="T38" fmla="*/ 86 w 133"/>
                <a:gd name="T39" fmla="*/ 7 h 387"/>
                <a:gd name="T40" fmla="*/ 91 w 133"/>
                <a:gd name="T41" fmla="*/ 14 h 387"/>
                <a:gd name="T42" fmla="*/ 99 w 133"/>
                <a:gd name="T43" fmla="*/ 22 h 387"/>
                <a:gd name="T44" fmla="*/ 103 w 133"/>
                <a:gd name="T45" fmla="*/ 32 h 387"/>
                <a:gd name="T46" fmla="*/ 108 w 133"/>
                <a:gd name="T47" fmla="*/ 44 h 387"/>
                <a:gd name="T48" fmla="*/ 113 w 133"/>
                <a:gd name="T49" fmla="*/ 57 h 387"/>
                <a:gd name="T50" fmla="*/ 118 w 133"/>
                <a:gd name="T51" fmla="*/ 69 h 387"/>
                <a:gd name="T52" fmla="*/ 121 w 133"/>
                <a:gd name="T53" fmla="*/ 84 h 387"/>
                <a:gd name="T54" fmla="*/ 126 w 133"/>
                <a:gd name="T55" fmla="*/ 101 h 387"/>
                <a:gd name="T56" fmla="*/ 128 w 133"/>
                <a:gd name="T57" fmla="*/ 116 h 387"/>
                <a:gd name="T58" fmla="*/ 131 w 133"/>
                <a:gd name="T59" fmla="*/ 134 h 387"/>
                <a:gd name="T60" fmla="*/ 131 w 133"/>
                <a:gd name="T61" fmla="*/ 154 h 387"/>
                <a:gd name="T62" fmla="*/ 133 w 133"/>
                <a:gd name="T63" fmla="*/ 173 h 387"/>
                <a:gd name="T64" fmla="*/ 133 w 133"/>
                <a:gd name="T65" fmla="*/ 193 h 387"/>
                <a:gd name="T66" fmla="*/ 133 w 133"/>
                <a:gd name="T67" fmla="*/ 387 h 387"/>
                <a:gd name="T68" fmla="*/ 0 w 133"/>
                <a:gd name="T69" fmla="*/ 387 h 387"/>
                <a:gd name="T70" fmla="*/ 0 w 133"/>
                <a:gd name="T71" fmla="*/ 193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7"/>
                <a:gd name="T110" fmla="*/ 133 w 133"/>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7">
                  <a:moveTo>
                    <a:pt x="0" y="193"/>
                  </a:moveTo>
                  <a:lnTo>
                    <a:pt x="0" y="173"/>
                  </a:lnTo>
                  <a:lnTo>
                    <a:pt x="0" y="154"/>
                  </a:lnTo>
                  <a:lnTo>
                    <a:pt x="2" y="134"/>
                  </a:lnTo>
                  <a:lnTo>
                    <a:pt x="5" y="116"/>
                  </a:lnTo>
                  <a:lnTo>
                    <a:pt x="7" y="101"/>
                  </a:lnTo>
                  <a:lnTo>
                    <a:pt x="9" y="84"/>
                  </a:lnTo>
                  <a:lnTo>
                    <a:pt x="14" y="69"/>
                  </a:lnTo>
                  <a:lnTo>
                    <a:pt x="19" y="57"/>
                  </a:lnTo>
                  <a:lnTo>
                    <a:pt x="24" y="44"/>
                  </a:lnTo>
                  <a:lnTo>
                    <a:pt x="29" y="32"/>
                  </a:lnTo>
                  <a:lnTo>
                    <a:pt x="34" y="22"/>
                  </a:lnTo>
                  <a:lnTo>
                    <a:pt x="39" y="14"/>
                  </a:lnTo>
                  <a:lnTo>
                    <a:pt x="47" y="7"/>
                  </a:lnTo>
                  <a:lnTo>
                    <a:pt x="52" y="2"/>
                  </a:lnTo>
                  <a:lnTo>
                    <a:pt x="59" y="0"/>
                  </a:lnTo>
                  <a:lnTo>
                    <a:pt x="66" y="0"/>
                  </a:lnTo>
                  <a:lnTo>
                    <a:pt x="71" y="0"/>
                  </a:lnTo>
                  <a:lnTo>
                    <a:pt x="79" y="2"/>
                  </a:lnTo>
                  <a:lnTo>
                    <a:pt x="86" y="7"/>
                  </a:lnTo>
                  <a:lnTo>
                    <a:pt x="91" y="14"/>
                  </a:lnTo>
                  <a:lnTo>
                    <a:pt x="99" y="22"/>
                  </a:lnTo>
                  <a:lnTo>
                    <a:pt x="103" y="32"/>
                  </a:lnTo>
                  <a:lnTo>
                    <a:pt x="108" y="44"/>
                  </a:lnTo>
                  <a:lnTo>
                    <a:pt x="113" y="57"/>
                  </a:lnTo>
                  <a:lnTo>
                    <a:pt x="118" y="69"/>
                  </a:lnTo>
                  <a:lnTo>
                    <a:pt x="121" y="84"/>
                  </a:lnTo>
                  <a:lnTo>
                    <a:pt x="126" y="101"/>
                  </a:lnTo>
                  <a:lnTo>
                    <a:pt x="128" y="116"/>
                  </a:lnTo>
                  <a:lnTo>
                    <a:pt x="131" y="134"/>
                  </a:lnTo>
                  <a:lnTo>
                    <a:pt x="131" y="154"/>
                  </a:lnTo>
                  <a:lnTo>
                    <a:pt x="133" y="173"/>
                  </a:lnTo>
                  <a:lnTo>
                    <a:pt x="133" y="193"/>
                  </a:lnTo>
                  <a:lnTo>
                    <a:pt x="133" y="387"/>
                  </a:lnTo>
                  <a:lnTo>
                    <a:pt x="0" y="387"/>
                  </a:lnTo>
                  <a:lnTo>
                    <a:pt x="0" y="193"/>
                  </a:lnTo>
                  <a:close/>
                </a:path>
              </a:pathLst>
            </a:custGeom>
            <a:solidFill>
              <a:srgbClr val="FF6600"/>
            </a:solidFill>
            <a:ln w="9525">
              <a:noFill/>
              <a:round/>
              <a:headEnd/>
              <a:tailEnd/>
            </a:ln>
          </p:spPr>
          <p:txBody>
            <a:bodyPr/>
            <a:lstStyle/>
            <a:p>
              <a:endParaRPr lang="en-US"/>
            </a:p>
          </p:txBody>
        </p:sp>
        <p:sp>
          <p:nvSpPr>
            <p:cNvPr id="105541" name="Freeform 66"/>
            <p:cNvSpPr>
              <a:spLocks/>
            </p:cNvSpPr>
            <p:nvPr/>
          </p:nvSpPr>
          <p:spPr bwMode="auto">
            <a:xfrm>
              <a:off x="4131" y="2208"/>
              <a:ext cx="122" cy="410"/>
            </a:xfrm>
            <a:custGeom>
              <a:avLst/>
              <a:gdLst>
                <a:gd name="T0" fmla="*/ 0 w 133"/>
                <a:gd name="T1" fmla="*/ 193 h 387"/>
                <a:gd name="T2" fmla="*/ 0 w 133"/>
                <a:gd name="T3" fmla="*/ 173 h 387"/>
                <a:gd name="T4" fmla="*/ 0 w 133"/>
                <a:gd name="T5" fmla="*/ 154 h 387"/>
                <a:gd name="T6" fmla="*/ 2 w 133"/>
                <a:gd name="T7" fmla="*/ 134 h 387"/>
                <a:gd name="T8" fmla="*/ 5 w 133"/>
                <a:gd name="T9" fmla="*/ 116 h 387"/>
                <a:gd name="T10" fmla="*/ 7 w 133"/>
                <a:gd name="T11" fmla="*/ 101 h 387"/>
                <a:gd name="T12" fmla="*/ 9 w 133"/>
                <a:gd name="T13" fmla="*/ 84 h 387"/>
                <a:gd name="T14" fmla="*/ 14 w 133"/>
                <a:gd name="T15" fmla="*/ 69 h 387"/>
                <a:gd name="T16" fmla="*/ 19 w 133"/>
                <a:gd name="T17" fmla="*/ 57 h 387"/>
                <a:gd name="T18" fmla="*/ 24 w 133"/>
                <a:gd name="T19" fmla="*/ 44 h 387"/>
                <a:gd name="T20" fmla="*/ 29 w 133"/>
                <a:gd name="T21" fmla="*/ 32 h 387"/>
                <a:gd name="T22" fmla="*/ 34 w 133"/>
                <a:gd name="T23" fmla="*/ 22 h 387"/>
                <a:gd name="T24" fmla="*/ 39 w 133"/>
                <a:gd name="T25" fmla="*/ 14 h 387"/>
                <a:gd name="T26" fmla="*/ 47 w 133"/>
                <a:gd name="T27" fmla="*/ 7 h 387"/>
                <a:gd name="T28" fmla="*/ 52 w 133"/>
                <a:gd name="T29" fmla="*/ 2 h 387"/>
                <a:gd name="T30" fmla="*/ 59 w 133"/>
                <a:gd name="T31" fmla="*/ 0 h 387"/>
                <a:gd name="T32" fmla="*/ 66 w 133"/>
                <a:gd name="T33" fmla="*/ 0 h 387"/>
                <a:gd name="T34" fmla="*/ 71 w 133"/>
                <a:gd name="T35" fmla="*/ 0 h 387"/>
                <a:gd name="T36" fmla="*/ 79 w 133"/>
                <a:gd name="T37" fmla="*/ 2 h 387"/>
                <a:gd name="T38" fmla="*/ 86 w 133"/>
                <a:gd name="T39" fmla="*/ 7 h 387"/>
                <a:gd name="T40" fmla="*/ 91 w 133"/>
                <a:gd name="T41" fmla="*/ 14 h 387"/>
                <a:gd name="T42" fmla="*/ 99 w 133"/>
                <a:gd name="T43" fmla="*/ 22 h 387"/>
                <a:gd name="T44" fmla="*/ 103 w 133"/>
                <a:gd name="T45" fmla="*/ 32 h 387"/>
                <a:gd name="T46" fmla="*/ 108 w 133"/>
                <a:gd name="T47" fmla="*/ 44 h 387"/>
                <a:gd name="T48" fmla="*/ 113 w 133"/>
                <a:gd name="T49" fmla="*/ 57 h 387"/>
                <a:gd name="T50" fmla="*/ 118 w 133"/>
                <a:gd name="T51" fmla="*/ 69 h 387"/>
                <a:gd name="T52" fmla="*/ 121 w 133"/>
                <a:gd name="T53" fmla="*/ 84 h 387"/>
                <a:gd name="T54" fmla="*/ 126 w 133"/>
                <a:gd name="T55" fmla="*/ 101 h 387"/>
                <a:gd name="T56" fmla="*/ 128 w 133"/>
                <a:gd name="T57" fmla="*/ 116 h 387"/>
                <a:gd name="T58" fmla="*/ 131 w 133"/>
                <a:gd name="T59" fmla="*/ 134 h 387"/>
                <a:gd name="T60" fmla="*/ 131 w 133"/>
                <a:gd name="T61" fmla="*/ 154 h 387"/>
                <a:gd name="T62" fmla="*/ 133 w 133"/>
                <a:gd name="T63" fmla="*/ 173 h 387"/>
                <a:gd name="T64" fmla="*/ 133 w 133"/>
                <a:gd name="T65" fmla="*/ 193 h 387"/>
                <a:gd name="T66" fmla="*/ 133 w 133"/>
                <a:gd name="T67" fmla="*/ 387 h 387"/>
                <a:gd name="T68" fmla="*/ 0 w 133"/>
                <a:gd name="T69" fmla="*/ 387 h 387"/>
                <a:gd name="T70" fmla="*/ 0 w 133"/>
                <a:gd name="T71" fmla="*/ 193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7"/>
                <a:gd name="T110" fmla="*/ 133 w 133"/>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7">
                  <a:moveTo>
                    <a:pt x="0" y="193"/>
                  </a:moveTo>
                  <a:lnTo>
                    <a:pt x="0" y="173"/>
                  </a:lnTo>
                  <a:lnTo>
                    <a:pt x="0" y="154"/>
                  </a:lnTo>
                  <a:lnTo>
                    <a:pt x="2" y="134"/>
                  </a:lnTo>
                  <a:lnTo>
                    <a:pt x="5" y="116"/>
                  </a:lnTo>
                  <a:lnTo>
                    <a:pt x="7" y="101"/>
                  </a:lnTo>
                  <a:lnTo>
                    <a:pt x="9" y="84"/>
                  </a:lnTo>
                  <a:lnTo>
                    <a:pt x="14" y="69"/>
                  </a:lnTo>
                  <a:lnTo>
                    <a:pt x="19" y="57"/>
                  </a:lnTo>
                  <a:lnTo>
                    <a:pt x="24" y="44"/>
                  </a:lnTo>
                  <a:lnTo>
                    <a:pt x="29" y="32"/>
                  </a:lnTo>
                  <a:lnTo>
                    <a:pt x="34" y="22"/>
                  </a:lnTo>
                  <a:lnTo>
                    <a:pt x="39" y="14"/>
                  </a:lnTo>
                  <a:lnTo>
                    <a:pt x="47" y="7"/>
                  </a:lnTo>
                  <a:lnTo>
                    <a:pt x="52" y="2"/>
                  </a:lnTo>
                  <a:lnTo>
                    <a:pt x="59" y="0"/>
                  </a:lnTo>
                  <a:lnTo>
                    <a:pt x="66" y="0"/>
                  </a:lnTo>
                  <a:lnTo>
                    <a:pt x="71" y="0"/>
                  </a:lnTo>
                  <a:lnTo>
                    <a:pt x="79" y="2"/>
                  </a:lnTo>
                  <a:lnTo>
                    <a:pt x="86" y="7"/>
                  </a:lnTo>
                  <a:lnTo>
                    <a:pt x="91" y="14"/>
                  </a:lnTo>
                  <a:lnTo>
                    <a:pt x="99" y="22"/>
                  </a:lnTo>
                  <a:lnTo>
                    <a:pt x="103" y="32"/>
                  </a:lnTo>
                  <a:lnTo>
                    <a:pt x="108" y="44"/>
                  </a:lnTo>
                  <a:lnTo>
                    <a:pt x="113" y="57"/>
                  </a:lnTo>
                  <a:lnTo>
                    <a:pt x="118" y="69"/>
                  </a:lnTo>
                  <a:lnTo>
                    <a:pt x="121" y="84"/>
                  </a:lnTo>
                  <a:lnTo>
                    <a:pt x="126" y="101"/>
                  </a:lnTo>
                  <a:lnTo>
                    <a:pt x="128" y="116"/>
                  </a:lnTo>
                  <a:lnTo>
                    <a:pt x="131" y="134"/>
                  </a:lnTo>
                  <a:lnTo>
                    <a:pt x="131" y="154"/>
                  </a:lnTo>
                  <a:lnTo>
                    <a:pt x="133" y="173"/>
                  </a:lnTo>
                  <a:lnTo>
                    <a:pt x="133" y="193"/>
                  </a:lnTo>
                  <a:lnTo>
                    <a:pt x="133" y="387"/>
                  </a:lnTo>
                  <a:lnTo>
                    <a:pt x="0" y="387"/>
                  </a:lnTo>
                  <a:lnTo>
                    <a:pt x="0" y="193"/>
                  </a:lnTo>
                </a:path>
              </a:pathLst>
            </a:custGeom>
            <a:noFill/>
            <a:ln w="11113">
              <a:solidFill>
                <a:srgbClr val="000000"/>
              </a:solidFill>
              <a:prstDash val="solid"/>
              <a:round/>
              <a:headEnd/>
              <a:tailEnd/>
            </a:ln>
          </p:spPr>
          <p:txBody>
            <a:bodyPr/>
            <a:lstStyle/>
            <a:p>
              <a:endParaRPr lang="en-US"/>
            </a:p>
          </p:txBody>
        </p:sp>
        <p:sp>
          <p:nvSpPr>
            <p:cNvPr id="105542" name="Freeform 67"/>
            <p:cNvSpPr>
              <a:spLocks/>
            </p:cNvSpPr>
            <p:nvPr/>
          </p:nvSpPr>
          <p:spPr bwMode="auto">
            <a:xfrm>
              <a:off x="4614" y="2439"/>
              <a:ext cx="123" cy="179"/>
            </a:xfrm>
            <a:custGeom>
              <a:avLst/>
              <a:gdLst>
                <a:gd name="T0" fmla="*/ 0 w 134"/>
                <a:gd name="T1" fmla="*/ 84 h 169"/>
                <a:gd name="T2" fmla="*/ 0 w 134"/>
                <a:gd name="T3" fmla="*/ 75 h 169"/>
                <a:gd name="T4" fmla="*/ 3 w 134"/>
                <a:gd name="T5" fmla="*/ 67 h 169"/>
                <a:gd name="T6" fmla="*/ 3 w 134"/>
                <a:gd name="T7" fmla="*/ 60 h 169"/>
                <a:gd name="T8" fmla="*/ 5 w 134"/>
                <a:gd name="T9" fmla="*/ 52 h 169"/>
                <a:gd name="T10" fmla="*/ 13 w 134"/>
                <a:gd name="T11" fmla="*/ 37 h 169"/>
                <a:gd name="T12" fmla="*/ 20 w 134"/>
                <a:gd name="T13" fmla="*/ 25 h 169"/>
                <a:gd name="T14" fmla="*/ 25 w 134"/>
                <a:gd name="T15" fmla="*/ 20 h 169"/>
                <a:gd name="T16" fmla="*/ 30 w 134"/>
                <a:gd name="T17" fmla="*/ 15 h 169"/>
                <a:gd name="T18" fmla="*/ 35 w 134"/>
                <a:gd name="T19" fmla="*/ 10 h 169"/>
                <a:gd name="T20" fmla="*/ 42 w 134"/>
                <a:gd name="T21" fmla="*/ 8 h 169"/>
                <a:gd name="T22" fmla="*/ 47 w 134"/>
                <a:gd name="T23" fmla="*/ 3 h 169"/>
                <a:gd name="T24" fmla="*/ 55 w 134"/>
                <a:gd name="T25" fmla="*/ 3 h 169"/>
                <a:gd name="T26" fmla="*/ 60 w 134"/>
                <a:gd name="T27" fmla="*/ 0 h 169"/>
                <a:gd name="T28" fmla="*/ 67 w 134"/>
                <a:gd name="T29" fmla="*/ 0 h 169"/>
                <a:gd name="T30" fmla="*/ 74 w 134"/>
                <a:gd name="T31" fmla="*/ 0 h 169"/>
                <a:gd name="T32" fmla="*/ 79 w 134"/>
                <a:gd name="T33" fmla="*/ 3 h 169"/>
                <a:gd name="T34" fmla="*/ 87 w 134"/>
                <a:gd name="T35" fmla="*/ 3 h 169"/>
                <a:gd name="T36" fmla="*/ 94 w 134"/>
                <a:gd name="T37" fmla="*/ 8 h 169"/>
                <a:gd name="T38" fmla="*/ 99 w 134"/>
                <a:gd name="T39" fmla="*/ 10 h 169"/>
                <a:gd name="T40" fmla="*/ 104 w 134"/>
                <a:gd name="T41" fmla="*/ 15 h 169"/>
                <a:gd name="T42" fmla="*/ 109 w 134"/>
                <a:gd name="T43" fmla="*/ 20 h 169"/>
                <a:gd name="T44" fmla="*/ 114 w 134"/>
                <a:gd name="T45" fmla="*/ 25 h 169"/>
                <a:gd name="T46" fmla="*/ 124 w 134"/>
                <a:gd name="T47" fmla="*/ 37 h 169"/>
                <a:gd name="T48" fmla="*/ 129 w 134"/>
                <a:gd name="T49" fmla="*/ 52 h 169"/>
                <a:gd name="T50" fmla="*/ 131 w 134"/>
                <a:gd name="T51" fmla="*/ 60 h 169"/>
                <a:gd name="T52" fmla="*/ 134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0" y="0"/>
                  </a:lnTo>
                  <a:lnTo>
                    <a:pt x="67" y="0"/>
                  </a:lnTo>
                  <a:lnTo>
                    <a:pt x="74" y="0"/>
                  </a:lnTo>
                  <a:lnTo>
                    <a:pt x="79" y="3"/>
                  </a:lnTo>
                  <a:lnTo>
                    <a:pt x="87" y="3"/>
                  </a:lnTo>
                  <a:lnTo>
                    <a:pt x="94" y="8"/>
                  </a:lnTo>
                  <a:lnTo>
                    <a:pt x="99" y="10"/>
                  </a:lnTo>
                  <a:lnTo>
                    <a:pt x="104" y="15"/>
                  </a:lnTo>
                  <a:lnTo>
                    <a:pt x="109" y="20"/>
                  </a:lnTo>
                  <a:lnTo>
                    <a:pt x="114" y="25"/>
                  </a:lnTo>
                  <a:lnTo>
                    <a:pt x="124" y="37"/>
                  </a:lnTo>
                  <a:lnTo>
                    <a:pt x="129" y="52"/>
                  </a:lnTo>
                  <a:lnTo>
                    <a:pt x="131" y="60"/>
                  </a:lnTo>
                  <a:lnTo>
                    <a:pt x="134"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105543" name="Freeform 68"/>
            <p:cNvSpPr>
              <a:spLocks/>
            </p:cNvSpPr>
            <p:nvPr/>
          </p:nvSpPr>
          <p:spPr bwMode="auto">
            <a:xfrm>
              <a:off x="4614" y="2439"/>
              <a:ext cx="123" cy="179"/>
            </a:xfrm>
            <a:custGeom>
              <a:avLst/>
              <a:gdLst>
                <a:gd name="T0" fmla="*/ 0 w 134"/>
                <a:gd name="T1" fmla="*/ 84 h 169"/>
                <a:gd name="T2" fmla="*/ 0 w 134"/>
                <a:gd name="T3" fmla="*/ 75 h 169"/>
                <a:gd name="T4" fmla="*/ 3 w 134"/>
                <a:gd name="T5" fmla="*/ 67 h 169"/>
                <a:gd name="T6" fmla="*/ 3 w 134"/>
                <a:gd name="T7" fmla="*/ 60 h 169"/>
                <a:gd name="T8" fmla="*/ 5 w 134"/>
                <a:gd name="T9" fmla="*/ 52 h 169"/>
                <a:gd name="T10" fmla="*/ 13 w 134"/>
                <a:gd name="T11" fmla="*/ 37 h 169"/>
                <a:gd name="T12" fmla="*/ 20 w 134"/>
                <a:gd name="T13" fmla="*/ 25 h 169"/>
                <a:gd name="T14" fmla="*/ 25 w 134"/>
                <a:gd name="T15" fmla="*/ 20 h 169"/>
                <a:gd name="T16" fmla="*/ 30 w 134"/>
                <a:gd name="T17" fmla="*/ 15 h 169"/>
                <a:gd name="T18" fmla="*/ 35 w 134"/>
                <a:gd name="T19" fmla="*/ 10 h 169"/>
                <a:gd name="T20" fmla="*/ 42 w 134"/>
                <a:gd name="T21" fmla="*/ 8 h 169"/>
                <a:gd name="T22" fmla="*/ 47 w 134"/>
                <a:gd name="T23" fmla="*/ 3 h 169"/>
                <a:gd name="T24" fmla="*/ 55 w 134"/>
                <a:gd name="T25" fmla="*/ 3 h 169"/>
                <a:gd name="T26" fmla="*/ 60 w 134"/>
                <a:gd name="T27" fmla="*/ 0 h 169"/>
                <a:gd name="T28" fmla="*/ 67 w 134"/>
                <a:gd name="T29" fmla="*/ 0 h 169"/>
                <a:gd name="T30" fmla="*/ 74 w 134"/>
                <a:gd name="T31" fmla="*/ 0 h 169"/>
                <a:gd name="T32" fmla="*/ 79 w 134"/>
                <a:gd name="T33" fmla="*/ 3 h 169"/>
                <a:gd name="T34" fmla="*/ 87 w 134"/>
                <a:gd name="T35" fmla="*/ 3 h 169"/>
                <a:gd name="T36" fmla="*/ 94 w 134"/>
                <a:gd name="T37" fmla="*/ 8 h 169"/>
                <a:gd name="T38" fmla="*/ 99 w 134"/>
                <a:gd name="T39" fmla="*/ 10 h 169"/>
                <a:gd name="T40" fmla="*/ 104 w 134"/>
                <a:gd name="T41" fmla="*/ 15 h 169"/>
                <a:gd name="T42" fmla="*/ 109 w 134"/>
                <a:gd name="T43" fmla="*/ 20 h 169"/>
                <a:gd name="T44" fmla="*/ 114 w 134"/>
                <a:gd name="T45" fmla="*/ 25 h 169"/>
                <a:gd name="T46" fmla="*/ 124 w 134"/>
                <a:gd name="T47" fmla="*/ 37 h 169"/>
                <a:gd name="T48" fmla="*/ 129 w 134"/>
                <a:gd name="T49" fmla="*/ 52 h 169"/>
                <a:gd name="T50" fmla="*/ 131 w 134"/>
                <a:gd name="T51" fmla="*/ 60 h 169"/>
                <a:gd name="T52" fmla="*/ 134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0" y="0"/>
                  </a:lnTo>
                  <a:lnTo>
                    <a:pt x="67" y="0"/>
                  </a:lnTo>
                  <a:lnTo>
                    <a:pt x="74" y="0"/>
                  </a:lnTo>
                  <a:lnTo>
                    <a:pt x="79" y="3"/>
                  </a:lnTo>
                  <a:lnTo>
                    <a:pt x="87" y="3"/>
                  </a:lnTo>
                  <a:lnTo>
                    <a:pt x="94" y="8"/>
                  </a:lnTo>
                  <a:lnTo>
                    <a:pt x="99" y="10"/>
                  </a:lnTo>
                  <a:lnTo>
                    <a:pt x="104" y="15"/>
                  </a:lnTo>
                  <a:lnTo>
                    <a:pt x="109" y="20"/>
                  </a:lnTo>
                  <a:lnTo>
                    <a:pt x="114" y="25"/>
                  </a:lnTo>
                  <a:lnTo>
                    <a:pt x="124" y="37"/>
                  </a:lnTo>
                  <a:lnTo>
                    <a:pt x="129" y="52"/>
                  </a:lnTo>
                  <a:lnTo>
                    <a:pt x="131" y="60"/>
                  </a:lnTo>
                  <a:lnTo>
                    <a:pt x="134" y="67"/>
                  </a:lnTo>
                  <a:lnTo>
                    <a:pt x="134" y="75"/>
                  </a:lnTo>
                  <a:lnTo>
                    <a:pt x="134" y="84"/>
                  </a:lnTo>
                  <a:lnTo>
                    <a:pt x="134"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44" name="Freeform 69"/>
            <p:cNvSpPr>
              <a:spLocks/>
            </p:cNvSpPr>
            <p:nvPr/>
          </p:nvSpPr>
          <p:spPr bwMode="auto">
            <a:xfrm>
              <a:off x="4734" y="2439"/>
              <a:ext cx="123" cy="179"/>
            </a:xfrm>
            <a:custGeom>
              <a:avLst/>
              <a:gdLst>
                <a:gd name="T0" fmla="*/ 0 w 134"/>
                <a:gd name="T1" fmla="*/ 84 h 169"/>
                <a:gd name="T2" fmla="*/ 0 w 134"/>
                <a:gd name="T3" fmla="*/ 75 h 169"/>
                <a:gd name="T4" fmla="*/ 3 w 134"/>
                <a:gd name="T5" fmla="*/ 67 h 169"/>
                <a:gd name="T6" fmla="*/ 3 w 134"/>
                <a:gd name="T7" fmla="*/ 60 h 169"/>
                <a:gd name="T8" fmla="*/ 5 w 134"/>
                <a:gd name="T9" fmla="*/ 52 h 169"/>
                <a:gd name="T10" fmla="*/ 13 w 134"/>
                <a:gd name="T11" fmla="*/ 37 h 169"/>
                <a:gd name="T12" fmla="*/ 20 w 134"/>
                <a:gd name="T13" fmla="*/ 25 h 169"/>
                <a:gd name="T14" fmla="*/ 25 w 134"/>
                <a:gd name="T15" fmla="*/ 20 h 169"/>
                <a:gd name="T16" fmla="*/ 30 w 134"/>
                <a:gd name="T17" fmla="*/ 15 h 169"/>
                <a:gd name="T18" fmla="*/ 35 w 134"/>
                <a:gd name="T19" fmla="*/ 10 h 169"/>
                <a:gd name="T20" fmla="*/ 42 w 134"/>
                <a:gd name="T21" fmla="*/ 8 h 169"/>
                <a:gd name="T22" fmla="*/ 47 w 134"/>
                <a:gd name="T23" fmla="*/ 3 h 169"/>
                <a:gd name="T24" fmla="*/ 55 w 134"/>
                <a:gd name="T25" fmla="*/ 3 h 169"/>
                <a:gd name="T26" fmla="*/ 62 w 134"/>
                <a:gd name="T27" fmla="*/ 0 h 169"/>
                <a:gd name="T28" fmla="*/ 67 w 134"/>
                <a:gd name="T29" fmla="*/ 0 h 169"/>
                <a:gd name="T30" fmla="*/ 74 w 134"/>
                <a:gd name="T31" fmla="*/ 0 h 169"/>
                <a:gd name="T32" fmla="*/ 82 w 134"/>
                <a:gd name="T33" fmla="*/ 3 h 169"/>
                <a:gd name="T34" fmla="*/ 87 w 134"/>
                <a:gd name="T35" fmla="*/ 3 h 169"/>
                <a:gd name="T36" fmla="*/ 94 w 134"/>
                <a:gd name="T37" fmla="*/ 8 h 169"/>
                <a:gd name="T38" fmla="*/ 99 w 134"/>
                <a:gd name="T39" fmla="*/ 10 h 169"/>
                <a:gd name="T40" fmla="*/ 107 w 134"/>
                <a:gd name="T41" fmla="*/ 15 h 169"/>
                <a:gd name="T42" fmla="*/ 112 w 134"/>
                <a:gd name="T43" fmla="*/ 20 h 169"/>
                <a:gd name="T44" fmla="*/ 116 w 134"/>
                <a:gd name="T45" fmla="*/ 25 h 169"/>
                <a:gd name="T46" fmla="*/ 124 w 134"/>
                <a:gd name="T47" fmla="*/ 37 h 169"/>
                <a:gd name="T48" fmla="*/ 129 w 134"/>
                <a:gd name="T49" fmla="*/ 52 h 169"/>
                <a:gd name="T50" fmla="*/ 131 w 134"/>
                <a:gd name="T51" fmla="*/ 60 h 169"/>
                <a:gd name="T52" fmla="*/ 134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2" y="0"/>
                  </a:lnTo>
                  <a:lnTo>
                    <a:pt x="67" y="0"/>
                  </a:lnTo>
                  <a:lnTo>
                    <a:pt x="74" y="0"/>
                  </a:lnTo>
                  <a:lnTo>
                    <a:pt x="82" y="3"/>
                  </a:lnTo>
                  <a:lnTo>
                    <a:pt x="87" y="3"/>
                  </a:lnTo>
                  <a:lnTo>
                    <a:pt x="94" y="8"/>
                  </a:lnTo>
                  <a:lnTo>
                    <a:pt x="99" y="10"/>
                  </a:lnTo>
                  <a:lnTo>
                    <a:pt x="107" y="15"/>
                  </a:lnTo>
                  <a:lnTo>
                    <a:pt x="112" y="20"/>
                  </a:lnTo>
                  <a:lnTo>
                    <a:pt x="116" y="25"/>
                  </a:lnTo>
                  <a:lnTo>
                    <a:pt x="124" y="37"/>
                  </a:lnTo>
                  <a:lnTo>
                    <a:pt x="129" y="52"/>
                  </a:lnTo>
                  <a:lnTo>
                    <a:pt x="131" y="60"/>
                  </a:lnTo>
                  <a:lnTo>
                    <a:pt x="134"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105545" name="Freeform 70"/>
            <p:cNvSpPr>
              <a:spLocks/>
            </p:cNvSpPr>
            <p:nvPr/>
          </p:nvSpPr>
          <p:spPr bwMode="auto">
            <a:xfrm>
              <a:off x="4734" y="2439"/>
              <a:ext cx="123" cy="179"/>
            </a:xfrm>
            <a:custGeom>
              <a:avLst/>
              <a:gdLst>
                <a:gd name="T0" fmla="*/ 0 w 134"/>
                <a:gd name="T1" fmla="*/ 84 h 169"/>
                <a:gd name="T2" fmla="*/ 0 w 134"/>
                <a:gd name="T3" fmla="*/ 75 h 169"/>
                <a:gd name="T4" fmla="*/ 3 w 134"/>
                <a:gd name="T5" fmla="*/ 67 h 169"/>
                <a:gd name="T6" fmla="*/ 3 w 134"/>
                <a:gd name="T7" fmla="*/ 60 h 169"/>
                <a:gd name="T8" fmla="*/ 5 w 134"/>
                <a:gd name="T9" fmla="*/ 52 h 169"/>
                <a:gd name="T10" fmla="*/ 13 w 134"/>
                <a:gd name="T11" fmla="*/ 37 h 169"/>
                <a:gd name="T12" fmla="*/ 20 w 134"/>
                <a:gd name="T13" fmla="*/ 25 h 169"/>
                <a:gd name="T14" fmla="*/ 25 w 134"/>
                <a:gd name="T15" fmla="*/ 20 h 169"/>
                <a:gd name="T16" fmla="*/ 30 w 134"/>
                <a:gd name="T17" fmla="*/ 15 h 169"/>
                <a:gd name="T18" fmla="*/ 35 w 134"/>
                <a:gd name="T19" fmla="*/ 10 h 169"/>
                <a:gd name="T20" fmla="*/ 42 w 134"/>
                <a:gd name="T21" fmla="*/ 8 h 169"/>
                <a:gd name="T22" fmla="*/ 47 w 134"/>
                <a:gd name="T23" fmla="*/ 3 h 169"/>
                <a:gd name="T24" fmla="*/ 55 w 134"/>
                <a:gd name="T25" fmla="*/ 3 h 169"/>
                <a:gd name="T26" fmla="*/ 62 w 134"/>
                <a:gd name="T27" fmla="*/ 0 h 169"/>
                <a:gd name="T28" fmla="*/ 67 w 134"/>
                <a:gd name="T29" fmla="*/ 0 h 169"/>
                <a:gd name="T30" fmla="*/ 74 w 134"/>
                <a:gd name="T31" fmla="*/ 0 h 169"/>
                <a:gd name="T32" fmla="*/ 82 w 134"/>
                <a:gd name="T33" fmla="*/ 3 h 169"/>
                <a:gd name="T34" fmla="*/ 87 w 134"/>
                <a:gd name="T35" fmla="*/ 3 h 169"/>
                <a:gd name="T36" fmla="*/ 94 w 134"/>
                <a:gd name="T37" fmla="*/ 8 h 169"/>
                <a:gd name="T38" fmla="*/ 99 w 134"/>
                <a:gd name="T39" fmla="*/ 10 h 169"/>
                <a:gd name="T40" fmla="*/ 107 w 134"/>
                <a:gd name="T41" fmla="*/ 15 h 169"/>
                <a:gd name="T42" fmla="*/ 112 w 134"/>
                <a:gd name="T43" fmla="*/ 20 h 169"/>
                <a:gd name="T44" fmla="*/ 116 w 134"/>
                <a:gd name="T45" fmla="*/ 25 h 169"/>
                <a:gd name="T46" fmla="*/ 124 w 134"/>
                <a:gd name="T47" fmla="*/ 37 h 169"/>
                <a:gd name="T48" fmla="*/ 129 w 134"/>
                <a:gd name="T49" fmla="*/ 52 h 169"/>
                <a:gd name="T50" fmla="*/ 131 w 134"/>
                <a:gd name="T51" fmla="*/ 60 h 169"/>
                <a:gd name="T52" fmla="*/ 134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3" y="67"/>
                  </a:lnTo>
                  <a:lnTo>
                    <a:pt x="3" y="60"/>
                  </a:lnTo>
                  <a:lnTo>
                    <a:pt x="5" y="52"/>
                  </a:lnTo>
                  <a:lnTo>
                    <a:pt x="13" y="37"/>
                  </a:lnTo>
                  <a:lnTo>
                    <a:pt x="20" y="25"/>
                  </a:lnTo>
                  <a:lnTo>
                    <a:pt x="25" y="20"/>
                  </a:lnTo>
                  <a:lnTo>
                    <a:pt x="30" y="15"/>
                  </a:lnTo>
                  <a:lnTo>
                    <a:pt x="35" y="10"/>
                  </a:lnTo>
                  <a:lnTo>
                    <a:pt x="42" y="8"/>
                  </a:lnTo>
                  <a:lnTo>
                    <a:pt x="47" y="3"/>
                  </a:lnTo>
                  <a:lnTo>
                    <a:pt x="55" y="3"/>
                  </a:lnTo>
                  <a:lnTo>
                    <a:pt x="62" y="0"/>
                  </a:lnTo>
                  <a:lnTo>
                    <a:pt x="67" y="0"/>
                  </a:lnTo>
                  <a:lnTo>
                    <a:pt x="74" y="0"/>
                  </a:lnTo>
                  <a:lnTo>
                    <a:pt x="82" y="3"/>
                  </a:lnTo>
                  <a:lnTo>
                    <a:pt x="87" y="3"/>
                  </a:lnTo>
                  <a:lnTo>
                    <a:pt x="94" y="8"/>
                  </a:lnTo>
                  <a:lnTo>
                    <a:pt x="99" y="10"/>
                  </a:lnTo>
                  <a:lnTo>
                    <a:pt x="107" y="15"/>
                  </a:lnTo>
                  <a:lnTo>
                    <a:pt x="112" y="20"/>
                  </a:lnTo>
                  <a:lnTo>
                    <a:pt x="116" y="25"/>
                  </a:lnTo>
                  <a:lnTo>
                    <a:pt x="124" y="37"/>
                  </a:lnTo>
                  <a:lnTo>
                    <a:pt x="129" y="52"/>
                  </a:lnTo>
                  <a:lnTo>
                    <a:pt x="131" y="60"/>
                  </a:lnTo>
                  <a:lnTo>
                    <a:pt x="134" y="67"/>
                  </a:lnTo>
                  <a:lnTo>
                    <a:pt x="134" y="75"/>
                  </a:lnTo>
                  <a:lnTo>
                    <a:pt x="134" y="84"/>
                  </a:lnTo>
                  <a:lnTo>
                    <a:pt x="134"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46" name="Freeform 71"/>
            <p:cNvSpPr>
              <a:spLocks/>
            </p:cNvSpPr>
            <p:nvPr/>
          </p:nvSpPr>
          <p:spPr bwMode="auto">
            <a:xfrm>
              <a:off x="4857" y="2439"/>
              <a:ext cx="125" cy="179"/>
            </a:xfrm>
            <a:custGeom>
              <a:avLst/>
              <a:gdLst>
                <a:gd name="T0" fmla="*/ 0 w 136"/>
                <a:gd name="T1" fmla="*/ 84 h 169"/>
                <a:gd name="T2" fmla="*/ 2 w 136"/>
                <a:gd name="T3" fmla="*/ 75 h 169"/>
                <a:gd name="T4" fmla="*/ 2 w 136"/>
                <a:gd name="T5" fmla="*/ 67 h 169"/>
                <a:gd name="T6" fmla="*/ 5 w 136"/>
                <a:gd name="T7" fmla="*/ 60 h 169"/>
                <a:gd name="T8" fmla="*/ 7 w 136"/>
                <a:gd name="T9" fmla="*/ 52 h 169"/>
                <a:gd name="T10" fmla="*/ 12 w 136"/>
                <a:gd name="T11" fmla="*/ 37 h 169"/>
                <a:gd name="T12" fmla="*/ 20 w 136"/>
                <a:gd name="T13" fmla="*/ 25 h 169"/>
                <a:gd name="T14" fmla="*/ 25 w 136"/>
                <a:gd name="T15" fmla="*/ 20 h 169"/>
                <a:gd name="T16" fmla="*/ 29 w 136"/>
                <a:gd name="T17" fmla="*/ 15 h 169"/>
                <a:gd name="T18" fmla="*/ 37 w 136"/>
                <a:gd name="T19" fmla="*/ 10 h 169"/>
                <a:gd name="T20" fmla="*/ 42 w 136"/>
                <a:gd name="T21" fmla="*/ 8 h 169"/>
                <a:gd name="T22" fmla="*/ 47 w 136"/>
                <a:gd name="T23" fmla="*/ 3 h 169"/>
                <a:gd name="T24" fmla="*/ 54 w 136"/>
                <a:gd name="T25" fmla="*/ 3 h 169"/>
                <a:gd name="T26" fmla="*/ 62 w 136"/>
                <a:gd name="T27" fmla="*/ 0 h 169"/>
                <a:gd name="T28" fmla="*/ 69 w 136"/>
                <a:gd name="T29" fmla="*/ 0 h 169"/>
                <a:gd name="T30" fmla="*/ 74 w 136"/>
                <a:gd name="T31" fmla="*/ 0 h 169"/>
                <a:gd name="T32" fmla="*/ 81 w 136"/>
                <a:gd name="T33" fmla="*/ 3 h 169"/>
                <a:gd name="T34" fmla="*/ 89 w 136"/>
                <a:gd name="T35" fmla="*/ 3 h 169"/>
                <a:gd name="T36" fmla="*/ 94 w 136"/>
                <a:gd name="T37" fmla="*/ 8 h 169"/>
                <a:gd name="T38" fmla="*/ 99 w 136"/>
                <a:gd name="T39" fmla="*/ 10 h 169"/>
                <a:gd name="T40" fmla="*/ 106 w 136"/>
                <a:gd name="T41" fmla="*/ 15 h 169"/>
                <a:gd name="T42" fmla="*/ 111 w 136"/>
                <a:gd name="T43" fmla="*/ 20 h 169"/>
                <a:gd name="T44" fmla="*/ 116 w 136"/>
                <a:gd name="T45" fmla="*/ 25 h 169"/>
                <a:gd name="T46" fmla="*/ 123 w 136"/>
                <a:gd name="T47" fmla="*/ 37 h 169"/>
                <a:gd name="T48" fmla="*/ 131 w 136"/>
                <a:gd name="T49" fmla="*/ 52 h 169"/>
                <a:gd name="T50" fmla="*/ 131 w 136"/>
                <a:gd name="T51" fmla="*/ 60 h 169"/>
                <a:gd name="T52" fmla="*/ 133 w 136"/>
                <a:gd name="T53" fmla="*/ 67 h 169"/>
                <a:gd name="T54" fmla="*/ 136 w 136"/>
                <a:gd name="T55" fmla="*/ 75 h 169"/>
                <a:gd name="T56" fmla="*/ 136 w 136"/>
                <a:gd name="T57" fmla="*/ 84 h 169"/>
                <a:gd name="T58" fmla="*/ 136 w 136"/>
                <a:gd name="T59" fmla="*/ 169 h 169"/>
                <a:gd name="T60" fmla="*/ 0 w 136"/>
                <a:gd name="T61" fmla="*/ 169 h 169"/>
                <a:gd name="T62" fmla="*/ 0 w 136"/>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9"/>
                <a:gd name="T98" fmla="*/ 136 w 136"/>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9">
                  <a:moveTo>
                    <a:pt x="0" y="84"/>
                  </a:moveTo>
                  <a:lnTo>
                    <a:pt x="2" y="75"/>
                  </a:lnTo>
                  <a:lnTo>
                    <a:pt x="2" y="67"/>
                  </a:lnTo>
                  <a:lnTo>
                    <a:pt x="5" y="60"/>
                  </a:lnTo>
                  <a:lnTo>
                    <a:pt x="7" y="52"/>
                  </a:lnTo>
                  <a:lnTo>
                    <a:pt x="12" y="37"/>
                  </a:lnTo>
                  <a:lnTo>
                    <a:pt x="20" y="25"/>
                  </a:lnTo>
                  <a:lnTo>
                    <a:pt x="25" y="20"/>
                  </a:lnTo>
                  <a:lnTo>
                    <a:pt x="29" y="15"/>
                  </a:lnTo>
                  <a:lnTo>
                    <a:pt x="37" y="10"/>
                  </a:lnTo>
                  <a:lnTo>
                    <a:pt x="42" y="8"/>
                  </a:lnTo>
                  <a:lnTo>
                    <a:pt x="47" y="3"/>
                  </a:lnTo>
                  <a:lnTo>
                    <a:pt x="54" y="3"/>
                  </a:lnTo>
                  <a:lnTo>
                    <a:pt x="62" y="0"/>
                  </a:lnTo>
                  <a:lnTo>
                    <a:pt x="69" y="0"/>
                  </a:lnTo>
                  <a:lnTo>
                    <a:pt x="74" y="0"/>
                  </a:lnTo>
                  <a:lnTo>
                    <a:pt x="81" y="3"/>
                  </a:lnTo>
                  <a:lnTo>
                    <a:pt x="89" y="3"/>
                  </a:lnTo>
                  <a:lnTo>
                    <a:pt x="94" y="8"/>
                  </a:lnTo>
                  <a:lnTo>
                    <a:pt x="99" y="10"/>
                  </a:lnTo>
                  <a:lnTo>
                    <a:pt x="106" y="15"/>
                  </a:lnTo>
                  <a:lnTo>
                    <a:pt x="111" y="20"/>
                  </a:lnTo>
                  <a:lnTo>
                    <a:pt x="116" y="25"/>
                  </a:lnTo>
                  <a:lnTo>
                    <a:pt x="123" y="37"/>
                  </a:lnTo>
                  <a:lnTo>
                    <a:pt x="131" y="52"/>
                  </a:lnTo>
                  <a:lnTo>
                    <a:pt x="131" y="60"/>
                  </a:lnTo>
                  <a:lnTo>
                    <a:pt x="133" y="67"/>
                  </a:lnTo>
                  <a:lnTo>
                    <a:pt x="136" y="75"/>
                  </a:lnTo>
                  <a:lnTo>
                    <a:pt x="136" y="84"/>
                  </a:lnTo>
                  <a:lnTo>
                    <a:pt x="136" y="169"/>
                  </a:lnTo>
                  <a:lnTo>
                    <a:pt x="0" y="169"/>
                  </a:lnTo>
                  <a:lnTo>
                    <a:pt x="0" y="84"/>
                  </a:lnTo>
                  <a:close/>
                </a:path>
              </a:pathLst>
            </a:custGeom>
            <a:solidFill>
              <a:srgbClr val="FFFFFF"/>
            </a:solidFill>
            <a:ln w="9525">
              <a:noFill/>
              <a:round/>
              <a:headEnd/>
              <a:tailEnd/>
            </a:ln>
          </p:spPr>
          <p:txBody>
            <a:bodyPr/>
            <a:lstStyle/>
            <a:p>
              <a:endParaRPr lang="en-US"/>
            </a:p>
          </p:txBody>
        </p:sp>
        <p:sp>
          <p:nvSpPr>
            <p:cNvPr id="105547" name="Freeform 72"/>
            <p:cNvSpPr>
              <a:spLocks/>
            </p:cNvSpPr>
            <p:nvPr/>
          </p:nvSpPr>
          <p:spPr bwMode="auto">
            <a:xfrm>
              <a:off x="4857" y="2439"/>
              <a:ext cx="125" cy="179"/>
            </a:xfrm>
            <a:custGeom>
              <a:avLst/>
              <a:gdLst>
                <a:gd name="T0" fmla="*/ 0 w 136"/>
                <a:gd name="T1" fmla="*/ 84 h 169"/>
                <a:gd name="T2" fmla="*/ 2 w 136"/>
                <a:gd name="T3" fmla="*/ 75 h 169"/>
                <a:gd name="T4" fmla="*/ 2 w 136"/>
                <a:gd name="T5" fmla="*/ 67 h 169"/>
                <a:gd name="T6" fmla="*/ 5 w 136"/>
                <a:gd name="T7" fmla="*/ 60 h 169"/>
                <a:gd name="T8" fmla="*/ 7 w 136"/>
                <a:gd name="T9" fmla="*/ 52 h 169"/>
                <a:gd name="T10" fmla="*/ 12 w 136"/>
                <a:gd name="T11" fmla="*/ 37 h 169"/>
                <a:gd name="T12" fmla="*/ 20 w 136"/>
                <a:gd name="T13" fmla="*/ 25 h 169"/>
                <a:gd name="T14" fmla="*/ 25 w 136"/>
                <a:gd name="T15" fmla="*/ 20 h 169"/>
                <a:gd name="T16" fmla="*/ 29 w 136"/>
                <a:gd name="T17" fmla="*/ 15 h 169"/>
                <a:gd name="T18" fmla="*/ 37 w 136"/>
                <a:gd name="T19" fmla="*/ 10 h 169"/>
                <a:gd name="T20" fmla="*/ 42 w 136"/>
                <a:gd name="T21" fmla="*/ 8 h 169"/>
                <a:gd name="T22" fmla="*/ 47 w 136"/>
                <a:gd name="T23" fmla="*/ 3 h 169"/>
                <a:gd name="T24" fmla="*/ 54 w 136"/>
                <a:gd name="T25" fmla="*/ 3 h 169"/>
                <a:gd name="T26" fmla="*/ 62 w 136"/>
                <a:gd name="T27" fmla="*/ 0 h 169"/>
                <a:gd name="T28" fmla="*/ 69 w 136"/>
                <a:gd name="T29" fmla="*/ 0 h 169"/>
                <a:gd name="T30" fmla="*/ 74 w 136"/>
                <a:gd name="T31" fmla="*/ 0 h 169"/>
                <a:gd name="T32" fmla="*/ 81 w 136"/>
                <a:gd name="T33" fmla="*/ 3 h 169"/>
                <a:gd name="T34" fmla="*/ 89 w 136"/>
                <a:gd name="T35" fmla="*/ 3 h 169"/>
                <a:gd name="T36" fmla="*/ 94 w 136"/>
                <a:gd name="T37" fmla="*/ 8 h 169"/>
                <a:gd name="T38" fmla="*/ 99 w 136"/>
                <a:gd name="T39" fmla="*/ 10 h 169"/>
                <a:gd name="T40" fmla="*/ 106 w 136"/>
                <a:gd name="T41" fmla="*/ 15 h 169"/>
                <a:gd name="T42" fmla="*/ 111 w 136"/>
                <a:gd name="T43" fmla="*/ 20 h 169"/>
                <a:gd name="T44" fmla="*/ 116 w 136"/>
                <a:gd name="T45" fmla="*/ 25 h 169"/>
                <a:gd name="T46" fmla="*/ 123 w 136"/>
                <a:gd name="T47" fmla="*/ 37 h 169"/>
                <a:gd name="T48" fmla="*/ 131 w 136"/>
                <a:gd name="T49" fmla="*/ 52 h 169"/>
                <a:gd name="T50" fmla="*/ 131 w 136"/>
                <a:gd name="T51" fmla="*/ 60 h 169"/>
                <a:gd name="T52" fmla="*/ 133 w 136"/>
                <a:gd name="T53" fmla="*/ 67 h 169"/>
                <a:gd name="T54" fmla="*/ 136 w 136"/>
                <a:gd name="T55" fmla="*/ 75 h 169"/>
                <a:gd name="T56" fmla="*/ 136 w 136"/>
                <a:gd name="T57" fmla="*/ 84 h 169"/>
                <a:gd name="T58" fmla="*/ 136 w 136"/>
                <a:gd name="T59" fmla="*/ 169 h 169"/>
                <a:gd name="T60" fmla="*/ 0 w 136"/>
                <a:gd name="T61" fmla="*/ 169 h 169"/>
                <a:gd name="T62" fmla="*/ 0 w 136"/>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9"/>
                <a:gd name="T98" fmla="*/ 136 w 136"/>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9">
                  <a:moveTo>
                    <a:pt x="0" y="84"/>
                  </a:moveTo>
                  <a:lnTo>
                    <a:pt x="2" y="75"/>
                  </a:lnTo>
                  <a:lnTo>
                    <a:pt x="2" y="67"/>
                  </a:lnTo>
                  <a:lnTo>
                    <a:pt x="5" y="60"/>
                  </a:lnTo>
                  <a:lnTo>
                    <a:pt x="7" y="52"/>
                  </a:lnTo>
                  <a:lnTo>
                    <a:pt x="12" y="37"/>
                  </a:lnTo>
                  <a:lnTo>
                    <a:pt x="20" y="25"/>
                  </a:lnTo>
                  <a:lnTo>
                    <a:pt x="25" y="20"/>
                  </a:lnTo>
                  <a:lnTo>
                    <a:pt x="29" y="15"/>
                  </a:lnTo>
                  <a:lnTo>
                    <a:pt x="37" y="10"/>
                  </a:lnTo>
                  <a:lnTo>
                    <a:pt x="42" y="8"/>
                  </a:lnTo>
                  <a:lnTo>
                    <a:pt x="47" y="3"/>
                  </a:lnTo>
                  <a:lnTo>
                    <a:pt x="54" y="3"/>
                  </a:lnTo>
                  <a:lnTo>
                    <a:pt x="62" y="0"/>
                  </a:lnTo>
                  <a:lnTo>
                    <a:pt x="69" y="0"/>
                  </a:lnTo>
                  <a:lnTo>
                    <a:pt x="74" y="0"/>
                  </a:lnTo>
                  <a:lnTo>
                    <a:pt x="81" y="3"/>
                  </a:lnTo>
                  <a:lnTo>
                    <a:pt x="89" y="3"/>
                  </a:lnTo>
                  <a:lnTo>
                    <a:pt x="94" y="8"/>
                  </a:lnTo>
                  <a:lnTo>
                    <a:pt x="99" y="10"/>
                  </a:lnTo>
                  <a:lnTo>
                    <a:pt x="106" y="15"/>
                  </a:lnTo>
                  <a:lnTo>
                    <a:pt x="111" y="20"/>
                  </a:lnTo>
                  <a:lnTo>
                    <a:pt x="116" y="25"/>
                  </a:lnTo>
                  <a:lnTo>
                    <a:pt x="123" y="37"/>
                  </a:lnTo>
                  <a:lnTo>
                    <a:pt x="131" y="52"/>
                  </a:lnTo>
                  <a:lnTo>
                    <a:pt x="131" y="60"/>
                  </a:lnTo>
                  <a:lnTo>
                    <a:pt x="133" y="67"/>
                  </a:lnTo>
                  <a:lnTo>
                    <a:pt x="136" y="75"/>
                  </a:lnTo>
                  <a:lnTo>
                    <a:pt x="136" y="84"/>
                  </a:lnTo>
                  <a:lnTo>
                    <a:pt x="136"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48" name="Freeform 73"/>
            <p:cNvSpPr>
              <a:spLocks/>
            </p:cNvSpPr>
            <p:nvPr/>
          </p:nvSpPr>
          <p:spPr bwMode="auto">
            <a:xfrm>
              <a:off x="4247" y="2439"/>
              <a:ext cx="122" cy="179"/>
            </a:xfrm>
            <a:custGeom>
              <a:avLst/>
              <a:gdLst>
                <a:gd name="T0" fmla="*/ 0 w 133"/>
                <a:gd name="T1" fmla="*/ 84 h 169"/>
                <a:gd name="T2" fmla="*/ 0 w 133"/>
                <a:gd name="T3" fmla="*/ 75 h 169"/>
                <a:gd name="T4" fmla="*/ 2 w 133"/>
                <a:gd name="T5" fmla="*/ 67 h 169"/>
                <a:gd name="T6" fmla="*/ 2 w 133"/>
                <a:gd name="T7" fmla="*/ 60 h 169"/>
                <a:gd name="T8" fmla="*/ 5 w 133"/>
                <a:gd name="T9" fmla="*/ 52 h 169"/>
                <a:gd name="T10" fmla="*/ 12 w 133"/>
                <a:gd name="T11" fmla="*/ 37 h 169"/>
                <a:gd name="T12" fmla="*/ 19 w 133"/>
                <a:gd name="T13" fmla="*/ 25 h 169"/>
                <a:gd name="T14" fmla="*/ 24 w 133"/>
                <a:gd name="T15" fmla="*/ 20 h 169"/>
                <a:gd name="T16" fmla="*/ 29 w 133"/>
                <a:gd name="T17" fmla="*/ 15 h 169"/>
                <a:gd name="T18" fmla="*/ 34 w 133"/>
                <a:gd name="T19" fmla="*/ 10 h 169"/>
                <a:gd name="T20" fmla="*/ 42 w 133"/>
                <a:gd name="T21" fmla="*/ 8 h 169"/>
                <a:gd name="T22" fmla="*/ 47 w 133"/>
                <a:gd name="T23" fmla="*/ 3 h 169"/>
                <a:gd name="T24" fmla="*/ 54 w 133"/>
                <a:gd name="T25" fmla="*/ 3 h 169"/>
                <a:gd name="T26" fmla="*/ 62 w 133"/>
                <a:gd name="T27" fmla="*/ 0 h 169"/>
                <a:gd name="T28" fmla="*/ 66 w 133"/>
                <a:gd name="T29" fmla="*/ 0 h 169"/>
                <a:gd name="T30" fmla="*/ 74 w 133"/>
                <a:gd name="T31" fmla="*/ 0 h 169"/>
                <a:gd name="T32" fmla="*/ 81 w 133"/>
                <a:gd name="T33" fmla="*/ 3 h 169"/>
                <a:gd name="T34" fmla="*/ 86 w 133"/>
                <a:gd name="T35" fmla="*/ 3 h 169"/>
                <a:gd name="T36" fmla="*/ 94 w 133"/>
                <a:gd name="T37" fmla="*/ 8 h 169"/>
                <a:gd name="T38" fmla="*/ 99 w 133"/>
                <a:gd name="T39" fmla="*/ 10 h 169"/>
                <a:gd name="T40" fmla="*/ 106 w 133"/>
                <a:gd name="T41" fmla="*/ 15 h 169"/>
                <a:gd name="T42" fmla="*/ 111 w 133"/>
                <a:gd name="T43" fmla="*/ 20 h 169"/>
                <a:gd name="T44" fmla="*/ 116 w 133"/>
                <a:gd name="T45" fmla="*/ 25 h 169"/>
                <a:gd name="T46" fmla="*/ 123 w 133"/>
                <a:gd name="T47" fmla="*/ 37 h 169"/>
                <a:gd name="T48" fmla="*/ 128 w 133"/>
                <a:gd name="T49" fmla="*/ 52 h 169"/>
                <a:gd name="T50" fmla="*/ 131 w 133"/>
                <a:gd name="T51" fmla="*/ 60 h 169"/>
                <a:gd name="T52" fmla="*/ 133 w 133"/>
                <a:gd name="T53" fmla="*/ 67 h 169"/>
                <a:gd name="T54" fmla="*/ 133 w 133"/>
                <a:gd name="T55" fmla="*/ 75 h 169"/>
                <a:gd name="T56" fmla="*/ 133 w 133"/>
                <a:gd name="T57" fmla="*/ 84 h 169"/>
                <a:gd name="T58" fmla="*/ 133 w 133"/>
                <a:gd name="T59" fmla="*/ 169 h 169"/>
                <a:gd name="T60" fmla="*/ 0 w 133"/>
                <a:gd name="T61" fmla="*/ 169 h 169"/>
                <a:gd name="T62" fmla="*/ 0 w 133"/>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2" y="67"/>
                  </a:lnTo>
                  <a:lnTo>
                    <a:pt x="2" y="60"/>
                  </a:lnTo>
                  <a:lnTo>
                    <a:pt x="5" y="52"/>
                  </a:lnTo>
                  <a:lnTo>
                    <a:pt x="12" y="37"/>
                  </a:lnTo>
                  <a:lnTo>
                    <a:pt x="19" y="25"/>
                  </a:lnTo>
                  <a:lnTo>
                    <a:pt x="24" y="20"/>
                  </a:lnTo>
                  <a:lnTo>
                    <a:pt x="29" y="15"/>
                  </a:lnTo>
                  <a:lnTo>
                    <a:pt x="34" y="10"/>
                  </a:lnTo>
                  <a:lnTo>
                    <a:pt x="42" y="8"/>
                  </a:lnTo>
                  <a:lnTo>
                    <a:pt x="47" y="3"/>
                  </a:lnTo>
                  <a:lnTo>
                    <a:pt x="54" y="3"/>
                  </a:lnTo>
                  <a:lnTo>
                    <a:pt x="62" y="0"/>
                  </a:lnTo>
                  <a:lnTo>
                    <a:pt x="66" y="0"/>
                  </a:lnTo>
                  <a:lnTo>
                    <a:pt x="74" y="0"/>
                  </a:lnTo>
                  <a:lnTo>
                    <a:pt x="81" y="3"/>
                  </a:lnTo>
                  <a:lnTo>
                    <a:pt x="86" y="3"/>
                  </a:lnTo>
                  <a:lnTo>
                    <a:pt x="94" y="8"/>
                  </a:lnTo>
                  <a:lnTo>
                    <a:pt x="99" y="10"/>
                  </a:lnTo>
                  <a:lnTo>
                    <a:pt x="106" y="15"/>
                  </a:lnTo>
                  <a:lnTo>
                    <a:pt x="111" y="20"/>
                  </a:lnTo>
                  <a:lnTo>
                    <a:pt x="116" y="25"/>
                  </a:lnTo>
                  <a:lnTo>
                    <a:pt x="123" y="37"/>
                  </a:lnTo>
                  <a:lnTo>
                    <a:pt x="128" y="52"/>
                  </a:lnTo>
                  <a:lnTo>
                    <a:pt x="131" y="60"/>
                  </a:lnTo>
                  <a:lnTo>
                    <a:pt x="133" y="67"/>
                  </a:lnTo>
                  <a:lnTo>
                    <a:pt x="133" y="75"/>
                  </a:lnTo>
                  <a:lnTo>
                    <a:pt x="133" y="84"/>
                  </a:lnTo>
                  <a:lnTo>
                    <a:pt x="133" y="169"/>
                  </a:lnTo>
                  <a:lnTo>
                    <a:pt x="0" y="169"/>
                  </a:lnTo>
                  <a:lnTo>
                    <a:pt x="0" y="84"/>
                  </a:lnTo>
                  <a:close/>
                </a:path>
              </a:pathLst>
            </a:custGeom>
            <a:solidFill>
              <a:srgbClr val="FFFFFF"/>
            </a:solidFill>
            <a:ln w="9525">
              <a:noFill/>
              <a:round/>
              <a:headEnd/>
              <a:tailEnd/>
            </a:ln>
          </p:spPr>
          <p:txBody>
            <a:bodyPr/>
            <a:lstStyle/>
            <a:p>
              <a:endParaRPr lang="en-US"/>
            </a:p>
          </p:txBody>
        </p:sp>
        <p:sp>
          <p:nvSpPr>
            <p:cNvPr id="105549" name="Freeform 74"/>
            <p:cNvSpPr>
              <a:spLocks/>
            </p:cNvSpPr>
            <p:nvPr/>
          </p:nvSpPr>
          <p:spPr bwMode="auto">
            <a:xfrm>
              <a:off x="4247" y="2439"/>
              <a:ext cx="122" cy="179"/>
            </a:xfrm>
            <a:custGeom>
              <a:avLst/>
              <a:gdLst>
                <a:gd name="T0" fmla="*/ 0 w 133"/>
                <a:gd name="T1" fmla="*/ 84 h 169"/>
                <a:gd name="T2" fmla="*/ 0 w 133"/>
                <a:gd name="T3" fmla="*/ 75 h 169"/>
                <a:gd name="T4" fmla="*/ 2 w 133"/>
                <a:gd name="T5" fmla="*/ 67 h 169"/>
                <a:gd name="T6" fmla="*/ 2 w 133"/>
                <a:gd name="T7" fmla="*/ 60 h 169"/>
                <a:gd name="T8" fmla="*/ 5 w 133"/>
                <a:gd name="T9" fmla="*/ 52 h 169"/>
                <a:gd name="T10" fmla="*/ 12 w 133"/>
                <a:gd name="T11" fmla="*/ 37 h 169"/>
                <a:gd name="T12" fmla="*/ 19 w 133"/>
                <a:gd name="T13" fmla="*/ 25 h 169"/>
                <a:gd name="T14" fmla="*/ 24 w 133"/>
                <a:gd name="T15" fmla="*/ 20 h 169"/>
                <a:gd name="T16" fmla="*/ 29 w 133"/>
                <a:gd name="T17" fmla="*/ 15 h 169"/>
                <a:gd name="T18" fmla="*/ 34 w 133"/>
                <a:gd name="T19" fmla="*/ 10 h 169"/>
                <a:gd name="T20" fmla="*/ 42 w 133"/>
                <a:gd name="T21" fmla="*/ 8 h 169"/>
                <a:gd name="T22" fmla="*/ 47 w 133"/>
                <a:gd name="T23" fmla="*/ 3 h 169"/>
                <a:gd name="T24" fmla="*/ 54 w 133"/>
                <a:gd name="T25" fmla="*/ 3 h 169"/>
                <a:gd name="T26" fmla="*/ 62 w 133"/>
                <a:gd name="T27" fmla="*/ 0 h 169"/>
                <a:gd name="T28" fmla="*/ 66 w 133"/>
                <a:gd name="T29" fmla="*/ 0 h 169"/>
                <a:gd name="T30" fmla="*/ 74 w 133"/>
                <a:gd name="T31" fmla="*/ 0 h 169"/>
                <a:gd name="T32" fmla="*/ 81 w 133"/>
                <a:gd name="T33" fmla="*/ 3 h 169"/>
                <a:gd name="T34" fmla="*/ 86 w 133"/>
                <a:gd name="T35" fmla="*/ 3 h 169"/>
                <a:gd name="T36" fmla="*/ 94 w 133"/>
                <a:gd name="T37" fmla="*/ 8 h 169"/>
                <a:gd name="T38" fmla="*/ 99 w 133"/>
                <a:gd name="T39" fmla="*/ 10 h 169"/>
                <a:gd name="T40" fmla="*/ 106 w 133"/>
                <a:gd name="T41" fmla="*/ 15 h 169"/>
                <a:gd name="T42" fmla="*/ 111 w 133"/>
                <a:gd name="T43" fmla="*/ 20 h 169"/>
                <a:gd name="T44" fmla="*/ 116 w 133"/>
                <a:gd name="T45" fmla="*/ 25 h 169"/>
                <a:gd name="T46" fmla="*/ 123 w 133"/>
                <a:gd name="T47" fmla="*/ 37 h 169"/>
                <a:gd name="T48" fmla="*/ 128 w 133"/>
                <a:gd name="T49" fmla="*/ 52 h 169"/>
                <a:gd name="T50" fmla="*/ 131 w 133"/>
                <a:gd name="T51" fmla="*/ 60 h 169"/>
                <a:gd name="T52" fmla="*/ 133 w 133"/>
                <a:gd name="T53" fmla="*/ 67 h 169"/>
                <a:gd name="T54" fmla="*/ 133 w 133"/>
                <a:gd name="T55" fmla="*/ 75 h 169"/>
                <a:gd name="T56" fmla="*/ 133 w 133"/>
                <a:gd name="T57" fmla="*/ 84 h 169"/>
                <a:gd name="T58" fmla="*/ 133 w 133"/>
                <a:gd name="T59" fmla="*/ 169 h 169"/>
                <a:gd name="T60" fmla="*/ 0 w 133"/>
                <a:gd name="T61" fmla="*/ 169 h 169"/>
                <a:gd name="T62" fmla="*/ 0 w 133"/>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2" y="67"/>
                  </a:lnTo>
                  <a:lnTo>
                    <a:pt x="2" y="60"/>
                  </a:lnTo>
                  <a:lnTo>
                    <a:pt x="5" y="52"/>
                  </a:lnTo>
                  <a:lnTo>
                    <a:pt x="12" y="37"/>
                  </a:lnTo>
                  <a:lnTo>
                    <a:pt x="19" y="25"/>
                  </a:lnTo>
                  <a:lnTo>
                    <a:pt x="24" y="20"/>
                  </a:lnTo>
                  <a:lnTo>
                    <a:pt x="29" y="15"/>
                  </a:lnTo>
                  <a:lnTo>
                    <a:pt x="34" y="10"/>
                  </a:lnTo>
                  <a:lnTo>
                    <a:pt x="42" y="8"/>
                  </a:lnTo>
                  <a:lnTo>
                    <a:pt x="47" y="3"/>
                  </a:lnTo>
                  <a:lnTo>
                    <a:pt x="54" y="3"/>
                  </a:lnTo>
                  <a:lnTo>
                    <a:pt x="62" y="0"/>
                  </a:lnTo>
                  <a:lnTo>
                    <a:pt x="66" y="0"/>
                  </a:lnTo>
                  <a:lnTo>
                    <a:pt x="74" y="0"/>
                  </a:lnTo>
                  <a:lnTo>
                    <a:pt x="81" y="3"/>
                  </a:lnTo>
                  <a:lnTo>
                    <a:pt x="86" y="3"/>
                  </a:lnTo>
                  <a:lnTo>
                    <a:pt x="94" y="8"/>
                  </a:lnTo>
                  <a:lnTo>
                    <a:pt x="99" y="10"/>
                  </a:lnTo>
                  <a:lnTo>
                    <a:pt x="106" y="15"/>
                  </a:lnTo>
                  <a:lnTo>
                    <a:pt x="111" y="20"/>
                  </a:lnTo>
                  <a:lnTo>
                    <a:pt x="116" y="25"/>
                  </a:lnTo>
                  <a:lnTo>
                    <a:pt x="123" y="37"/>
                  </a:lnTo>
                  <a:lnTo>
                    <a:pt x="128" y="52"/>
                  </a:lnTo>
                  <a:lnTo>
                    <a:pt x="131" y="60"/>
                  </a:lnTo>
                  <a:lnTo>
                    <a:pt x="133" y="67"/>
                  </a:lnTo>
                  <a:lnTo>
                    <a:pt x="133" y="75"/>
                  </a:lnTo>
                  <a:lnTo>
                    <a:pt x="133" y="84"/>
                  </a:lnTo>
                  <a:lnTo>
                    <a:pt x="133"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50" name="Freeform 75"/>
            <p:cNvSpPr>
              <a:spLocks/>
            </p:cNvSpPr>
            <p:nvPr/>
          </p:nvSpPr>
          <p:spPr bwMode="auto">
            <a:xfrm>
              <a:off x="4369" y="2439"/>
              <a:ext cx="123" cy="179"/>
            </a:xfrm>
            <a:custGeom>
              <a:avLst/>
              <a:gdLst>
                <a:gd name="T0" fmla="*/ 0 w 134"/>
                <a:gd name="T1" fmla="*/ 84 h 169"/>
                <a:gd name="T2" fmla="*/ 0 w 134"/>
                <a:gd name="T3" fmla="*/ 75 h 169"/>
                <a:gd name="T4" fmla="*/ 0 w 134"/>
                <a:gd name="T5" fmla="*/ 67 h 169"/>
                <a:gd name="T6" fmla="*/ 3 w 134"/>
                <a:gd name="T7" fmla="*/ 60 h 169"/>
                <a:gd name="T8" fmla="*/ 5 w 134"/>
                <a:gd name="T9" fmla="*/ 52 h 169"/>
                <a:gd name="T10" fmla="*/ 10 w 134"/>
                <a:gd name="T11" fmla="*/ 37 h 169"/>
                <a:gd name="T12" fmla="*/ 20 w 134"/>
                <a:gd name="T13" fmla="*/ 25 h 169"/>
                <a:gd name="T14" fmla="*/ 25 w 134"/>
                <a:gd name="T15" fmla="*/ 20 h 169"/>
                <a:gd name="T16" fmla="*/ 30 w 134"/>
                <a:gd name="T17" fmla="*/ 15 h 169"/>
                <a:gd name="T18" fmla="*/ 35 w 134"/>
                <a:gd name="T19" fmla="*/ 10 h 169"/>
                <a:gd name="T20" fmla="*/ 40 w 134"/>
                <a:gd name="T21" fmla="*/ 8 h 169"/>
                <a:gd name="T22" fmla="*/ 47 w 134"/>
                <a:gd name="T23" fmla="*/ 3 h 169"/>
                <a:gd name="T24" fmla="*/ 52 w 134"/>
                <a:gd name="T25" fmla="*/ 3 h 169"/>
                <a:gd name="T26" fmla="*/ 60 w 134"/>
                <a:gd name="T27" fmla="*/ 0 h 169"/>
                <a:gd name="T28" fmla="*/ 67 w 134"/>
                <a:gd name="T29" fmla="*/ 0 h 169"/>
                <a:gd name="T30" fmla="*/ 72 w 134"/>
                <a:gd name="T31" fmla="*/ 0 h 169"/>
                <a:gd name="T32" fmla="*/ 79 w 134"/>
                <a:gd name="T33" fmla="*/ 3 h 169"/>
                <a:gd name="T34" fmla="*/ 87 w 134"/>
                <a:gd name="T35" fmla="*/ 3 h 169"/>
                <a:gd name="T36" fmla="*/ 92 w 134"/>
                <a:gd name="T37" fmla="*/ 8 h 169"/>
                <a:gd name="T38" fmla="*/ 99 w 134"/>
                <a:gd name="T39" fmla="*/ 10 h 169"/>
                <a:gd name="T40" fmla="*/ 104 w 134"/>
                <a:gd name="T41" fmla="*/ 15 h 169"/>
                <a:gd name="T42" fmla="*/ 109 w 134"/>
                <a:gd name="T43" fmla="*/ 20 h 169"/>
                <a:gd name="T44" fmla="*/ 114 w 134"/>
                <a:gd name="T45" fmla="*/ 25 h 169"/>
                <a:gd name="T46" fmla="*/ 121 w 134"/>
                <a:gd name="T47" fmla="*/ 37 h 169"/>
                <a:gd name="T48" fmla="*/ 129 w 134"/>
                <a:gd name="T49" fmla="*/ 52 h 169"/>
                <a:gd name="T50" fmla="*/ 131 w 134"/>
                <a:gd name="T51" fmla="*/ 60 h 169"/>
                <a:gd name="T52" fmla="*/ 131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0" y="67"/>
                  </a:lnTo>
                  <a:lnTo>
                    <a:pt x="3" y="60"/>
                  </a:lnTo>
                  <a:lnTo>
                    <a:pt x="5" y="52"/>
                  </a:lnTo>
                  <a:lnTo>
                    <a:pt x="10" y="37"/>
                  </a:lnTo>
                  <a:lnTo>
                    <a:pt x="20" y="25"/>
                  </a:lnTo>
                  <a:lnTo>
                    <a:pt x="25" y="20"/>
                  </a:lnTo>
                  <a:lnTo>
                    <a:pt x="30" y="15"/>
                  </a:lnTo>
                  <a:lnTo>
                    <a:pt x="35" y="10"/>
                  </a:lnTo>
                  <a:lnTo>
                    <a:pt x="40" y="8"/>
                  </a:lnTo>
                  <a:lnTo>
                    <a:pt x="47" y="3"/>
                  </a:lnTo>
                  <a:lnTo>
                    <a:pt x="52" y="3"/>
                  </a:lnTo>
                  <a:lnTo>
                    <a:pt x="60" y="0"/>
                  </a:lnTo>
                  <a:lnTo>
                    <a:pt x="67" y="0"/>
                  </a:lnTo>
                  <a:lnTo>
                    <a:pt x="72" y="0"/>
                  </a:lnTo>
                  <a:lnTo>
                    <a:pt x="79" y="3"/>
                  </a:lnTo>
                  <a:lnTo>
                    <a:pt x="87" y="3"/>
                  </a:lnTo>
                  <a:lnTo>
                    <a:pt x="92" y="8"/>
                  </a:lnTo>
                  <a:lnTo>
                    <a:pt x="99" y="10"/>
                  </a:lnTo>
                  <a:lnTo>
                    <a:pt x="104" y="15"/>
                  </a:lnTo>
                  <a:lnTo>
                    <a:pt x="109" y="20"/>
                  </a:lnTo>
                  <a:lnTo>
                    <a:pt x="114" y="25"/>
                  </a:lnTo>
                  <a:lnTo>
                    <a:pt x="121" y="37"/>
                  </a:lnTo>
                  <a:lnTo>
                    <a:pt x="129" y="52"/>
                  </a:lnTo>
                  <a:lnTo>
                    <a:pt x="131" y="60"/>
                  </a:lnTo>
                  <a:lnTo>
                    <a:pt x="131" y="67"/>
                  </a:lnTo>
                  <a:lnTo>
                    <a:pt x="134" y="75"/>
                  </a:lnTo>
                  <a:lnTo>
                    <a:pt x="134" y="84"/>
                  </a:lnTo>
                  <a:lnTo>
                    <a:pt x="134" y="169"/>
                  </a:lnTo>
                  <a:lnTo>
                    <a:pt x="0" y="169"/>
                  </a:lnTo>
                  <a:lnTo>
                    <a:pt x="0" y="84"/>
                  </a:lnTo>
                  <a:close/>
                </a:path>
              </a:pathLst>
            </a:custGeom>
            <a:solidFill>
              <a:srgbClr val="FFFFFF"/>
            </a:solidFill>
            <a:ln w="9525">
              <a:noFill/>
              <a:round/>
              <a:headEnd/>
              <a:tailEnd/>
            </a:ln>
          </p:spPr>
          <p:txBody>
            <a:bodyPr/>
            <a:lstStyle/>
            <a:p>
              <a:endParaRPr lang="en-US"/>
            </a:p>
          </p:txBody>
        </p:sp>
        <p:sp>
          <p:nvSpPr>
            <p:cNvPr id="105551" name="Freeform 76"/>
            <p:cNvSpPr>
              <a:spLocks/>
            </p:cNvSpPr>
            <p:nvPr/>
          </p:nvSpPr>
          <p:spPr bwMode="auto">
            <a:xfrm>
              <a:off x="4369" y="2439"/>
              <a:ext cx="123" cy="179"/>
            </a:xfrm>
            <a:custGeom>
              <a:avLst/>
              <a:gdLst>
                <a:gd name="T0" fmla="*/ 0 w 134"/>
                <a:gd name="T1" fmla="*/ 84 h 169"/>
                <a:gd name="T2" fmla="*/ 0 w 134"/>
                <a:gd name="T3" fmla="*/ 75 h 169"/>
                <a:gd name="T4" fmla="*/ 0 w 134"/>
                <a:gd name="T5" fmla="*/ 67 h 169"/>
                <a:gd name="T6" fmla="*/ 3 w 134"/>
                <a:gd name="T7" fmla="*/ 60 h 169"/>
                <a:gd name="T8" fmla="*/ 5 w 134"/>
                <a:gd name="T9" fmla="*/ 52 h 169"/>
                <a:gd name="T10" fmla="*/ 10 w 134"/>
                <a:gd name="T11" fmla="*/ 37 h 169"/>
                <a:gd name="T12" fmla="*/ 20 w 134"/>
                <a:gd name="T13" fmla="*/ 25 h 169"/>
                <a:gd name="T14" fmla="*/ 25 w 134"/>
                <a:gd name="T15" fmla="*/ 20 h 169"/>
                <a:gd name="T16" fmla="*/ 30 w 134"/>
                <a:gd name="T17" fmla="*/ 15 h 169"/>
                <a:gd name="T18" fmla="*/ 35 w 134"/>
                <a:gd name="T19" fmla="*/ 10 h 169"/>
                <a:gd name="T20" fmla="*/ 40 w 134"/>
                <a:gd name="T21" fmla="*/ 8 h 169"/>
                <a:gd name="T22" fmla="*/ 47 w 134"/>
                <a:gd name="T23" fmla="*/ 3 h 169"/>
                <a:gd name="T24" fmla="*/ 52 w 134"/>
                <a:gd name="T25" fmla="*/ 3 h 169"/>
                <a:gd name="T26" fmla="*/ 60 w 134"/>
                <a:gd name="T27" fmla="*/ 0 h 169"/>
                <a:gd name="T28" fmla="*/ 67 w 134"/>
                <a:gd name="T29" fmla="*/ 0 h 169"/>
                <a:gd name="T30" fmla="*/ 72 w 134"/>
                <a:gd name="T31" fmla="*/ 0 h 169"/>
                <a:gd name="T32" fmla="*/ 79 w 134"/>
                <a:gd name="T33" fmla="*/ 3 h 169"/>
                <a:gd name="T34" fmla="*/ 87 w 134"/>
                <a:gd name="T35" fmla="*/ 3 h 169"/>
                <a:gd name="T36" fmla="*/ 92 w 134"/>
                <a:gd name="T37" fmla="*/ 8 h 169"/>
                <a:gd name="T38" fmla="*/ 99 w 134"/>
                <a:gd name="T39" fmla="*/ 10 h 169"/>
                <a:gd name="T40" fmla="*/ 104 w 134"/>
                <a:gd name="T41" fmla="*/ 15 h 169"/>
                <a:gd name="T42" fmla="*/ 109 w 134"/>
                <a:gd name="T43" fmla="*/ 20 h 169"/>
                <a:gd name="T44" fmla="*/ 114 w 134"/>
                <a:gd name="T45" fmla="*/ 25 h 169"/>
                <a:gd name="T46" fmla="*/ 121 w 134"/>
                <a:gd name="T47" fmla="*/ 37 h 169"/>
                <a:gd name="T48" fmla="*/ 129 w 134"/>
                <a:gd name="T49" fmla="*/ 52 h 169"/>
                <a:gd name="T50" fmla="*/ 131 w 134"/>
                <a:gd name="T51" fmla="*/ 60 h 169"/>
                <a:gd name="T52" fmla="*/ 131 w 134"/>
                <a:gd name="T53" fmla="*/ 67 h 169"/>
                <a:gd name="T54" fmla="*/ 134 w 134"/>
                <a:gd name="T55" fmla="*/ 75 h 169"/>
                <a:gd name="T56" fmla="*/ 134 w 134"/>
                <a:gd name="T57" fmla="*/ 84 h 169"/>
                <a:gd name="T58" fmla="*/ 134 w 134"/>
                <a:gd name="T59" fmla="*/ 169 h 169"/>
                <a:gd name="T60" fmla="*/ 0 w 134"/>
                <a:gd name="T61" fmla="*/ 169 h 169"/>
                <a:gd name="T62" fmla="*/ 0 w 134"/>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9"/>
                <a:gd name="T98" fmla="*/ 134 w 134"/>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9">
                  <a:moveTo>
                    <a:pt x="0" y="84"/>
                  </a:moveTo>
                  <a:lnTo>
                    <a:pt x="0" y="75"/>
                  </a:lnTo>
                  <a:lnTo>
                    <a:pt x="0" y="67"/>
                  </a:lnTo>
                  <a:lnTo>
                    <a:pt x="3" y="60"/>
                  </a:lnTo>
                  <a:lnTo>
                    <a:pt x="5" y="52"/>
                  </a:lnTo>
                  <a:lnTo>
                    <a:pt x="10" y="37"/>
                  </a:lnTo>
                  <a:lnTo>
                    <a:pt x="20" y="25"/>
                  </a:lnTo>
                  <a:lnTo>
                    <a:pt x="25" y="20"/>
                  </a:lnTo>
                  <a:lnTo>
                    <a:pt x="30" y="15"/>
                  </a:lnTo>
                  <a:lnTo>
                    <a:pt x="35" y="10"/>
                  </a:lnTo>
                  <a:lnTo>
                    <a:pt x="40" y="8"/>
                  </a:lnTo>
                  <a:lnTo>
                    <a:pt x="47" y="3"/>
                  </a:lnTo>
                  <a:lnTo>
                    <a:pt x="52" y="3"/>
                  </a:lnTo>
                  <a:lnTo>
                    <a:pt x="60" y="0"/>
                  </a:lnTo>
                  <a:lnTo>
                    <a:pt x="67" y="0"/>
                  </a:lnTo>
                  <a:lnTo>
                    <a:pt x="72" y="0"/>
                  </a:lnTo>
                  <a:lnTo>
                    <a:pt x="79" y="3"/>
                  </a:lnTo>
                  <a:lnTo>
                    <a:pt x="87" y="3"/>
                  </a:lnTo>
                  <a:lnTo>
                    <a:pt x="92" y="8"/>
                  </a:lnTo>
                  <a:lnTo>
                    <a:pt x="99" y="10"/>
                  </a:lnTo>
                  <a:lnTo>
                    <a:pt x="104" y="15"/>
                  </a:lnTo>
                  <a:lnTo>
                    <a:pt x="109" y="20"/>
                  </a:lnTo>
                  <a:lnTo>
                    <a:pt x="114" y="25"/>
                  </a:lnTo>
                  <a:lnTo>
                    <a:pt x="121" y="37"/>
                  </a:lnTo>
                  <a:lnTo>
                    <a:pt x="129" y="52"/>
                  </a:lnTo>
                  <a:lnTo>
                    <a:pt x="131" y="60"/>
                  </a:lnTo>
                  <a:lnTo>
                    <a:pt x="131" y="67"/>
                  </a:lnTo>
                  <a:lnTo>
                    <a:pt x="134" y="75"/>
                  </a:lnTo>
                  <a:lnTo>
                    <a:pt x="134" y="84"/>
                  </a:lnTo>
                  <a:lnTo>
                    <a:pt x="134"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52" name="Freeform 77"/>
            <p:cNvSpPr>
              <a:spLocks/>
            </p:cNvSpPr>
            <p:nvPr/>
          </p:nvSpPr>
          <p:spPr bwMode="auto">
            <a:xfrm>
              <a:off x="4492" y="2439"/>
              <a:ext cx="122" cy="179"/>
            </a:xfrm>
            <a:custGeom>
              <a:avLst/>
              <a:gdLst>
                <a:gd name="T0" fmla="*/ 0 w 133"/>
                <a:gd name="T1" fmla="*/ 84 h 169"/>
                <a:gd name="T2" fmla="*/ 0 w 133"/>
                <a:gd name="T3" fmla="*/ 75 h 169"/>
                <a:gd name="T4" fmla="*/ 0 w 133"/>
                <a:gd name="T5" fmla="*/ 67 h 169"/>
                <a:gd name="T6" fmla="*/ 2 w 133"/>
                <a:gd name="T7" fmla="*/ 60 h 169"/>
                <a:gd name="T8" fmla="*/ 5 w 133"/>
                <a:gd name="T9" fmla="*/ 52 h 169"/>
                <a:gd name="T10" fmla="*/ 10 w 133"/>
                <a:gd name="T11" fmla="*/ 37 h 169"/>
                <a:gd name="T12" fmla="*/ 19 w 133"/>
                <a:gd name="T13" fmla="*/ 25 h 169"/>
                <a:gd name="T14" fmla="*/ 24 w 133"/>
                <a:gd name="T15" fmla="*/ 20 h 169"/>
                <a:gd name="T16" fmla="*/ 29 w 133"/>
                <a:gd name="T17" fmla="*/ 15 h 169"/>
                <a:gd name="T18" fmla="*/ 34 w 133"/>
                <a:gd name="T19" fmla="*/ 10 h 169"/>
                <a:gd name="T20" fmla="*/ 39 w 133"/>
                <a:gd name="T21" fmla="*/ 8 h 169"/>
                <a:gd name="T22" fmla="*/ 47 w 133"/>
                <a:gd name="T23" fmla="*/ 3 h 169"/>
                <a:gd name="T24" fmla="*/ 52 w 133"/>
                <a:gd name="T25" fmla="*/ 3 h 169"/>
                <a:gd name="T26" fmla="*/ 59 w 133"/>
                <a:gd name="T27" fmla="*/ 0 h 169"/>
                <a:gd name="T28" fmla="*/ 66 w 133"/>
                <a:gd name="T29" fmla="*/ 0 h 169"/>
                <a:gd name="T30" fmla="*/ 74 w 133"/>
                <a:gd name="T31" fmla="*/ 0 h 169"/>
                <a:gd name="T32" fmla="*/ 79 w 133"/>
                <a:gd name="T33" fmla="*/ 3 h 169"/>
                <a:gd name="T34" fmla="*/ 86 w 133"/>
                <a:gd name="T35" fmla="*/ 3 h 169"/>
                <a:gd name="T36" fmla="*/ 91 w 133"/>
                <a:gd name="T37" fmla="*/ 8 h 169"/>
                <a:gd name="T38" fmla="*/ 99 w 133"/>
                <a:gd name="T39" fmla="*/ 10 h 169"/>
                <a:gd name="T40" fmla="*/ 104 w 133"/>
                <a:gd name="T41" fmla="*/ 15 h 169"/>
                <a:gd name="T42" fmla="*/ 109 w 133"/>
                <a:gd name="T43" fmla="*/ 20 h 169"/>
                <a:gd name="T44" fmla="*/ 113 w 133"/>
                <a:gd name="T45" fmla="*/ 25 h 169"/>
                <a:gd name="T46" fmla="*/ 121 w 133"/>
                <a:gd name="T47" fmla="*/ 37 h 169"/>
                <a:gd name="T48" fmla="*/ 128 w 133"/>
                <a:gd name="T49" fmla="*/ 52 h 169"/>
                <a:gd name="T50" fmla="*/ 131 w 133"/>
                <a:gd name="T51" fmla="*/ 60 h 169"/>
                <a:gd name="T52" fmla="*/ 131 w 133"/>
                <a:gd name="T53" fmla="*/ 67 h 169"/>
                <a:gd name="T54" fmla="*/ 133 w 133"/>
                <a:gd name="T55" fmla="*/ 75 h 169"/>
                <a:gd name="T56" fmla="*/ 133 w 133"/>
                <a:gd name="T57" fmla="*/ 84 h 169"/>
                <a:gd name="T58" fmla="*/ 133 w 133"/>
                <a:gd name="T59" fmla="*/ 169 h 169"/>
                <a:gd name="T60" fmla="*/ 0 w 133"/>
                <a:gd name="T61" fmla="*/ 169 h 169"/>
                <a:gd name="T62" fmla="*/ 0 w 133"/>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0" y="67"/>
                  </a:lnTo>
                  <a:lnTo>
                    <a:pt x="2" y="60"/>
                  </a:lnTo>
                  <a:lnTo>
                    <a:pt x="5" y="52"/>
                  </a:lnTo>
                  <a:lnTo>
                    <a:pt x="10" y="37"/>
                  </a:lnTo>
                  <a:lnTo>
                    <a:pt x="19" y="25"/>
                  </a:lnTo>
                  <a:lnTo>
                    <a:pt x="24" y="20"/>
                  </a:lnTo>
                  <a:lnTo>
                    <a:pt x="29" y="15"/>
                  </a:lnTo>
                  <a:lnTo>
                    <a:pt x="34" y="10"/>
                  </a:lnTo>
                  <a:lnTo>
                    <a:pt x="39" y="8"/>
                  </a:lnTo>
                  <a:lnTo>
                    <a:pt x="47" y="3"/>
                  </a:lnTo>
                  <a:lnTo>
                    <a:pt x="52" y="3"/>
                  </a:lnTo>
                  <a:lnTo>
                    <a:pt x="59" y="0"/>
                  </a:lnTo>
                  <a:lnTo>
                    <a:pt x="66" y="0"/>
                  </a:lnTo>
                  <a:lnTo>
                    <a:pt x="74" y="0"/>
                  </a:lnTo>
                  <a:lnTo>
                    <a:pt x="79" y="3"/>
                  </a:lnTo>
                  <a:lnTo>
                    <a:pt x="86" y="3"/>
                  </a:lnTo>
                  <a:lnTo>
                    <a:pt x="91" y="8"/>
                  </a:lnTo>
                  <a:lnTo>
                    <a:pt x="99" y="10"/>
                  </a:lnTo>
                  <a:lnTo>
                    <a:pt x="104" y="15"/>
                  </a:lnTo>
                  <a:lnTo>
                    <a:pt x="109" y="20"/>
                  </a:lnTo>
                  <a:lnTo>
                    <a:pt x="113" y="25"/>
                  </a:lnTo>
                  <a:lnTo>
                    <a:pt x="121" y="37"/>
                  </a:lnTo>
                  <a:lnTo>
                    <a:pt x="128" y="52"/>
                  </a:lnTo>
                  <a:lnTo>
                    <a:pt x="131" y="60"/>
                  </a:lnTo>
                  <a:lnTo>
                    <a:pt x="131" y="67"/>
                  </a:lnTo>
                  <a:lnTo>
                    <a:pt x="133" y="75"/>
                  </a:lnTo>
                  <a:lnTo>
                    <a:pt x="133" y="84"/>
                  </a:lnTo>
                  <a:lnTo>
                    <a:pt x="133" y="169"/>
                  </a:lnTo>
                  <a:lnTo>
                    <a:pt x="0" y="169"/>
                  </a:lnTo>
                  <a:lnTo>
                    <a:pt x="0" y="84"/>
                  </a:lnTo>
                  <a:close/>
                </a:path>
              </a:pathLst>
            </a:custGeom>
            <a:solidFill>
              <a:srgbClr val="FFFFFF"/>
            </a:solidFill>
            <a:ln w="9525">
              <a:noFill/>
              <a:round/>
              <a:headEnd/>
              <a:tailEnd/>
            </a:ln>
          </p:spPr>
          <p:txBody>
            <a:bodyPr/>
            <a:lstStyle/>
            <a:p>
              <a:endParaRPr lang="en-US"/>
            </a:p>
          </p:txBody>
        </p:sp>
        <p:sp>
          <p:nvSpPr>
            <p:cNvPr id="105553" name="Freeform 78"/>
            <p:cNvSpPr>
              <a:spLocks/>
            </p:cNvSpPr>
            <p:nvPr/>
          </p:nvSpPr>
          <p:spPr bwMode="auto">
            <a:xfrm>
              <a:off x="4492" y="2439"/>
              <a:ext cx="122" cy="179"/>
            </a:xfrm>
            <a:custGeom>
              <a:avLst/>
              <a:gdLst>
                <a:gd name="T0" fmla="*/ 0 w 133"/>
                <a:gd name="T1" fmla="*/ 84 h 169"/>
                <a:gd name="T2" fmla="*/ 0 w 133"/>
                <a:gd name="T3" fmla="*/ 75 h 169"/>
                <a:gd name="T4" fmla="*/ 0 w 133"/>
                <a:gd name="T5" fmla="*/ 67 h 169"/>
                <a:gd name="T6" fmla="*/ 2 w 133"/>
                <a:gd name="T7" fmla="*/ 60 h 169"/>
                <a:gd name="T8" fmla="*/ 5 w 133"/>
                <a:gd name="T9" fmla="*/ 52 h 169"/>
                <a:gd name="T10" fmla="*/ 10 w 133"/>
                <a:gd name="T11" fmla="*/ 37 h 169"/>
                <a:gd name="T12" fmla="*/ 19 w 133"/>
                <a:gd name="T13" fmla="*/ 25 h 169"/>
                <a:gd name="T14" fmla="*/ 24 w 133"/>
                <a:gd name="T15" fmla="*/ 20 h 169"/>
                <a:gd name="T16" fmla="*/ 29 w 133"/>
                <a:gd name="T17" fmla="*/ 15 h 169"/>
                <a:gd name="T18" fmla="*/ 34 w 133"/>
                <a:gd name="T19" fmla="*/ 10 h 169"/>
                <a:gd name="T20" fmla="*/ 39 w 133"/>
                <a:gd name="T21" fmla="*/ 8 h 169"/>
                <a:gd name="T22" fmla="*/ 47 w 133"/>
                <a:gd name="T23" fmla="*/ 3 h 169"/>
                <a:gd name="T24" fmla="*/ 52 w 133"/>
                <a:gd name="T25" fmla="*/ 3 h 169"/>
                <a:gd name="T26" fmla="*/ 59 w 133"/>
                <a:gd name="T27" fmla="*/ 0 h 169"/>
                <a:gd name="T28" fmla="*/ 66 w 133"/>
                <a:gd name="T29" fmla="*/ 0 h 169"/>
                <a:gd name="T30" fmla="*/ 74 w 133"/>
                <a:gd name="T31" fmla="*/ 0 h 169"/>
                <a:gd name="T32" fmla="*/ 79 w 133"/>
                <a:gd name="T33" fmla="*/ 3 h 169"/>
                <a:gd name="T34" fmla="*/ 86 w 133"/>
                <a:gd name="T35" fmla="*/ 3 h 169"/>
                <a:gd name="T36" fmla="*/ 91 w 133"/>
                <a:gd name="T37" fmla="*/ 8 h 169"/>
                <a:gd name="T38" fmla="*/ 99 w 133"/>
                <a:gd name="T39" fmla="*/ 10 h 169"/>
                <a:gd name="T40" fmla="*/ 104 w 133"/>
                <a:gd name="T41" fmla="*/ 15 h 169"/>
                <a:gd name="T42" fmla="*/ 109 w 133"/>
                <a:gd name="T43" fmla="*/ 20 h 169"/>
                <a:gd name="T44" fmla="*/ 113 w 133"/>
                <a:gd name="T45" fmla="*/ 25 h 169"/>
                <a:gd name="T46" fmla="*/ 121 w 133"/>
                <a:gd name="T47" fmla="*/ 37 h 169"/>
                <a:gd name="T48" fmla="*/ 128 w 133"/>
                <a:gd name="T49" fmla="*/ 52 h 169"/>
                <a:gd name="T50" fmla="*/ 131 w 133"/>
                <a:gd name="T51" fmla="*/ 60 h 169"/>
                <a:gd name="T52" fmla="*/ 131 w 133"/>
                <a:gd name="T53" fmla="*/ 67 h 169"/>
                <a:gd name="T54" fmla="*/ 133 w 133"/>
                <a:gd name="T55" fmla="*/ 75 h 169"/>
                <a:gd name="T56" fmla="*/ 133 w 133"/>
                <a:gd name="T57" fmla="*/ 84 h 169"/>
                <a:gd name="T58" fmla="*/ 133 w 133"/>
                <a:gd name="T59" fmla="*/ 169 h 169"/>
                <a:gd name="T60" fmla="*/ 0 w 133"/>
                <a:gd name="T61" fmla="*/ 169 h 169"/>
                <a:gd name="T62" fmla="*/ 0 w 133"/>
                <a:gd name="T63" fmla="*/ 84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9"/>
                <a:gd name="T98" fmla="*/ 133 w 133"/>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9">
                  <a:moveTo>
                    <a:pt x="0" y="84"/>
                  </a:moveTo>
                  <a:lnTo>
                    <a:pt x="0" y="75"/>
                  </a:lnTo>
                  <a:lnTo>
                    <a:pt x="0" y="67"/>
                  </a:lnTo>
                  <a:lnTo>
                    <a:pt x="2" y="60"/>
                  </a:lnTo>
                  <a:lnTo>
                    <a:pt x="5" y="52"/>
                  </a:lnTo>
                  <a:lnTo>
                    <a:pt x="10" y="37"/>
                  </a:lnTo>
                  <a:lnTo>
                    <a:pt x="19" y="25"/>
                  </a:lnTo>
                  <a:lnTo>
                    <a:pt x="24" y="20"/>
                  </a:lnTo>
                  <a:lnTo>
                    <a:pt x="29" y="15"/>
                  </a:lnTo>
                  <a:lnTo>
                    <a:pt x="34" y="10"/>
                  </a:lnTo>
                  <a:lnTo>
                    <a:pt x="39" y="8"/>
                  </a:lnTo>
                  <a:lnTo>
                    <a:pt x="47" y="3"/>
                  </a:lnTo>
                  <a:lnTo>
                    <a:pt x="52" y="3"/>
                  </a:lnTo>
                  <a:lnTo>
                    <a:pt x="59" y="0"/>
                  </a:lnTo>
                  <a:lnTo>
                    <a:pt x="66" y="0"/>
                  </a:lnTo>
                  <a:lnTo>
                    <a:pt x="74" y="0"/>
                  </a:lnTo>
                  <a:lnTo>
                    <a:pt x="79" y="3"/>
                  </a:lnTo>
                  <a:lnTo>
                    <a:pt x="86" y="3"/>
                  </a:lnTo>
                  <a:lnTo>
                    <a:pt x="91" y="8"/>
                  </a:lnTo>
                  <a:lnTo>
                    <a:pt x="99" y="10"/>
                  </a:lnTo>
                  <a:lnTo>
                    <a:pt x="104" y="15"/>
                  </a:lnTo>
                  <a:lnTo>
                    <a:pt x="109" y="20"/>
                  </a:lnTo>
                  <a:lnTo>
                    <a:pt x="113" y="25"/>
                  </a:lnTo>
                  <a:lnTo>
                    <a:pt x="121" y="37"/>
                  </a:lnTo>
                  <a:lnTo>
                    <a:pt x="128" y="52"/>
                  </a:lnTo>
                  <a:lnTo>
                    <a:pt x="131" y="60"/>
                  </a:lnTo>
                  <a:lnTo>
                    <a:pt x="131" y="67"/>
                  </a:lnTo>
                  <a:lnTo>
                    <a:pt x="133" y="75"/>
                  </a:lnTo>
                  <a:lnTo>
                    <a:pt x="133" y="84"/>
                  </a:lnTo>
                  <a:lnTo>
                    <a:pt x="133" y="169"/>
                  </a:lnTo>
                  <a:lnTo>
                    <a:pt x="0" y="169"/>
                  </a:lnTo>
                  <a:lnTo>
                    <a:pt x="0" y="84"/>
                  </a:lnTo>
                </a:path>
              </a:pathLst>
            </a:custGeom>
            <a:noFill/>
            <a:ln w="11113">
              <a:solidFill>
                <a:srgbClr val="000000"/>
              </a:solidFill>
              <a:prstDash val="solid"/>
              <a:round/>
              <a:headEnd/>
              <a:tailEnd/>
            </a:ln>
          </p:spPr>
          <p:txBody>
            <a:bodyPr/>
            <a:lstStyle/>
            <a:p>
              <a:endParaRPr lang="en-US"/>
            </a:p>
          </p:txBody>
        </p:sp>
        <p:sp>
          <p:nvSpPr>
            <p:cNvPr id="105554" name="Rectangle 79"/>
            <p:cNvSpPr>
              <a:spLocks noChangeArrowheads="1"/>
            </p:cNvSpPr>
            <p:nvPr/>
          </p:nvSpPr>
          <p:spPr bwMode="auto">
            <a:xfrm>
              <a:off x="4794" y="2610"/>
              <a:ext cx="511" cy="182"/>
            </a:xfrm>
            <a:prstGeom prst="rect">
              <a:avLst/>
            </a:prstGeom>
            <a:solidFill>
              <a:srgbClr val="FFFFFF"/>
            </a:solidFill>
            <a:ln w="9525">
              <a:noFill/>
              <a:miter lim="800000"/>
              <a:headEnd/>
              <a:tailEnd/>
            </a:ln>
          </p:spPr>
          <p:txBody>
            <a:bodyPr/>
            <a:lstStyle/>
            <a:p>
              <a:endParaRPr lang="en-US"/>
            </a:p>
          </p:txBody>
        </p:sp>
        <p:sp>
          <p:nvSpPr>
            <p:cNvPr id="105555" name="Rectangle 80"/>
            <p:cNvSpPr>
              <a:spLocks noChangeArrowheads="1"/>
            </p:cNvSpPr>
            <p:nvPr/>
          </p:nvSpPr>
          <p:spPr bwMode="auto">
            <a:xfrm>
              <a:off x="4872" y="2644"/>
              <a:ext cx="279"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Frequency</a:t>
              </a:r>
              <a:endParaRPr lang="en-US" altLang="zh-CN" sz="1000" b="1">
                <a:ea typeface="ＭＳ Ｐゴシック" pitchFamily="34" charset="-128"/>
              </a:endParaRPr>
            </a:p>
          </p:txBody>
        </p:sp>
        <p:sp>
          <p:nvSpPr>
            <p:cNvPr id="105556" name="Rectangle 81"/>
            <p:cNvSpPr>
              <a:spLocks noChangeArrowheads="1"/>
            </p:cNvSpPr>
            <p:nvPr/>
          </p:nvSpPr>
          <p:spPr bwMode="auto">
            <a:xfrm>
              <a:off x="5228" y="2644"/>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57" name="Rectangle 82"/>
            <p:cNvSpPr>
              <a:spLocks noChangeArrowheads="1"/>
            </p:cNvSpPr>
            <p:nvPr/>
          </p:nvSpPr>
          <p:spPr bwMode="auto">
            <a:xfrm>
              <a:off x="5308" y="2397"/>
              <a:ext cx="81" cy="80"/>
            </a:xfrm>
            <a:prstGeom prst="rect">
              <a:avLst/>
            </a:prstGeom>
            <a:noFill/>
            <a:ln w="9525">
              <a:noFill/>
              <a:miter lim="800000"/>
              <a:headEnd/>
              <a:tailEnd/>
            </a:ln>
          </p:spPr>
          <p:txBody>
            <a:bodyPr wrap="none" lIns="0" tIns="0" rIns="0" bIns="0">
              <a:spAutoFit/>
            </a:bodyPr>
            <a:lstStyle/>
            <a:p>
              <a:pPr eaLnBrk="0" hangingPunct="0"/>
              <a:r>
                <a:rPr lang="en-US" altLang="zh-CN" sz="800">
                  <a:solidFill>
                    <a:srgbClr val="000000"/>
                  </a:solidFill>
                  <a:ea typeface="ＭＳ Ｐゴシック" pitchFamily="34" charset="-128"/>
                </a:rPr>
                <a:t>Cell</a:t>
              </a:r>
              <a:endParaRPr lang="en-US" altLang="zh-CN" sz="800" b="1">
                <a:ea typeface="ＭＳ Ｐゴシック" pitchFamily="34" charset="-128"/>
              </a:endParaRPr>
            </a:p>
          </p:txBody>
        </p:sp>
        <p:sp>
          <p:nvSpPr>
            <p:cNvPr id="105558" name="Rectangle 83"/>
            <p:cNvSpPr>
              <a:spLocks noChangeArrowheads="1"/>
            </p:cNvSpPr>
            <p:nvPr/>
          </p:nvSpPr>
          <p:spPr bwMode="auto">
            <a:xfrm>
              <a:off x="5429" y="2397"/>
              <a:ext cx="40" cy="80"/>
            </a:xfrm>
            <a:prstGeom prst="rect">
              <a:avLst/>
            </a:prstGeom>
            <a:noFill/>
            <a:ln w="9525">
              <a:noFill/>
              <a:miter lim="800000"/>
              <a:headEnd/>
              <a:tailEnd/>
            </a:ln>
          </p:spPr>
          <p:txBody>
            <a:bodyPr wrap="none" lIns="0" tIns="0" rIns="0" bIns="0">
              <a:spAutoFit/>
            </a:bodyPr>
            <a:lstStyle/>
            <a:p>
              <a:pPr eaLnBrk="0" hangingPunct="0"/>
              <a:r>
                <a:rPr lang="zh-CN" altLang="en-US" sz="800">
                  <a:solidFill>
                    <a:srgbClr val="000000"/>
                  </a:solidFill>
                  <a:ea typeface="ＭＳ Ｐゴシック" pitchFamily="34" charset="-128"/>
                </a:rPr>
                <a:t> </a:t>
              </a:r>
              <a:r>
                <a:rPr lang="en-US" altLang="zh-CN" sz="800">
                  <a:solidFill>
                    <a:srgbClr val="000000"/>
                  </a:solidFill>
                  <a:ea typeface="ＭＳ Ｐゴシック" pitchFamily="34" charset="-128"/>
                </a:rPr>
                <a:t>1</a:t>
              </a:r>
              <a:endParaRPr lang="en-US" altLang="zh-CN" sz="800" b="1">
                <a:ea typeface="ＭＳ Ｐゴシック" pitchFamily="34" charset="-128"/>
              </a:endParaRPr>
            </a:p>
          </p:txBody>
        </p:sp>
        <p:sp>
          <p:nvSpPr>
            <p:cNvPr id="105559" name="Rectangle 84"/>
            <p:cNvSpPr>
              <a:spLocks noChangeArrowheads="1"/>
            </p:cNvSpPr>
            <p:nvPr/>
          </p:nvSpPr>
          <p:spPr bwMode="auto">
            <a:xfrm>
              <a:off x="5481" y="239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60" name="Rectangle 85"/>
            <p:cNvSpPr>
              <a:spLocks noChangeArrowheads="1"/>
            </p:cNvSpPr>
            <p:nvPr/>
          </p:nvSpPr>
          <p:spPr bwMode="auto">
            <a:xfrm>
              <a:off x="3544" y="2339"/>
              <a:ext cx="338" cy="182"/>
            </a:xfrm>
            <a:prstGeom prst="rect">
              <a:avLst/>
            </a:prstGeom>
            <a:solidFill>
              <a:srgbClr val="FFFFFF"/>
            </a:solidFill>
            <a:ln w="9525">
              <a:noFill/>
              <a:miter lim="800000"/>
              <a:headEnd/>
              <a:tailEnd/>
            </a:ln>
          </p:spPr>
          <p:txBody>
            <a:bodyPr/>
            <a:lstStyle/>
            <a:p>
              <a:endParaRPr lang="en-US"/>
            </a:p>
          </p:txBody>
        </p:sp>
        <p:sp>
          <p:nvSpPr>
            <p:cNvPr id="105561" name="Rectangle 86"/>
            <p:cNvSpPr>
              <a:spLocks noChangeArrowheads="1"/>
            </p:cNvSpPr>
            <p:nvPr/>
          </p:nvSpPr>
          <p:spPr bwMode="auto">
            <a:xfrm>
              <a:off x="3603" y="2367"/>
              <a:ext cx="167"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Power</a:t>
              </a:r>
              <a:endParaRPr lang="en-US" altLang="zh-CN" sz="1000" b="1">
                <a:ea typeface="ＭＳ Ｐゴシック" pitchFamily="34" charset="-128"/>
              </a:endParaRPr>
            </a:p>
          </p:txBody>
        </p:sp>
        <p:sp>
          <p:nvSpPr>
            <p:cNvPr id="105562" name="Rectangle 87"/>
            <p:cNvSpPr>
              <a:spLocks noChangeArrowheads="1"/>
            </p:cNvSpPr>
            <p:nvPr/>
          </p:nvSpPr>
          <p:spPr bwMode="auto">
            <a:xfrm>
              <a:off x="3820" y="236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63" name="Freeform 88"/>
            <p:cNvSpPr>
              <a:spLocks noEditPoints="1"/>
            </p:cNvSpPr>
            <p:nvPr/>
          </p:nvSpPr>
          <p:spPr bwMode="auto">
            <a:xfrm>
              <a:off x="3877" y="2584"/>
              <a:ext cx="1272" cy="66"/>
            </a:xfrm>
            <a:custGeom>
              <a:avLst/>
              <a:gdLst>
                <a:gd name="T0" fmla="*/ 5 w 1387"/>
                <a:gd name="T1" fmla="*/ 24 h 62"/>
                <a:gd name="T2" fmla="*/ 1337 w 1387"/>
                <a:gd name="T3" fmla="*/ 27 h 62"/>
                <a:gd name="T4" fmla="*/ 1337 w 1387"/>
                <a:gd name="T5" fmla="*/ 27 h 62"/>
                <a:gd name="T6" fmla="*/ 1340 w 1387"/>
                <a:gd name="T7" fmla="*/ 27 h 62"/>
                <a:gd name="T8" fmla="*/ 1340 w 1387"/>
                <a:gd name="T9" fmla="*/ 29 h 62"/>
                <a:gd name="T10" fmla="*/ 1342 w 1387"/>
                <a:gd name="T11" fmla="*/ 32 h 62"/>
                <a:gd name="T12" fmla="*/ 1340 w 1387"/>
                <a:gd name="T13" fmla="*/ 32 h 62"/>
                <a:gd name="T14" fmla="*/ 1340 w 1387"/>
                <a:gd name="T15" fmla="*/ 34 h 62"/>
                <a:gd name="T16" fmla="*/ 1337 w 1387"/>
                <a:gd name="T17" fmla="*/ 34 h 62"/>
                <a:gd name="T18" fmla="*/ 1337 w 1387"/>
                <a:gd name="T19" fmla="*/ 37 h 62"/>
                <a:gd name="T20" fmla="*/ 5 w 1387"/>
                <a:gd name="T21" fmla="*/ 34 h 62"/>
                <a:gd name="T22" fmla="*/ 2 w 1387"/>
                <a:gd name="T23" fmla="*/ 34 h 62"/>
                <a:gd name="T24" fmla="*/ 0 w 1387"/>
                <a:gd name="T25" fmla="*/ 34 h 62"/>
                <a:gd name="T26" fmla="*/ 0 w 1387"/>
                <a:gd name="T27" fmla="*/ 32 h 62"/>
                <a:gd name="T28" fmla="*/ 0 w 1387"/>
                <a:gd name="T29" fmla="*/ 29 h 62"/>
                <a:gd name="T30" fmla="*/ 0 w 1387"/>
                <a:gd name="T31" fmla="*/ 29 h 62"/>
                <a:gd name="T32" fmla="*/ 0 w 1387"/>
                <a:gd name="T33" fmla="*/ 27 h 62"/>
                <a:gd name="T34" fmla="*/ 2 w 1387"/>
                <a:gd name="T35" fmla="*/ 24 h 62"/>
                <a:gd name="T36" fmla="*/ 5 w 1387"/>
                <a:gd name="T37" fmla="*/ 24 h 62"/>
                <a:gd name="T38" fmla="*/ 5 w 1387"/>
                <a:gd name="T39" fmla="*/ 24 h 62"/>
                <a:gd name="T40" fmla="*/ 1325 w 1387"/>
                <a:gd name="T41" fmla="*/ 0 h 62"/>
                <a:gd name="T42" fmla="*/ 1387 w 1387"/>
                <a:gd name="T43" fmla="*/ 32 h 62"/>
                <a:gd name="T44" fmla="*/ 1325 w 1387"/>
                <a:gd name="T45" fmla="*/ 62 h 62"/>
                <a:gd name="T46" fmla="*/ 1325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4"/>
                  </a:moveTo>
                  <a:lnTo>
                    <a:pt x="1337" y="27"/>
                  </a:lnTo>
                  <a:lnTo>
                    <a:pt x="1340" y="27"/>
                  </a:lnTo>
                  <a:lnTo>
                    <a:pt x="1340" y="29"/>
                  </a:lnTo>
                  <a:lnTo>
                    <a:pt x="1342" y="32"/>
                  </a:lnTo>
                  <a:lnTo>
                    <a:pt x="1340" y="32"/>
                  </a:lnTo>
                  <a:lnTo>
                    <a:pt x="1340" y="34"/>
                  </a:lnTo>
                  <a:lnTo>
                    <a:pt x="1337" y="34"/>
                  </a:lnTo>
                  <a:lnTo>
                    <a:pt x="1337" y="37"/>
                  </a:lnTo>
                  <a:lnTo>
                    <a:pt x="5" y="34"/>
                  </a:lnTo>
                  <a:lnTo>
                    <a:pt x="2" y="34"/>
                  </a:lnTo>
                  <a:lnTo>
                    <a:pt x="0" y="34"/>
                  </a:lnTo>
                  <a:lnTo>
                    <a:pt x="0" y="32"/>
                  </a:lnTo>
                  <a:lnTo>
                    <a:pt x="0" y="29"/>
                  </a:lnTo>
                  <a:lnTo>
                    <a:pt x="0" y="27"/>
                  </a:lnTo>
                  <a:lnTo>
                    <a:pt x="2" y="24"/>
                  </a:lnTo>
                  <a:lnTo>
                    <a:pt x="5" y="24"/>
                  </a:lnTo>
                  <a:close/>
                  <a:moveTo>
                    <a:pt x="1325" y="0"/>
                  </a:moveTo>
                  <a:lnTo>
                    <a:pt x="1387" y="32"/>
                  </a:lnTo>
                  <a:lnTo>
                    <a:pt x="1325" y="62"/>
                  </a:lnTo>
                  <a:lnTo>
                    <a:pt x="1325" y="0"/>
                  </a:lnTo>
                  <a:close/>
                </a:path>
              </a:pathLst>
            </a:custGeom>
            <a:solidFill>
              <a:srgbClr val="000000"/>
            </a:solidFill>
            <a:ln w="3175">
              <a:solidFill>
                <a:srgbClr val="000000"/>
              </a:solidFill>
              <a:prstDash val="solid"/>
              <a:round/>
              <a:headEnd/>
              <a:tailEnd/>
            </a:ln>
          </p:spPr>
          <p:txBody>
            <a:bodyPr/>
            <a:lstStyle/>
            <a:p>
              <a:endParaRPr lang="en-US"/>
            </a:p>
          </p:txBody>
        </p:sp>
        <p:sp>
          <p:nvSpPr>
            <p:cNvPr id="105564" name="Freeform 89"/>
            <p:cNvSpPr>
              <a:spLocks/>
            </p:cNvSpPr>
            <p:nvPr/>
          </p:nvSpPr>
          <p:spPr bwMode="auto">
            <a:xfrm>
              <a:off x="4244" y="2531"/>
              <a:ext cx="8" cy="89"/>
            </a:xfrm>
            <a:custGeom>
              <a:avLst/>
              <a:gdLst>
                <a:gd name="T0" fmla="*/ 8 w 8"/>
                <a:gd name="T1" fmla="*/ 5 h 84"/>
                <a:gd name="T2" fmla="*/ 8 w 8"/>
                <a:gd name="T3" fmla="*/ 79 h 84"/>
                <a:gd name="T4" fmla="*/ 8 w 8"/>
                <a:gd name="T5" fmla="*/ 82 h 84"/>
                <a:gd name="T6" fmla="*/ 5 w 8"/>
                <a:gd name="T7" fmla="*/ 82 h 84"/>
                <a:gd name="T8" fmla="*/ 3 w 8"/>
                <a:gd name="T9" fmla="*/ 84 h 84"/>
                <a:gd name="T10" fmla="*/ 0 w 8"/>
                <a:gd name="T11" fmla="*/ 82 h 84"/>
                <a:gd name="T12" fmla="*/ 0 w 8"/>
                <a:gd name="T13" fmla="*/ 79 h 84"/>
                <a:gd name="T14" fmla="*/ 0 w 8"/>
                <a:gd name="T15" fmla="*/ 5 h 84"/>
                <a:gd name="T16" fmla="*/ 0 w 8"/>
                <a:gd name="T17" fmla="*/ 2 h 84"/>
                <a:gd name="T18" fmla="*/ 0 w 8"/>
                <a:gd name="T19" fmla="*/ 2 h 84"/>
                <a:gd name="T20" fmla="*/ 3 w 8"/>
                <a:gd name="T21" fmla="*/ 0 h 84"/>
                <a:gd name="T22" fmla="*/ 5 w 8"/>
                <a:gd name="T23" fmla="*/ 2 h 84"/>
                <a:gd name="T24" fmla="*/ 8 w 8"/>
                <a:gd name="T25" fmla="*/ 5 h 84"/>
                <a:gd name="T26" fmla="*/ 8 w 8"/>
                <a:gd name="T27" fmla="*/ 5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4"/>
                <a:gd name="T44" fmla="*/ 8 w 8"/>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4">
                  <a:moveTo>
                    <a:pt x="8" y="5"/>
                  </a:moveTo>
                  <a:lnTo>
                    <a:pt x="8" y="79"/>
                  </a:lnTo>
                  <a:lnTo>
                    <a:pt x="8" y="82"/>
                  </a:lnTo>
                  <a:lnTo>
                    <a:pt x="5" y="82"/>
                  </a:lnTo>
                  <a:lnTo>
                    <a:pt x="3" y="84"/>
                  </a:lnTo>
                  <a:lnTo>
                    <a:pt x="0" y="82"/>
                  </a:lnTo>
                  <a:lnTo>
                    <a:pt x="0" y="79"/>
                  </a:lnTo>
                  <a:lnTo>
                    <a:pt x="0" y="5"/>
                  </a:lnTo>
                  <a:lnTo>
                    <a:pt x="0" y="2"/>
                  </a:lnTo>
                  <a:lnTo>
                    <a:pt x="3" y="0"/>
                  </a:lnTo>
                  <a:lnTo>
                    <a:pt x="5" y="2"/>
                  </a:lnTo>
                  <a:lnTo>
                    <a:pt x="8" y="5"/>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105565" name="Freeform 90"/>
            <p:cNvSpPr>
              <a:spLocks noEditPoints="1"/>
            </p:cNvSpPr>
            <p:nvPr/>
          </p:nvSpPr>
          <p:spPr bwMode="auto">
            <a:xfrm>
              <a:off x="3852" y="2339"/>
              <a:ext cx="57" cy="276"/>
            </a:xfrm>
            <a:custGeom>
              <a:avLst/>
              <a:gdLst>
                <a:gd name="T0" fmla="*/ 38 w 62"/>
                <a:gd name="T1" fmla="*/ 52 h 260"/>
                <a:gd name="T2" fmla="*/ 38 w 62"/>
                <a:gd name="T3" fmla="*/ 255 h 260"/>
                <a:gd name="T4" fmla="*/ 35 w 62"/>
                <a:gd name="T5" fmla="*/ 258 h 260"/>
                <a:gd name="T6" fmla="*/ 35 w 62"/>
                <a:gd name="T7" fmla="*/ 260 h 260"/>
                <a:gd name="T8" fmla="*/ 33 w 62"/>
                <a:gd name="T9" fmla="*/ 260 h 260"/>
                <a:gd name="T10" fmla="*/ 30 w 62"/>
                <a:gd name="T11" fmla="*/ 260 h 260"/>
                <a:gd name="T12" fmla="*/ 30 w 62"/>
                <a:gd name="T13" fmla="*/ 260 h 260"/>
                <a:gd name="T14" fmla="*/ 28 w 62"/>
                <a:gd name="T15" fmla="*/ 260 h 260"/>
                <a:gd name="T16" fmla="*/ 28 w 62"/>
                <a:gd name="T17" fmla="*/ 258 h 260"/>
                <a:gd name="T18" fmla="*/ 25 w 62"/>
                <a:gd name="T19" fmla="*/ 255 h 260"/>
                <a:gd name="T20" fmla="*/ 25 w 62"/>
                <a:gd name="T21" fmla="*/ 52 h 260"/>
                <a:gd name="T22" fmla="*/ 28 w 62"/>
                <a:gd name="T23" fmla="*/ 49 h 260"/>
                <a:gd name="T24" fmla="*/ 28 w 62"/>
                <a:gd name="T25" fmla="*/ 47 h 260"/>
                <a:gd name="T26" fmla="*/ 30 w 62"/>
                <a:gd name="T27" fmla="*/ 47 h 260"/>
                <a:gd name="T28" fmla="*/ 30 w 62"/>
                <a:gd name="T29" fmla="*/ 47 h 260"/>
                <a:gd name="T30" fmla="*/ 33 w 62"/>
                <a:gd name="T31" fmla="*/ 47 h 260"/>
                <a:gd name="T32" fmla="*/ 35 w 62"/>
                <a:gd name="T33" fmla="*/ 47 h 260"/>
                <a:gd name="T34" fmla="*/ 35 w 62"/>
                <a:gd name="T35" fmla="*/ 49 h 260"/>
                <a:gd name="T36" fmla="*/ 38 w 62"/>
                <a:gd name="T37" fmla="*/ 52 h 260"/>
                <a:gd name="T38" fmla="*/ 38 w 62"/>
                <a:gd name="T39" fmla="*/ 52 h 260"/>
                <a:gd name="T40" fmla="*/ 0 w 62"/>
                <a:gd name="T41" fmla="*/ 62 h 260"/>
                <a:gd name="T42" fmla="*/ 30 w 62"/>
                <a:gd name="T43" fmla="*/ 0 h 260"/>
                <a:gd name="T44" fmla="*/ 62 w 62"/>
                <a:gd name="T45" fmla="*/ 62 h 260"/>
                <a:gd name="T46" fmla="*/ 0 w 62"/>
                <a:gd name="T47" fmla="*/ 62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0"/>
                <a:gd name="T74" fmla="*/ 62 w 62"/>
                <a:gd name="T75" fmla="*/ 260 h 2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0">
                  <a:moveTo>
                    <a:pt x="38" y="52"/>
                  </a:moveTo>
                  <a:lnTo>
                    <a:pt x="38" y="255"/>
                  </a:lnTo>
                  <a:lnTo>
                    <a:pt x="35" y="258"/>
                  </a:lnTo>
                  <a:lnTo>
                    <a:pt x="35" y="260"/>
                  </a:lnTo>
                  <a:lnTo>
                    <a:pt x="33" y="260"/>
                  </a:lnTo>
                  <a:lnTo>
                    <a:pt x="30" y="260"/>
                  </a:lnTo>
                  <a:lnTo>
                    <a:pt x="28" y="260"/>
                  </a:lnTo>
                  <a:lnTo>
                    <a:pt x="28" y="258"/>
                  </a:lnTo>
                  <a:lnTo>
                    <a:pt x="25" y="255"/>
                  </a:lnTo>
                  <a:lnTo>
                    <a:pt x="25" y="52"/>
                  </a:lnTo>
                  <a:lnTo>
                    <a:pt x="28" y="49"/>
                  </a:lnTo>
                  <a:lnTo>
                    <a:pt x="28" y="47"/>
                  </a:lnTo>
                  <a:lnTo>
                    <a:pt x="30" y="47"/>
                  </a:lnTo>
                  <a:lnTo>
                    <a:pt x="33" y="47"/>
                  </a:lnTo>
                  <a:lnTo>
                    <a:pt x="35" y="47"/>
                  </a:lnTo>
                  <a:lnTo>
                    <a:pt x="35" y="49"/>
                  </a:lnTo>
                  <a:lnTo>
                    <a:pt x="38" y="52"/>
                  </a:lnTo>
                  <a:close/>
                  <a:moveTo>
                    <a:pt x="0" y="62"/>
                  </a:moveTo>
                  <a:lnTo>
                    <a:pt x="30" y="0"/>
                  </a:lnTo>
                  <a:lnTo>
                    <a:pt x="62" y="62"/>
                  </a:lnTo>
                  <a:lnTo>
                    <a:pt x="0" y="62"/>
                  </a:lnTo>
                  <a:close/>
                </a:path>
              </a:pathLst>
            </a:custGeom>
            <a:solidFill>
              <a:srgbClr val="000000"/>
            </a:solidFill>
            <a:ln w="3175">
              <a:solidFill>
                <a:srgbClr val="000000"/>
              </a:solidFill>
              <a:prstDash val="solid"/>
              <a:round/>
              <a:headEnd/>
              <a:tailEnd/>
            </a:ln>
          </p:spPr>
          <p:txBody>
            <a:bodyPr/>
            <a:lstStyle/>
            <a:p>
              <a:endParaRPr lang="en-US"/>
            </a:p>
          </p:txBody>
        </p:sp>
        <p:sp>
          <p:nvSpPr>
            <p:cNvPr id="105566" name="Rectangle 91"/>
            <p:cNvSpPr>
              <a:spLocks noChangeArrowheads="1"/>
            </p:cNvSpPr>
            <p:nvPr/>
          </p:nvSpPr>
          <p:spPr bwMode="auto">
            <a:xfrm>
              <a:off x="4794" y="3163"/>
              <a:ext cx="511" cy="179"/>
            </a:xfrm>
            <a:prstGeom prst="rect">
              <a:avLst/>
            </a:prstGeom>
            <a:solidFill>
              <a:srgbClr val="FFFFFF"/>
            </a:solidFill>
            <a:ln w="9525">
              <a:noFill/>
              <a:miter lim="800000"/>
              <a:headEnd/>
              <a:tailEnd/>
            </a:ln>
          </p:spPr>
          <p:txBody>
            <a:bodyPr/>
            <a:lstStyle/>
            <a:p>
              <a:endParaRPr lang="en-US"/>
            </a:p>
          </p:txBody>
        </p:sp>
        <p:sp>
          <p:nvSpPr>
            <p:cNvPr id="105567" name="Rectangle 92"/>
            <p:cNvSpPr>
              <a:spLocks noChangeArrowheads="1"/>
            </p:cNvSpPr>
            <p:nvPr/>
          </p:nvSpPr>
          <p:spPr bwMode="auto">
            <a:xfrm>
              <a:off x="4872" y="3193"/>
              <a:ext cx="279"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Frequency</a:t>
              </a:r>
              <a:endParaRPr lang="en-US" altLang="zh-CN" sz="1000" b="1">
                <a:ea typeface="ＭＳ Ｐゴシック" pitchFamily="34" charset="-128"/>
              </a:endParaRPr>
            </a:p>
          </p:txBody>
        </p:sp>
        <p:sp>
          <p:nvSpPr>
            <p:cNvPr id="105568" name="Rectangle 93"/>
            <p:cNvSpPr>
              <a:spLocks noChangeArrowheads="1"/>
            </p:cNvSpPr>
            <p:nvPr/>
          </p:nvSpPr>
          <p:spPr bwMode="auto">
            <a:xfrm>
              <a:off x="5228" y="3193"/>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69" name="Rectangle 94"/>
            <p:cNvSpPr>
              <a:spLocks noChangeArrowheads="1"/>
            </p:cNvSpPr>
            <p:nvPr/>
          </p:nvSpPr>
          <p:spPr bwMode="auto">
            <a:xfrm>
              <a:off x="5219" y="2950"/>
              <a:ext cx="81" cy="80"/>
            </a:xfrm>
            <a:prstGeom prst="rect">
              <a:avLst/>
            </a:prstGeom>
            <a:noFill/>
            <a:ln w="9525">
              <a:noFill/>
              <a:miter lim="800000"/>
              <a:headEnd/>
              <a:tailEnd/>
            </a:ln>
          </p:spPr>
          <p:txBody>
            <a:bodyPr wrap="none" lIns="0" tIns="0" rIns="0" bIns="0">
              <a:spAutoFit/>
            </a:bodyPr>
            <a:lstStyle/>
            <a:p>
              <a:pPr eaLnBrk="0" hangingPunct="0"/>
              <a:r>
                <a:rPr lang="en-US" altLang="zh-CN" sz="800">
                  <a:solidFill>
                    <a:srgbClr val="000000"/>
                  </a:solidFill>
                  <a:ea typeface="ＭＳ Ｐゴシック" pitchFamily="34" charset="-128"/>
                </a:rPr>
                <a:t>Cell</a:t>
              </a:r>
              <a:endParaRPr lang="en-US" altLang="zh-CN" sz="800" b="1">
                <a:ea typeface="ＭＳ Ｐゴシック" pitchFamily="34" charset="-128"/>
              </a:endParaRPr>
            </a:p>
          </p:txBody>
        </p:sp>
        <p:sp>
          <p:nvSpPr>
            <p:cNvPr id="105570" name="Rectangle 95"/>
            <p:cNvSpPr>
              <a:spLocks noChangeArrowheads="1"/>
            </p:cNvSpPr>
            <p:nvPr/>
          </p:nvSpPr>
          <p:spPr bwMode="auto">
            <a:xfrm>
              <a:off x="5339" y="2950"/>
              <a:ext cx="120" cy="80"/>
            </a:xfrm>
            <a:prstGeom prst="rect">
              <a:avLst/>
            </a:prstGeom>
            <a:noFill/>
            <a:ln w="9525">
              <a:noFill/>
              <a:miter lim="800000"/>
              <a:headEnd/>
              <a:tailEnd/>
            </a:ln>
          </p:spPr>
          <p:txBody>
            <a:bodyPr wrap="none" lIns="0" tIns="0" rIns="0" bIns="0">
              <a:spAutoFit/>
            </a:bodyPr>
            <a:lstStyle/>
            <a:p>
              <a:pPr eaLnBrk="0" hangingPunct="0"/>
              <a:r>
                <a:rPr lang="zh-CN" altLang="en-US" sz="800">
                  <a:solidFill>
                    <a:srgbClr val="000000"/>
                  </a:solidFill>
                  <a:ea typeface="ＭＳ Ｐゴシック" pitchFamily="34" charset="-128"/>
                </a:rPr>
                <a:t> </a:t>
              </a:r>
              <a:r>
                <a:rPr lang="en-US" altLang="zh-CN" sz="800">
                  <a:solidFill>
                    <a:srgbClr val="000000"/>
                  </a:solidFill>
                  <a:ea typeface="ＭＳ Ｐゴシック" pitchFamily="34" charset="-128"/>
                </a:rPr>
                <a:t>2,4,6</a:t>
              </a:r>
              <a:endParaRPr lang="en-US" altLang="zh-CN" sz="800" b="1">
                <a:ea typeface="ＭＳ Ｐゴシック" pitchFamily="34" charset="-128"/>
              </a:endParaRPr>
            </a:p>
          </p:txBody>
        </p:sp>
        <p:sp>
          <p:nvSpPr>
            <p:cNvPr id="105571" name="Rectangle 96"/>
            <p:cNvSpPr>
              <a:spLocks noChangeArrowheads="1"/>
            </p:cNvSpPr>
            <p:nvPr/>
          </p:nvSpPr>
          <p:spPr bwMode="auto">
            <a:xfrm>
              <a:off x="5499" y="2950"/>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72" name="Rectangle 97"/>
            <p:cNvSpPr>
              <a:spLocks noChangeArrowheads="1"/>
            </p:cNvSpPr>
            <p:nvPr/>
          </p:nvSpPr>
          <p:spPr bwMode="auto">
            <a:xfrm>
              <a:off x="3544" y="2892"/>
              <a:ext cx="338" cy="179"/>
            </a:xfrm>
            <a:prstGeom prst="rect">
              <a:avLst/>
            </a:prstGeom>
            <a:solidFill>
              <a:srgbClr val="FFFFFF"/>
            </a:solidFill>
            <a:ln w="9525">
              <a:noFill/>
              <a:miter lim="800000"/>
              <a:headEnd/>
              <a:tailEnd/>
            </a:ln>
          </p:spPr>
          <p:txBody>
            <a:bodyPr/>
            <a:lstStyle/>
            <a:p>
              <a:endParaRPr lang="en-US"/>
            </a:p>
          </p:txBody>
        </p:sp>
        <p:sp>
          <p:nvSpPr>
            <p:cNvPr id="105573" name="Rectangle 98"/>
            <p:cNvSpPr>
              <a:spLocks noChangeArrowheads="1"/>
            </p:cNvSpPr>
            <p:nvPr/>
          </p:nvSpPr>
          <p:spPr bwMode="auto">
            <a:xfrm>
              <a:off x="3603" y="2923"/>
              <a:ext cx="167"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Power</a:t>
              </a:r>
              <a:endParaRPr lang="en-US" altLang="zh-CN" sz="1000" b="1">
                <a:ea typeface="ＭＳ Ｐゴシック" pitchFamily="34" charset="-128"/>
              </a:endParaRPr>
            </a:p>
          </p:txBody>
        </p:sp>
        <p:sp>
          <p:nvSpPr>
            <p:cNvPr id="105574" name="Rectangle 99"/>
            <p:cNvSpPr>
              <a:spLocks noChangeArrowheads="1"/>
            </p:cNvSpPr>
            <p:nvPr/>
          </p:nvSpPr>
          <p:spPr bwMode="auto">
            <a:xfrm>
              <a:off x="3820" y="2923"/>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75" name="Freeform 100"/>
            <p:cNvSpPr>
              <a:spLocks noEditPoints="1"/>
            </p:cNvSpPr>
            <p:nvPr/>
          </p:nvSpPr>
          <p:spPr bwMode="auto">
            <a:xfrm>
              <a:off x="3877" y="3137"/>
              <a:ext cx="1272" cy="66"/>
            </a:xfrm>
            <a:custGeom>
              <a:avLst/>
              <a:gdLst>
                <a:gd name="T0" fmla="*/ 5 w 1387"/>
                <a:gd name="T1" fmla="*/ 25 h 62"/>
                <a:gd name="T2" fmla="*/ 1337 w 1387"/>
                <a:gd name="T3" fmla="*/ 25 h 62"/>
                <a:gd name="T4" fmla="*/ 1337 w 1387"/>
                <a:gd name="T5" fmla="*/ 25 h 62"/>
                <a:gd name="T6" fmla="*/ 1340 w 1387"/>
                <a:gd name="T7" fmla="*/ 27 h 62"/>
                <a:gd name="T8" fmla="*/ 1340 w 1387"/>
                <a:gd name="T9" fmla="*/ 30 h 62"/>
                <a:gd name="T10" fmla="*/ 1342 w 1387"/>
                <a:gd name="T11" fmla="*/ 30 h 62"/>
                <a:gd name="T12" fmla="*/ 1340 w 1387"/>
                <a:gd name="T13" fmla="*/ 32 h 62"/>
                <a:gd name="T14" fmla="*/ 1340 w 1387"/>
                <a:gd name="T15" fmla="*/ 35 h 62"/>
                <a:gd name="T16" fmla="*/ 1337 w 1387"/>
                <a:gd name="T17" fmla="*/ 35 h 62"/>
                <a:gd name="T18" fmla="*/ 1337 w 1387"/>
                <a:gd name="T19" fmla="*/ 35 h 62"/>
                <a:gd name="T20" fmla="*/ 5 w 1387"/>
                <a:gd name="T21" fmla="*/ 35 h 62"/>
                <a:gd name="T22" fmla="*/ 2 w 1387"/>
                <a:gd name="T23" fmla="*/ 35 h 62"/>
                <a:gd name="T24" fmla="*/ 0 w 1387"/>
                <a:gd name="T25" fmla="*/ 35 h 62"/>
                <a:gd name="T26" fmla="*/ 0 w 1387"/>
                <a:gd name="T27" fmla="*/ 32 h 62"/>
                <a:gd name="T28" fmla="*/ 0 w 1387"/>
                <a:gd name="T29" fmla="*/ 30 h 62"/>
                <a:gd name="T30" fmla="*/ 0 w 1387"/>
                <a:gd name="T31" fmla="*/ 27 h 62"/>
                <a:gd name="T32" fmla="*/ 0 w 1387"/>
                <a:gd name="T33" fmla="*/ 27 h 62"/>
                <a:gd name="T34" fmla="*/ 2 w 1387"/>
                <a:gd name="T35" fmla="*/ 25 h 62"/>
                <a:gd name="T36" fmla="*/ 5 w 1387"/>
                <a:gd name="T37" fmla="*/ 25 h 62"/>
                <a:gd name="T38" fmla="*/ 5 w 1387"/>
                <a:gd name="T39" fmla="*/ 25 h 62"/>
                <a:gd name="T40" fmla="*/ 1325 w 1387"/>
                <a:gd name="T41" fmla="*/ 0 h 62"/>
                <a:gd name="T42" fmla="*/ 1387 w 1387"/>
                <a:gd name="T43" fmla="*/ 30 h 62"/>
                <a:gd name="T44" fmla="*/ 1325 w 1387"/>
                <a:gd name="T45" fmla="*/ 62 h 62"/>
                <a:gd name="T46" fmla="*/ 1325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5"/>
                  </a:moveTo>
                  <a:lnTo>
                    <a:pt x="1337" y="25"/>
                  </a:lnTo>
                  <a:lnTo>
                    <a:pt x="1340" y="27"/>
                  </a:lnTo>
                  <a:lnTo>
                    <a:pt x="1340" y="30"/>
                  </a:lnTo>
                  <a:lnTo>
                    <a:pt x="1342" y="30"/>
                  </a:lnTo>
                  <a:lnTo>
                    <a:pt x="1340" y="32"/>
                  </a:lnTo>
                  <a:lnTo>
                    <a:pt x="1340" y="35"/>
                  </a:lnTo>
                  <a:lnTo>
                    <a:pt x="1337" y="35"/>
                  </a:lnTo>
                  <a:lnTo>
                    <a:pt x="5" y="35"/>
                  </a:lnTo>
                  <a:lnTo>
                    <a:pt x="2" y="35"/>
                  </a:lnTo>
                  <a:lnTo>
                    <a:pt x="0" y="35"/>
                  </a:lnTo>
                  <a:lnTo>
                    <a:pt x="0" y="32"/>
                  </a:lnTo>
                  <a:lnTo>
                    <a:pt x="0" y="30"/>
                  </a:lnTo>
                  <a:lnTo>
                    <a:pt x="0" y="27"/>
                  </a:lnTo>
                  <a:lnTo>
                    <a:pt x="2" y="25"/>
                  </a:lnTo>
                  <a:lnTo>
                    <a:pt x="5" y="25"/>
                  </a:lnTo>
                  <a:close/>
                  <a:moveTo>
                    <a:pt x="1325" y="0"/>
                  </a:moveTo>
                  <a:lnTo>
                    <a:pt x="1387" y="30"/>
                  </a:lnTo>
                  <a:lnTo>
                    <a:pt x="1325" y="62"/>
                  </a:lnTo>
                  <a:lnTo>
                    <a:pt x="1325" y="0"/>
                  </a:lnTo>
                  <a:close/>
                </a:path>
              </a:pathLst>
            </a:custGeom>
            <a:solidFill>
              <a:srgbClr val="000000"/>
            </a:solidFill>
            <a:ln w="3175">
              <a:solidFill>
                <a:srgbClr val="000000"/>
              </a:solidFill>
              <a:prstDash val="solid"/>
              <a:round/>
              <a:headEnd/>
              <a:tailEnd/>
            </a:ln>
          </p:spPr>
          <p:txBody>
            <a:bodyPr/>
            <a:lstStyle/>
            <a:p>
              <a:endParaRPr lang="en-US"/>
            </a:p>
          </p:txBody>
        </p:sp>
        <p:sp>
          <p:nvSpPr>
            <p:cNvPr id="105576" name="Freeform 101"/>
            <p:cNvSpPr>
              <a:spLocks/>
            </p:cNvSpPr>
            <p:nvPr/>
          </p:nvSpPr>
          <p:spPr bwMode="auto">
            <a:xfrm>
              <a:off x="4244" y="3084"/>
              <a:ext cx="8" cy="87"/>
            </a:xfrm>
            <a:custGeom>
              <a:avLst/>
              <a:gdLst>
                <a:gd name="T0" fmla="*/ 8 w 8"/>
                <a:gd name="T1" fmla="*/ 5 h 82"/>
                <a:gd name="T2" fmla="*/ 8 w 8"/>
                <a:gd name="T3" fmla="*/ 80 h 82"/>
                <a:gd name="T4" fmla="*/ 8 w 8"/>
                <a:gd name="T5" fmla="*/ 80 h 82"/>
                <a:gd name="T6" fmla="*/ 5 w 8"/>
                <a:gd name="T7" fmla="*/ 82 h 82"/>
                <a:gd name="T8" fmla="*/ 5 w 8"/>
                <a:gd name="T9" fmla="*/ 82 h 82"/>
                <a:gd name="T10" fmla="*/ 3 w 8"/>
                <a:gd name="T11" fmla="*/ 82 h 82"/>
                <a:gd name="T12" fmla="*/ 3 w 8"/>
                <a:gd name="T13" fmla="*/ 82 h 82"/>
                <a:gd name="T14" fmla="*/ 0 w 8"/>
                <a:gd name="T15" fmla="*/ 82 h 82"/>
                <a:gd name="T16" fmla="*/ 0 w 8"/>
                <a:gd name="T17" fmla="*/ 80 h 82"/>
                <a:gd name="T18" fmla="*/ 0 w 8"/>
                <a:gd name="T19" fmla="*/ 5 h 82"/>
                <a:gd name="T20" fmla="*/ 0 w 8"/>
                <a:gd name="T21" fmla="*/ 3 h 82"/>
                <a:gd name="T22" fmla="*/ 0 w 8"/>
                <a:gd name="T23" fmla="*/ 0 h 82"/>
                <a:gd name="T24" fmla="*/ 3 w 8"/>
                <a:gd name="T25" fmla="*/ 0 h 82"/>
                <a:gd name="T26" fmla="*/ 5 w 8"/>
                <a:gd name="T27" fmla="*/ 0 h 82"/>
                <a:gd name="T28" fmla="*/ 8 w 8"/>
                <a:gd name="T29" fmla="*/ 5 h 82"/>
                <a:gd name="T30" fmla="*/ 8 w 8"/>
                <a:gd name="T31" fmla="*/ 5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2"/>
                <a:gd name="T50" fmla="*/ 8 w 8"/>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2">
                  <a:moveTo>
                    <a:pt x="8" y="5"/>
                  </a:moveTo>
                  <a:lnTo>
                    <a:pt x="8" y="80"/>
                  </a:lnTo>
                  <a:lnTo>
                    <a:pt x="5" y="82"/>
                  </a:lnTo>
                  <a:lnTo>
                    <a:pt x="3" y="82"/>
                  </a:lnTo>
                  <a:lnTo>
                    <a:pt x="0" y="82"/>
                  </a:lnTo>
                  <a:lnTo>
                    <a:pt x="0" y="80"/>
                  </a:lnTo>
                  <a:lnTo>
                    <a:pt x="0" y="5"/>
                  </a:lnTo>
                  <a:lnTo>
                    <a:pt x="0" y="3"/>
                  </a:lnTo>
                  <a:lnTo>
                    <a:pt x="0" y="0"/>
                  </a:lnTo>
                  <a:lnTo>
                    <a:pt x="3" y="0"/>
                  </a:lnTo>
                  <a:lnTo>
                    <a:pt x="5" y="0"/>
                  </a:lnTo>
                  <a:lnTo>
                    <a:pt x="8" y="5"/>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105577" name="Freeform 102"/>
            <p:cNvSpPr>
              <a:spLocks noEditPoints="1"/>
            </p:cNvSpPr>
            <p:nvPr/>
          </p:nvSpPr>
          <p:spPr bwMode="auto">
            <a:xfrm>
              <a:off x="3852" y="2892"/>
              <a:ext cx="57" cy="277"/>
            </a:xfrm>
            <a:custGeom>
              <a:avLst/>
              <a:gdLst>
                <a:gd name="T0" fmla="*/ 38 w 62"/>
                <a:gd name="T1" fmla="*/ 52 h 261"/>
                <a:gd name="T2" fmla="*/ 38 w 62"/>
                <a:gd name="T3" fmla="*/ 256 h 261"/>
                <a:gd name="T4" fmla="*/ 35 w 62"/>
                <a:gd name="T5" fmla="*/ 258 h 261"/>
                <a:gd name="T6" fmla="*/ 35 w 62"/>
                <a:gd name="T7" fmla="*/ 258 h 261"/>
                <a:gd name="T8" fmla="*/ 33 w 62"/>
                <a:gd name="T9" fmla="*/ 261 h 261"/>
                <a:gd name="T10" fmla="*/ 30 w 62"/>
                <a:gd name="T11" fmla="*/ 261 h 261"/>
                <a:gd name="T12" fmla="*/ 30 w 62"/>
                <a:gd name="T13" fmla="*/ 261 h 261"/>
                <a:gd name="T14" fmla="*/ 28 w 62"/>
                <a:gd name="T15" fmla="*/ 258 h 261"/>
                <a:gd name="T16" fmla="*/ 28 w 62"/>
                <a:gd name="T17" fmla="*/ 258 h 261"/>
                <a:gd name="T18" fmla="*/ 25 w 62"/>
                <a:gd name="T19" fmla="*/ 256 h 261"/>
                <a:gd name="T20" fmla="*/ 25 w 62"/>
                <a:gd name="T21" fmla="*/ 52 h 261"/>
                <a:gd name="T22" fmla="*/ 28 w 62"/>
                <a:gd name="T23" fmla="*/ 50 h 261"/>
                <a:gd name="T24" fmla="*/ 28 w 62"/>
                <a:gd name="T25" fmla="*/ 47 h 261"/>
                <a:gd name="T26" fmla="*/ 30 w 62"/>
                <a:gd name="T27" fmla="*/ 47 h 261"/>
                <a:gd name="T28" fmla="*/ 30 w 62"/>
                <a:gd name="T29" fmla="*/ 47 h 261"/>
                <a:gd name="T30" fmla="*/ 33 w 62"/>
                <a:gd name="T31" fmla="*/ 47 h 261"/>
                <a:gd name="T32" fmla="*/ 35 w 62"/>
                <a:gd name="T33" fmla="*/ 47 h 261"/>
                <a:gd name="T34" fmla="*/ 35 w 62"/>
                <a:gd name="T35" fmla="*/ 50 h 261"/>
                <a:gd name="T36" fmla="*/ 38 w 62"/>
                <a:gd name="T37" fmla="*/ 52 h 261"/>
                <a:gd name="T38" fmla="*/ 38 w 62"/>
                <a:gd name="T39" fmla="*/ 52 h 261"/>
                <a:gd name="T40" fmla="*/ 0 w 62"/>
                <a:gd name="T41" fmla="*/ 62 h 261"/>
                <a:gd name="T42" fmla="*/ 30 w 62"/>
                <a:gd name="T43" fmla="*/ 0 h 261"/>
                <a:gd name="T44" fmla="*/ 62 w 62"/>
                <a:gd name="T45" fmla="*/ 62 h 261"/>
                <a:gd name="T46" fmla="*/ 0 w 62"/>
                <a:gd name="T47" fmla="*/ 62 h 2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1"/>
                <a:gd name="T74" fmla="*/ 62 w 62"/>
                <a:gd name="T75" fmla="*/ 261 h 2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1">
                  <a:moveTo>
                    <a:pt x="38" y="52"/>
                  </a:moveTo>
                  <a:lnTo>
                    <a:pt x="38" y="256"/>
                  </a:lnTo>
                  <a:lnTo>
                    <a:pt x="35" y="258"/>
                  </a:lnTo>
                  <a:lnTo>
                    <a:pt x="33" y="261"/>
                  </a:lnTo>
                  <a:lnTo>
                    <a:pt x="30" y="261"/>
                  </a:lnTo>
                  <a:lnTo>
                    <a:pt x="28" y="258"/>
                  </a:lnTo>
                  <a:lnTo>
                    <a:pt x="25" y="256"/>
                  </a:lnTo>
                  <a:lnTo>
                    <a:pt x="25" y="52"/>
                  </a:lnTo>
                  <a:lnTo>
                    <a:pt x="28" y="50"/>
                  </a:lnTo>
                  <a:lnTo>
                    <a:pt x="28" y="47"/>
                  </a:lnTo>
                  <a:lnTo>
                    <a:pt x="30" y="47"/>
                  </a:lnTo>
                  <a:lnTo>
                    <a:pt x="33" y="47"/>
                  </a:lnTo>
                  <a:lnTo>
                    <a:pt x="35" y="47"/>
                  </a:lnTo>
                  <a:lnTo>
                    <a:pt x="35" y="50"/>
                  </a:lnTo>
                  <a:lnTo>
                    <a:pt x="38" y="52"/>
                  </a:lnTo>
                  <a:close/>
                  <a:moveTo>
                    <a:pt x="0" y="62"/>
                  </a:moveTo>
                  <a:lnTo>
                    <a:pt x="30" y="0"/>
                  </a:lnTo>
                  <a:lnTo>
                    <a:pt x="62" y="62"/>
                  </a:lnTo>
                  <a:lnTo>
                    <a:pt x="0" y="62"/>
                  </a:lnTo>
                  <a:close/>
                </a:path>
              </a:pathLst>
            </a:custGeom>
            <a:solidFill>
              <a:srgbClr val="000000"/>
            </a:solidFill>
            <a:ln w="3175">
              <a:solidFill>
                <a:srgbClr val="000000"/>
              </a:solidFill>
              <a:prstDash val="solid"/>
              <a:round/>
              <a:headEnd/>
              <a:tailEnd/>
            </a:ln>
          </p:spPr>
          <p:txBody>
            <a:bodyPr/>
            <a:lstStyle/>
            <a:p>
              <a:endParaRPr lang="en-US"/>
            </a:p>
          </p:txBody>
        </p:sp>
        <p:sp>
          <p:nvSpPr>
            <p:cNvPr id="105578" name="Freeform 103"/>
            <p:cNvSpPr>
              <a:spLocks/>
            </p:cNvSpPr>
            <p:nvPr/>
          </p:nvSpPr>
          <p:spPr bwMode="auto">
            <a:xfrm>
              <a:off x="4244" y="2757"/>
              <a:ext cx="123" cy="412"/>
            </a:xfrm>
            <a:custGeom>
              <a:avLst/>
              <a:gdLst>
                <a:gd name="T0" fmla="*/ 0 w 134"/>
                <a:gd name="T1" fmla="*/ 194 h 388"/>
                <a:gd name="T2" fmla="*/ 0 w 134"/>
                <a:gd name="T3" fmla="*/ 174 h 388"/>
                <a:gd name="T4" fmla="*/ 0 w 134"/>
                <a:gd name="T5" fmla="*/ 157 h 388"/>
                <a:gd name="T6" fmla="*/ 3 w 134"/>
                <a:gd name="T7" fmla="*/ 137 h 388"/>
                <a:gd name="T8" fmla="*/ 5 w 134"/>
                <a:gd name="T9" fmla="*/ 120 h 388"/>
                <a:gd name="T10" fmla="*/ 8 w 134"/>
                <a:gd name="T11" fmla="*/ 102 h 388"/>
                <a:gd name="T12" fmla="*/ 10 w 134"/>
                <a:gd name="T13" fmla="*/ 87 h 388"/>
                <a:gd name="T14" fmla="*/ 15 w 134"/>
                <a:gd name="T15" fmla="*/ 72 h 388"/>
                <a:gd name="T16" fmla="*/ 20 w 134"/>
                <a:gd name="T17" fmla="*/ 58 h 388"/>
                <a:gd name="T18" fmla="*/ 25 w 134"/>
                <a:gd name="T19" fmla="*/ 45 h 388"/>
                <a:gd name="T20" fmla="*/ 30 w 134"/>
                <a:gd name="T21" fmla="*/ 35 h 388"/>
                <a:gd name="T22" fmla="*/ 35 w 134"/>
                <a:gd name="T23" fmla="*/ 25 h 388"/>
                <a:gd name="T24" fmla="*/ 40 w 134"/>
                <a:gd name="T25" fmla="*/ 15 h 388"/>
                <a:gd name="T26" fmla="*/ 47 w 134"/>
                <a:gd name="T27" fmla="*/ 10 h 388"/>
                <a:gd name="T28" fmla="*/ 52 w 134"/>
                <a:gd name="T29" fmla="*/ 5 h 388"/>
                <a:gd name="T30" fmla="*/ 60 w 134"/>
                <a:gd name="T31" fmla="*/ 3 h 388"/>
                <a:gd name="T32" fmla="*/ 67 w 134"/>
                <a:gd name="T33" fmla="*/ 0 h 388"/>
                <a:gd name="T34" fmla="*/ 72 w 134"/>
                <a:gd name="T35" fmla="*/ 3 h 388"/>
                <a:gd name="T36" fmla="*/ 79 w 134"/>
                <a:gd name="T37" fmla="*/ 5 h 388"/>
                <a:gd name="T38" fmla="*/ 87 w 134"/>
                <a:gd name="T39" fmla="*/ 10 h 388"/>
                <a:gd name="T40" fmla="*/ 92 w 134"/>
                <a:gd name="T41" fmla="*/ 15 h 388"/>
                <a:gd name="T42" fmla="*/ 99 w 134"/>
                <a:gd name="T43" fmla="*/ 25 h 388"/>
                <a:gd name="T44" fmla="*/ 104 w 134"/>
                <a:gd name="T45" fmla="*/ 35 h 388"/>
                <a:gd name="T46" fmla="*/ 109 w 134"/>
                <a:gd name="T47" fmla="*/ 45 h 388"/>
                <a:gd name="T48" fmla="*/ 114 w 134"/>
                <a:gd name="T49" fmla="*/ 58 h 388"/>
                <a:gd name="T50" fmla="*/ 119 w 134"/>
                <a:gd name="T51" fmla="*/ 72 h 388"/>
                <a:gd name="T52" fmla="*/ 121 w 134"/>
                <a:gd name="T53" fmla="*/ 87 h 388"/>
                <a:gd name="T54" fmla="*/ 126 w 134"/>
                <a:gd name="T55" fmla="*/ 102 h 388"/>
                <a:gd name="T56" fmla="*/ 129 w 134"/>
                <a:gd name="T57" fmla="*/ 120 h 388"/>
                <a:gd name="T58" fmla="*/ 131 w 134"/>
                <a:gd name="T59" fmla="*/ 137 h 388"/>
                <a:gd name="T60" fmla="*/ 131 w 134"/>
                <a:gd name="T61" fmla="*/ 157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7"/>
                  </a:lnTo>
                  <a:lnTo>
                    <a:pt x="3" y="137"/>
                  </a:lnTo>
                  <a:lnTo>
                    <a:pt x="5" y="120"/>
                  </a:lnTo>
                  <a:lnTo>
                    <a:pt x="8" y="102"/>
                  </a:lnTo>
                  <a:lnTo>
                    <a:pt x="10" y="87"/>
                  </a:lnTo>
                  <a:lnTo>
                    <a:pt x="15" y="72"/>
                  </a:lnTo>
                  <a:lnTo>
                    <a:pt x="20" y="58"/>
                  </a:lnTo>
                  <a:lnTo>
                    <a:pt x="25" y="45"/>
                  </a:lnTo>
                  <a:lnTo>
                    <a:pt x="30" y="35"/>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5"/>
                  </a:lnTo>
                  <a:lnTo>
                    <a:pt x="109" y="45"/>
                  </a:lnTo>
                  <a:lnTo>
                    <a:pt x="114" y="58"/>
                  </a:lnTo>
                  <a:lnTo>
                    <a:pt x="119" y="72"/>
                  </a:lnTo>
                  <a:lnTo>
                    <a:pt x="121" y="87"/>
                  </a:lnTo>
                  <a:lnTo>
                    <a:pt x="126" y="102"/>
                  </a:lnTo>
                  <a:lnTo>
                    <a:pt x="129" y="120"/>
                  </a:lnTo>
                  <a:lnTo>
                    <a:pt x="131" y="137"/>
                  </a:lnTo>
                  <a:lnTo>
                    <a:pt x="131" y="157"/>
                  </a:lnTo>
                  <a:lnTo>
                    <a:pt x="134" y="174"/>
                  </a:lnTo>
                  <a:lnTo>
                    <a:pt x="134" y="194"/>
                  </a:lnTo>
                  <a:lnTo>
                    <a:pt x="134" y="388"/>
                  </a:lnTo>
                  <a:lnTo>
                    <a:pt x="0" y="388"/>
                  </a:lnTo>
                  <a:lnTo>
                    <a:pt x="0" y="194"/>
                  </a:lnTo>
                  <a:close/>
                </a:path>
              </a:pathLst>
            </a:custGeom>
            <a:solidFill>
              <a:srgbClr val="00CCFF"/>
            </a:solidFill>
            <a:ln w="9525">
              <a:noFill/>
              <a:round/>
              <a:headEnd/>
              <a:tailEnd/>
            </a:ln>
          </p:spPr>
          <p:txBody>
            <a:bodyPr/>
            <a:lstStyle/>
            <a:p>
              <a:endParaRPr lang="en-US"/>
            </a:p>
          </p:txBody>
        </p:sp>
        <p:sp>
          <p:nvSpPr>
            <p:cNvPr id="105579" name="Freeform 104"/>
            <p:cNvSpPr>
              <a:spLocks/>
            </p:cNvSpPr>
            <p:nvPr/>
          </p:nvSpPr>
          <p:spPr bwMode="auto">
            <a:xfrm>
              <a:off x="4244" y="2757"/>
              <a:ext cx="123" cy="412"/>
            </a:xfrm>
            <a:custGeom>
              <a:avLst/>
              <a:gdLst>
                <a:gd name="T0" fmla="*/ 0 w 134"/>
                <a:gd name="T1" fmla="*/ 194 h 388"/>
                <a:gd name="T2" fmla="*/ 0 w 134"/>
                <a:gd name="T3" fmla="*/ 174 h 388"/>
                <a:gd name="T4" fmla="*/ 0 w 134"/>
                <a:gd name="T5" fmla="*/ 157 h 388"/>
                <a:gd name="T6" fmla="*/ 3 w 134"/>
                <a:gd name="T7" fmla="*/ 137 h 388"/>
                <a:gd name="T8" fmla="*/ 5 w 134"/>
                <a:gd name="T9" fmla="*/ 120 h 388"/>
                <a:gd name="T10" fmla="*/ 8 w 134"/>
                <a:gd name="T11" fmla="*/ 102 h 388"/>
                <a:gd name="T12" fmla="*/ 10 w 134"/>
                <a:gd name="T13" fmla="*/ 87 h 388"/>
                <a:gd name="T14" fmla="*/ 15 w 134"/>
                <a:gd name="T15" fmla="*/ 72 h 388"/>
                <a:gd name="T16" fmla="*/ 20 w 134"/>
                <a:gd name="T17" fmla="*/ 58 h 388"/>
                <a:gd name="T18" fmla="*/ 25 w 134"/>
                <a:gd name="T19" fmla="*/ 45 h 388"/>
                <a:gd name="T20" fmla="*/ 30 w 134"/>
                <a:gd name="T21" fmla="*/ 35 h 388"/>
                <a:gd name="T22" fmla="*/ 35 w 134"/>
                <a:gd name="T23" fmla="*/ 25 h 388"/>
                <a:gd name="T24" fmla="*/ 40 w 134"/>
                <a:gd name="T25" fmla="*/ 15 h 388"/>
                <a:gd name="T26" fmla="*/ 47 w 134"/>
                <a:gd name="T27" fmla="*/ 10 h 388"/>
                <a:gd name="T28" fmla="*/ 52 w 134"/>
                <a:gd name="T29" fmla="*/ 5 h 388"/>
                <a:gd name="T30" fmla="*/ 60 w 134"/>
                <a:gd name="T31" fmla="*/ 3 h 388"/>
                <a:gd name="T32" fmla="*/ 67 w 134"/>
                <a:gd name="T33" fmla="*/ 0 h 388"/>
                <a:gd name="T34" fmla="*/ 72 w 134"/>
                <a:gd name="T35" fmla="*/ 3 h 388"/>
                <a:gd name="T36" fmla="*/ 79 w 134"/>
                <a:gd name="T37" fmla="*/ 5 h 388"/>
                <a:gd name="T38" fmla="*/ 87 w 134"/>
                <a:gd name="T39" fmla="*/ 10 h 388"/>
                <a:gd name="T40" fmla="*/ 92 w 134"/>
                <a:gd name="T41" fmla="*/ 15 h 388"/>
                <a:gd name="T42" fmla="*/ 99 w 134"/>
                <a:gd name="T43" fmla="*/ 25 h 388"/>
                <a:gd name="T44" fmla="*/ 104 w 134"/>
                <a:gd name="T45" fmla="*/ 35 h 388"/>
                <a:gd name="T46" fmla="*/ 109 w 134"/>
                <a:gd name="T47" fmla="*/ 45 h 388"/>
                <a:gd name="T48" fmla="*/ 114 w 134"/>
                <a:gd name="T49" fmla="*/ 58 h 388"/>
                <a:gd name="T50" fmla="*/ 119 w 134"/>
                <a:gd name="T51" fmla="*/ 72 h 388"/>
                <a:gd name="T52" fmla="*/ 121 w 134"/>
                <a:gd name="T53" fmla="*/ 87 h 388"/>
                <a:gd name="T54" fmla="*/ 126 w 134"/>
                <a:gd name="T55" fmla="*/ 102 h 388"/>
                <a:gd name="T56" fmla="*/ 129 w 134"/>
                <a:gd name="T57" fmla="*/ 120 h 388"/>
                <a:gd name="T58" fmla="*/ 131 w 134"/>
                <a:gd name="T59" fmla="*/ 137 h 388"/>
                <a:gd name="T60" fmla="*/ 131 w 134"/>
                <a:gd name="T61" fmla="*/ 157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7"/>
                  </a:lnTo>
                  <a:lnTo>
                    <a:pt x="3" y="137"/>
                  </a:lnTo>
                  <a:lnTo>
                    <a:pt x="5" y="120"/>
                  </a:lnTo>
                  <a:lnTo>
                    <a:pt x="8" y="102"/>
                  </a:lnTo>
                  <a:lnTo>
                    <a:pt x="10" y="87"/>
                  </a:lnTo>
                  <a:lnTo>
                    <a:pt x="15" y="72"/>
                  </a:lnTo>
                  <a:lnTo>
                    <a:pt x="20" y="58"/>
                  </a:lnTo>
                  <a:lnTo>
                    <a:pt x="25" y="45"/>
                  </a:lnTo>
                  <a:lnTo>
                    <a:pt x="30" y="35"/>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5"/>
                  </a:lnTo>
                  <a:lnTo>
                    <a:pt x="109" y="45"/>
                  </a:lnTo>
                  <a:lnTo>
                    <a:pt x="114" y="58"/>
                  </a:lnTo>
                  <a:lnTo>
                    <a:pt x="119" y="72"/>
                  </a:lnTo>
                  <a:lnTo>
                    <a:pt x="121" y="87"/>
                  </a:lnTo>
                  <a:lnTo>
                    <a:pt x="126" y="102"/>
                  </a:lnTo>
                  <a:lnTo>
                    <a:pt x="129" y="120"/>
                  </a:lnTo>
                  <a:lnTo>
                    <a:pt x="131" y="137"/>
                  </a:lnTo>
                  <a:lnTo>
                    <a:pt x="131" y="157"/>
                  </a:lnTo>
                  <a:lnTo>
                    <a:pt x="134" y="174"/>
                  </a:lnTo>
                  <a:lnTo>
                    <a:pt x="134" y="194"/>
                  </a:lnTo>
                  <a:lnTo>
                    <a:pt x="134" y="388"/>
                  </a:lnTo>
                  <a:lnTo>
                    <a:pt x="0" y="388"/>
                  </a:lnTo>
                  <a:lnTo>
                    <a:pt x="0" y="194"/>
                  </a:lnTo>
                </a:path>
              </a:pathLst>
            </a:custGeom>
            <a:noFill/>
            <a:ln w="11113">
              <a:solidFill>
                <a:srgbClr val="000000"/>
              </a:solidFill>
              <a:prstDash val="solid"/>
              <a:round/>
              <a:headEnd/>
              <a:tailEnd/>
            </a:ln>
          </p:spPr>
          <p:txBody>
            <a:bodyPr/>
            <a:lstStyle/>
            <a:p>
              <a:endParaRPr lang="en-US"/>
            </a:p>
          </p:txBody>
        </p:sp>
        <p:sp>
          <p:nvSpPr>
            <p:cNvPr id="105580" name="Freeform 105"/>
            <p:cNvSpPr>
              <a:spLocks/>
            </p:cNvSpPr>
            <p:nvPr/>
          </p:nvSpPr>
          <p:spPr bwMode="auto">
            <a:xfrm>
              <a:off x="4364" y="2760"/>
              <a:ext cx="123" cy="409"/>
            </a:xfrm>
            <a:custGeom>
              <a:avLst/>
              <a:gdLst>
                <a:gd name="T0" fmla="*/ 0 w 134"/>
                <a:gd name="T1" fmla="*/ 191 h 385"/>
                <a:gd name="T2" fmla="*/ 0 w 134"/>
                <a:gd name="T3" fmla="*/ 174 h 385"/>
                <a:gd name="T4" fmla="*/ 3 w 134"/>
                <a:gd name="T5" fmla="*/ 154 h 385"/>
                <a:gd name="T6" fmla="*/ 3 w 134"/>
                <a:gd name="T7" fmla="*/ 134 h 385"/>
                <a:gd name="T8" fmla="*/ 5 w 134"/>
                <a:gd name="T9" fmla="*/ 117 h 385"/>
                <a:gd name="T10" fmla="*/ 8 w 134"/>
                <a:gd name="T11" fmla="*/ 99 h 385"/>
                <a:gd name="T12" fmla="*/ 13 w 134"/>
                <a:gd name="T13" fmla="*/ 84 h 385"/>
                <a:gd name="T14" fmla="*/ 15 w 134"/>
                <a:gd name="T15" fmla="*/ 69 h 385"/>
                <a:gd name="T16" fmla="*/ 20 w 134"/>
                <a:gd name="T17" fmla="*/ 55 h 385"/>
                <a:gd name="T18" fmla="*/ 25 w 134"/>
                <a:gd name="T19" fmla="*/ 42 h 385"/>
                <a:gd name="T20" fmla="*/ 30 w 134"/>
                <a:gd name="T21" fmla="*/ 32 h 385"/>
                <a:gd name="T22" fmla="*/ 35 w 134"/>
                <a:gd name="T23" fmla="*/ 22 h 385"/>
                <a:gd name="T24" fmla="*/ 42 w 134"/>
                <a:gd name="T25" fmla="*/ 15 h 385"/>
                <a:gd name="T26" fmla="*/ 47 w 134"/>
                <a:gd name="T27" fmla="*/ 7 h 385"/>
                <a:gd name="T28" fmla="*/ 55 w 134"/>
                <a:gd name="T29" fmla="*/ 2 h 385"/>
                <a:gd name="T30" fmla="*/ 60 w 134"/>
                <a:gd name="T31" fmla="*/ 0 h 385"/>
                <a:gd name="T32" fmla="*/ 67 w 134"/>
                <a:gd name="T33" fmla="*/ 0 h 385"/>
                <a:gd name="T34" fmla="*/ 74 w 134"/>
                <a:gd name="T35" fmla="*/ 0 h 385"/>
                <a:gd name="T36" fmla="*/ 79 w 134"/>
                <a:gd name="T37" fmla="*/ 2 h 385"/>
                <a:gd name="T38" fmla="*/ 87 w 134"/>
                <a:gd name="T39" fmla="*/ 7 h 385"/>
                <a:gd name="T40" fmla="*/ 94 w 134"/>
                <a:gd name="T41" fmla="*/ 15 h 385"/>
                <a:gd name="T42" fmla="*/ 99 w 134"/>
                <a:gd name="T43" fmla="*/ 22 h 385"/>
                <a:gd name="T44" fmla="*/ 104 w 134"/>
                <a:gd name="T45" fmla="*/ 32 h 385"/>
                <a:gd name="T46" fmla="*/ 109 w 134"/>
                <a:gd name="T47" fmla="*/ 42 h 385"/>
                <a:gd name="T48" fmla="*/ 114 w 134"/>
                <a:gd name="T49" fmla="*/ 55 h 385"/>
                <a:gd name="T50" fmla="*/ 119 w 134"/>
                <a:gd name="T51" fmla="*/ 69 h 385"/>
                <a:gd name="T52" fmla="*/ 124 w 134"/>
                <a:gd name="T53" fmla="*/ 84 h 385"/>
                <a:gd name="T54" fmla="*/ 126 w 134"/>
                <a:gd name="T55" fmla="*/ 99 h 385"/>
                <a:gd name="T56" fmla="*/ 129 w 134"/>
                <a:gd name="T57" fmla="*/ 117 h 385"/>
                <a:gd name="T58" fmla="*/ 131 w 134"/>
                <a:gd name="T59" fmla="*/ 134 h 385"/>
                <a:gd name="T60" fmla="*/ 134 w 134"/>
                <a:gd name="T61" fmla="*/ 154 h 385"/>
                <a:gd name="T62" fmla="*/ 134 w 134"/>
                <a:gd name="T63" fmla="*/ 174 h 385"/>
                <a:gd name="T64" fmla="*/ 134 w 134"/>
                <a:gd name="T65" fmla="*/ 191 h 385"/>
                <a:gd name="T66" fmla="*/ 134 w 134"/>
                <a:gd name="T67" fmla="*/ 385 h 385"/>
                <a:gd name="T68" fmla="*/ 0 w 134"/>
                <a:gd name="T69" fmla="*/ 385 h 385"/>
                <a:gd name="T70" fmla="*/ 0 w 134"/>
                <a:gd name="T71" fmla="*/ 191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5"/>
                <a:gd name="T110" fmla="*/ 134 w 134"/>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5">
                  <a:moveTo>
                    <a:pt x="0" y="191"/>
                  </a:moveTo>
                  <a:lnTo>
                    <a:pt x="0" y="174"/>
                  </a:lnTo>
                  <a:lnTo>
                    <a:pt x="3" y="154"/>
                  </a:lnTo>
                  <a:lnTo>
                    <a:pt x="3" y="134"/>
                  </a:lnTo>
                  <a:lnTo>
                    <a:pt x="5" y="117"/>
                  </a:lnTo>
                  <a:lnTo>
                    <a:pt x="8" y="99"/>
                  </a:lnTo>
                  <a:lnTo>
                    <a:pt x="13" y="84"/>
                  </a:lnTo>
                  <a:lnTo>
                    <a:pt x="15" y="69"/>
                  </a:lnTo>
                  <a:lnTo>
                    <a:pt x="20" y="55"/>
                  </a:lnTo>
                  <a:lnTo>
                    <a:pt x="25" y="42"/>
                  </a:lnTo>
                  <a:lnTo>
                    <a:pt x="30" y="32"/>
                  </a:lnTo>
                  <a:lnTo>
                    <a:pt x="35" y="22"/>
                  </a:lnTo>
                  <a:lnTo>
                    <a:pt x="42" y="15"/>
                  </a:lnTo>
                  <a:lnTo>
                    <a:pt x="47" y="7"/>
                  </a:lnTo>
                  <a:lnTo>
                    <a:pt x="55" y="2"/>
                  </a:lnTo>
                  <a:lnTo>
                    <a:pt x="60" y="0"/>
                  </a:lnTo>
                  <a:lnTo>
                    <a:pt x="67" y="0"/>
                  </a:lnTo>
                  <a:lnTo>
                    <a:pt x="74" y="0"/>
                  </a:lnTo>
                  <a:lnTo>
                    <a:pt x="79" y="2"/>
                  </a:lnTo>
                  <a:lnTo>
                    <a:pt x="87" y="7"/>
                  </a:lnTo>
                  <a:lnTo>
                    <a:pt x="94" y="15"/>
                  </a:lnTo>
                  <a:lnTo>
                    <a:pt x="99" y="22"/>
                  </a:lnTo>
                  <a:lnTo>
                    <a:pt x="104" y="32"/>
                  </a:lnTo>
                  <a:lnTo>
                    <a:pt x="109" y="42"/>
                  </a:lnTo>
                  <a:lnTo>
                    <a:pt x="114" y="55"/>
                  </a:lnTo>
                  <a:lnTo>
                    <a:pt x="119" y="69"/>
                  </a:lnTo>
                  <a:lnTo>
                    <a:pt x="124" y="84"/>
                  </a:lnTo>
                  <a:lnTo>
                    <a:pt x="126" y="99"/>
                  </a:lnTo>
                  <a:lnTo>
                    <a:pt x="129" y="117"/>
                  </a:lnTo>
                  <a:lnTo>
                    <a:pt x="131" y="134"/>
                  </a:lnTo>
                  <a:lnTo>
                    <a:pt x="134" y="154"/>
                  </a:lnTo>
                  <a:lnTo>
                    <a:pt x="134" y="174"/>
                  </a:lnTo>
                  <a:lnTo>
                    <a:pt x="134" y="191"/>
                  </a:lnTo>
                  <a:lnTo>
                    <a:pt x="134" y="385"/>
                  </a:lnTo>
                  <a:lnTo>
                    <a:pt x="0" y="385"/>
                  </a:lnTo>
                  <a:lnTo>
                    <a:pt x="0" y="191"/>
                  </a:lnTo>
                  <a:close/>
                </a:path>
              </a:pathLst>
            </a:custGeom>
            <a:solidFill>
              <a:srgbClr val="00CCFF"/>
            </a:solidFill>
            <a:ln w="9525">
              <a:noFill/>
              <a:round/>
              <a:headEnd/>
              <a:tailEnd/>
            </a:ln>
          </p:spPr>
          <p:txBody>
            <a:bodyPr/>
            <a:lstStyle/>
            <a:p>
              <a:endParaRPr lang="en-US"/>
            </a:p>
          </p:txBody>
        </p:sp>
        <p:sp>
          <p:nvSpPr>
            <p:cNvPr id="105581" name="Freeform 106"/>
            <p:cNvSpPr>
              <a:spLocks/>
            </p:cNvSpPr>
            <p:nvPr/>
          </p:nvSpPr>
          <p:spPr bwMode="auto">
            <a:xfrm>
              <a:off x="4364" y="2760"/>
              <a:ext cx="123" cy="409"/>
            </a:xfrm>
            <a:custGeom>
              <a:avLst/>
              <a:gdLst>
                <a:gd name="T0" fmla="*/ 0 w 134"/>
                <a:gd name="T1" fmla="*/ 191 h 385"/>
                <a:gd name="T2" fmla="*/ 0 w 134"/>
                <a:gd name="T3" fmla="*/ 174 h 385"/>
                <a:gd name="T4" fmla="*/ 3 w 134"/>
                <a:gd name="T5" fmla="*/ 154 h 385"/>
                <a:gd name="T6" fmla="*/ 3 w 134"/>
                <a:gd name="T7" fmla="*/ 134 h 385"/>
                <a:gd name="T8" fmla="*/ 5 w 134"/>
                <a:gd name="T9" fmla="*/ 117 h 385"/>
                <a:gd name="T10" fmla="*/ 8 w 134"/>
                <a:gd name="T11" fmla="*/ 99 h 385"/>
                <a:gd name="T12" fmla="*/ 13 w 134"/>
                <a:gd name="T13" fmla="*/ 84 h 385"/>
                <a:gd name="T14" fmla="*/ 15 w 134"/>
                <a:gd name="T15" fmla="*/ 69 h 385"/>
                <a:gd name="T16" fmla="*/ 20 w 134"/>
                <a:gd name="T17" fmla="*/ 55 h 385"/>
                <a:gd name="T18" fmla="*/ 25 w 134"/>
                <a:gd name="T19" fmla="*/ 42 h 385"/>
                <a:gd name="T20" fmla="*/ 30 w 134"/>
                <a:gd name="T21" fmla="*/ 32 h 385"/>
                <a:gd name="T22" fmla="*/ 35 w 134"/>
                <a:gd name="T23" fmla="*/ 22 h 385"/>
                <a:gd name="T24" fmla="*/ 42 w 134"/>
                <a:gd name="T25" fmla="*/ 15 h 385"/>
                <a:gd name="T26" fmla="*/ 47 w 134"/>
                <a:gd name="T27" fmla="*/ 7 h 385"/>
                <a:gd name="T28" fmla="*/ 55 w 134"/>
                <a:gd name="T29" fmla="*/ 2 h 385"/>
                <a:gd name="T30" fmla="*/ 60 w 134"/>
                <a:gd name="T31" fmla="*/ 0 h 385"/>
                <a:gd name="T32" fmla="*/ 67 w 134"/>
                <a:gd name="T33" fmla="*/ 0 h 385"/>
                <a:gd name="T34" fmla="*/ 74 w 134"/>
                <a:gd name="T35" fmla="*/ 0 h 385"/>
                <a:gd name="T36" fmla="*/ 79 w 134"/>
                <a:gd name="T37" fmla="*/ 2 h 385"/>
                <a:gd name="T38" fmla="*/ 87 w 134"/>
                <a:gd name="T39" fmla="*/ 7 h 385"/>
                <a:gd name="T40" fmla="*/ 94 w 134"/>
                <a:gd name="T41" fmla="*/ 15 h 385"/>
                <a:gd name="T42" fmla="*/ 99 w 134"/>
                <a:gd name="T43" fmla="*/ 22 h 385"/>
                <a:gd name="T44" fmla="*/ 104 w 134"/>
                <a:gd name="T45" fmla="*/ 32 h 385"/>
                <a:gd name="T46" fmla="*/ 109 w 134"/>
                <a:gd name="T47" fmla="*/ 42 h 385"/>
                <a:gd name="T48" fmla="*/ 114 w 134"/>
                <a:gd name="T49" fmla="*/ 55 h 385"/>
                <a:gd name="T50" fmla="*/ 119 w 134"/>
                <a:gd name="T51" fmla="*/ 69 h 385"/>
                <a:gd name="T52" fmla="*/ 124 w 134"/>
                <a:gd name="T53" fmla="*/ 84 h 385"/>
                <a:gd name="T54" fmla="*/ 126 w 134"/>
                <a:gd name="T55" fmla="*/ 99 h 385"/>
                <a:gd name="T56" fmla="*/ 129 w 134"/>
                <a:gd name="T57" fmla="*/ 117 h 385"/>
                <a:gd name="T58" fmla="*/ 131 w 134"/>
                <a:gd name="T59" fmla="*/ 134 h 385"/>
                <a:gd name="T60" fmla="*/ 134 w 134"/>
                <a:gd name="T61" fmla="*/ 154 h 385"/>
                <a:gd name="T62" fmla="*/ 134 w 134"/>
                <a:gd name="T63" fmla="*/ 174 h 385"/>
                <a:gd name="T64" fmla="*/ 134 w 134"/>
                <a:gd name="T65" fmla="*/ 191 h 385"/>
                <a:gd name="T66" fmla="*/ 134 w 134"/>
                <a:gd name="T67" fmla="*/ 385 h 385"/>
                <a:gd name="T68" fmla="*/ 0 w 134"/>
                <a:gd name="T69" fmla="*/ 385 h 385"/>
                <a:gd name="T70" fmla="*/ 0 w 134"/>
                <a:gd name="T71" fmla="*/ 191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5"/>
                <a:gd name="T110" fmla="*/ 134 w 134"/>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5">
                  <a:moveTo>
                    <a:pt x="0" y="191"/>
                  </a:moveTo>
                  <a:lnTo>
                    <a:pt x="0" y="174"/>
                  </a:lnTo>
                  <a:lnTo>
                    <a:pt x="3" y="154"/>
                  </a:lnTo>
                  <a:lnTo>
                    <a:pt x="3" y="134"/>
                  </a:lnTo>
                  <a:lnTo>
                    <a:pt x="5" y="117"/>
                  </a:lnTo>
                  <a:lnTo>
                    <a:pt x="8" y="99"/>
                  </a:lnTo>
                  <a:lnTo>
                    <a:pt x="13" y="84"/>
                  </a:lnTo>
                  <a:lnTo>
                    <a:pt x="15" y="69"/>
                  </a:lnTo>
                  <a:lnTo>
                    <a:pt x="20" y="55"/>
                  </a:lnTo>
                  <a:lnTo>
                    <a:pt x="25" y="42"/>
                  </a:lnTo>
                  <a:lnTo>
                    <a:pt x="30" y="32"/>
                  </a:lnTo>
                  <a:lnTo>
                    <a:pt x="35" y="22"/>
                  </a:lnTo>
                  <a:lnTo>
                    <a:pt x="42" y="15"/>
                  </a:lnTo>
                  <a:lnTo>
                    <a:pt x="47" y="7"/>
                  </a:lnTo>
                  <a:lnTo>
                    <a:pt x="55" y="2"/>
                  </a:lnTo>
                  <a:lnTo>
                    <a:pt x="60" y="0"/>
                  </a:lnTo>
                  <a:lnTo>
                    <a:pt x="67" y="0"/>
                  </a:lnTo>
                  <a:lnTo>
                    <a:pt x="74" y="0"/>
                  </a:lnTo>
                  <a:lnTo>
                    <a:pt x="79" y="2"/>
                  </a:lnTo>
                  <a:lnTo>
                    <a:pt x="87" y="7"/>
                  </a:lnTo>
                  <a:lnTo>
                    <a:pt x="94" y="15"/>
                  </a:lnTo>
                  <a:lnTo>
                    <a:pt x="99" y="22"/>
                  </a:lnTo>
                  <a:lnTo>
                    <a:pt x="104" y="32"/>
                  </a:lnTo>
                  <a:lnTo>
                    <a:pt x="109" y="42"/>
                  </a:lnTo>
                  <a:lnTo>
                    <a:pt x="114" y="55"/>
                  </a:lnTo>
                  <a:lnTo>
                    <a:pt x="119" y="69"/>
                  </a:lnTo>
                  <a:lnTo>
                    <a:pt x="124" y="84"/>
                  </a:lnTo>
                  <a:lnTo>
                    <a:pt x="126" y="99"/>
                  </a:lnTo>
                  <a:lnTo>
                    <a:pt x="129" y="117"/>
                  </a:lnTo>
                  <a:lnTo>
                    <a:pt x="131" y="134"/>
                  </a:lnTo>
                  <a:lnTo>
                    <a:pt x="134" y="154"/>
                  </a:lnTo>
                  <a:lnTo>
                    <a:pt x="134" y="174"/>
                  </a:lnTo>
                  <a:lnTo>
                    <a:pt x="134" y="191"/>
                  </a:lnTo>
                  <a:lnTo>
                    <a:pt x="134" y="385"/>
                  </a:lnTo>
                  <a:lnTo>
                    <a:pt x="0" y="385"/>
                  </a:lnTo>
                  <a:lnTo>
                    <a:pt x="0" y="191"/>
                  </a:lnTo>
                </a:path>
              </a:pathLst>
            </a:custGeom>
            <a:noFill/>
            <a:ln w="11113">
              <a:solidFill>
                <a:srgbClr val="000000"/>
              </a:solidFill>
              <a:prstDash val="solid"/>
              <a:round/>
              <a:headEnd/>
              <a:tailEnd/>
            </a:ln>
          </p:spPr>
          <p:txBody>
            <a:bodyPr/>
            <a:lstStyle/>
            <a:p>
              <a:endParaRPr lang="en-US"/>
            </a:p>
          </p:txBody>
        </p:sp>
        <p:sp>
          <p:nvSpPr>
            <p:cNvPr id="105582" name="Freeform 107"/>
            <p:cNvSpPr>
              <a:spLocks/>
            </p:cNvSpPr>
            <p:nvPr/>
          </p:nvSpPr>
          <p:spPr bwMode="auto">
            <a:xfrm>
              <a:off x="4487" y="2760"/>
              <a:ext cx="122" cy="409"/>
            </a:xfrm>
            <a:custGeom>
              <a:avLst/>
              <a:gdLst>
                <a:gd name="T0" fmla="*/ 0 w 133"/>
                <a:gd name="T1" fmla="*/ 191 h 385"/>
                <a:gd name="T2" fmla="*/ 0 w 133"/>
                <a:gd name="T3" fmla="*/ 174 h 385"/>
                <a:gd name="T4" fmla="*/ 2 w 133"/>
                <a:gd name="T5" fmla="*/ 154 h 385"/>
                <a:gd name="T6" fmla="*/ 2 w 133"/>
                <a:gd name="T7" fmla="*/ 134 h 385"/>
                <a:gd name="T8" fmla="*/ 5 w 133"/>
                <a:gd name="T9" fmla="*/ 117 h 385"/>
                <a:gd name="T10" fmla="*/ 7 w 133"/>
                <a:gd name="T11" fmla="*/ 99 h 385"/>
                <a:gd name="T12" fmla="*/ 12 w 133"/>
                <a:gd name="T13" fmla="*/ 84 h 385"/>
                <a:gd name="T14" fmla="*/ 15 w 133"/>
                <a:gd name="T15" fmla="*/ 69 h 385"/>
                <a:gd name="T16" fmla="*/ 20 w 133"/>
                <a:gd name="T17" fmla="*/ 55 h 385"/>
                <a:gd name="T18" fmla="*/ 24 w 133"/>
                <a:gd name="T19" fmla="*/ 42 h 385"/>
                <a:gd name="T20" fmla="*/ 29 w 133"/>
                <a:gd name="T21" fmla="*/ 32 h 385"/>
                <a:gd name="T22" fmla="*/ 34 w 133"/>
                <a:gd name="T23" fmla="*/ 22 h 385"/>
                <a:gd name="T24" fmla="*/ 42 w 133"/>
                <a:gd name="T25" fmla="*/ 15 h 385"/>
                <a:gd name="T26" fmla="*/ 47 w 133"/>
                <a:gd name="T27" fmla="*/ 7 h 385"/>
                <a:gd name="T28" fmla="*/ 54 w 133"/>
                <a:gd name="T29" fmla="*/ 2 h 385"/>
                <a:gd name="T30" fmla="*/ 59 w 133"/>
                <a:gd name="T31" fmla="*/ 0 h 385"/>
                <a:gd name="T32" fmla="*/ 67 w 133"/>
                <a:gd name="T33" fmla="*/ 0 h 385"/>
                <a:gd name="T34" fmla="*/ 74 w 133"/>
                <a:gd name="T35" fmla="*/ 0 h 385"/>
                <a:gd name="T36" fmla="*/ 81 w 133"/>
                <a:gd name="T37" fmla="*/ 2 h 385"/>
                <a:gd name="T38" fmla="*/ 86 w 133"/>
                <a:gd name="T39" fmla="*/ 7 h 385"/>
                <a:gd name="T40" fmla="*/ 94 w 133"/>
                <a:gd name="T41" fmla="*/ 15 h 385"/>
                <a:gd name="T42" fmla="*/ 99 w 133"/>
                <a:gd name="T43" fmla="*/ 22 h 385"/>
                <a:gd name="T44" fmla="*/ 104 w 133"/>
                <a:gd name="T45" fmla="*/ 32 h 385"/>
                <a:gd name="T46" fmla="*/ 109 w 133"/>
                <a:gd name="T47" fmla="*/ 42 h 385"/>
                <a:gd name="T48" fmla="*/ 114 w 133"/>
                <a:gd name="T49" fmla="*/ 55 h 385"/>
                <a:gd name="T50" fmla="*/ 118 w 133"/>
                <a:gd name="T51" fmla="*/ 69 h 385"/>
                <a:gd name="T52" fmla="*/ 123 w 133"/>
                <a:gd name="T53" fmla="*/ 84 h 385"/>
                <a:gd name="T54" fmla="*/ 126 w 133"/>
                <a:gd name="T55" fmla="*/ 99 h 385"/>
                <a:gd name="T56" fmla="*/ 128 w 133"/>
                <a:gd name="T57" fmla="*/ 117 h 385"/>
                <a:gd name="T58" fmla="*/ 131 w 133"/>
                <a:gd name="T59" fmla="*/ 134 h 385"/>
                <a:gd name="T60" fmla="*/ 133 w 133"/>
                <a:gd name="T61" fmla="*/ 154 h 385"/>
                <a:gd name="T62" fmla="*/ 133 w 133"/>
                <a:gd name="T63" fmla="*/ 174 h 385"/>
                <a:gd name="T64" fmla="*/ 133 w 133"/>
                <a:gd name="T65" fmla="*/ 191 h 385"/>
                <a:gd name="T66" fmla="*/ 133 w 133"/>
                <a:gd name="T67" fmla="*/ 385 h 385"/>
                <a:gd name="T68" fmla="*/ 0 w 133"/>
                <a:gd name="T69" fmla="*/ 385 h 385"/>
                <a:gd name="T70" fmla="*/ 0 w 133"/>
                <a:gd name="T71" fmla="*/ 191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5"/>
                <a:gd name="T110" fmla="*/ 133 w 13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5">
                  <a:moveTo>
                    <a:pt x="0" y="191"/>
                  </a:moveTo>
                  <a:lnTo>
                    <a:pt x="0" y="174"/>
                  </a:lnTo>
                  <a:lnTo>
                    <a:pt x="2" y="154"/>
                  </a:lnTo>
                  <a:lnTo>
                    <a:pt x="2" y="134"/>
                  </a:lnTo>
                  <a:lnTo>
                    <a:pt x="5" y="117"/>
                  </a:lnTo>
                  <a:lnTo>
                    <a:pt x="7" y="99"/>
                  </a:lnTo>
                  <a:lnTo>
                    <a:pt x="12" y="84"/>
                  </a:lnTo>
                  <a:lnTo>
                    <a:pt x="15" y="69"/>
                  </a:lnTo>
                  <a:lnTo>
                    <a:pt x="20" y="55"/>
                  </a:lnTo>
                  <a:lnTo>
                    <a:pt x="24" y="42"/>
                  </a:lnTo>
                  <a:lnTo>
                    <a:pt x="29" y="32"/>
                  </a:lnTo>
                  <a:lnTo>
                    <a:pt x="34" y="22"/>
                  </a:lnTo>
                  <a:lnTo>
                    <a:pt x="42" y="15"/>
                  </a:lnTo>
                  <a:lnTo>
                    <a:pt x="47" y="7"/>
                  </a:lnTo>
                  <a:lnTo>
                    <a:pt x="54" y="2"/>
                  </a:lnTo>
                  <a:lnTo>
                    <a:pt x="59" y="0"/>
                  </a:lnTo>
                  <a:lnTo>
                    <a:pt x="67" y="0"/>
                  </a:lnTo>
                  <a:lnTo>
                    <a:pt x="74" y="0"/>
                  </a:lnTo>
                  <a:lnTo>
                    <a:pt x="81" y="2"/>
                  </a:lnTo>
                  <a:lnTo>
                    <a:pt x="86" y="7"/>
                  </a:lnTo>
                  <a:lnTo>
                    <a:pt x="94" y="15"/>
                  </a:lnTo>
                  <a:lnTo>
                    <a:pt x="99" y="22"/>
                  </a:lnTo>
                  <a:lnTo>
                    <a:pt x="104" y="32"/>
                  </a:lnTo>
                  <a:lnTo>
                    <a:pt x="109" y="42"/>
                  </a:lnTo>
                  <a:lnTo>
                    <a:pt x="114" y="55"/>
                  </a:lnTo>
                  <a:lnTo>
                    <a:pt x="118" y="69"/>
                  </a:lnTo>
                  <a:lnTo>
                    <a:pt x="123" y="84"/>
                  </a:lnTo>
                  <a:lnTo>
                    <a:pt x="126" y="99"/>
                  </a:lnTo>
                  <a:lnTo>
                    <a:pt x="128" y="117"/>
                  </a:lnTo>
                  <a:lnTo>
                    <a:pt x="131" y="134"/>
                  </a:lnTo>
                  <a:lnTo>
                    <a:pt x="133" y="154"/>
                  </a:lnTo>
                  <a:lnTo>
                    <a:pt x="133" y="174"/>
                  </a:lnTo>
                  <a:lnTo>
                    <a:pt x="133" y="191"/>
                  </a:lnTo>
                  <a:lnTo>
                    <a:pt x="133" y="385"/>
                  </a:lnTo>
                  <a:lnTo>
                    <a:pt x="0" y="385"/>
                  </a:lnTo>
                  <a:lnTo>
                    <a:pt x="0" y="191"/>
                  </a:lnTo>
                  <a:close/>
                </a:path>
              </a:pathLst>
            </a:custGeom>
            <a:solidFill>
              <a:srgbClr val="00CCFF"/>
            </a:solidFill>
            <a:ln w="9525">
              <a:noFill/>
              <a:round/>
              <a:headEnd/>
              <a:tailEnd/>
            </a:ln>
          </p:spPr>
          <p:txBody>
            <a:bodyPr/>
            <a:lstStyle/>
            <a:p>
              <a:endParaRPr lang="en-US"/>
            </a:p>
          </p:txBody>
        </p:sp>
        <p:sp>
          <p:nvSpPr>
            <p:cNvPr id="105583" name="Freeform 108"/>
            <p:cNvSpPr>
              <a:spLocks/>
            </p:cNvSpPr>
            <p:nvPr/>
          </p:nvSpPr>
          <p:spPr bwMode="auto">
            <a:xfrm>
              <a:off x="4487" y="2760"/>
              <a:ext cx="122" cy="409"/>
            </a:xfrm>
            <a:custGeom>
              <a:avLst/>
              <a:gdLst>
                <a:gd name="T0" fmla="*/ 0 w 133"/>
                <a:gd name="T1" fmla="*/ 191 h 385"/>
                <a:gd name="T2" fmla="*/ 0 w 133"/>
                <a:gd name="T3" fmla="*/ 174 h 385"/>
                <a:gd name="T4" fmla="*/ 2 w 133"/>
                <a:gd name="T5" fmla="*/ 154 h 385"/>
                <a:gd name="T6" fmla="*/ 2 w 133"/>
                <a:gd name="T7" fmla="*/ 134 h 385"/>
                <a:gd name="T8" fmla="*/ 5 w 133"/>
                <a:gd name="T9" fmla="*/ 117 h 385"/>
                <a:gd name="T10" fmla="*/ 7 w 133"/>
                <a:gd name="T11" fmla="*/ 99 h 385"/>
                <a:gd name="T12" fmla="*/ 12 w 133"/>
                <a:gd name="T13" fmla="*/ 84 h 385"/>
                <a:gd name="T14" fmla="*/ 15 w 133"/>
                <a:gd name="T15" fmla="*/ 69 h 385"/>
                <a:gd name="T16" fmla="*/ 20 w 133"/>
                <a:gd name="T17" fmla="*/ 55 h 385"/>
                <a:gd name="T18" fmla="*/ 24 w 133"/>
                <a:gd name="T19" fmla="*/ 42 h 385"/>
                <a:gd name="T20" fmla="*/ 29 w 133"/>
                <a:gd name="T21" fmla="*/ 32 h 385"/>
                <a:gd name="T22" fmla="*/ 34 w 133"/>
                <a:gd name="T23" fmla="*/ 22 h 385"/>
                <a:gd name="T24" fmla="*/ 42 w 133"/>
                <a:gd name="T25" fmla="*/ 15 h 385"/>
                <a:gd name="T26" fmla="*/ 47 w 133"/>
                <a:gd name="T27" fmla="*/ 7 h 385"/>
                <a:gd name="T28" fmla="*/ 54 w 133"/>
                <a:gd name="T29" fmla="*/ 2 h 385"/>
                <a:gd name="T30" fmla="*/ 59 w 133"/>
                <a:gd name="T31" fmla="*/ 0 h 385"/>
                <a:gd name="T32" fmla="*/ 67 w 133"/>
                <a:gd name="T33" fmla="*/ 0 h 385"/>
                <a:gd name="T34" fmla="*/ 74 w 133"/>
                <a:gd name="T35" fmla="*/ 0 h 385"/>
                <a:gd name="T36" fmla="*/ 81 w 133"/>
                <a:gd name="T37" fmla="*/ 2 h 385"/>
                <a:gd name="T38" fmla="*/ 86 w 133"/>
                <a:gd name="T39" fmla="*/ 7 h 385"/>
                <a:gd name="T40" fmla="*/ 94 w 133"/>
                <a:gd name="T41" fmla="*/ 15 h 385"/>
                <a:gd name="T42" fmla="*/ 99 w 133"/>
                <a:gd name="T43" fmla="*/ 22 h 385"/>
                <a:gd name="T44" fmla="*/ 104 w 133"/>
                <a:gd name="T45" fmla="*/ 32 h 385"/>
                <a:gd name="T46" fmla="*/ 109 w 133"/>
                <a:gd name="T47" fmla="*/ 42 h 385"/>
                <a:gd name="T48" fmla="*/ 114 w 133"/>
                <a:gd name="T49" fmla="*/ 55 h 385"/>
                <a:gd name="T50" fmla="*/ 118 w 133"/>
                <a:gd name="T51" fmla="*/ 69 h 385"/>
                <a:gd name="T52" fmla="*/ 123 w 133"/>
                <a:gd name="T53" fmla="*/ 84 h 385"/>
                <a:gd name="T54" fmla="*/ 126 w 133"/>
                <a:gd name="T55" fmla="*/ 99 h 385"/>
                <a:gd name="T56" fmla="*/ 128 w 133"/>
                <a:gd name="T57" fmla="*/ 117 h 385"/>
                <a:gd name="T58" fmla="*/ 131 w 133"/>
                <a:gd name="T59" fmla="*/ 134 h 385"/>
                <a:gd name="T60" fmla="*/ 133 w 133"/>
                <a:gd name="T61" fmla="*/ 154 h 385"/>
                <a:gd name="T62" fmla="*/ 133 w 133"/>
                <a:gd name="T63" fmla="*/ 174 h 385"/>
                <a:gd name="T64" fmla="*/ 133 w 133"/>
                <a:gd name="T65" fmla="*/ 191 h 385"/>
                <a:gd name="T66" fmla="*/ 133 w 133"/>
                <a:gd name="T67" fmla="*/ 385 h 385"/>
                <a:gd name="T68" fmla="*/ 0 w 133"/>
                <a:gd name="T69" fmla="*/ 385 h 385"/>
                <a:gd name="T70" fmla="*/ 0 w 133"/>
                <a:gd name="T71" fmla="*/ 191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5"/>
                <a:gd name="T110" fmla="*/ 133 w 13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5">
                  <a:moveTo>
                    <a:pt x="0" y="191"/>
                  </a:moveTo>
                  <a:lnTo>
                    <a:pt x="0" y="174"/>
                  </a:lnTo>
                  <a:lnTo>
                    <a:pt x="2" y="154"/>
                  </a:lnTo>
                  <a:lnTo>
                    <a:pt x="2" y="134"/>
                  </a:lnTo>
                  <a:lnTo>
                    <a:pt x="5" y="117"/>
                  </a:lnTo>
                  <a:lnTo>
                    <a:pt x="7" y="99"/>
                  </a:lnTo>
                  <a:lnTo>
                    <a:pt x="12" y="84"/>
                  </a:lnTo>
                  <a:lnTo>
                    <a:pt x="15" y="69"/>
                  </a:lnTo>
                  <a:lnTo>
                    <a:pt x="20" y="55"/>
                  </a:lnTo>
                  <a:lnTo>
                    <a:pt x="24" y="42"/>
                  </a:lnTo>
                  <a:lnTo>
                    <a:pt x="29" y="32"/>
                  </a:lnTo>
                  <a:lnTo>
                    <a:pt x="34" y="22"/>
                  </a:lnTo>
                  <a:lnTo>
                    <a:pt x="42" y="15"/>
                  </a:lnTo>
                  <a:lnTo>
                    <a:pt x="47" y="7"/>
                  </a:lnTo>
                  <a:lnTo>
                    <a:pt x="54" y="2"/>
                  </a:lnTo>
                  <a:lnTo>
                    <a:pt x="59" y="0"/>
                  </a:lnTo>
                  <a:lnTo>
                    <a:pt x="67" y="0"/>
                  </a:lnTo>
                  <a:lnTo>
                    <a:pt x="74" y="0"/>
                  </a:lnTo>
                  <a:lnTo>
                    <a:pt x="81" y="2"/>
                  </a:lnTo>
                  <a:lnTo>
                    <a:pt x="86" y="7"/>
                  </a:lnTo>
                  <a:lnTo>
                    <a:pt x="94" y="15"/>
                  </a:lnTo>
                  <a:lnTo>
                    <a:pt x="99" y="22"/>
                  </a:lnTo>
                  <a:lnTo>
                    <a:pt x="104" y="32"/>
                  </a:lnTo>
                  <a:lnTo>
                    <a:pt x="109" y="42"/>
                  </a:lnTo>
                  <a:lnTo>
                    <a:pt x="114" y="55"/>
                  </a:lnTo>
                  <a:lnTo>
                    <a:pt x="118" y="69"/>
                  </a:lnTo>
                  <a:lnTo>
                    <a:pt x="123" y="84"/>
                  </a:lnTo>
                  <a:lnTo>
                    <a:pt x="126" y="99"/>
                  </a:lnTo>
                  <a:lnTo>
                    <a:pt x="128" y="117"/>
                  </a:lnTo>
                  <a:lnTo>
                    <a:pt x="131" y="134"/>
                  </a:lnTo>
                  <a:lnTo>
                    <a:pt x="133" y="154"/>
                  </a:lnTo>
                  <a:lnTo>
                    <a:pt x="133" y="174"/>
                  </a:lnTo>
                  <a:lnTo>
                    <a:pt x="133" y="191"/>
                  </a:lnTo>
                  <a:lnTo>
                    <a:pt x="133" y="385"/>
                  </a:lnTo>
                  <a:lnTo>
                    <a:pt x="0" y="385"/>
                  </a:lnTo>
                  <a:lnTo>
                    <a:pt x="0" y="191"/>
                  </a:lnTo>
                </a:path>
              </a:pathLst>
            </a:custGeom>
            <a:noFill/>
            <a:ln w="11113">
              <a:solidFill>
                <a:srgbClr val="000000"/>
              </a:solidFill>
              <a:prstDash val="solid"/>
              <a:round/>
              <a:headEnd/>
              <a:tailEnd/>
            </a:ln>
          </p:spPr>
          <p:txBody>
            <a:bodyPr/>
            <a:lstStyle/>
            <a:p>
              <a:endParaRPr lang="en-US"/>
            </a:p>
          </p:txBody>
        </p:sp>
        <p:sp>
          <p:nvSpPr>
            <p:cNvPr id="105584" name="Freeform 109"/>
            <p:cNvSpPr>
              <a:spLocks/>
            </p:cNvSpPr>
            <p:nvPr/>
          </p:nvSpPr>
          <p:spPr bwMode="auto">
            <a:xfrm>
              <a:off x="4609" y="2992"/>
              <a:ext cx="123" cy="177"/>
            </a:xfrm>
            <a:custGeom>
              <a:avLst/>
              <a:gdLst>
                <a:gd name="T0" fmla="*/ 0 w 134"/>
                <a:gd name="T1" fmla="*/ 85 h 167"/>
                <a:gd name="T2" fmla="*/ 0 w 134"/>
                <a:gd name="T3" fmla="*/ 75 h 167"/>
                <a:gd name="T4" fmla="*/ 3 w 134"/>
                <a:gd name="T5" fmla="*/ 67 h 167"/>
                <a:gd name="T6" fmla="*/ 3 w 134"/>
                <a:gd name="T7" fmla="*/ 58 h 167"/>
                <a:gd name="T8" fmla="*/ 5 w 134"/>
                <a:gd name="T9" fmla="*/ 50 h 167"/>
                <a:gd name="T10" fmla="*/ 13 w 134"/>
                <a:gd name="T11" fmla="*/ 38 h 167"/>
                <a:gd name="T12" fmla="*/ 20 w 134"/>
                <a:gd name="T13" fmla="*/ 25 h 167"/>
                <a:gd name="T14" fmla="*/ 25 w 134"/>
                <a:gd name="T15" fmla="*/ 18 h 167"/>
                <a:gd name="T16" fmla="*/ 30 w 134"/>
                <a:gd name="T17" fmla="*/ 13 h 167"/>
                <a:gd name="T18" fmla="*/ 35 w 134"/>
                <a:gd name="T19" fmla="*/ 10 h 167"/>
                <a:gd name="T20" fmla="*/ 42 w 134"/>
                <a:gd name="T21" fmla="*/ 5 h 167"/>
                <a:gd name="T22" fmla="*/ 47 w 134"/>
                <a:gd name="T23" fmla="*/ 3 h 167"/>
                <a:gd name="T24" fmla="*/ 55 w 134"/>
                <a:gd name="T25" fmla="*/ 0 h 167"/>
                <a:gd name="T26" fmla="*/ 62 w 134"/>
                <a:gd name="T27" fmla="*/ 0 h 167"/>
                <a:gd name="T28" fmla="*/ 67 w 134"/>
                <a:gd name="T29" fmla="*/ 0 h 167"/>
                <a:gd name="T30" fmla="*/ 74 w 134"/>
                <a:gd name="T31" fmla="*/ 0 h 167"/>
                <a:gd name="T32" fmla="*/ 82 w 134"/>
                <a:gd name="T33" fmla="*/ 0 h 167"/>
                <a:gd name="T34" fmla="*/ 87 w 134"/>
                <a:gd name="T35" fmla="*/ 3 h 167"/>
                <a:gd name="T36" fmla="*/ 94 w 134"/>
                <a:gd name="T37" fmla="*/ 5 h 167"/>
                <a:gd name="T38" fmla="*/ 99 w 134"/>
                <a:gd name="T39" fmla="*/ 10 h 167"/>
                <a:gd name="T40" fmla="*/ 107 w 134"/>
                <a:gd name="T41" fmla="*/ 13 h 167"/>
                <a:gd name="T42" fmla="*/ 112 w 134"/>
                <a:gd name="T43" fmla="*/ 18 h 167"/>
                <a:gd name="T44" fmla="*/ 116 w 134"/>
                <a:gd name="T45" fmla="*/ 25 h 167"/>
                <a:gd name="T46" fmla="*/ 124 w 134"/>
                <a:gd name="T47" fmla="*/ 38 h 167"/>
                <a:gd name="T48" fmla="*/ 129 w 134"/>
                <a:gd name="T49" fmla="*/ 50 h 167"/>
                <a:gd name="T50" fmla="*/ 131 w 134"/>
                <a:gd name="T51" fmla="*/ 58 h 167"/>
                <a:gd name="T52" fmla="*/ 134 w 134"/>
                <a:gd name="T53" fmla="*/ 67 h 167"/>
                <a:gd name="T54" fmla="*/ 134 w 134"/>
                <a:gd name="T55" fmla="*/ 75 h 167"/>
                <a:gd name="T56" fmla="*/ 134 w 134"/>
                <a:gd name="T57" fmla="*/ 85 h 167"/>
                <a:gd name="T58" fmla="*/ 134 w 134"/>
                <a:gd name="T59" fmla="*/ 167 h 167"/>
                <a:gd name="T60" fmla="*/ 0 w 134"/>
                <a:gd name="T61" fmla="*/ 167 h 167"/>
                <a:gd name="T62" fmla="*/ 0 w 134"/>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3" y="67"/>
                  </a:lnTo>
                  <a:lnTo>
                    <a:pt x="3" y="58"/>
                  </a:lnTo>
                  <a:lnTo>
                    <a:pt x="5" y="50"/>
                  </a:lnTo>
                  <a:lnTo>
                    <a:pt x="13" y="38"/>
                  </a:lnTo>
                  <a:lnTo>
                    <a:pt x="20" y="25"/>
                  </a:lnTo>
                  <a:lnTo>
                    <a:pt x="25" y="18"/>
                  </a:lnTo>
                  <a:lnTo>
                    <a:pt x="30" y="13"/>
                  </a:lnTo>
                  <a:lnTo>
                    <a:pt x="35" y="10"/>
                  </a:lnTo>
                  <a:lnTo>
                    <a:pt x="42" y="5"/>
                  </a:lnTo>
                  <a:lnTo>
                    <a:pt x="47" y="3"/>
                  </a:lnTo>
                  <a:lnTo>
                    <a:pt x="55" y="0"/>
                  </a:lnTo>
                  <a:lnTo>
                    <a:pt x="62" y="0"/>
                  </a:lnTo>
                  <a:lnTo>
                    <a:pt x="67" y="0"/>
                  </a:lnTo>
                  <a:lnTo>
                    <a:pt x="74" y="0"/>
                  </a:lnTo>
                  <a:lnTo>
                    <a:pt x="82" y="0"/>
                  </a:lnTo>
                  <a:lnTo>
                    <a:pt x="87" y="3"/>
                  </a:lnTo>
                  <a:lnTo>
                    <a:pt x="94" y="5"/>
                  </a:lnTo>
                  <a:lnTo>
                    <a:pt x="99" y="10"/>
                  </a:lnTo>
                  <a:lnTo>
                    <a:pt x="107" y="13"/>
                  </a:lnTo>
                  <a:lnTo>
                    <a:pt x="112" y="18"/>
                  </a:lnTo>
                  <a:lnTo>
                    <a:pt x="116" y="25"/>
                  </a:lnTo>
                  <a:lnTo>
                    <a:pt x="124" y="38"/>
                  </a:lnTo>
                  <a:lnTo>
                    <a:pt x="129" y="50"/>
                  </a:lnTo>
                  <a:lnTo>
                    <a:pt x="131" y="58"/>
                  </a:lnTo>
                  <a:lnTo>
                    <a:pt x="134" y="67"/>
                  </a:lnTo>
                  <a:lnTo>
                    <a:pt x="134" y="75"/>
                  </a:lnTo>
                  <a:lnTo>
                    <a:pt x="134" y="85"/>
                  </a:lnTo>
                  <a:lnTo>
                    <a:pt x="134" y="167"/>
                  </a:lnTo>
                  <a:lnTo>
                    <a:pt x="0" y="167"/>
                  </a:lnTo>
                  <a:lnTo>
                    <a:pt x="0" y="85"/>
                  </a:lnTo>
                  <a:close/>
                </a:path>
              </a:pathLst>
            </a:custGeom>
            <a:solidFill>
              <a:srgbClr val="FFFFFF"/>
            </a:solidFill>
            <a:ln w="9525">
              <a:noFill/>
              <a:round/>
              <a:headEnd/>
              <a:tailEnd/>
            </a:ln>
          </p:spPr>
          <p:txBody>
            <a:bodyPr/>
            <a:lstStyle/>
            <a:p>
              <a:endParaRPr lang="en-US"/>
            </a:p>
          </p:txBody>
        </p:sp>
        <p:sp>
          <p:nvSpPr>
            <p:cNvPr id="105585" name="Freeform 110"/>
            <p:cNvSpPr>
              <a:spLocks/>
            </p:cNvSpPr>
            <p:nvPr/>
          </p:nvSpPr>
          <p:spPr bwMode="auto">
            <a:xfrm>
              <a:off x="4609" y="2992"/>
              <a:ext cx="123" cy="177"/>
            </a:xfrm>
            <a:custGeom>
              <a:avLst/>
              <a:gdLst>
                <a:gd name="T0" fmla="*/ 0 w 134"/>
                <a:gd name="T1" fmla="*/ 85 h 167"/>
                <a:gd name="T2" fmla="*/ 0 w 134"/>
                <a:gd name="T3" fmla="*/ 75 h 167"/>
                <a:gd name="T4" fmla="*/ 3 w 134"/>
                <a:gd name="T5" fmla="*/ 67 h 167"/>
                <a:gd name="T6" fmla="*/ 3 w 134"/>
                <a:gd name="T7" fmla="*/ 58 h 167"/>
                <a:gd name="T8" fmla="*/ 5 w 134"/>
                <a:gd name="T9" fmla="*/ 50 h 167"/>
                <a:gd name="T10" fmla="*/ 13 w 134"/>
                <a:gd name="T11" fmla="*/ 38 h 167"/>
                <a:gd name="T12" fmla="*/ 20 w 134"/>
                <a:gd name="T13" fmla="*/ 25 h 167"/>
                <a:gd name="T14" fmla="*/ 25 w 134"/>
                <a:gd name="T15" fmla="*/ 18 h 167"/>
                <a:gd name="T16" fmla="*/ 30 w 134"/>
                <a:gd name="T17" fmla="*/ 13 h 167"/>
                <a:gd name="T18" fmla="*/ 35 w 134"/>
                <a:gd name="T19" fmla="*/ 10 h 167"/>
                <a:gd name="T20" fmla="*/ 42 w 134"/>
                <a:gd name="T21" fmla="*/ 5 h 167"/>
                <a:gd name="T22" fmla="*/ 47 w 134"/>
                <a:gd name="T23" fmla="*/ 3 h 167"/>
                <a:gd name="T24" fmla="*/ 55 w 134"/>
                <a:gd name="T25" fmla="*/ 0 h 167"/>
                <a:gd name="T26" fmla="*/ 62 w 134"/>
                <a:gd name="T27" fmla="*/ 0 h 167"/>
                <a:gd name="T28" fmla="*/ 67 w 134"/>
                <a:gd name="T29" fmla="*/ 0 h 167"/>
                <a:gd name="T30" fmla="*/ 74 w 134"/>
                <a:gd name="T31" fmla="*/ 0 h 167"/>
                <a:gd name="T32" fmla="*/ 82 w 134"/>
                <a:gd name="T33" fmla="*/ 0 h 167"/>
                <a:gd name="T34" fmla="*/ 87 w 134"/>
                <a:gd name="T35" fmla="*/ 3 h 167"/>
                <a:gd name="T36" fmla="*/ 94 w 134"/>
                <a:gd name="T37" fmla="*/ 5 h 167"/>
                <a:gd name="T38" fmla="*/ 99 w 134"/>
                <a:gd name="T39" fmla="*/ 10 h 167"/>
                <a:gd name="T40" fmla="*/ 107 w 134"/>
                <a:gd name="T41" fmla="*/ 13 h 167"/>
                <a:gd name="T42" fmla="*/ 112 w 134"/>
                <a:gd name="T43" fmla="*/ 18 h 167"/>
                <a:gd name="T44" fmla="*/ 116 w 134"/>
                <a:gd name="T45" fmla="*/ 25 h 167"/>
                <a:gd name="T46" fmla="*/ 124 w 134"/>
                <a:gd name="T47" fmla="*/ 38 h 167"/>
                <a:gd name="T48" fmla="*/ 129 w 134"/>
                <a:gd name="T49" fmla="*/ 50 h 167"/>
                <a:gd name="T50" fmla="*/ 131 w 134"/>
                <a:gd name="T51" fmla="*/ 58 h 167"/>
                <a:gd name="T52" fmla="*/ 134 w 134"/>
                <a:gd name="T53" fmla="*/ 67 h 167"/>
                <a:gd name="T54" fmla="*/ 134 w 134"/>
                <a:gd name="T55" fmla="*/ 75 h 167"/>
                <a:gd name="T56" fmla="*/ 134 w 134"/>
                <a:gd name="T57" fmla="*/ 85 h 167"/>
                <a:gd name="T58" fmla="*/ 134 w 134"/>
                <a:gd name="T59" fmla="*/ 167 h 167"/>
                <a:gd name="T60" fmla="*/ 0 w 134"/>
                <a:gd name="T61" fmla="*/ 167 h 167"/>
                <a:gd name="T62" fmla="*/ 0 w 134"/>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3" y="67"/>
                  </a:lnTo>
                  <a:lnTo>
                    <a:pt x="3" y="58"/>
                  </a:lnTo>
                  <a:lnTo>
                    <a:pt x="5" y="50"/>
                  </a:lnTo>
                  <a:lnTo>
                    <a:pt x="13" y="38"/>
                  </a:lnTo>
                  <a:lnTo>
                    <a:pt x="20" y="25"/>
                  </a:lnTo>
                  <a:lnTo>
                    <a:pt x="25" y="18"/>
                  </a:lnTo>
                  <a:lnTo>
                    <a:pt x="30" y="13"/>
                  </a:lnTo>
                  <a:lnTo>
                    <a:pt x="35" y="10"/>
                  </a:lnTo>
                  <a:lnTo>
                    <a:pt x="42" y="5"/>
                  </a:lnTo>
                  <a:lnTo>
                    <a:pt x="47" y="3"/>
                  </a:lnTo>
                  <a:lnTo>
                    <a:pt x="55" y="0"/>
                  </a:lnTo>
                  <a:lnTo>
                    <a:pt x="62" y="0"/>
                  </a:lnTo>
                  <a:lnTo>
                    <a:pt x="67" y="0"/>
                  </a:lnTo>
                  <a:lnTo>
                    <a:pt x="74" y="0"/>
                  </a:lnTo>
                  <a:lnTo>
                    <a:pt x="82" y="0"/>
                  </a:lnTo>
                  <a:lnTo>
                    <a:pt x="87" y="3"/>
                  </a:lnTo>
                  <a:lnTo>
                    <a:pt x="94" y="5"/>
                  </a:lnTo>
                  <a:lnTo>
                    <a:pt x="99" y="10"/>
                  </a:lnTo>
                  <a:lnTo>
                    <a:pt x="107" y="13"/>
                  </a:lnTo>
                  <a:lnTo>
                    <a:pt x="112" y="18"/>
                  </a:lnTo>
                  <a:lnTo>
                    <a:pt x="116" y="25"/>
                  </a:lnTo>
                  <a:lnTo>
                    <a:pt x="124" y="38"/>
                  </a:lnTo>
                  <a:lnTo>
                    <a:pt x="129" y="50"/>
                  </a:lnTo>
                  <a:lnTo>
                    <a:pt x="131" y="58"/>
                  </a:lnTo>
                  <a:lnTo>
                    <a:pt x="134" y="67"/>
                  </a:lnTo>
                  <a:lnTo>
                    <a:pt x="134" y="75"/>
                  </a:lnTo>
                  <a:lnTo>
                    <a:pt x="134" y="85"/>
                  </a:lnTo>
                  <a:lnTo>
                    <a:pt x="134"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86" name="Freeform 111"/>
            <p:cNvSpPr>
              <a:spLocks/>
            </p:cNvSpPr>
            <p:nvPr/>
          </p:nvSpPr>
          <p:spPr bwMode="auto">
            <a:xfrm>
              <a:off x="4732" y="2992"/>
              <a:ext cx="122" cy="177"/>
            </a:xfrm>
            <a:custGeom>
              <a:avLst/>
              <a:gdLst>
                <a:gd name="T0" fmla="*/ 0 w 133"/>
                <a:gd name="T1" fmla="*/ 85 h 167"/>
                <a:gd name="T2" fmla="*/ 0 w 133"/>
                <a:gd name="T3" fmla="*/ 75 h 167"/>
                <a:gd name="T4" fmla="*/ 0 w 133"/>
                <a:gd name="T5" fmla="*/ 67 h 167"/>
                <a:gd name="T6" fmla="*/ 2 w 133"/>
                <a:gd name="T7" fmla="*/ 58 h 167"/>
                <a:gd name="T8" fmla="*/ 5 w 133"/>
                <a:gd name="T9" fmla="*/ 50 h 167"/>
                <a:gd name="T10" fmla="*/ 10 w 133"/>
                <a:gd name="T11" fmla="*/ 38 h 167"/>
                <a:gd name="T12" fmla="*/ 20 w 133"/>
                <a:gd name="T13" fmla="*/ 25 h 167"/>
                <a:gd name="T14" fmla="*/ 25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7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4 w 133"/>
                <a:gd name="T41" fmla="*/ 13 h 167"/>
                <a:gd name="T42" fmla="*/ 109 w 133"/>
                <a:gd name="T43" fmla="*/ 18 h 167"/>
                <a:gd name="T44" fmla="*/ 114 w 133"/>
                <a:gd name="T45" fmla="*/ 25 h 167"/>
                <a:gd name="T46" fmla="*/ 121 w 133"/>
                <a:gd name="T47" fmla="*/ 38 h 167"/>
                <a:gd name="T48" fmla="*/ 128 w 133"/>
                <a:gd name="T49" fmla="*/ 50 h 167"/>
                <a:gd name="T50" fmla="*/ 131 w 133"/>
                <a:gd name="T51" fmla="*/ 58 h 167"/>
                <a:gd name="T52" fmla="*/ 131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10" y="38"/>
                  </a:lnTo>
                  <a:lnTo>
                    <a:pt x="20" y="25"/>
                  </a:lnTo>
                  <a:lnTo>
                    <a:pt x="25" y="18"/>
                  </a:lnTo>
                  <a:lnTo>
                    <a:pt x="29" y="13"/>
                  </a:lnTo>
                  <a:lnTo>
                    <a:pt x="34" y="10"/>
                  </a:lnTo>
                  <a:lnTo>
                    <a:pt x="39" y="5"/>
                  </a:lnTo>
                  <a:lnTo>
                    <a:pt x="47" y="3"/>
                  </a:lnTo>
                  <a:lnTo>
                    <a:pt x="52" y="0"/>
                  </a:lnTo>
                  <a:lnTo>
                    <a:pt x="59" y="0"/>
                  </a:lnTo>
                  <a:lnTo>
                    <a:pt x="67" y="0"/>
                  </a:lnTo>
                  <a:lnTo>
                    <a:pt x="71" y="0"/>
                  </a:lnTo>
                  <a:lnTo>
                    <a:pt x="79" y="0"/>
                  </a:lnTo>
                  <a:lnTo>
                    <a:pt x="86" y="3"/>
                  </a:lnTo>
                  <a:lnTo>
                    <a:pt x="91" y="5"/>
                  </a:lnTo>
                  <a:lnTo>
                    <a:pt x="99" y="10"/>
                  </a:lnTo>
                  <a:lnTo>
                    <a:pt x="104" y="13"/>
                  </a:lnTo>
                  <a:lnTo>
                    <a:pt x="109" y="18"/>
                  </a:lnTo>
                  <a:lnTo>
                    <a:pt x="114" y="25"/>
                  </a:lnTo>
                  <a:lnTo>
                    <a:pt x="121" y="38"/>
                  </a:lnTo>
                  <a:lnTo>
                    <a:pt x="128" y="50"/>
                  </a:lnTo>
                  <a:lnTo>
                    <a:pt x="131" y="58"/>
                  </a:lnTo>
                  <a:lnTo>
                    <a:pt x="131"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105587" name="Freeform 112"/>
            <p:cNvSpPr>
              <a:spLocks/>
            </p:cNvSpPr>
            <p:nvPr/>
          </p:nvSpPr>
          <p:spPr bwMode="auto">
            <a:xfrm>
              <a:off x="4732" y="2992"/>
              <a:ext cx="122" cy="177"/>
            </a:xfrm>
            <a:custGeom>
              <a:avLst/>
              <a:gdLst>
                <a:gd name="T0" fmla="*/ 0 w 133"/>
                <a:gd name="T1" fmla="*/ 85 h 167"/>
                <a:gd name="T2" fmla="*/ 0 w 133"/>
                <a:gd name="T3" fmla="*/ 75 h 167"/>
                <a:gd name="T4" fmla="*/ 0 w 133"/>
                <a:gd name="T5" fmla="*/ 67 h 167"/>
                <a:gd name="T6" fmla="*/ 2 w 133"/>
                <a:gd name="T7" fmla="*/ 58 h 167"/>
                <a:gd name="T8" fmla="*/ 5 w 133"/>
                <a:gd name="T9" fmla="*/ 50 h 167"/>
                <a:gd name="T10" fmla="*/ 10 w 133"/>
                <a:gd name="T11" fmla="*/ 38 h 167"/>
                <a:gd name="T12" fmla="*/ 20 w 133"/>
                <a:gd name="T13" fmla="*/ 25 h 167"/>
                <a:gd name="T14" fmla="*/ 25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7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4 w 133"/>
                <a:gd name="T41" fmla="*/ 13 h 167"/>
                <a:gd name="T42" fmla="*/ 109 w 133"/>
                <a:gd name="T43" fmla="*/ 18 h 167"/>
                <a:gd name="T44" fmla="*/ 114 w 133"/>
                <a:gd name="T45" fmla="*/ 25 h 167"/>
                <a:gd name="T46" fmla="*/ 121 w 133"/>
                <a:gd name="T47" fmla="*/ 38 h 167"/>
                <a:gd name="T48" fmla="*/ 128 w 133"/>
                <a:gd name="T49" fmla="*/ 50 h 167"/>
                <a:gd name="T50" fmla="*/ 131 w 133"/>
                <a:gd name="T51" fmla="*/ 58 h 167"/>
                <a:gd name="T52" fmla="*/ 131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10" y="38"/>
                  </a:lnTo>
                  <a:lnTo>
                    <a:pt x="20" y="25"/>
                  </a:lnTo>
                  <a:lnTo>
                    <a:pt x="25" y="18"/>
                  </a:lnTo>
                  <a:lnTo>
                    <a:pt x="29" y="13"/>
                  </a:lnTo>
                  <a:lnTo>
                    <a:pt x="34" y="10"/>
                  </a:lnTo>
                  <a:lnTo>
                    <a:pt x="39" y="5"/>
                  </a:lnTo>
                  <a:lnTo>
                    <a:pt x="47" y="3"/>
                  </a:lnTo>
                  <a:lnTo>
                    <a:pt x="52" y="0"/>
                  </a:lnTo>
                  <a:lnTo>
                    <a:pt x="59" y="0"/>
                  </a:lnTo>
                  <a:lnTo>
                    <a:pt x="67" y="0"/>
                  </a:lnTo>
                  <a:lnTo>
                    <a:pt x="71" y="0"/>
                  </a:lnTo>
                  <a:lnTo>
                    <a:pt x="79" y="0"/>
                  </a:lnTo>
                  <a:lnTo>
                    <a:pt x="86" y="3"/>
                  </a:lnTo>
                  <a:lnTo>
                    <a:pt x="91" y="5"/>
                  </a:lnTo>
                  <a:lnTo>
                    <a:pt x="99" y="10"/>
                  </a:lnTo>
                  <a:lnTo>
                    <a:pt x="104" y="13"/>
                  </a:lnTo>
                  <a:lnTo>
                    <a:pt x="109" y="18"/>
                  </a:lnTo>
                  <a:lnTo>
                    <a:pt x="114" y="25"/>
                  </a:lnTo>
                  <a:lnTo>
                    <a:pt x="121" y="38"/>
                  </a:lnTo>
                  <a:lnTo>
                    <a:pt x="128" y="50"/>
                  </a:lnTo>
                  <a:lnTo>
                    <a:pt x="131" y="58"/>
                  </a:lnTo>
                  <a:lnTo>
                    <a:pt x="131" y="67"/>
                  </a:lnTo>
                  <a:lnTo>
                    <a:pt x="133" y="75"/>
                  </a:lnTo>
                  <a:lnTo>
                    <a:pt x="133" y="85"/>
                  </a:lnTo>
                  <a:lnTo>
                    <a:pt x="133"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88" name="Freeform 113"/>
            <p:cNvSpPr>
              <a:spLocks/>
            </p:cNvSpPr>
            <p:nvPr/>
          </p:nvSpPr>
          <p:spPr bwMode="auto">
            <a:xfrm>
              <a:off x="4854" y="2992"/>
              <a:ext cx="123" cy="177"/>
            </a:xfrm>
            <a:custGeom>
              <a:avLst/>
              <a:gdLst>
                <a:gd name="T0" fmla="*/ 0 w 134"/>
                <a:gd name="T1" fmla="*/ 85 h 167"/>
                <a:gd name="T2" fmla="*/ 0 w 134"/>
                <a:gd name="T3" fmla="*/ 75 h 167"/>
                <a:gd name="T4" fmla="*/ 0 w 134"/>
                <a:gd name="T5" fmla="*/ 67 h 167"/>
                <a:gd name="T6" fmla="*/ 3 w 134"/>
                <a:gd name="T7" fmla="*/ 58 h 167"/>
                <a:gd name="T8" fmla="*/ 5 w 134"/>
                <a:gd name="T9" fmla="*/ 50 h 167"/>
                <a:gd name="T10" fmla="*/ 10 w 134"/>
                <a:gd name="T11" fmla="*/ 38 h 167"/>
                <a:gd name="T12" fmla="*/ 20 w 134"/>
                <a:gd name="T13" fmla="*/ 25 h 167"/>
                <a:gd name="T14" fmla="*/ 25 w 134"/>
                <a:gd name="T15" fmla="*/ 18 h 167"/>
                <a:gd name="T16" fmla="*/ 30 w 134"/>
                <a:gd name="T17" fmla="*/ 13 h 167"/>
                <a:gd name="T18" fmla="*/ 35 w 134"/>
                <a:gd name="T19" fmla="*/ 10 h 167"/>
                <a:gd name="T20" fmla="*/ 40 w 134"/>
                <a:gd name="T21" fmla="*/ 5 h 167"/>
                <a:gd name="T22" fmla="*/ 47 w 134"/>
                <a:gd name="T23" fmla="*/ 3 h 167"/>
                <a:gd name="T24" fmla="*/ 52 w 134"/>
                <a:gd name="T25" fmla="*/ 0 h 167"/>
                <a:gd name="T26" fmla="*/ 60 w 134"/>
                <a:gd name="T27" fmla="*/ 0 h 167"/>
                <a:gd name="T28" fmla="*/ 67 w 134"/>
                <a:gd name="T29" fmla="*/ 0 h 167"/>
                <a:gd name="T30" fmla="*/ 74 w 134"/>
                <a:gd name="T31" fmla="*/ 0 h 167"/>
                <a:gd name="T32" fmla="*/ 79 w 134"/>
                <a:gd name="T33" fmla="*/ 0 h 167"/>
                <a:gd name="T34" fmla="*/ 87 w 134"/>
                <a:gd name="T35" fmla="*/ 3 h 167"/>
                <a:gd name="T36" fmla="*/ 92 w 134"/>
                <a:gd name="T37" fmla="*/ 5 h 167"/>
                <a:gd name="T38" fmla="*/ 99 w 134"/>
                <a:gd name="T39" fmla="*/ 10 h 167"/>
                <a:gd name="T40" fmla="*/ 104 w 134"/>
                <a:gd name="T41" fmla="*/ 13 h 167"/>
                <a:gd name="T42" fmla="*/ 109 w 134"/>
                <a:gd name="T43" fmla="*/ 18 h 167"/>
                <a:gd name="T44" fmla="*/ 114 w 134"/>
                <a:gd name="T45" fmla="*/ 25 h 167"/>
                <a:gd name="T46" fmla="*/ 121 w 134"/>
                <a:gd name="T47" fmla="*/ 38 h 167"/>
                <a:gd name="T48" fmla="*/ 129 w 134"/>
                <a:gd name="T49" fmla="*/ 50 h 167"/>
                <a:gd name="T50" fmla="*/ 131 w 134"/>
                <a:gd name="T51" fmla="*/ 58 h 167"/>
                <a:gd name="T52" fmla="*/ 131 w 134"/>
                <a:gd name="T53" fmla="*/ 67 h 167"/>
                <a:gd name="T54" fmla="*/ 134 w 134"/>
                <a:gd name="T55" fmla="*/ 75 h 167"/>
                <a:gd name="T56" fmla="*/ 134 w 134"/>
                <a:gd name="T57" fmla="*/ 85 h 167"/>
                <a:gd name="T58" fmla="*/ 134 w 134"/>
                <a:gd name="T59" fmla="*/ 167 h 167"/>
                <a:gd name="T60" fmla="*/ 0 w 134"/>
                <a:gd name="T61" fmla="*/ 167 h 167"/>
                <a:gd name="T62" fmla="*/ 0 w 134"/>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0" y="67"/>
                  </a:lnTo>
                  <a:lnTo>
                    <a:pt x="3" y="58"/>
                  </a:lnTo>
                  <a:lnTo>
                    <a:pt x="5" y="50"/>
                  </a:lnTo>
                  <a:lnTo>
                    <a:pt x="10" y="38"/>
                  </a:lnTo>
                  <a:lnTo>
                    <a:pt x="20" y="25"/>
                  </a:lnTo>
                  <a:lnTo>
                    <a:pt x="25" y="18"/>
                  </a:lnTo>
                  <a:lnTo>
                    <a:pt x="30" y="13"/>
                  </a:lnTo>
                  <a:lnTo>
                    <a:pt x="35" y="10"/>
                  </a:lnTo>
                  <a:lnTo>
                    <a:pt x="40" y="5"/>
                  </a:lnTo>
                  <a:lnTo>
                    <a:pt x="47" y="3"/>
                  </a:lnTo>
                  <a:lnTo>
                    <a:pt x="52" y="0"/>
                  </a:lnTo>
                  <a:lnTo>
                    <a:pt x="60" y="0"/>
                  </a:lnTo>
                  <a:lnTo>
                    <a:pt x="67" y="0"/>
                  </a:lnTo>
                  <a:lnTo>
                    <a:pt x="74" y="0"/>
                  </a:lnTo>
                  <a:lnTo>
                    <a:pt x="79" y="0"/>
                  </a:lnTo>
                  <a:lnTo>
                    <a:pt x="87" y="3"/>
                  </a:lnTo>
                  <a:lnTo>
                    <a:pt x="92" y="5"/>
                  </a:lnTo>
                  <a:lnTo>
                    <a:pt x="99" y="10"/>
                  </a:lnTo>
                  <a:lnTo>
                    <a:pt x="104" y="13"/>
                  </a:lnTo>
                  <a:lnTo>
                    <a:pt x="109" y="18"/>
                  </a:lnTo>
                  <a:lnTo>
                    <a:pt x="114" y="25"/>
                  </a:lnTo>
                  <a:lnTo>
                    <a:pt x="121" y="38"/>
                  </a:lnTo>
                  <a:lnTo>
                    <a:pt x="129" y="50"/>
                  </a:lnTo>
                  <a:lnTo>
                    <a:pt x="131" y="58"/>
                  </a:lnTo>
                  <a:lnTo>
                    <a:pt x="131" y="67"/>
                  </a:lnTo>
                  <a:lnTo>
                    <a:pt x="134" y="75"/>
                  </a:lnTo>
                  <a:lnTo>
                    <a:pt x="134" y="85"/>
                  </a:lnTo>
                  <a:lnTo>
                    <a:pt x="134" y="167"/>
                  </a:lnTo>
                  <a:lnTo>
                    <a:pt x="0" y="167"/>
                  </a:lnTo>
                  <a:lnTo>
                    <a:pt x="0" y="85"/>
                  </a:lnTo>
                  <a:close/>
                </a:path>
              </a:pathLst>
            </a:custGeom>
            <a:solidFill>
              <a:srgbClr val="FFFFFF"/>
            </a:solidFill>
            <a:ln w="9525">
              <a:noFill/>
              <a:round/>
              <a:headEnd/>
              <a:tailEnd/>
            </a:ln>
          </p:spPr>
          <p:txBody>
            <a:bodyPr/>
            <a:lstStyle/>
            <a:p>
              <a:endParaRPr lang="en-US"/>
            </a:p>
          </p:txBody>
        </p:sp>
        <p:sp>
          <p:nvSpPr>
            <p:cNvPr id="105589" name="Freeform 114"/>
            <p:cNvSpPr>
              <a:spLocks/>
            </p:cNvSpPr>
            <p:nvPr/>
          </p:nvSpPr>
          <p:spPr bwMode="auto">
            <a:xfrm>
              <a:off x="4854" y="2992"/>
              <a:ext cx="123" cy="177"/>
            </a:xfrm>
            <a:custGeom>
              <a:avLst/>
              <a:gdLst>
                <a:gd name="T0" fmla="*/ 0 w 134"/>
                <a:gd name="T1" fmla="*/ 85 h 167"/>
                <a:gd name="T2" fmla="*/ 0 w 134"/>
                <a:gd name="T3" fmla="*/ 75 h 167"/>
                <a:gd name="T4" fmla="*/ 0 w 134"/>
                <a:gd name="T5" fmla="*/ 67 h 167"/>
                <a:gd name="T6" fmla="*/ 3 w 134"/>
                <a:gd name="T7" fmla="*/ 58 h 167"/>
                <a:gd name="T8" fmla="*/ 5 w 134"/>
                <a:gd name="T9" fmla="*/ 50 h 167"/>
                <a:gd name="T10" fmla="*/ 10 w 134"/>
                <a:gd name="T11" fmla="*/ 38 h 167"/>
                <a:gd name="T12" fmla="*/ 20 w 134"/>
                <a:gd name="T13" fmla="*/ 25 h 167"/>
                <a:gd name="T14" fmla="*/ 25 w 134"/>
                <a:gd name="T15" fmla="*/ 18 h 167"/>
                <a:gd name="T16" fmla="*/ 30 w 134"/>
                <a:gd name="T17" fmla="*/ 13 h 167"/>
                <a:gd name="T18" fmla="*/ 35 w 134"/>
                <a:gd name="T19" fmla="*/ 10 h 167"/>
                <a:gd name="T20" fmla="*/ 40 w 134"/>
                <a:gd name="T21" fmla="*/ 5 h 167"/>
                <a:gd name="T22" fmla="*/ 47 w 134"/>
                <a:gd name="T23" fmla="*/ 3 h 167"/>
                <a:gd name="T24" fmla="*/ 52 w 134"/>
                <a:gd name="T25" fmla="*/ 0 h 167"/>
                <a:gd name="T26" fmla="*/ 60 w 134"/>
                <a:gd name="T27" fmla="*/ 0 h 167"/>
                <a:gd name="T28" fmla="*/ 67 w 134"/>
                <a:gd name="T29" fmla="*/ 0 h 167"/>
                <a:gd name="T30" fmla="*/ 74 w 134"/>
                <a:gd name="T31" fmla="*/ 0 h 167"/>
                <a:gd name="T32" fmla="*/ 79 w 134"/>
                <a:gd name="T33" fmla="*/ 0 h 167"/>
                <a:gd name="T34" fmla="*/ 87 w 134"/>
                <a:gd name="T35" fmla="*/ 3 h 167"/>
                <a:gd name="T36" fmla="*/ 92 w 134"/>
                <a:gd name="T37" fmla="*/ 5 h 167"/>
                <a:gd name="T38" fmla="*/ 99 w 134"/>
                <a:gd name="T39" fmla="*/ 10 h 167"/>
                <a:gd name="T40" fmla="*/ 104 w 134"/>
                <a:gd name="T41" fmla="*/ 13 h 167"/>
                <a:gd name="T42" fmla="*/ 109 w 134"/>
                <a:gd name="T43" fmla="*/ 18 h 167"/>
                <a:gd name="T44" fmla="*/ 114 w 134"/>
                <a:gd name="T45" fmla="*/ 25 h 167"/>
                <a:gd name="T46" fmla="*/ 121 w 134"/>
                <a:gd name="T47" fmla="*/ 38 h 167"/>
                <a:gd name="T48" fmla="*/ 129 w 134"/>
                <a:gd name="T49" fmla="*/ 50 h 167"/>
                <a:gd name="T50" fmla="*/ 131 w 134"/>
                <a:gd name="T51" fmla="*/ 58 h 167"/>
                <a:gd name="T52" fmla="*/ 131 w 134"/>
                <a:gd name="T53" fmla="*/ 67 h 167"/>
                <a:gd name="T54" fmla="*/ 134 w 134"/>
                <a:gd name="T55" fmla="*/ 75 h 167"/>
                <a:gd name="T56" fmla="*/ 134 w 134"/>
                <a:gd name="T57" fmla="*/ 85 h 167"/>
                <a:gd name="T58" fmla="*/ 134 w 134"/>
                <a:gd name="T59" fmla="*/ 167 h 167"/>
                <a:gd name="T60" fmla="*/ 0 w 134"/>
                <a:gd name="T61" fmla="*/ 167 h 167"/>
                <a:gd name="T62" fmla="*/ 0 w 134"/>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5"/>
                  </a:moveTo>
                  <a:lnTo>
                    <a:pt x="0" y="75"/>
                  </a:lnTo>
                  <a:lnTo>
                    <a:pt x="0" y="67"/>
                  </a:lnTo>
                  <a:lnTo>
                    <a:pt x="3" y="58"/>
                  </a:lnTo>
                  <a:lnTo>
                    <a:pt x="5" y="50"/>
                  </a:lnTo>
                  <a:lnTo>
                    <a:pt x="10" y="38"/>
                  </a:lnTo>
                  <a:lnTo>
                    <a:pt x="20" y="25"/>
                  </a:lnTo>
                  <a:lnTo>
                    <a:pt x="25" y="18"/>
                  </a:lnTo>
                  <a:lnTo>
                    <a:pt x="30" y="13"/>
                  </a:lnTo>
                  <a:lnTo>
                    <a:pt x="35" y="10"/>
                  </a:lnTo>
                  <a:lnTo>
                    <a:pt x="40" y="5"/>
                  </a:lnTo>
                  <a:lnTo>
                    <a:pt x="47" y="3"/>
                  </a:lnTo>
                  <a:lnTo>
                    <a:pt x="52" y="0"/>
                  </a:lnTo>
                  <a:lnTo>
                    <a:pt x="60" y="0"/>
                  </a:lnTo>
                  <a:lnTo>
                    <a:pt x="67" y="0"/>
                  </a:lnTo>
                  <a:lnTo>
                    <a:pt x="74" y="0"/>
                  </a:lnTo>
                  <a:lnTo>
                    <a:pt x="79" y="0"/>
                  </a:lnTo>
                  <a:lnTo>
                    <a:pt x="87" y="3"/>
                  </a:lnTo>
                  <a:lnTo>
                    <a:pt x="92" y="5"/>
                  </a:lnTo>
                  <a:lnTo>
                    <a:pt x="99" y="10"/>
                  </a:lnTo>
                  <a:lnTo>
                    <a:pt x="104" y="13"/>
                  </a:lnTo>
                  <a:lnTo>
                    <a:pt x="109" y="18"/>
                  </a:lnTo>
                  <a:lnTo>
                    <a:pt x="114" y="25"/>
                  </a:lnTo>
                  <a:lnTo>
                    <a:pt x="121" y="38"/>
                  </a:lnTo>
                  <a:lnTo>
                    <a:pt x="129" y="50"/>
                  </a:lnTo>
                  <a:lnTo>
                    <a:pt x="131" y="58"/>
                  </a:lnTo>
                  <a:lnTo>
                    <a:pt x="131" y="67"/>
                  </a:lnTo>
                  <a:lnTo>
                    <a:pt x="134" y="75"/>
                  </a:lnTo>
                  <a:lnTo>
                    <a:pt x="134" y="85"/>
                  </a:lnTo>
                  <a:lnTo>
                    <a:pt x="134"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90" name="Freeform 115"/>
            <p:cNvSpPr>
              <a:spLocks/>
            </p:cNvSpPr>
            <p:nvPr/>
          </p:nvSpPr>
          <p:spPr bwMode="auto">
            <a:xfrm>
              <a:off x="3887" y="2992"/>
              <a:ext cx="122" cy="177"/>
            </a:xfrm>
            <a:custGeom>
              <a:avLst/>
              <a:gdLst>
                <a:gd name="T0" fmla="*/ 0 w 133"/>
                <a:gd name="T1" fmla="*/ 85 h 167"/>
                <a:gd name="T2" fmla="*/ 0 w 133"/>
                <a:gd name="T3" fmla="*/ 75 h 167"/>
                <a:gd name="T4" fmla="*/ 2 w 133"/>
                <a:gd name="T5" fmla="*/ 67 h 167"/>
                <a:gd name="T6" fmla="*/ 2 w 133"/>
                <a:gd name="T7" fmla="*/ 58 h 167"/>
                <a:gd name="T8" fmla="*/ 5 w 133"/>
                <a:gd name="T9" fmla="*/ 50 h 167"/>
                <a:gd name="T10" fmla="*/ 12 w 133"/>
                <a:gd name="T11" fmla="*/ 38 h 167"/>
                <a:gd name="T12" fmla="*/ 19 w 133"/>
                <a:gd name="T13" fmla="*/ 25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59 w 133"/>
                <a:gd name="T27" fmla="*/ 0 h 167"/>
                <a:gd name="T28" fmla="*/ 66 w 133"/>
                <a:gd name="T29" fmla="*/ 0 h 167"/>
                <a:gd name="T30" fmla="*/ 74 w 133"/>
                <a:gd name="T31" fmla="*/ 0 h 167"/>
                <a:gd name="T32" fmla="*/ 81 w 133"/>
                <a:gd name="T33" fmla="*/ 0 h 167"/>
                <a:gd name="T34" fmla="*/ 86 w 133"/>
                <a:gd name="T35" fmla="*/ 3 h 167"/>
                <a:gd name="T36" fmla="*/ 94 w 133"/>
                <a:gd name="T37" fmla="*/ 5 h 167"/>
                <a:gd name="T38" fmla="*/ 98 w 133"/>
                <a:gd name="T39" fmla="*/ 10 h 167"/>
                <a:gd name="T40" fmla="*/ 103 w 133"/>
                <a:gd name="T41" fmla="*/ 13 h 167"/>
                <a:gd name="T42" fmla="*/ 108 w 133"/>
                <a:gd name="T43" fmla="*/ 18 h 167"/>
                <a:gd name="T44" fmla="*/ 113 w 133"/>
                <a:gd name="T45" fmla="*/ 25 h 167"/>
                <a:gd name="T46" fmla="*/ 123 w 133"/>
                <a:gd name="T47" fmla="*/ 38 h 167"/>
                <a:gd name="T48" fmla="*/ 128 w 133"/>
                <a:gd name="T49" fmla="*/ 50 h 167"/>
                <a:gd name="T50" fmla="*/ 131 w 133"/>
                <a:gd name="T51" fmla="*/ 58 h 167"/>
                <a:gd name="T52" fmla="*/ 133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2" y="67"/>
                  </a:lnTo>
                  <a:lnTo>
                    <a:pt x="2" y="58"/>
                  </a:lnTo>
                  <a:lnTo>
                    <a:pt x="5" y="50"/>
                  </a:lnTo>
                  <a:lnTo>
                    <a:pt x="12" y="38"/>
                  </a:lnTo>
                  <a:lnTo>
                    <a:pt x="19" y="25"/>
                  </a:lnTo>
                  <a:lnTo>
                    <a:pt x="24" y="18"/>
                  </a:lnTo>
                  <a:lnTo>
                    <a:pt x="29" y="13"/>
                  </a:lnTo>
                  <a:lnTo>
                    <a:pt x="34" y="10"/>
                  </a:lnTo>
                  <a:lnTo>
                    <a:pt x="42" y="5"/>
                  </a:lnTo>
                  <a:lnTo>
                    <a:pt x="47" y="3"/>
                  </a:lnTo>
                  <a:lnTo>
                    <a:pt x="54" y="0"/>
                  </a:lnTo>
                  <a:lnTo>
                    <a:pt x="59" y="0"/>
                  </a:lnTo>
                  <a:lnTo>
                    <a:pt x="66" y="0"/>
                  </a:lnTo>
                  <a:lnTo>
                    <a:pt x="74" y="0"/>
                  </a:lnTo>
                  <a:lnTo>
                    <a:pt x="81" y="0"/>
                  </a:lnTo>
                  <a:lnTo>
                    <a:pt x="86" y="3"/>
                  </a:lnTo>
                  <a:lnTo>
                    <a:pt x="94" y="5"/>
                  </a:lnTo>
                  <a:lnTo>
                    <a:pt x="98" y="10"/>
                  </a:lnTo>
                  <a:lnTo>
                    <a:pt x="103" y="13"/>
                  </a:lnTo>
                  <a:lnTo>
                    <a:pt x="108" y="18"/>
                  </a:lnTo>
                  <a:lnTo>
                    <a:pt x="113" y="25"/>
                  </a:lnTo>
                  <a:lnTo>
                    <a:pt x="123" y="38"/>
                  </a:lnTo>
                  <a:lnTo>
                    <a:pt x="128" y="50"/>
                  </a:lnTo>
                  <a:lnTo>
                    <a:pt x="131" y="58"/>
                  </a:lnTo>
                  <a:lnTo>
                    <a:pt x="133"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105591" name="Freeform 116"/>
            <p:cNvSpPr>
              <a:spLocks/>
            </p:cNvSpPr>
            <p:nvPr/>
          </p:nvSpPr>
          <p:spPr bwMode="auto">
            <a:xfrm>
              <a:off x="3887" y="2992"/>
              <a:ext cx="122" cy="177"/>
            </a:xfrm>
            <a:custGeom>
              <a:avLst/>
              <a:gdLst>
                <a:gd name="T0" fmla="*/ 0 w 133"/>
                <a:gd name="T1" fmla="*/ 85 h 167"/>
                <a:gd name="T2" fmla="*/ 0 w 133"/>
                <a:gd name="T3" fmla="*/ 75 h 167"/>
                <a:gd name="T4" fmla="*/ 2 w 133"/>
                <a:gd name="T5" fmla="*/ 67 h 167"/>
                <a:gd name="T6" fmla="*/ 2 w 133"/>
                <a:gd name="T7" fmla="*/ 58 h 167"/>
                <a:gd name="T8" fmla="*/ 5 w 133"/>
                <a:gd name="T9" fmla="*/ 50 h 167"/>
                <a:gd name="T10" fmla="*/ 12 w 133"/>
                <a:gd name="T11" fmla="*/ 38 h 167"/>
                <a:gd name="T12" fmla="*/ 19 w 133"/>
                <a:gd name="T13" fmla="*/ 25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59 w 133"/>
                <a:gd name="T27" fmla="*/ 0 h 167"/>
                <a:gd name="T28" fmla="*/ 66 w 133"/>
                <a:gd name="T29" fmla="*/ 0 h 167"/>
                <a:gd name="T30" fmla="*/ 74 w 133"/>
                <a:gd name="T31" fmla="*/ 0 h 167"/>
                <a:gd name="T32" fmla="*/ 81 w 133"/>
                <a:gd name="T33" fmla="*/ 0 h 167"/>
                <a:gd name="T34" fmla="*/ 86 w 133"/>
                <a:gd name="T35" fmla="*/ 3 h 167"/>
                <a:gd name="T36" fmla="*/ 94 w 133"/>
                <a:gd name="T37" fmla="*/ 5 h 167"/>
                <a:gd name="T38" fmla="*/ 98 w 133"/>
                <a:gd name="T39" fmla="*/ 10 h 167"/>
                <a:gd name="T40" fmla="*/ 103 w 133"/>
                <a:gd name="T41" fmla="*/ 13 h 167"/>
                <a:gd name="T42" fmla="*/ 108 w 133"/>
                <a:gd name="T43" fmla="*/ 18 h 167"/>
                <a:gd name="T44" fmla="*/ 113 w 133"/>
                <a:gd name="T45" fmla="*/ 25 h 167"/>
                <a:gd name="T46" fmla="*/ 123 w 133"/>
                <a:gd name="T47" fmla="*/ 38 h 167"/>
                <a:gd name="T48" fmla="*/ 128 w 133"/>
                <a:gd name="T49" fmla="*/ 50 h 167"/>
                <a:gd name="T50" fmla="*/ 131 w 133"/>
                <a:gd name="T51" fmla="*/ 58 h 167"/>
                <a:gd name="T52" fmla="*/ 133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2" y="67"/>
                  </a:lnTo>
                  <a:lnTo>
                    <a:pt x="2" y="58"/>
                  </a:lnTo>
                  <a:lnTo>
                    <a:pt x="5" y="50"/>
                  </a:lnTo>
                  <a:lnTo>
                    <a:pt x="12" y="38"/>
                  </a:lnTo>
                  <a:lnTo>
                    <a:pt x="19" y="25"/>
                  </a:lnTo>
                  <a:lnTo>
                    <a:pt x="24" y="18"/>
                  </a:lnTo>
                  <a:lnTo>
                    <a:pt x="29" y="13"/>
                  </a:lnTo>
                  <a:lnTo>
                    <a:pt x="34" y="10"/>
                  </a:lnTo>
                  <a:lnTo>
                    <a:pt x="42" y="5"/>
                  </a:lnTo>
                  <a:lnTo>
                    <a:pt x="47" y="3"/>
                  </a:lnTo>
                  <a:lnTo>
                    <a:pt x="54" y="0"/>
                  </a:lnTo>
                  <a:lnTo>
                    <a:pt x="59" y="0"/>
                  </a:lnTo>
                  <a:lnTo>
                    <a:pt x="66" y="0"/>
                  </a:lnTo>
                  <a:lnTo>
                    <a:pt x="74" y="0"/>
                  </a:lnTo>
                  <a:lnTo>
                    <a:pt x="81" y="0"/>
                  </a:lnTo>
                  <a:lnTo>
                    <a:pt x="86" y="3"/>
                  </a:lnTo>
                  <a:lnTo>
                    <a:pt x="94" y="5"/>
                  </a:lnTo>
                  <a:lnTo>
                    <a:pt x="98" y="10"/>
                  </a:lnTo>
                  <a:lnTo>
                    <a:pt x="103" y="13"/>
                  </a:lnTo>
                  <a:lnTo>
                    <a:pt x="108" y="18"/>
                  </a:lnTo>
                  <a:lnTo>
                    <a:pt x="113" y="25"/>
                  </a:lnTo>
                  <a:lnTo>
                    <a:pt x="123" y="38"/>
                  </a:lnTo>
                  <a:lnTo>
                    <a:pt x="128" y="50"/>
                  </a:lnTo>
                  <a:lnTo>
                    <a:pt x="131" y="58"/>
                  </a:lnTo>
                  <a:lnTo>
                    <a:pt x="133" y="67"/>
                  </a:lnTo>
                  <a:lnTo>
                    <a:pt x="133" y="75"/>
                  </a:lnTo>
                  <a:lnTo>
                    <a:pt x="133" y="85"/>
                  </a:lnTo>
                  <a:lnTo>
                    <a:pt x="133"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92" name="Freeform 117"/>
            <p:cNvSpPr>
              <a:spLocks/>
            </p:cNvSpPr>
            <p:nvPr/>
          </p:nvSpPr>
          <p:spPr bwMode="auto">
            <a:xfrm>
              <a:off x="4007" y="2992"/>
              <a:ext cx="124" cy="177"/>
            </a:xfrm>
            <a:custGeom>
              <a:avLst/>
              <a:gdLst>
                <a:gd name="T0" fmla="*/ 0 w 136"/>
                <a:gd name="T1" fmla="*/ 85 h 167"/>
                <a:gd name="T2" fmla="*/ 2 w 136"/>
                <a:gd name="T3" fmla="*/ 75 h 167"/>
                <a:gd name="T4" fmla="*/ 2 w 136"/>
                <a:gd name="T5" fmla="*/ 67 h 167"/>
                <a:gd name="T6" fmla="*/ 5 w 136"/>
                <a:gd name="T7" fmla="*/ 58 h 167"/>
                <a:gd name="T8" fmla="*/ 7 w 136"/>
                <a:gd name="T9" fmla="*/ 50 h 167"/>
                <a:gd name="T10" fmla="*/ 12 w 136"/>
                <a:gd name="T11" fmla="*/ 38 h 167"/>
                <a:gd name="T12" fmla="*/ 19 w 136"/>
                <a:gd name="T13" fmla="*/ 25 h 167"/>
                <a:gd name="T14" fmla="*/ 24 w 136"/>
                <a:gd name="T15" fmla="*/ 18 h 167"/>
                <a:gd name="T16" fmla="*/ 29 w 136"/>
                <a:gd name="T17" fmla="*/ 13 h 167"/>
                <a:gd name="T18" fmla="*/ 37 w 136"/>
                <a:gd name="T19" fmla="*/ 10 h 167"/>
                <a:gd name="T20" fmla="*/ 42 w 136"/>
                <a:gd name="T21" fmla="*/ 5 h 167"/>
                <a:gd name="T22" fmla="*/ 47 w 136"/>
                <a:gd name="T23" fmla="*/ 3 h 167"/>
                <a:gd name="T24" fmla="*/ 54 w 136"/>
                <a:gd name="T25" fmla="*/ 0 h 167"/>
                <a:gd name="T26" fmla="*/ 61 w 136"/>
                <a:gd name="T27" fmla="*/ 0 h 167"/>
                <a:gd name="T28" fmla="*/ 69 w 136"/>
                <a:gd name="T29" fmla="*/ 0 h 167"/>
                <a:gd name="T30" fmla="*/ 74 w 136"/>
                <a:gd name="T31" fmla="*/ 0 h 167"/>
                <a:gd name="T32" fmla="*/ 81 w 136"/>
                <a:gd name="T33" fmla="*/ 0 h 167"/>
                <a:gd name="T34" fmla="*/ 89 w 136"/>
                <a:gd name="T35" fmla="*/ 3 h 167"/>
                <a:gd name="T36" fmla="*/ 94 w 136"/>
                <a:gd name="T37" fmla="*/ 5 h 167"/>
                <a:gd name="T38" fmla="*/ 99 w 136"/>
                <a:gd name="T39" fmla="*/ 10 h 167"/>
                <a:gd name="T40" fmla="*/ 106 w 136"/>
                <a:gd name="T41" fmla="*/ 13 h 167"/>
                <a:gd name="T42" fmla="*/ 111 w 136"/>
                <a:gd name="T43" fmla="*/ 18 h 167"/>
                <a:gd name="T44" fmla="*/ 116 w 136"/>
                <a:gd name="T45" fmla="*/ 25 h 167"/>
                <a:gd name="T46" fmla="*/ 123 w 136"/>
                <a:gd name="T47" fmla="*/ 38 h 167"/>
                <a:gd name="T48" fmla="*/ 131 w 136"/>
                <a:gd name="T49" fmla="*/ 50 h 167"/>
                <a:gd name="T50" fmla="*/ 131 w 136"/>
                <a:gd name="T51" fmla="*/ 58 h 167"/>
                <a:gd name="T52" fmla="*/ 133 w 136"/>
                <a:gd name="T53" fmla="*/ 67 h 167"/>
                <a:gd name="T54" fmla="*/ 136 w 136"/>
                <a:gd name="T55" fmla="*/ 75 h 167"/>
                <a:gd name="T56" fmla="*/ 136 w 136"/>
                <a:gd name="T57" fmla="*/ 85 h 167"/>
                <a:gd name="T58" fmla="*/ 136 w 136"/>
                <a:gd name="T59" fmla="*/ 167 h 167"/>
                <a:gd name="T60" fmla="*/ 0 w 136"/>
                <a:gd name="T61" fmla="*/ 167 h 167"/>
                <a:gd name="T62" fmla="*/ 0 w 136"/>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7"/>
                <a:gd name="T98" fmla="*/ 136 w 136"/>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7">
                  <a:moveTo>
                    <a:pt x="0" y="85"/>
                  </a:moveTo>
                  <a:lnTo>
                    <a:pt x="2" y="75"/>
                  </a:lnTo>
                  <a:lnTo>
                    <a:pt x="2" y="67"/>
                  </a:lnTo>
                  <a:lnTo>
                    <a:pt x="5" y="58"/>
                  </a:lnTo>
                  <a:lnTo>
                    <a:pt x="7" y="50"/>
                  </a:lnTo>
                  <a:lnTo>
                    <a:pt x="12" y="38"/>
                  </a:lnTo>
                  <a:lnTo>
                    <a:pt x="19" y="25"/>
                  </a:lnTo>
                  <a:lnTo>
                    <a:pt x="24" y="18"/>
                  </a:lnTo>
                  <a:lnTo>
                    <a:pt x="29" y="13"/>
                  </a:lnTo>
                  <a:lnTo>
                    <a:pt x="37" y="10"/>
                  </a:lnTo>
                  <a:lnTo>
                    <a:pt x="42" y="5"/>
                  </a:lnTo>
                  <a:lnTo>
                    <a:pt x="47" y="3"/>
                  </a:lnTo>
                  <a:lnTo>
                    <a:pt x="54" y="0"/>
                  </a:lnTo>
                  <a:lnTo>
                    <a:pt x="61" y="0"/>
                  </a:lnTo>
                  <a:lnTo>
                    <a:pt x="69" y="0"/>
                  </a:lnTo>
                  <a:lnTo>
                    <a:pt x="74" y="0"/>
                  </a:lnTo>
                  <a:lnTo>
                    <a:pt x="81" y="0"/>
                  </a:lnTo>
                  <a:lnTo>
                    <a:pt x="89" y="3"/>
                  </a:lnTo>
                  <a:lnTo>
                    <a:pt x="94" y="5"/>
                  </a:lnTo>
                  <a:lnTo>
                    <a:pt x="99" y="10"/>
                  </a:lnTo>
                  <a:lnTo>
                    <a:pt x="106" y="13"/>
                  </a:lnTo>
                  <a:lnTo>
                    <a:pt x="111" y="18"/>
                  </a:lnTo>
                  <a:lnTo>
                    <a:pt x="116" y="25"/>
                  </a:lnTo>
                  <a:lnTo>
                    <a:pt x="123" y="38"/>
                  </a:lnTo>
                  <a:lnTo>
                    <a:pt x="131" y="50"/>
                  </a:lnTo>
                  <a:lnTo>
                    <a:pt x="131" y="58"/>
                  </a:lnTo>
                  <a:lnTo>
                    <a:pt x="133" y="67"/>
                  </a:lnTo>
                  <a:lnTo>
                    <a:pt x="136" y="75"/>
                  </a:lnTo>
                  <a:lnTo>
                    <a:pt x="136" y="85"/>
                  </a:lnTo>
                  <a:lnTo>
                    <a:pt x="136" y="167"/>
                  </a:lnTo>
                  <a:lnTo>
                    <a:pt x="0" y="167"/>
                  </a:lnTo>
                  <a:lnTo>
                    <a:pt x="0" y="85"/>
                  </a:lnTo>
                  <a:close/>
                </a:path>
              </a:pathLst>
            </a:custGeom>
            <a:solidFill>
              <a:srgbClr val="FFFFFF"/>
            </a:solidFill>
            <a:ln w="9525">
              <a:noFill/>
              <a:round/>
              <a:headEnd/>
              <a:tailEnd/>
            </a:ln>
          </p:spPr>
          <p:txBody>
            <a:bodyPr/>
            <a:lstStyle/>
            <a:p>
              <a:endParaRPr lang="en-US"/>
            </a:p>
          </p:txBody>
        </p:sp>
        <p:sp>
          <p:nvSpPr>
            <p:cNvPr id="105593" name="Freeform 118"/>
            <p:cNvSpPr>
              <a:spLocks/>
            </p:cNvSpPr>
            <p:nvPr/>
          </p:nvSpPr>
          <p:spPr bwMode="auto">
            <a:xfrm>
              <a:off x="4007" y="2992"/>
              <a:ext cx="124" cy="177"/>
            </a:xfrm>
            <a:custGeom>
              <a:avLst/>
              <a:gdLst>
                <a:gd name="T0" fmla="*/ 0 w 136"/>
                <a:gd name="T1" fmla="*/ 85 h 167"/>
                <a:gd name="T2" fmla="*/ 2 w 136"/>
                <a:gd name="T3" fmla="*/ 75 h 167"/>
                <a:gd name="T4" fmla="*/ 2 w 136"/>
                <a:gd name="T5" fmla="*/ 67 h 167"/>
                <a:gd name="T6" fmla="*/ 5 w 136"/>
                <a:gd name="T7" fmla="*/ 58 h 167"/>
                <a:gd name="T8" fmla="*/ 7 w 136"/>
                <a:gd name="T9" fmla="*/ 50 h 167"/>
                <a:gd name="T10" fmla="*/ 12 w 136"/>
                <a:gd name="T11" fmla="*/ 38 h 167"/>
                <a:gd name="T12" fmla="*/ 19 w 136"/>
                <a:gd name="T13" fmla="*/ 25 h 167"/>
                <a:gd name="T14" fmla="*/ 24 w 136"/>
                <a:gd name="T15" fmla="*/ 18 h 167"/>
                <a:gd name="T16" fmla="*/ 29 w 136"/>
                <a:gd name="T17" fmla="*/ 13 h 167"/>
                <a:gd name="T18" fmla="*/ 37 w 136"/>
                <a:gd name="T19" fmla="*/ 10 h 167"/>
                <a:gd name="T20" fmla="*/ 42 w 136"/>
                <a:gd name="T21" fmla="*/ 5 h 167"/>
                <a:gd name="T22" fmla="*/ 47 w 136"/>
                <a:gd name="T23" fmla="*/ 3 h 167"/>
                <a:gd name="T24" fmla="*/ 54 w 136"/>
                <a:gd name="T25" fmla="*/ 0 h 167"/>
                <a:gd name="T26" fmla="*/ 61 w 136"/>
                <a:gd name="T27" fmla="*/ 0 h 167"/>
                <a:gd name="T28" fmla="*/ 69 w 136"/>
                <a:gd name="T29" fmla="*/ 0 h 167"/>
                <a:gd name="T30" fmla="*/ 74 w 136"/>
                <a:gd name="T31" fmla="*/ 0 h 167"/>
                <a:gd name="T32" fmla="*/ 81 w 136"/>
                <a:gd name="T33" fmla="*/ 0 h 167"/>
                <a:gd name="T34" fmla="*/ 89 w 136"/>
                <a:gd name="T35" fmla="*/ 3 h 167"/>
                <a:gd name="T36" fmla="*/ 94 w 136"/>
                <a:gd name="T37" fmla="*/ 5 h 167"/>
                <a:gd name="T38" fmla="*/ 99 w 136"/>
                <a:gd name="T39" fmla="*/ 10 h 167"/>
                <a:gd name="T40" fmla="*/ 106 w 136"/>
                <a:gd name="T41" fmla="*/ 13 h 167"/>
                <a:gd name="T42" fmla="*/ 111 w 136"/>
                <a:gd name="T43" fmla="*/ 18 h 167"/>
                <a:gd name="T44" fmla="*/ 116 w 136"/>
                <a:gd name="T45" fmla="*/ 25 h 167"/>
                <a:gd name="T46" fmla="*/ 123 w 136"/>
                <a:gd name="T47" fmla="*/ 38 h 167"/>
                <a:gd name="T48" fmla="*/ 131 w 136"/>
                <a:gd name="T49" fmla="*/ 50 h 167"/>
                <a:gd name="T50" fmla="*/ 131 w 136"/>
                <a:gd name="T51" fmla="*/ 58 h 167"/>
                <a:gd name="T52" fmla="*/ 133 w 136"/>
                <a:gd name="T53" fmla="*/ 67 h 167"/>
                <a:gd name="T54" fmla="*/ 136 w 136"/>
                <a:gd name="T55" fmla="*/ 75 h 167"/>
                <a:gd name="T56" fmla="*/ 136 w 136"/>
                <a:gd name="T57" fmla="*/ 85 h 167"/>
                <a:gd name="T58" fmla="*/ 136 w 136"/>
                <a:gd name="T59" fmla="*/ 167 h 167"/>
                <a:gd name="T60" fmla="*/ 0 w 136"/>
                <a:gd name="T61" fmla="*/ 167 h 167"/>
                <a:gd name="T62" fmla="*/ 0 w 136"/>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67"/>
                <a:gd name="T98" fmla="*/ 136 w 136"/>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67">
                  <a:moveTo>
                    <a:pt x="0" y="85"/>
                  </a:moveTo>
                  <a:lnTo>
                    <a:pt x="2" y="75"/>
                  </a:lnTo>
                  <a:lnTo>
                    <a:pt x="2" y="67"/>
                  </a:lnTo>
                  <a:lnTo>
                    <a:pt x="5" y="58"/>
                  </a:lnTo>
                  <a:lnTo>
                    <a:pt x="7" y="50"/>
                  </a:lnTo>
                  <a:lnTo>
                    <a:pt x="12" y="38"/>
                  </a:lnTo>
                  <a:lnTo>
                    <a:pt x="19" y="25"/>
                  </a:lnTo>
                  <a:lnTo>
                    <a:pt x="24" y="18"/>
                  </a:lnTo>
                  <a:lnTo>
                    <a:pt x="29" y="13"/>
                  </a:lnTo>
                  <a:lnTo>
                    <a:pt x="37" y="10"/>
                  </a:lnTo>
                  <a:lnTo>
                    <a:pt x="42" y="5"/>
                  </a:lnTo>
                  <a:lnTo>
                    <a:pt x="47" y="3"/>
                  </a:lnTo>
                  <a:lnTo>
                    <a:pt x="54" y="0"/>
                  </a:lnTo>
                  <a:lnTo>
                    <a:pt x="61" y="0"/>
                  </a:lnTo>
                  <a:lnTo>
                    <a:pt x="69" y="0"/>
                  </a:lnTo>
                  <a:lnTo>
                    <a:pt x="74" y="0"/>
                  </a:lnTo>
                  <a:lnTo>
                    <a:pt x="81" y="0"/>
                  </a:lnTo>
                  <a:lnTo>
                    <a:pt x="89" y="3"/>
                  </a:lnTo>
                  <a:lnTo>
                    <a:pt x="94" y="5"/>
                  </a:lnTo>
                  <a:lnTo>
                    <a:pt x="99" y="10"/>
                  </a:lnTo>
                  <a:lnTo>
                    <a:pt x="106" y="13"/>
                  </a:lnTo>
                  <a:lnTo>
                    <a:pt x="111" y="18"/>
                  </a:lnTo>
                  <a:lnTo>
                    <a:pt x="116" y="25"/>
                  </a:lnTo>
                  <a:lnTo>
                    <a:pt x="123" y="38"/>
                  </a:lnTo>
                  <a:lnTo>
                    <a:pt x="131" y="50"/>
                  </a:lnTo>
                  <a:lnTo>
                    <a:pt x="131" y="58"/>
                  </a:lnTo>
                  <a:lnTo>
                    <a:pt x="133" y="67"/>
                  </a:lnTo>
                  <a:lnTo>
                    <a:pt x="136" y="75"/>
                  </a:lnTo>
                  <a:lnTo>
                    <a:pt x="136" y="85"/>
                  </a:lnTo>
                  <a:lnTo>
                    <a:pt x="136"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94" name="Freeform 119"/>
            <p:cNvSpPr>
              <a:spLocks/>
            </p:cNvSpPr>
            <p:nvPr/>
          </p:nvSpPr>
          <p:spPr bwMode="auto">
            <a:xfrm>
              <a:off x="4131" y="2992"/>
              <a:ext cx="122" cy="177"/>
            </a:xfrm>
            <a:custGeom>
              <a:avLst/>
              <a:gdLst>
                <a:gd name="T0" fmla="*/ 0 w 133"/>
                <a:gd name="T1" fmla="*/ 85 h 167"/>
                <a:gd name="T2" fmla="*/ 0 w 133"/>
                <a:gd name="T3" fmla="*/ 75 h 167"/>
                <a:gd name="T4" fmla="*/ 0 w 133"/>
                <a:gd name="T5" fmla="*/ 67 h 167"/>
                <a:gd name="T6" fmla="*/ 2 w 133"/>
                <a:gd name="T7" fmla="*/ 58 h 167"/>
                <a:gd name="T8" fmla="*/ 5 w 133"/>
                <a:gd name="T9" fmla="*/ 50 h 167"/>
                <a:gd name="T10" fmla="*/ 9 w 133"/>
                <a:gd name="T11" fmla="*/ 38 h 167"/>
                <a:gd name="T12" fmla="*/ 19 w 133"/>
                <a:gd name="T13" fmla="*/ 25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3 w 133"/>
                <a:gd name="T41" fmla="*/ 13 h 167"/>
                <a:gd name="T42" fmla="*/ 108 w 133"/>
                <a:gd name="T43" fmla="*/ 18 h 167"/>
                <a:gd name="T44" fmla="*/ 113 w 133"/>
                <a:gd name="T45" fmla="*/ 25 h 167"/>
                <a:gd name="T46" fmla="*/ 121 w 133"/>
                <a:gd name="T47" fmla="*/ 38 h 167"/>
                <a:gd name="T48" fmla="*/ 128 w 133"/>
                <a:gd name="T49" fmla="*/ 50 h 167"/>
                <a:gd name="T50" fmla="*/ 131 w 133"/>
                <a:gd name="T51" fmla="*/ 58 h 167"/>
                <a:gd name="T52" fmla="*/ 131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9" y="38"/>
                  </a:lnTo>
                  <a:lnTo>
                    <a:pt x="19" y="25"/>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5"/>
                  </a:lnTo>
                  <a:lnTo>
                    <a:pt x="121" y="38"/>
                  </a:lnTo>
                  <a:lnTo>
                    <a:pt x="128" y="50"/>
                  </a:lnTo>
                  <a:lnTo>
                    <a:pt x="131" y="58"/>
                  </a:lnTo>
                  <a:lnTo>
                    <a:pt x="131" y="67"/>
                  </a:lnTo>
                  <a:lnTo>
                    <a:pt x="133" y="75"/>
                  </a:lnTo>
                  <a:lnTo>
                    <a:pt x="133" y="85"/>
                  </a:lnTo>
                  <a:lnTo>
                    <a:pt x="133" y="167"/>
                  </a:lnTo>
                  <a:lnTo>
                    <a:pt x="0" y="167"/>
                  </a:lnTo>
                  <a:lnTo>
                    <a:pt x="0" y="85"/>
                  </a:lnTo>
                  <a:close/>
                </a:path>
              </a:pathLst>
            </a:custGeom>
            <a:solidFill>
              <a:srgbClr val="FFFFFF"/>
            </a:solidFill>
            <a:ln w="9525">
              <a:noFill/>
              <a:round/>
              <a:headEnd/>
              <a:tailEnd/>
            </a:ln>
          </p:spPr>
          <p:txBody>
            <a:bodyPr/>
            <a:lstStyle/>
            <a:p>
              <a:endParaRPr lang="en-US"/>
            </a:p>
          </p:txBody>
        </p:sp>
        <p:sp>
          <p:nvSpPr>
            <p:cNvPr id="105595" name="Freeform 120"/>
            <p:cNvSpPr>
              <a:spLocks/>
            </p:cNvSpPr>
            <p:nvPr/>
          </p:nvSpPr>
          <p:spPr bwMode="auto">
            <a:xfrm>
              <a:off x="4131" y="2992"/>
              <a:ext cx="122" cy="177"/>
            </a:xfrm>
            <a:custGeom>
              <a:avLst/>
              <a:gdLst>
                <a:gd name="T0" fmla="*/ 0 w 133"/>
                <a:gd name="T1" fmla="*/ 85 h 167"/>
                <a:gd name="T2" fmla="*/ 0 w 133"/>
                <a:gd name="T3" fmla="*/ 75 h 167"/>
                <a:gd name="T4" fmla="*/ 0 w 133"/>
                <a:gd name="T5" fmla="*/ 67 h 167"/>
                <a:gd name="T6" fmla="*/ 2 w 133"/>
                <a:gd name="T7" fmla="*/ 58 h 167"/>
                <a:gd name="T8" fmla="*/ 5 w 133"/>
                <a:gd name="T9" fmla="*/ 50 h 167"/>
                <a:gd name="T10" fmla="*/ 9 w 133"/>
                <a:gd name="T11" fmla="*/ 38 h 167"/>
                <a:gd name="T12" fmla="*/ 19 w 133"/>
                <a:gd name="T13" fmla="*/ 25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3 w 133"/>
                <a:gd name="T41" fmla="*/ 13 h 167"/>
                <a:gd name="T42" fmla="*/ 108 w 133"/>
                <a:gd name="T43" fmla="*/ 18 h 167"/>
                <a:gd name="T44" fmla="*/ 113 w 133"/>
                <a:gd name="T45" fmla="*/ 25 h 167"/>
                <a:gd name="T46" fmla="*/ 121 w 133"/>
                <a:gd name="T47" fmla="*/ 38 h 167"/>
                <a:gd name="T48" fmla="*/ 128 w 133"/>
                <a:gd name="T49" fmla="*/ 50 h 167"/>
                <a:gd name="T50" fmla="*/ 131 w 133"/>
                <a:gd name="T51" fmla="*/ 58 h 167"/>
                <a:gd name="T52" fmla="*/ 131 w 133"/>
                <a:gd name="T53" fmla="*/ 67 h 167"/>
                <a:gd name="T54" fmla="*/ 133 w 133"/>
                <a:gd name="T55" fmla="*/ 75 h 167"/>
                <a:gd name="T56" fmla="*/ 133 w 133"/>
                <a:gd name="T57" fmla="*/ 85 h 167"/>
                <a:gd name="T58" fmla="*/ 133 w 133"/>
                <a:gd name="T59" fmla="*/ 167 h 167"/>
                <a:gd name="T60" fmla="*/ 0 w 133"/>
                <a:gd name="T61" fmla="*/ 167 h 167"/>
                <a:gd name="T62" fmla="*/ 0 w 133"/>
                <a:gd name="T63" fmla="*/ 85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5"/>
                  </a:moveTo>
                  <a:lnTo>
                    <a:pt x="0" y="75"/>
                  </a:lnTo>
                  <a:lnTo>
                    <a:pt x="0" y="67"/>
                  </a:lnTo>
                  <a:lnTo>
                    <a:pt x="2" y="58"/>
                  </a:lnTo>
                  <a:lnTo>
                    <a:pt x="5" y="50"/>
                  </a:lnTo>
                  <a:lnTo>
                    <a:pt x="9" y="38"/>
                  </a:lnTo>
                  <a:lnTo>
                    <a:pt x="19" y="25"/>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5"/>
                  </a:lnTo>
                  <a:lnTo>
                    <a:pt x="121" y="38"/>
                  </a:lnTo>
                  <a:lnTo>
                    <a:pt x="128" y="50"/>
                  </a:lnTo>
                  <a:lnTo>
                    <a:pt x="131" y="58"/>
                  </a:lnTo>
                  <a:lnTo>
                    <a:pt x="131" y="67"/>
                  </a:lnTo>
                  <a:lnTo>
                    <a:pt x="133" y="75"/>
                  </a:lnTo>
                  <a:lnTo>
                    <a:pt x="133" y="85"/>
                  </a:lnTo>
                  <a:lnTo>
                    <a:pt x="133" y="167"/>
                  </a:lnTo>
                  <a:lnTo>
                    <a:pt x="0" y="167"/>
                  </a:lnTo>
                  <a:lnTo>
                    <a:pt x="0" y="85"/>
                  </a:lnTo>
                </a:path>
              </a:pathLst>
            </a:custGeom>
            <a:noFill/>
            <a:ln w="11113">
              <a:solidFill>
                <a:srgbClr val="000000"/>
              </a:solidFill>
              <a:prstDash val="solid"/>
              <a:round/>
              <a:headEnd/>
              <a:tailEnd/>
            </a:ln>
          </p:spPr>
          <p:txBody>
            <a:bodyPr/>
            <a:lstStyle/>
            <a:p>
              <a:endParaRPr lang="en-US"/>
            </a:p>
          </p:txBody>
        </p:sp>
        <p:sp>
          <p:nvSpPr>
            <p:cNvPr id="105596" name="Rectangle 121"/>
            <p:cNvSpPr>
              <a:spLocks noChangeArrowheads="1"/>
            </p:cNvSpPr>
            <p:nvPr/>
          </p:nvSpPr>
          <p:spPr bwMode="auto">
            <a:xfrm>
              <a:off x="4794" y="3719"/>
              <a:ext cx="511" cy="178"/>
            </a:xfrm>
            <a:prstGeom prst="rect">
              <a:avLst/>
            </a:prstGeom>
            <a:solidFill>
              <a:srgbClr val="FFFFFF"/>
            </a:solidFill>
            <a:ln w="9525">
              <a:noFill/>
              <a:miter lim="800000"/>
              <a:headEnd/>
              <a:tailEnd/>
            </a:ln>
          </p:spPr>
          <p:txBody>
            <a:bodyPr/>
            <a:lstStyle/>
            <a:p>
              <a:endParaRPr lang="en-US"/>
            </a:p>
          </p:txBody>
        </p:sp>
        <p:sp>
          <p:nvSpPr>
            <p:cNvPr id="105597" name="Rectangle 122"/>
            <p:cNvSpPr>
              <a:spLocks noChangeArrowheads="1"/>
            </p:cNvSpPr>
            <p:nvPr/>
          </p:nvSpPr>
          <p:spPr bwMode="auto">
            <a:xfrm>
              <a:off x="4872" y="3748"/>
              <a:ext cx="279"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Frequency</a:t>
              </a:r>
              <a:endParaRPr lang="en-US" altLang="zh-CN" sz="1000" b="1">
                <a:ea typeface="ＭＳ Ｐゴシック" pitchFamily="34" charset="-128"/>
              </a:endParaRPr>
            </a:p>
          </p:txBody>
        </p:sp>
        <p:sp>
          <p:nvSpPr>
            <p:cNvPr id="105598" name="Rectangle 123"/>
            <p:cNvSpPr>
              <a:spLocks noChangeArrowheads="1"/>
            </p:cNvSpPr>
            <p:nvPr/>
          </p:nvSpPr>
          <p:spPr bwMode="auto">
            <a:xfrm>
              <a:off x="5228" y="3748"/>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599" name="Rectangle 124"/>
            <p:cNvSpPr>
              <a:spLocks noChangeArrowheads="1"/>
            </p:cNvSpPr>
            <p:nvPr/>
          </p:nvSpPr>
          <p:spPr bwMode="auto">
            <a:xfrm>
              <a:off x="5219" y="3506"/>
              <a:ext cx="81" cy="80"/>
            </a:xfrm>
            <a:prstGeom prst="rect">
              <a:avLst/>
            </a:prstGeom>
            <a:noFill/>
            <a:ln w="9525">
              <a:noFill/>
              <a:miter lim="800000"/>
              <a:headEnd/>
              <a:tailEnd/>
            </a:ln>
          </p:spPr>
          <p:txBody>
            <a:bodyPr wrap="none" lIns="0" tIns="0" rIns="0" bIns="0">
              <a:spAutoFit/>
            </a:bodyPr>
            <a:lstStyle/>
            <a:p>
              <a:pPr eaLnBrk="0" hangingPunct="0"/>
              <a:r>
                <a:rPr lang="en-US" altLang="zh-CN" sz="800">
                  <a:solidFill>
                    <a:srgbClr val="000000"/>
                  </a:solidFill>
                  <a:ea typeface="ＭＳ Ｐゴシック" pitchFamily="34" charset="-128"/>
                </a:rPr>
                <a:t>Cell</a:t>
              </a:r>
              <a:endParaRPr lang="en-US" altLang="zh-CN" sz="800" b="1">
                <a:ea typeface="ＭＳ Ｐゴシック" pitchFamily="34" charset="-128"/>
              </a:endParaRPr>
            </a:p>
          </p:txBody>
        </p:sp>
        <p:sp>
          <p:nvSpPr>
            <p:cNvPr id="105600" name="Rectangle 125"/>
            <p:cNvSpPr>
              <a:spLocks noChangeArrowheads="1"/>
            </p:cNvSpPr>
            <p:nvPr/>
          </p:nvSpPr>
          <p:spPr bwMode="auto">
            <a:xfrm>
              <a:off x="5340" y="3506"/>
              <a:ext cx="120" cy="80"/>
            </a:xfrm>
            <a:prstGeom prst="rect">
              <a:avLst/>
            </a:prstGeom>
            <a:noFill/>
            <a:ln w="9525">
              <a:noFill/>
              <a:miter lim="800000"/>
              <a:headEnd/>
              <a:tailEnd/>
            </a:ln>
          </p:spPr>
          <p:txBody>
            <a:bodyPr wrap="none" lIns="0" tIns="0" rIns="0" bIns="0">
              <a:spAutoFit/>
            </a:bodyPr>
            <a:lstStyle/>
            <a:p>
              <a:pPr eaLnBrk="0" hangingPunct="0"/>
              <a:r>
                <a:rPr lang="zh-CN" altLang="en-US" sz="800">
                  <a:solidFill>
                    <a:srgbClr val="000000"/>
                  </a:solidFill>
                  <a:ea typeface="ＭＳ Ｐゴシック" pitchFamily="34" charset="-128"/>
                </a:rPr>
                <a:t> </a:t>
              </a:r>
              <a:r>
                <a:rPr lang="en-US" altLang="zh-CN" sz="800">
                  <a:solidFill>
                    <a:srgbClr val="000000"/>
                  </a:solidFill>
                  <a:ea typeface="ＭＳ Ｐゴシック" pitchFamily="34" charset="-128"/>
                </a:rPr>
                <a:t>3,5,7</a:t>
              </a:r>
              <a:endParaRPr lang="en-US" altLang="zh-CN" sz="800" b="1">
                <a:ea typeface="ＭＳ Ｐゴシック" pitchFamily="34" charset="-128"/>
              </a:endParaRPr>
            </a:p>
          </p:txBody>
        </p:sp>
        <p:sp>
          <p:nvSpPr>
            <p:cNvPr id="105601" name="Rectangle 126"/>
            <p:cNvSpPr>
              <a:spLocks noChangeArrowheads="1"/>
            </p:cNvSpPr>
            <p:nvPr/>
          </p:nvSpPr>
          <p:spPr bwMode="auto">
            <a:xfrm>
              <a:off x="5498" y="3506"/>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602" name="Rectangle 127"/>
            <p:cNvSpPr>
              <a:spLocks noChangeArrowheads="1"/>
            </p:cNvSpPr>
            <p:nvPr/>
          </p:nvSpPr>
          <p:spPr bwMode="auto">
            <a:xfrm>
              <a:off x="3544" y="3447"/>
              <a:ext cx="338" cy="180"/>
            </a:xfrm>
            <a:prstGeom prst="rect">
              <a:avLst/>
            </a:prstGeom>
            <a:solidFill>
              <a:srgbClr val="FFFFFF"/>
            </a:solidFill>
            <a:ln w="9525">
              <a:noFill/>
              <a:miter lim="800000"/>
              <a:headEnd/>
              <a:tailEnd/>
            </a:ln>
          </p:spPr>
          <p:txBody>
            <a:bodyPr/>
            <a:lstStyle/>
            <a:p>
              <a:endParaRPr lang="en-US"/>
            </a:p>
          </p:txBody>
        </p:sp>
        <p:sp>
          <p:nvSpPr>
            <p:cNvPr id="105603" name="Rectangle 128"/>
            <p:cNvSpPr>
              <a:spLocks noChangeArrowheads="1"/>
            </p:cNvSpPr>
            <p:nvPr/>
          </p:nvSpPr>
          <p:spPr bwMode="auto">
            <a:xfrm>
              <a:off x="3602" y="3477"/>
              <a:ext cx="167" cy="101"/>
            </a:xfrm>
            <a:prstGeom prst="rect">
              <a:avLst/>
            </a:prstGeom>
            <a:noFill/>
            <a:ln w="9525">
              <a:noFill/>
              <a:miter lim="800000"/>
              <a:headEnd/>
              <a:tailEnd/>
            </a:ln>
          </p:spPr>
          <p:txBody>
            <a:bodyPr wrap="none" lIns="0" tIns="0" rIns="0" bIns="0">
              <a:spAutoFit/>
            </a:bodyPr>
            <a:lstStyle/>
            <a:p>
              <a:pPr eaLnBrk="0" hangingPunct="0"/>
              <a:r>
                <a:rPr lang="en-US" altLang="zh-CN" sz="1000">
                  <a:solidFill>
                    <a:srgbClr val="000000"/>
                  </a:solidFill>
                  <a:ea typeface="ＭＳ Ｐゴシック" pitchFamily="34" charset="-128"/>
                </a:rPr>
                <a:t>Power</a:t>
              </a:r>
              <a:endParaRPr lang="en-US" altLang="zh-CN" sz="1000" b="1">
                <a:ea typeface="ＭＳ Ｐゴシック" pitchFamily="34" charset="-128"/>
              </a:endParaRPr>
            </a:p>
          </p:txBody>
        </p:sp>
        <p:sp>
          <p:nvSpPr>
            <p:cNvPr id="105604" name="Rectangle 129"/>
            <p:cNvSpPr>
              <a:spLocks noChangeArrowheads="1"/>
            </p:cNvSpPr>
            <p:nvPr/>
          </p:nvSpPr>
          <p:spPr bwMode="auto">
            <a:xfrm>
              <a:off x="3820" y="3477"/>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ＭＳ Ｐゴシック" pitchFamily="34" charset="-128"/>
                </a:rPr>
                <a:t> </a:t>
              </a:r>
              <a:endParaRPr lang="zh-CN" altLang="en-US" sz="1000" b="1">
                <a:ea typeface="ＭＳ Ｐゴシック" pitchFamily="34" charset="-128"/>
              </a:endParaRPr>
            </a:p>
          </p:txBody>
        </p:sp>
        <p:sp>
          <p:nvSpPr>
            <p:cNvPr id="105605" name="Freeform 130"/>
            <p:cNvSpPr>
              <a:spLocks noEditPoints="1"/>
            </p:cNvSpPr>
            <p:nvPr/>
          </p:nvSpPr>
          <p:spPr bwMode="auto">
            <a:xfrm>
              <a:off x="3877" y="3692"/>
              <a:ext cx="1272" cy="66"/>
            </a:xfrm>
            <a:custGeom>
              <a:avLst/>
              <a:gdLst>
                <a:gd name="T0" fmla="*/ 5 w 1387"/>
                <a:gd name="T1" fmla="*/ 25 h 62"/>
                <a:gd name="T2" fmla="*/ 1337 w 1387"/>
                <a:gd name="T3" fmla="*/ 25 h 62"/>
                <a:gd name="T4" fmla="*/ 1337 w 1387"/>
                <a:gd name="T5" fmla="*/ 25 h 62"/>
                <a:gd name="T6" fmla="*/ 1340 w 1387"/>
                <a:gd name="T7" fmla="*/ 27 h 62"/>
                <a:gd name="T8" fmla="*/ 1340 w 1387"/>
                <a:gd name="T9" fmla="*/ 27 h 62"/>
                <a:gd name="T10" fmla="*/ 1342 w 1387"/>
                <a:gd name="T11" fmla="*/ 30 h 62"/>
                <a:gd name="T12" fmla="*/ 1340 w 1387"/>
                <a:gd name="T13" fmla="*/ 32 h 62"/>
                <a:gd name="T14" fmla="*/ 1340 w 1387"/>
                <a:gd name="T15" fmla="*/ 35 h 62"/>
                <a:gd name="T16" fmla="*/ 1337 w 1387"/>
                <a:gd name="T17" fmla="*/ 35 h 62"/>
                <a:gd name="T18" fmla="*/ 1337 w 1387"/>
                <a:gd name="T19" fmla="*/ 35 h 62"/>
                <a:gd name="T20" fmla="*/ 5 w 1387"/>
                <a:gd name="T21" fmla="*/ 35 h 62"/>
                <a:gd name="T22" fmla="*/ 2 w 1387"/>
                <a:gd name="T23" fmla="*/ 35 h 62"/>
                <a:gd name="T24" fmla="*/ 0 w 1387"/>
                <a:gd name="T25" fmla="*/ 32 h 62"/>
                <a:gd name="T26" fmla="*/ 0 w 1387"/>
                <a:gd name="T27" fmla="*/ 32 h 62"/>
                <a:gd name="T28" fmla="*/ 0 w 1387"/>
                <a:gd name="T29" fmla="*/ 30 h 62"/>
                <a:gd name="T30" fmla="*/ 0 w 1387"/>
                <a:gd name="T31" fmla="*/ 27 h 62"/>
                <a:gd name="T32" fmla="*/ 0 w 1387"/>
                <a:gd name="T33" fmla="*/ 27 h 62"/>
                <a:gd name="T34" fmla="*/ 2 w 1387"/>
                <a:gd name="T35" fmla="*/ 25 h 62"/>
                <a:gd name="T36" fmla="*/ 5 w 1387"/>
                <a:gd name="T37" fmla="*/ 25 h 62"/>
                <a:gd name="T38" fmla="*/ 5 w 1387"/>
                <a:gd name="T39" fmla="*/ 25 h 62"/>
                <a:gd name="T40" fmla="*/ 1325 w 1387"/>
                <a:gd name="T41" fmla="*/ 0 h 62"/>
                <a:gd name="T42" fmla="*/ 1387 w 1387"/>
                <a:gd name="T43" fmla="*/ 30 h 62"/>
                <a:gd name="T44" fmla="*/ 1325 w 1387"/>
                <a:gd name="T45" fmla="*/ 62 h 62"/>
                <a:gd name="T46" fmla="*/ 1325 w 1387"/>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87"/>
                <a:gd name="T73" fmla="*/ 0 h 62"/>
                <a:gd name="T74" fmla="*/ 1387 w 1387"/>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87" h="62">
                  <a:moveTo>
                    <a:pt x="5" y="25"/>
                  </a:moveTo>
                  <a:lnTo>
                    <a:pt x="1337" y="25"/>
                  </a:lnTo>
                  <a:lnTo>
                    <a:pt x="1340" y="27"/>
                  </a:lnTo>
                  <a:lnTo>
                    <a:pt x="1342" y="30"/>
                  </a:lnTo>
                  <a:lnTo>
                    <a:pt x="1340" y="32"/>
                  </a:lnTo>
                  <a:lnTo>
                    <a:pt x="1340" y="35"/>
                  </a:lnTo>
                  <a:lnTo>
                    <a:pt x="1337" y="35"/>
                  </a:lnTo>
                  <a:lnTo>
                    <a:pt x="5" y="35"/>
                  </a:lnTo>
                  <a:lnTo>
                    <a:pt x="2" y="35"/>
                  </a:lnTo>
                  <a:lnTo>
                    <a:pt x="0" y="32"/>
                  </a:lnTo>
                  <a:lnTo>
                    <a:pt x="0" y="30"/>
                  </a:lnTo>
                  <a:lnTo>
                    <a:pt x="0" y="27"/>
                  </a:lnTo>
                  <a:lnTo>
                    <a:pt x="2" y="25"/>
                  </a:lnTo>
                  <a:lnTo>
                    <a:pt x="5" y="25"/>
                  </a:lnTo>
                  <a:close/>
                  <a:moveTo>
                    <a:pt x="1325" y="0"/>
                  </a:moveTo>
                  <a:lnTo>
                    <a:pt x="1387" y="30"/>
                  </a:lnTo>
                  <a:lnTo>
                    <a:pt x="1325" y="62"/>
                  </a:lnTo>
                  <a:lnTo>
                    <a:pt x="1325" y="0"/>
                  </a:lnTo>
                  <a:close/>
                </a:path>
              </a:pathLst>
            </a:custGeom>
            <a:solidFill>
              <a:srgbClr val="000000"/>
            </a:solidFill>
            <a:ln w="3175">
              <a:solidFill>
                <a:srgbClr val="000000"/>
              </a:solidFill>
              <a:prstDash val="solid"/>
              <a:round/>
              <a:headEnd/>
              <a:tailEnd/>
            </a:ln>
          </p:spPr>
          <p:txBody>
            <a:bodyPr/>
            <a:lstStyle/>
            <a:p>
              <a:endParaRPr lang="en-US"/>
            </a:p>
          </p:txBody>
        </p:sp>
        <p:sp>
          <p:nvSpPr>
            <p:cNvPr id="105606" name="Freeform 131"/>
            <p:cNvSpPr>
              <a:spLocks/>
            </p:cNvSpPr>
            <p:nvPr/>
          </p:nvSpPr>
          <p:spPr bwMode="auto">
            <a:xfrm>
              <a:off x="4244" y="3639"/>
              <a:ext cx="8" cy="87"/>
            </a:xfrm>
            <a:custGeom>
              <a:avLst/>
              <a:gdLst>
                <a:gd name="T0" fmla="*/ 8 w 8"/>
                <a:gd name="T1" fmla="*/ 3 h 82"/>
                <a:gd name="T2" fmla="*/ 8 w 8"/>
                <a:gd name="T3" fmla="*/ 80 h 82"/>
                <a:gd name="T4" fmla="*/ 8 w 8"/>
                <a:gd name="T5" fmla="*/ 80 h 82"/>
                <a:gd name="T6" fmla="*/ 5 w 8"/>
                <a:gd name="T7" fmla="*/ 82 h 82"/>
                <a:gd name="T8" fmla="*/ 3 w 8"/>
                <a:gd name="T9" fmla="*/ 82 h 82"/>
                <a:gd name="T10" fmla="*/ 0 w 8"/>
                <a:gd name="T11" fmla="*/ 82 h 82"/>
                <a:gd name="T12" fmla="*/ 0 w 8"/>
                <a:gd name="T13" fmla="*/ 80 h 82"/>
                <a:gd name="T14" fmla="*/ 0 w 8"/>
                <a:gd name="T15" fmla="*/ 3 h 82"/>
                <a:gd name="T16" fmla="*/ 0 w 8"/>
                <a:gd name="T17" fmla="*/ 3 h 82"/>
                <a:gd name="T18" fmla="*/ 0 w 8"/>
                <a:gd name="T19" fmla="*/ 0 h 82"/>
                <a:gd name="T20" fmla="*/ 3 w 8"/>
                <a:gd name="T21" fmla="*/ 0 h 82"/>
                <a:gd name="T22" fmla="*/ 5 w 8"/>
                <a:gd name="T23" fmla="*/ 0 h 82"/>
                <a:gd name="T24" fmla="*/ 8 w 8"/>
                <a:gd name="T25" fmla="*/ 3 h 82"/>
                <a:gd name="T26" fmla="*/ 8 w 8"/>
                <a:gd name="T27" fmla="*/ 3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2"/>
                <a:gd name="T44" fmla="*/ 8 w 8"/>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2">
                  <a:moveTo>
                    <a:pt x="8" y="3"/>
                  </a:moveTo>
                  <a:lnTo>
                    <a:pt x="8" y="80"/>
                  </a:lnTo>
                  <a:lnTo>
                    <a:pt x="5" y="82"/>
                  </a:lnTo>
                  <a:lnTo>
                    <a:pt x="3" y="82"/>
                  </a:lnTo>
                  <a:lnTo>
                    <a:pt x="0" y="82"/>
                  </a:lnTo>
                  <a:lnTo>
                    <a:pt x="0" y="80"/>
                  </a:lnTo>
                  <a:lnTo>
                    <a:pt x="0" y="3"/>
                  </a:lnTo>
                  <a:lnTo>
                    <a:pt x="0" y="0"/>
                  </a:lnTo>
                  <a:lnTo>
                    <a:pt x="3" y="0"/>
                  </a:lnTo>
                  <a:lnTo>
                    <a:pt x="5" y="0"/>
                  </a:lnTo>
                  <a:lnTo>
                    <a:pt x="8" y="3"/>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105607" name="Freeform 132"/>
            <p:cNvSpPr>
              <a:spLocks noEditPoints="1"/>
            </p:cNvSpPr>
            <p:nvPr/>
          </p:nvSpPr>
          <p:spPr bwMode="auto">
            <a:xfrm>
              <a:off x="3852" y="3447"/>
              <a:ext cx="57" cy="277"/>
            </a:xfrm>
            <a:custGeom>
              <a:avLst/>
              <a:gdLst>
                <a:gd name="T0" fmla="*/ 38 w 62"/>
                <a:gd name="T1" fmla="*/ 50 h 261"/>
                <a:gd name="T2" fmla="*/ 38 w 62"/>
                <a:gd name="T3" fmla="*/ 256 h 261"/>
                <a:gd name="T4" fmla="*/ 35 w 62"/>
                <a:gd name="T5" fmla="*/ 258 h 261"/>
                <a:gd name="T6" fmla="*/ 35 w 62"/>
                <a:gd name="T7" fmla="*/ 258 h 261"/>
                <a:gd name="T8" fmla="*/ 33 w 62"/>
                <a:gd name="T9" fmla="*/ 261 h 261"/>
                <a:gd name="T10" fmla="*/ 30 w 62"/>
                <a:gd name="T11" fmla="*/ 261 h 261"/>
                <a:gd name="T12" fmla="*/ 30 w 62"/>
                <a:gd name="T13" fmla="*/ 261 h 261"/>
                <a:gd name="T14" fmla="*/ 28 w 62"/>
                <a:gd name="T15" fmla="*/ 258 h 261"/>
                <a:gd name="T16" fmla="*/ 28 w 62"/>
                <a:gd name="T17" fmla="*/ 258 h 261"/>
                <a:gd name="T18" fmla="*/ 25 w 62"/>
                <a:gd name="T19" fmla="*/ 256 h 261"/>
                <a:gd name="T20" fmla="*/ 25 w 62"/>
                <a:gd name="T21" fmla="*/ 50 h 261"/>
                <a:gd name="T22" fmla="*/ 28 w 62"/>
                <a:gd name="T23" fmla="*/ 50 h 261"/>
                <a:gd name="T24" fmla="*/ 28 w 62"/>
                <a:gd name="T25" fmla="*/ 47 h 261"/>
                <a:gd name="T26" fmla="*/ 30 w 62"/>
                <a:gd name="T27" fmla="*/ 47 h 261"/>
                <a:gd name="T28" fmla="*/ 30 w 62"/>
                <a:gd name="T29" fmla="*/ 45 h 261"/>
                <a:gd name="T30" fmla="*/ 33 w 62"/>
                <a:gd name="T31" fmla="*/ 47 h 261"/>
                <a:gd name="T32" fmla="*/ 35 w 62"/>
                <a:gd name="T33" fmla="*/ 47 h 261"/>
                <a:gd name="T34" fmla="*/ 35 w 62"/>
                <a:gd name="T35" fmla="*/ 50 h 261"/>
                <a:gd name="T36" fmla="*/ 38 w 62"/>
                <a:gd name="T37" fmla="*/ 50 h 261"/>
                <a:gd name="T38" fmla="*/ 38 w 62"/>
                <a:gd name="T39" fmla="*/ 50 h 261"/>
                <a:gd name="T40" fmla="*/ 0 w 62"/>
                <a:gd name="T41" fmla="*/ 62 h 261"/>
                <a:gd name="T42" fmla="*/ 30 w 62"/>
                <a:gd name="T43" fmla="*/ 0 h 261"/>
                <a:gd name="T44" fmla="*/ 62 w 62"/>
                <a:gd name="T45" fmla="*/ 62 h 261"/>
                <a:gd name="T46" fmla="*/ 0 w 62"/>
                <a:gd name="T47" fmla="*/ 62 h 2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261"/>
                <a:gd name="T74" fmla="*/ 62 w 62"/>
                <a:gd name="T75" fmla="*/ 261 h 2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261">
                  <a:moveTo>
                    <a:pt x="38" y="50"/>
                  </a:moveTo>
                  <a:lnTo>
                    <a:pt x="38" y="256"/>
                  </a:lnTo>
                  <a:lnTo>
                    <a:pt x="35" y="258"/>
                  </a:lnTo>
                  <a:lnTo>
                    <a:pt x="33" y="261"/>
                  </a:lnTo>
                  <a:lnTo>
                    <a:pt x="30" y="261"/>
                  </a:lnTo>
                  <a:lnTo>
                    <a:pt x="28" y="258"/>
                  </a:lnTo>
                  <a:lnTo>
                    <a:pt x="25" y="256"/>
                  </a:lnTo>
                  <a:lnTo>
                    <a:pt x="25" y="50"/>
                  </a:lnTo>
                  <a:lnTo>
                    <a:pt x="28" y="50"/>
                  </a:lnTo>
                  <a:lnTo>
                    <a:pt x="28" y="47"/>
                  </a:lnTo>
                  <a:lnTo>
                    <a:pt x="30" y="47"/>
                  </a:lnTo>
                  <a:lnTo>
                    <a:pt x="30" y="45"/>
                  </a:lnTo>
                  <a:lnTo>
                    <a:pt x="33" y="47"/>
                  </a:lnTo>
                  <a:lnTo>
                    <a:pt x="35" y="47"/>
                  </a:lnTo>
                  <a:lnTo>
                    <a:pt x="35" y="50"/>
                  </a:lnTo>
                  <a:lnTo>
                    <a:pt x="38" y="50"/>
                  </a:lnTo>
                  <a:close/>
                  <a:moveTo>
                    <a:pt x="0" y="62"/>
                  </a:moveTo>
                  <a:lnTo>
                    <a:pt x="30" y="0"/>
                  </a:lnTo>
                  <a:lnTo>
                    <a:pt x="62" y="62"/>
                  </a:lnTo>
                  <a:lnTo>
                    <a:pt x="0" y="62"/>
                  </a:lnTo>
                  <a:close/>
                </a:path>
              </a:pathLst>
            </a:custGeom>
            <a:solidFill>
              <a:srgbClr val="000000"/>
            </a:solidFill>
            <a:ln w="3175">
              <a:solidFill>
                <a:srgbClr val="000000"/>
              </a:solidFill>
              <a:prstDash val="solid"/>
              <a:round/>
              <a:headEnd/>
              <a:tailEnd/>
            </a:ln>
          </p:spPr>
          <p:txBody>
            <a:bodyPr/>
            <a:lstStyle/>
            <a:p>
              <a:endParaRPr lang="en-US"/>
            </a:p>
          </p:txBody>
        </p:sp>
        <p:sp>
          <p:nvSpPr>
            <p:cNvPr id="105608" name="Freeform 133"/>
            <p:cNvSpPr>
              <a:spLocks/>
            </p:cNvSpPr>
            <p:nvPr/>
          </p:nvSpPr>
          <p:spPr bwMode="auto">
            <a:xfrm>
              <a:off x="3882" y="3547"/>
              <a:ext cx="122" cy="177"/>
            </a:xfrm>
            <a:custGeom>
              <a:avLst/>
              <a:gdLst>
                <a:gd name="T0" fmla="*/ 0 w 133"/>
                <a:gd name="T1" fmla="*/ 82 h 167"/>
                <a:gd name="T2" fmla="*/ 0 w 133"/>
                <a:gd name="T3" fmla="*/ 75 h 167"/>
                <a:gd name="T4" fmla="*/ 0 w 133"/>
                <a:gd name="T5" fmla="*/ 67 h 167"/>
                <a:gd name="T6" fmla="*/ 2 w 133"/>
                <a:gd name="T7" fmla="*/ 57 h 167"/>
                <a:gd name="T8" fmla="*/ 5 w 133"/>
                <a:gd name="T9" fmla="*/ 50 h 167"/>
                <a:gd name="T10" fmla="*/ 10 w 133"/>
                <a:gd name="T11" fmla="*/ 35 h 167"/>
                <a:gd name="T12" fmla="*/ 19 w 133"/>
                <a:gd name="T13" fmla="*/ 23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3 w 133"/>
                <a:gd name="T41" fmla="*/ 13 h 167"/>
                <a:gd name="T42" fmla="*/ 108 w 133"/>
                <a:gd name="T43" fmla="*/ 18 h 167"/>
                <a:gd name="T44" fmla="*/ 113 w 133"/>
                <a:gd name="T45" fmla="*/ 23 h 167"/>
                <a:gd name="T46" fmla="*/ 121 w 133"/>
                <a:gd name="T47" fmla="*/ 35 h 167"/>
                <a:gd name="T48" fmla="*/ 128 w 133"/>
                <a:gd name="T49" fmla="*/ 50 h 167"/>
                <a:gd name="T50" fmla="*/ 131 w 133"/>
                <a:gd name="T51" fmla="*/ 57 h 167"/>
                <a:gd name="T52" fmla="*/ 131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3"/>
                  </a:lnTo>
                  <a:lnTo>
                    <a:pt x="121" y="35"/>
                  </a:lnTo>
                  <a:lnTo>
                    <a:pt x="128" y="50"/>
                  </a:lnTo>
                  <a:lnTo>
                    <a:pt x="131" y="57"/>
                  </a:lnTo>
                  <a:lnTo>
                    <a:pt x="131"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105609" name="Freeform 134"/>
            <p:cNvSpPr>
              <a:spLocks/>
            </p:cNvSpPr>
            <p:nvPr/>
          </p:nvSpPr>
          <p:spPr bwMode="auto">
            <a:xfrm>
              <a:off x="3882" y="3547"/>
              <a:ext cx="122" cy="177"/>
            </a:xfrm>
            <a:custGeom>
              <a:avLst/>
              <a:gdLst>
                <a:gd name="T0" fmla="*/ 0 w 133"/>
                <a:gd name="T1" fmla="*/ 82 h 167"/>
                <a:gd name="T2" fmla="*/ 0 w 133"/>
                <a:gd name="T3" fmla="*/ 75 h 167"/>
                <a:gd name="T4" fmla="*/ 0 w 133"/>
                <a:gd name="T5" fmla="*/ 67 h 167"/>
                <a:gd name="T6" fmla="*/ 2 w 133"/>
                <a:gd name="T7" fmla="*/ 57 h 167"/>
                <a:gd name="T8" fmla="*/ 5 w 133"/>
                <a:gd name="T9" fmla="*/ 50 h 167"/>
                <a:gd name="T10" fmla="*/ 10 w 133"/>
                <a:gd name="T11" fmla="*/ 35 h 167"/>
                <a:gd name="T12" fmla="*/ 19 w 133"/>
                <a:gd name="T13" fmla="*/ 23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1 w 133"/>
                <a:gd name="T31" fmla="*/ 0 h 167"/>
                <a:gd name="T32" fmla="*/ 79 w 133"/>
                <a:gd name="T33" fmla="*/ 0 h 167"/>
                <a:gd name="T34" fmla="*/ 86 w 133"/>
                <a:gd name="T35" fmla="*/ 3 h 167"/>
                <a:gd name="T36" fmla="*/ 91 w 133"/>
                <a:gd name="T37" fmla="*/ 5 h 167"/>
                <a:gd name="T38" fmla="*/ 99 w 133"/>
                <a:gd name="T39" fmla="*/ 10 h 167"/>
                <a:gd name="T40" fmla="*/ 103 w 133"/>
                <a:gd name="T41" fmla="*/ 13 h 167"/>
                <a:gd name="T42" fmla="*/ 108 w 133"/>
                <a:gd name="T43" fmla="*/ 18 h 167"/>
                <a:gd name="T44" fmla="*/ 113 w 133"/>
                <a:gd name="T45" fmla="*/ 23 h 167"/>
                <a:gd name="T46" fmla="*/ 121 w 133"/>
                <a:gd name="T47" fmla="*/ 35 h 167"/>
                <a:gd name="T48" fmla="*/ 128 w 133"/>
                <a:gd name="T49" fmla="*/ 50 h 167"/>
                <a:gd name="T50" fmla="*/ 131 w 133"/>
                <a:gd name="T51" fmla="*/ 57 h 167"/>
                <a:gd name="T52" fmla="*/ 131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1" y="0"/>
                  </a:lnTo>
                  <a:lnTo>
                    <a:pt x="79" y="0"/>
                  </a:lnTo>
                  <a:lnTo>
                    <a:pt x="86" y="3"/>
                  </a:lnTo>
                  <a:lnTo>
                    <a:pt x="91" y="5"/>
                  </a:lnTo>
                  <a:lnTo>
                    <a:pt x="99" y="10"/>
                  </a:lnTo>
                  <a:lnTo>
                    <a:pt x="103" y="13"/>
                  </a:lnTo>
                  <a:lnTo>
                    <a:pt x="108" y="18"/>
                  </a:lnTo>
                  <a:lnTo>
                    <a:pt x="113" y="23"/>
                  </a:lnTo>
                  <a:lnTo>
                    <a:pt x="121" y="35"/>
                  </a:lnTo>
                  <a:lnTo>
                    <a:pt x="128" y="50"/>
                  </a:lnTo>
                  <a:lnTo>
                    <a:pt x="131" y="57"/>
                  </a:lnTo>
                  <a:lnTo>
                    <a:pt x="131" y="67"/>
                  </a:lnTo>
                  <a:lnTo>
                    <a:pt x="133" y="75"/>
                  </a:lnTo>
                  <a:lnTo>
                    <a:pt x="133" y="82"/>
                  </a:lnTo>
                  <a:lnTo>
                    <a:pt x="133"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10" name="Freeform 135"/>
            <p:cNvSpPr>
              <a:spLocks/>
            </p:cNvSpPr>
            <p:nvPr/>
          </p:nvSpPr>
          <p:spPr bwMode="auto">
            <a:xfrm>
              <a:off x="4002" y="3547"/>
              <a:ext cx="122" cy="177"/>
            </a:xfrm>
            <a:custGeom>
              <a:avLst/>
              <a:gdLst>
                <a:gd name="T0" fmla="*/ 0 w 133"/>
                <a:gd name="T1" fmla="*/ 82 h 167"/>
                <a:gd name="T2" fmla="*/ 0 w 133"/>
                <a:gd name="T3" fmla="*/ 75 h 167"/>
                <a:gd name="T4" fmla="*/ 2 w 133"/>
                <a:gd name="T5" fmla="*/ 67 h 167"/>
                <a:gd name="T6" fmla="*/ 2 w 133"/>
                <a:gd name="T7" fmla="*/ 57 h 167"/>
                <a:gd name="T8" fmla="*/ 5 w 133"/>
                <a:gd name="T9" fmla="*/ 50 h 167"/>
                <a:gd name="T10" fmla="*/ 12 w 133"/>
                <a:gd name="T11" fmla="*/ 35 h 167"/>
                <a:gd name="T12" fmla="*/ 19 w 133"/>
                <a:gd name="T13" fmla="*/ 23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59 w 133"/>
                <a:gd name="T27" fmla="*/ 0 h 167"/>
                <a:gd name="T28" fmla="*/ 66 w 133"/>
                <a:gd name="T29" fmla="*/ 0 h 167"/>
                <a:gd name="T30" fmla="*/ 74 w 133"/>
                <a:gd name="T31" fmla="*/ 0 h 167"/>
                <a:gd name="T32" fmla="*/ 79 w 133"/>
                <a:gd name="T33" fmla="*/ 0 h 167"/>
                <a:gd name="T34" fmla="*/ 86 w 133"/>
                <a:gd name="T35" fmla="*/ 3 h 167"/>
                <a:gd name="T36" fmla="*/ 94 w 133"/>
                <a:gd name="T37" fmla="*/ 5 h 167"/>
                <a:gd name="T38" fmla="*/ 99 w 133"/>
                <a:gd name="T39" fmla="*/ 10 h 167"/>
                <a:gd name="T40" fmla="*/ 104 w 133"/>
                <a:gd name="T41" fmla="*/ 13 h 167"/>
                <a:gd name="T42" fmla="*/ 108 w 133"/>
                <a:gd name="T43" fmla="*/ 18 h 167"/>
                <a:gd name="T44" fmla="*/ 113 w 133"/>
                <a:gd name="T45" fmla="*/ 23 h 167"/>
                <a:gd name="T46" fmla="*/ 123 w 133"/>
                <a:gd name="T47" fmla="*/ 35 h 167"/>
                <a:gd name="T48" fmla="*/ 128 w 133"/>
                <a:gd name="T49" fmla="*/ 50 h 167"/>
                <a:gd name="T50" fmla="*/ 131 w 133"/>
                <a:gd name="T51" fmla="*/ 57 h 167"/>
                <a:gd name="T52" fmla="*/ 133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59" y="0"/>
                  </a:lnTo>
                  <a:lnTo>
                    <a:pt x="66" y="0"/>
                  </a:lnTo>
                  <a:lnTo>
                    <a:pt x="74" y="0"/>
                  </a:lnTo>
                  <a:lnTo>
                    <a:pt x="79" y="0"/>
                  </a:lnTo>
                  <a:lnTo>
                    <a:pt x="86" y="3"/>
                  </a:lnTo>
                  <a:lnTo>
                    <a:pt x="94" y="5"/>
                  </a:lnTo>
                  <a:lnTo>
                    <a:pt x="99" y="10"/>
                  </a:lnTo>
                  <a:lnTo>
                    <a:pt x="104" y="13"/>
                  </a:lnTo>
                  <a:lnTo>
                    <a:pt x="108" y="18"/>
                  </a:lnTo>
                  <a:lnTo>
                    <a:pt x="113" y="23"/>
                  </a:lnTo>
                  <a:lnTo>
                    <a:pt x="123" y="35"/>
                  </a:lnTo>
                  <a:lnTo>
                    <a:pt x="128" y="50"/>
                  </a:lnTo>
                  <a:lnTo>
                    <a:pt x="131" y="57"/>
                  </a:lnTo>
                  <a:lnTo>
                    <a:pt x="133"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105611" name="Freeform 136"/>
            <p:cNvSpPr>
              <a:spLocks/>
            </p:cNvSpPr>
            <p:nvPr/>
          </p:nvSpPr>
          <p:spPr bwMode="auto">
            <a:xfrm>
              <a:off x="4002" y="3547"/>
              <a:ext cx="122" cy="177"/>
            </a:xfrm>
            <a:custGeom>
              <a:avLst/>
              <a:gdLst>
                <a:gd name="T0" fmla="*/ 0 w 133"/>
                <a:gd name="T1" fmla="*/ 82 h 167"/>
                <a:gd name="T2" fmla="*/ 0 w 133"/>
                <a:gd name="T3" fmla="*/ 75 h 167"/>
                <a:gd name="T4" fmla="*/ 2 w 133"/>
                <a:gd name="T5" fmla="*/ 67 h 167"/>
                <a:gd name="T6" fmla="*/ 2 w 133"/>
                <a:gd name="T7" fmla="*/ 57 h 167"/>
                <a:gd name="T8" fmla="*/ 5 w 133"/>
                <a:gd name="T9" fmla="*/ 50 h 167"/>
                <a:gd name="T10" fmla="*/ 12 w 133"/>
                <a:gd name="T11" fmla="*/ 35 h 167"/>
                <a:gd name="T12" fmla="*/ 19 w 133"/>
                <a:gd name="T13" fmla="*/ 23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59 w 133"/>
                <a:gd name="T27" fmla="*/ 0 h 167"/>
                <a:gd name="T28" fmla="*/ 66 w 133"/>
                <a:gd name="T29" fmla="*/ 0 h 167"/>
                <a:gd name="T30" fmla="*/ 74 w 133"/>
                <a:gd name="T31" fmla="*/ 0 h 167"/>
                <a:gd name="T32" fmla="*/ 79 w 133"/>
                <a:gd name="T33" fmla="*/ 0 h 167"/>
                <a:gd name="T34" fmla="*/ 86 w 133"/>
                <a:gd name="T35" fmla="*/ 3 h 167"/>
                <a:gd name="T36" fmla="*/ 94 w 133"/>
                <a:gd name="T37" fmla="*/ 5 h 167"/>
                <a:gd name="T38" fmla="*/ 99 w 133"/>
                <a:gd name="T39" fmla="*/ 10 h 167"/>
                <a:gd name="T40" fmla="*/ 104 w 133"/>
                <a:gd name="T41" fmla="*/ 13 h 167"/>
                <a:gd name="T42" fmla="*/ 108 w 133"/>
                <a:gd name="T43" fmla="*/ 18 h 167"/>
                <a:gd name="T44" fmla="*/ 113 w 133"/>
                <a:gd name="T45" fmla="*/ 23 h 167"/>
                <a:gd name="T46" fmla="*/ 123 w 133"/>
                <a:gd name="T47" fmla="*/ 35 h 167"/>
                <a:gd name="T48" fmla="*/ 128 w 133"/>
                <a:gd name="T49" fmla="*/ 50 h 167"/>
                <a:gd name="T50" fmla="*/ 131 w 133"/>
                <a:gd name="T51" fmla="*/ 57 h 167"/>
                <a:gd name="T52" fmla="*/ 133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59" y="0"/>
                  </a:lnTo>
                  <a:lnTo>
                    <a:pt x="66" y="0"/>
                  </a:lnTo>
                  <a:lnTo>
                    <a:pt x="74" y="0"/>
                  </a:lnTo>
                  <a:lnTo>
                    <a:pt x="79" y="0"/>
                  </a:lnTo>
                  <a:lnTo>
                    <a:pt x="86" y="3"/>
                  </a:lnTo>
                  <a:lnTo>
                    <a:pt x="94" y="5"/>
                  </a:lnTo>
                  <a:lnTo>
                    <a:pt x="99" y="10"/>
                  </a:lnTo>
                  <a:lnTo>
                    <a:pt x="104" y="13"/>
                  </a:lnTo>
                  <a:lnTo>
                    <a:pt x="108" y="18"/>
                  </a:lnTo>
                  <a:lnTo>
                    <a:pt x="113" y="23"/>
                  </a:lnTo>
                  <a:lnTo>
                    <a:pt x="123" y="35"/>
                  </a:lnTo>
                  <a:lnTo>
                    <a:pt x="128" y="50"/>
                  </a:lnTo>
                  <a:lnTo>
                    <a:pt x="131" y="57"/>
                  </a:lnTo>
                  <a:lnTo>
                    <a:pt x="133" y="67"/>
                  </a:lnTo>
                  <a:lnTo>
                    <a:pt x="133" y="75"/>
                  </a:lnTo>
                  <a:lnTo>
                    <a:pt x="133" y="82"/>
                  </a:lnTo>
                  <a:lnTo>
                    <a:pt x="133"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12" name="Freeform 137"/>
            <p:cNvSpPr>
              <a:spLocks/>
            </p:cNvSpPr>
            <p:nvPr/>
          </p:nvSpPr>
          <p:spPr bwMode="auto">
            <a:xfrm>
              <a:off x="4124" y="3547"/>
              <a:ext cx="123" cy="177"/>
            </a:xfrm>
            <a:custGeom>
              <a:avLst/>
              <a:gdLst>
                <a:gd name="T0" fmla="*/ 0 w 134"/>
                <a:gd name="T1" fmla="*/ 82 h 167"/>
                <a:gd name="T2" fmla="*/ 0 w 134"/>
                <a:gd name="T3" fmla="*/ 75 h 167"/>
                <a:gd name="T4" fmla="*/ 3 w 134"/>
                <a:gd name="T5" fmla="*/ 67 h 167"/>
                <a:gd name="T6" fmla="*/ 3 w 134"/>
                <a:gd name="T7" fmla="*/ 57 h 167"/>
                <a:gd name="T8" fmla="*/ 5 w 134"/>
                <a:gd name="T9" fmla="*/ 50 h 167"/>
                <a:gd name="T10" fmla="*/ 13 w 134"/>
                <a:gd name="T11" fmla="*/ 35 h 167"/>
                <a:gd name="T12" fmla="*/ 20 w 134"/>
                <a:gd name="T13" fmla="*/ 23 h 167"/>
                <a:gd name="T14" fmla="*/ 25 w 134"/>
                <a:gd name="T15" fmla="*/ 18 h 167"/>
                <a:gd name="T16" fmla="*/ 30 w 134"/>
                <a:gd name="T17" fmla="*/ 13 h 167"/>
                <a:gd name="T18" fmla="*/ 35 w 134"/>
                <a:gd name="T19" fmla="*/ 10 h 167"/>
                <a:gd name="T20" fmla="*/ 42 w 134"/>
                <a:gd name="T21" fmla="*/ 5 h 167"/>
                <a:gd name="T22" fmla="*/ 47 w 134"/>
                <a:gd name="T23" fmla="*/ 3 h 167"/>
                <a:gd name="T24" fmla="*/ 55 w 134"/>
                <a:gd name="T25" fmla="*/ 0 h 167"/>
                <a:gd name="T26" fmla="*/ 60 w 134"/>
                <a:gd name="T27" fmla="*/ 0 h 167"/>
                <a:gd name="T28" fmla="*/ 67 w 134"/>
                <a:gd name="T29" fmla="*/ 0 h 167"/>
                <a:gd name="T30" fmla="*/ 74 w 134"/>
                <a:gd name="T31" fmla="*/ 0 h 167"/>
                <a:gd name="T32" fmla="*/ 82 w 134"/>
                <a:gd name="T33" fmla="*/ 0 h 167"/>
                <a:gd name="T34" fmla="*/ 87 w 134"/>
                <a:gd name="T35" fmla="*/ 3 h 167"/>
                <a:gd name="T36" fmla="*/ 94 w 134"/>
                <a:gd name="T37" fmla="*/ 5 h 167"/>
                <a:gd name="T38" fmla="*/ 99 w 134"/>
                <a:gd name="T39" fmla="*/ 10 h 167"/>
                <a:gd name="T40" fmla="*/ 104 w 134"/>
                <a:gd name="T41" fmla="*/ 13 h 167"/>
                <a:gd name="T42" fmla="*/ 109 w 134"/>
                <a:gd name="T43" fmla="*/ 18 h 167"/>
                <a:gd name="T44" fmla="*/ 114 w 134"/>
                <a:gd name="T45" fmla="*/ 23 h 167"/>
                <a:gd name="T46" fmla="*/ 124 w 134"/>
                <a:gd name="T47" fmla="*/ 35 h 167"/>
                <a:gd name="T48" fmla="*/ 129 w 134"/>
                <a:gd name="T49" fmla="*/ 50 h 167"/>
                <a:gd name="T50" fmla="*/ 131 w 134"/>
                <a:gd name="T51" fmla="*/ 57 h 167"/>
                <a:gd name="T52" fmla="*/ 134 w 134"/>
                <a:gd name="T53" fmla="*/ 67 h 167"/>
                <a:gd name="T54" fmla="*/ 134 w 134"/>
                <a:gd name="T55" fmla="*/ 75 h 167"/>
                <a:gd name="T56" fmla="*/ 134 w 134"/>
                <a:gd name="T57" fmla="*/ 82 h 167"/>
                <a:gd name="T58" fmla="*/ 134 w 134"/>
                <a:gd name="T59" fmla="*/ 167 h 167"/>
                <a:gd name="T60" fmla="*/ 0 w 134"/>
                <a:gd name="T61" fmla="*/ 167 h 167"/>
                <a:gd name="T62" fmla="*/ 0 w 134"/>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3" y="67"/>
                  </a:lnTo>
                  <a:lnTo>
                    <a:pt x="3" y="57"/>
                  </a:lnTo>
                  <a:lnTo>
                    <a:pt x="5" y="50"/>
                  </a:lnTo>
                  <a:lnTo>
                    <a:pt x="13" y="35"/>
                  </a:lnTo>
                  <a:lnTo>
                    <a:pt x="20" y="23"/>
                  </a:lnTo>
                  <a:lnTo>
                    <a:pt x="25" y="18"/>
                  </a:lnTo>
                  <a:lnTo>
                    <a:pt x="30" y="13"/>
                  </a:lnTo>
                  <a:lnTo>
                    <a:pt x="35" y="10"/>
                  </a:lnTo>
                  <a:lnTo>
                    <a:pt x="42" y="5"/>
                  </a:lnTo>
                  <a:lnTo>
                    <a:pt x="47" y="3"/>
                  </a:lnTo>
                  <a:lnTo>
                    <a:pt x="55" y="0"/>
                  </a:lnTo>
                  <a:lnTo>
                    <a:pt x="60" y="0"/>
                  </a:lnTo>
                  <a:lnTo>
                    <a:pt x="67" y="0"/>
                  </a:lnTo>
                  <a:lnTo>
                    <a:pt x="74" y="0"/>
                  </a:lnTo>
                  <a:lnTo>
                    <a:pt x="82" y="0"/>
                  </a:lnTo>
                  <a:lnTo>
                    <a:pt x="87" y="3"/>
                  </a:lnTo>
                  <a:lnTo>
                    <a:pt x="94" y="5"/>
                  </a:lnTo>
                  <a:lnTo>
                    <a:pt x="99" y="10"/>
                  </a:lnTo>
                  <a:lnTo>
                    <a:pt x="104" y="13"/>
                  </a:lnTo>
                  <a:lnTo>
                    <a:pt x="109" y="18"/>
                  </a:lnTo>
                  <a:lnTo>
                    <a:pt x="114" y="23"/>
                  </a:lnTo>
                  <a:lnTo>
                    <a:pt x="124" y="35"/>
                  </a:lnTo>
                  <a:lnTo>
                    <a:pt x="129" y="50"/>
                  </a:lnTo>
                  <a:lnTo>
                    <a:pt x="131" y="57"/>
                  </a:lnTo>
                  <a:lnTo>
                    <a:pt x="134" y="67"/>
                  </a:lnTo>
                  <a:lnTo>
                    <a:pt x="134" y="75"/>
                  </a:lnTo>
                  <a:lnTo>
                    <a:pt x="134" y="82"/>
                  </a:lnTo>
                  <a:lnTo>
                    <a:pt x="134" y="167"/>
                  </a:lnTo>
                  <a:lnTo>
                    <a:pt x="0" y="167"/>
                  </a:lnTo>
                  <a:lnTo>
                    <a:pt x="0" y="82"/>
                  </a:lnTo>
                  <a:close/>
                </a:path>
              </a:pathLst>
            </a:custGeom>
            <a:solidFill>
              <a:srgbClr val="FFFFFF"/>
            </a:solidFill>
            <a:ln w="9525">
              <a:noFill/>
              <a:round/>
              <a:headEnd/>
              <a:tailEnd/>
            </a:ln>
          </p:spPr>
          <p:txBody>
            <a:bodyPr/>
            <a:lstStyle/>
            <a:p>
              <a:endParaRPr lang="en-US"/>
            </a:p>
          </p:txBody>
        </p:sp>
        <p:sp>
          <p:nvSpPr>
            <p:cNvPr id="105613" name="Freeform 138"/>
            <p:cNvSpPr>
              <a:spLocks/>
            </p:cNvSpPr>
            <p:nvPr/>
          </p:nvSpPr>
          <p:spPr bwMode="auto">
            <a:xfrm>
              <a:off x="4124" y="3547"/>
              <a:ext cx="123" cy="177"/>
            </a:xfrm>
            <a:custGeom>
              <a:avLst/>
              <a:gdLst>
                <a:gd name="T0" fmla="*/ 0 w 134"/>
                <a:gd name="T1" fmla="*/ 82 h 167"/>
                <a:gd name="T2" fmla="*/ 0 w 134"/>
                <a:gd name="T3" fmla="*/ 75 h 167"/>
                <a:gd name="T4" fmla="*/ 3 w 134"/>
                <a:gd name="T5" fmla="*/ 67 h 167"/>
                <a:gd name="T6" fmla="*/ 3 w 134"/>
                <a:gd name="T7" fmla="*/ 57 h 167"/>
                <a:gd name="T8" fmla="*/ 5 w 134"/>
                <a:gd name="T9" fmla="*/ 50 h 167"/>
                <a:gd name="T10" fmla="*/ 13 w 134"/>
                <a:gd name="T11" fmla="*/ 35 h 167"/>
                <a:gd name="T12" fmla="*/ 20 w 134"/>
                <a:gd name="T13" fmla="*/ 23 h 167"/>
                <a:gd name="T14" fmla="*/ 25 w 134"/>
                <a:gd name="T15" fmla="*/ 18 h 167"/>
                <a:gd name="T16" fmla="*/ 30 w 134"/>
                <a:gd name="T17" fmla="*/ 13 h 167"/>
                <a:gd name="T18" fmla="*/ 35 w 134"/>
                <a:gd name="T19" fmla="*/ 10 h 167"/>
                <a:gd name="T20" fmla="*/ 42 w 134"/>
                <a:gd name="T21" fmla="*/ 5 h 167"/>
                <a:gd name="T22" fmla="*/ 47 w 134"/>
                <a:gd name="T23" fmla="*/ 3 h 167"/>
                <a:gd name="T24" fmla="*/ 55 w 134"/>
                <a:gd name="T25" fmla="*/ 0 h 167"/>
                <a:gd name="T26" fmla="*/ 60 w 134"/>
                <a:gd name="T27" fmla="*/ 0 h 167"/>
                <a:gd name="T28" fmla="*/ 67 w 134"/>
                <a:gd name="T29" fmla="*/ 0 h 167"/>
                <a:gd name="T30" fmla="*/ 74 w 134"/>
                <a:gd name="T31" fmla="*/ 0 h 167"/>
                <a:gd name="T32" fmla="*/ 82 w 134"/>
                <a:gd name="T33" fmla="*/ 0 h 167"/>
                <a:gd name="T34" fmla="*/ 87 w 134"/>
                <a:gd name="T35" fmla="*/ 3 h 167"/>
                <a:gd name="T36" fmla="*/ 94 w 134"/>
                <a:gd name="T37" fmla="*/ 5 h 167"/>
                <a:gd name="T38" fmla="*/ 99 w 134"/>
                <a:gd name="T39" fmla="*/ 10 h 167"/>
                <a:gd name="T40" fmla="*/ 104 w 134"/>
                <a:gd name="T41" fmla="*/ 13 h 167"/>
                <a:gd name="T42" fmla="*/ 109 w 134"/>
                <a:gd name="T43" fmla="*/ 18 h 167"/>
                <a:gd name="T44" fmla="*/ 114 w 134"/>
                <a:gd name="T45" fmla="*/ 23 h 167"/>
                <a:gd name="T46" fmla="*/ 124 w 134"/>
                <a:gd name="T47" fmla="*/ 35 h 167"/>
                <a:gd name="T48" fmla="*/ 129 w 134"/>
                <a:gd name="T49" fmla="*/ 50 h 167"/>
                <a:gd name="T50" fmla="*/ 131 w 134"/>
                <a:gd name="T51" fmla="*/ 57 h 167"/>
                <a:gd name="T52" fmla="*/ 134 w 134"/>
                <a:gd name="T53" fmla="*/ 67 h 167"/>
                <a:gd name="T54" fmla="*/ 134 w 134"/>
                <a:gd name="T55" fmla="*/ 75 h 167"/>
                <a:gd name="T56" fmla="*/ 134 w 134"/>
                <a:gd name="T57" fmla="*/ 82 h 167"/>
                <a:gd name="T58" fmla="*/ 134 w 134"/>
                <a:gd name="T59" fmla="*/ 167 h 167"/>
                <a:gd name="T60" fmla="*/ 0 w 134"/>
                <a:gd name="T61" fmla="*/ 167 h 167"/>
                <a:gd name="T62" fmla="*/ 0 w 134"/>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3" y="67"/>
                  </a:lnTo>
                  <a:lnTo>
                    <a:pt x="3" y="57"/>
                  </a:lnTo>
                  <a:lnTo>
                    <a:pt x="5" y="50"/>
                  </a:lnTo>
                  <a:lnTo>
                    <a:pt x="13" y="35"/>
                  </a:lnTo>
                  <a:lnTo>
                    <a:pt x="20" y="23"/>
                  </a:lnTo>
                  <a:lnTo>
                    <a:pt x="25" y="18"/>
                  </a:lnTo>
                  <a:lnTo>
                    <a:pt x="30" y="13"/>
                  </a:lnTo>
                  <a:lnTo>
                    <a:pt x="35" y="10"/>
                  </a:lnTo>
                  <a:lnTo>
                    <a:pt x="42" y="5"/>
                  </a:lnTo>
                  <a:lnTo>
                    <a:pt x="47" y="3"/>
                  </a:lnTo>
                  <a:lnTo>
                    <a:pt x="55" y="0"/>
                  </a:lnTo>
                  <a:lnTo>
                    <a:pt x="60" y="0"/>
                  </a:lnTo>
                  <a:lnTo>
                    <a:pt x="67" y="0"/>
                  </a:lnTo>
                  <a:lnTo>
                    <a:pt x="74" y="0"/>
                  </a:lnTo>
                  <a:lnTo>
                    <a:pt x="82" y="0"/>
                  </a:lnTo>
                  <a:lnTo>
                    <a:pt x="87" y="3"/>
                  </a:lnTo>
                  <a:lnTo>
                    <a:pt x="94" y="5"/>
                  </a:lnTo>
                  <a:lnTo>
                    <a:pt x="99" y="10"/>
                  </a:lnTo>
                  <a:lnTo>
                    <a:pt x="104" y="13"/>
                  </a:lnTo>
                  <a:lnTo>
                    <a:pt x="109" y="18"/>
                  </a:lnTo>
                  <a:lnTo>
                    <a:pt x="114" y="23"/>
                  </a:lnTo>
                  <a:lnTo>
                    <a:pt x="124" y="35"/>
                  </a:lnTo>
                  <a:lnTo>
                    <a:pt x="129" y="50"/>
                  </a:lnTo>
                  <a:lnTo>
                    <a:pt x="131" y="57"/>
                  </a:lnTo>
                  <a:lnTo>
                    <a:pt x="134" y="67"/>
                  </a:lnTo>
                  <a:lnTo>
                    <a:pt x="134" y="75"/>
                  </a:lnTo>
                  <a:lnTo>
                    <a:pt x="134" y="82"/>
                  </a:lnTo>
                  <a:lnTo>
                    <a:pt x="134"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14" name="Freeform 139"/>
            <p:cNvSpPr>
              <a:spLocks/>
            </p:cNvSpPr>
            <p:nvPr/>
          </p:nvSpPr>
          <p:spPr bwMode="auto">
            <a:xfrm>
              <a:off x="4247" y="3547"/>
              <a:ext cx="122" cy="177"/>
            </a:xfrm>
            <a:custGeom>
              <a:avLst/>
              <a:gdLst>
                <a:gd name="T0" fmla="*/ 0 w 133"/>
                <a:gd name="T1" fmla="*/ 82 h 167"/>
                <a:gd name="T2" fmla="*/ 0 w 133"/>
                <a:gd name="T3" fmla="*/ 75 h 167"/>
                <a:gd name="T4" fmla="*/ 2 w 133"/>
                <a:gd name="T5" fmla="*/ 67 h 167"/>
                <a:gd name="T6" fmla="*/ 2 w 133"/>
                <a:gd name="T7" fmla="*/ 57 h 167"/>
                <a:gd name="T8" fmla="*/ 5 w 133"/>
                <a:gd name="T9" fmla="*/ 50 h 167"/>
                <a:gd name="T10" fmla="*/ 12 w 133"/>
                <a:gd name="T11" fmla="*/ 35 h 167"/>
                <a:gd name="T12" fmla="*/ 19 w 133"/>
                <a:gd name="T13" fmla="*/ 23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62 w 133"/>
                <a:gd name="T27" fmla="*/ 0 h 167"/>
                <a:gd name="T28" fmla="*/ 66 w 133"/>
                <a:gd name="T29" fmla="*/ 0 h 167"/>
                <a:gd name="T30" fmla="*/ 74 w 133"/>
                <a:gd name="T31" fmla="*/ 0 h 167"/>
                <a:gd name="T32" fmla="*/ 81 w 133"/>
                <a:gd name="T33" fmla="*/ 0 h 167"/>
                <a:gd name="T34" fmla="*/ 86 w 133"/>
                <a:gd name="T35" fmla="*/ 3 h 167"/>
                <a:gd name="T36" fmla="*/ 94 w 133"/>
                <a:gd name="T37" fmla="*/ 5 h 167"/>
                <a:gd name="T38" fmla="*/ 99 w 133"/>
                <a:gd name="T39" fmla="*/ 10 h 167"/>
                <a:gd name="T40" fmla="*/ 106 w 133"/>
                <a:gd name="T41" fmla="*/ 13 h 167"/>
                <a:gd name="T42" fmla="*/ 111 w 133"/>
                <a:gd name="T43" fmla="*/ 18 h 167"/>
                <a:gd name="T44" fmla="*/ 116 w 133"/>
                <a:gd name="T45" fmla="*/ 23 h 167"/>
                <a:gd name="T46" fmla="*/ 123 w 133"/>
                <a:gd name="T47" fmla="*/ 35 h 167"/>
                <a:gd name="T48" fmla="*/ 128 w 133"/>
                <a:gd name="T49" fmla="*/ 50 h 167"/>
                <a:gd name="T50" fmla="*/ 131 w 133"/>
                <a:gd name="T51" fmla="*/ 57 h 167"/>
                <a:gd name="T52" fmla="*/ 133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62" y="0"/>
                  </a:lnTo>
                  <a:lnTo>
                    <a:pt x="66" y="0"/>
                  </a:lnTo>
                  <a:lnTo>
                    <a:pt x="74" y="0"/>
                  </a:lnTo>
                  <a:lnTo>
                    <a:pt x="81" y="0"/>
                  </a:lnTo>
                  <a:lnTo>
                    <a:pt x="86" y="3"/>
                  </a:lnTo>
                  <a:lnTo>
                    <a:pt x="94" y="5"/>
                  </a:lnTo>
                  <a:lnTo>
                    <a:pt x="99" y="10"/>
                  </a:lnTo>
                  <a:lnTo>
                    <a:pt x="106" y="13"/>
                  </a:lnTo>
                  <a:lnTo>
                    <a:pt x="111" y="18"/>
                  </a:lnTo>
                  <a:lnTo>
                    <a:pt x="116" y="23"/>
                  </a:lnTo>
                  <a:lnTo>
                    <a:pt x="123" y="35"/>
                  </a:lnTo>
                  <a:lnTo>
                    <a:pt x="128" y="50"/>
                  </a:lnTo>
                  <a:lnTo>
                    <a:pt x="131" y="57"/>
                  </a:lnTo>
                  <a:lnTo>
                    <a:pt x="133"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105615" name="Freeform 140"/>
            <p:cNvSpPr>
              <a:spLocks/>
            </p:cNvSpPr>
            <p:nvPr/>
          </p:nvSpPr>
          <p:spPr bwMode="auto">
            <a:xfrm>
              <a:off x="4247" y="3547"/>
              <a:ext cx="122" cy="177"/>
            </a:xfrm>
            <a:custGeom>
              <a:avLst/>
              <a:gdLst>
                <a:gd name="T0" fmla="*/ 0 w 133"/>
                <a:gd name="T1" fmla="*/ 82 h 167"/>
                <a:gd name="T2" fmla="*/ 0 w 133"/>
                <a:gd name="T3" fmla="*/ 75 h 167"/>
                <a:gd name="T4" fmla="*/ 2 w 133"/>
                <a:gd name="T5" fmla="*/ 67 h 167"/>
                <a:gd name="T6" fmla="*/ 2 w 133"/>
                <a:gd name="T7" fmla="*/ 57 h 167"/>
                <a:gd name="T8" fmla="*/ 5 w 133"/>
                <a:gd name="T9" fmla="*/ 50 h 167"/>
                <a:gd name="T10" fmla="*/ 12 w 133"/>
                <a:gd name="T11" fmla="*/ 35 h 167"/>
                <a:gd name="T12" fmla="*/ 19 w 133"/>
                <a:gd name="T13" fmla="*/ 23 h 167"/>
                <a:gd name="T14" fmla="*/ 24 w 133"/>
                <a:gd name="T15" fmla="*/ 18 h 167"/>
                <a:gd name="T16" fmla="*/ 29 w 133"/>
                <a:gd name="T17" fmla="*/ 13 h 167"/>
                <a:gd name="T18" fmla="*/ 34 w 133"/>
                <a:gd name="T19" fmla="*/ 10 h 167"/>
                <a:gd name="T20" fmla="*/ 42 w 133"/>
                <a:gd name="T21" fmla="*/ 5 h 167"/>
                <a:gd name="T22" fmla="*/ 47 w 133"/>
                <a:gd name="T23" fmla="*/ 3 h 167"/>
                <a:gd name="T24" fmla="*/ 54 w 133"/>
                <a:gd name="T25" fmla="*/ 0 h 167"/>
                <a:gd name="T26" fmla="*/ 62 w 133"/>
                <a:gd name="T27" fmla="*/ 0 h 167"/>
                <a:gd name="T28" fmla="*/ 66 w 133"/>
                <a:gd name="T29" fmla="*/ 0 h 167"/>
                <a:gd name="T30" fmla="*/ 74 w 133"/>
                <a:gd name="T31" fmla="*/ 0 h 167"/>
                <a:gd name="T32" fmla="*/ 81 w 133"/>
                <a:gd name="T33" fmla="*/ 0 h 167"/>
                <a:gd name="T34" fmla="*/ 86 w 133"/>
                <a:gd name="T35" fmla="*/ 3 h 167"/>
                <a:gd name="T36" fmla="*/ 94 w 133"/>
                <a:gd name="T37" fmla="*/ 5 h 167"/>
                <a:gd name="T38" fmla="*/ 99 w 133"/>
                <a:gd name="T39" fmla="*/ 10 h 167"/>
                <a:gd name="T40" fmla="*/ 106 w 133"/>
                <a:gd name="T41" fmla="*/ 13 h 167"/>
                <a:gd name="T42" fmla="*/ 111 w 133"/>
                <a:gd name="T43" fmla="*/ 18 h 167"/>
                <a:gd name="T44" fmla="*/ 116 w 133"/>
                <a:gd name="T45" fmla="*/ 23 h 167"/>
                <a:gd name="T46" fmla="*/ 123 w 133"/>
                <a:gd name="T47" fmla="*/ 35 h 167"/>
                <a:gd name="T48" fmla="*/ 128 w 133"/>
                <a:gd name="T49" fmla="*/ 50 h 167"/>
                <a:gd name="T50" fmla="*/ 131 w 133"/>
                <a:gd name="T51" fmla="*/ 57 h 167"/>
                <a:gd name="T52" fmla="*/ 133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2" y="67"/>
                  </a:lnTo>
                  <a:lnTo>
                    <a:pt x="2" y="57"/>
                  </a:lnTo>
                  <a:lnTo>
                    <a:pt x="5" y="50"/>
                  </a:lnTo>
                  <a:lnTo>
                    <a:pt x="12" y="35"/>
                  </a:lnTo>
                  <a:lnTo>
                    <a:pt x="19" y="23"/>
                  </a:lnTo>
                  <a:lnTo>
                    <a:pt x="24" y="18"/>
                  </a:lnTo>
                  <a:lnTo>
                    <a:pt x="29" y="13"/>
                  </a:lnTo>
                  <a:lnTo>
                    <a:pt x="34" y="10"/>
                  </a:lnTo>
                  <a:lnTo>
                    <a:pt x="42" y="5"/>
                  </a:lnTo>
                  <a:lnTo>
                    <a:pt x="47" y="3"/>
                  </a:lnTo>
                  <a:lnTo>
                    <a:pt x="54" y="0"/>
                  </a:lnTo>
                  <a:lnTo>
                    <a:pt x="62" y="0"/>
                  </a:lnTo>
                  <a:lnTo>
                    <a:pt x="66" y="0"/>
                  </a:lnTo>
                  <a:lnTo>
                    <a:pt x="74" y="0"/>
                  </a:lnTo>
                  <a:lnTo>
                    <a:pt x="81" y="0"/>
                  </a:lnTo>
                  <a:lnTo>
                    <a:pt x="86" y="3"/>
                  </a:lnTo>
                  <a:lnTo>
                    <a:pt x="94" y="5"/>
                  </a:lnTo>
                  <a:lnTo>
                    <a:pt x="99" y="10"/>
                  </a:lnTo>
                  <a:lnTo>
                    <a:pt x="106" y="13"/>
                  </a:lnTo>
                  <a:lnTo>
                    <a:pt x="111" y="18"/>
                  </a:lnTo>
                  <a:lnTo>
                    <a:pt x="116" y="23"/>
                  </a:lnTo>
                  <a:lnTo>
                    <a:pt x="123" y="35"/>
                  </a:lnTo>
                  <a:lnTo>
                    <a:pt x="128" y="50"/>
                  </a:lnTo>
                  <a:lnTo>
                    <a:pt x="131" y="57"/>
                  </a:lnTo>
                  <a:lnTo>
                    <a:pt x="133" y="67"/>
                  </a:lnTo>
                  <a:lnTo>
                    <a:pt x="133" y="75"/>
                  </a:lnTo>
                  <a:lnTo>
                    <a:pt x="133" y="82"/>
                  </a:lnTo>
                  <a:lnTo>
                    <a:pt x="133"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16" name="Freeform 141"/>
            <p:cNvSpPr>
              <a:spLocks/>
            </p:cNvSpPr>
            <p:nvPr/>
          </p:nvSpPr>
          <p:spPr bwMode="auto">
            <a:xfrm>
              <a:off x="4369" y="3547"/>
              <a:ext cx="123" cy="177"/>
            </a:xfrm>
            <a:custGeom>
              <a:avLst/>
              <a:gdLst>
                <a:gd name="T0" fmla="*/ 0 w 134"/>
                <a:gd name="T1" fmla="*/ 82 h 167"/>
                <a:gd name="T2" fmla="*/ 0 w 134"/>
                <a:gd name="T3" fmla="*/ 75 h 167"/>
                <a:gd name="T4" fmla="*/ 0 w 134"/>
                <a:gd name="T5" fmla="*/ 67 h 167"/>
                <a:gd name="T6" fmla="*/ 3 w 134"/>
                <a:gd name="T7" fmla="*/ 57 h 167"/>
                <a:gd name="T8" fmla="*/ 5 w 134"/>
                <a:gd name="T9" fmla="*/ 50 h 167"/>
                <a:gd name="T10" fmla="*/ 10 w 134"/>
                <a:gd name="T11" fmla="*/ 35 h 167"/>
                <a:gd name="T12" fmla="*/ 20 w 134"/>
                <a:gd name="T13" fmla="*/ 23 h 167"/>
                <a:gd name="T14" fmla="*/ 25 w 134"/>
                <a:gd name="T15" fmla="*/ 18 h 167"/>
                <a:gd name="T16" fmla="*/ 30 w 134"/>
                <a:gd name="T17" fmla="*/ 13 h 167"/>
                <a:gd name="T18" fmla="*/ 35 w 134"/>
                <a:gd name="T19" fmla="*/ 10 h 167"/>
                <a:gd name="T20" fmla="*/ 40 w 134"/>
                <a:gd name="T21" fmla="*/ 5 h 167"/>
                <a:gd name="T22" fmla="*/ 47 w 134"/>
                <a:gd name="T23" fmla="*/ 3 h 167"/>
                <a:gd name="T24" fmla="*/ 52 w 134"/>
                <a:gd name="T25" fmla="*/ 0 h 167"/>
                <a:gd name="T26" fmla="*/ 60 w 134"/>
                <a:gd name="T27" fmla="*/ 0 h 167"/>
                <a:gd name="T28" fmla="*/ 67 w 134"/>
                <a:gd name="T29" fmla="*/ 0 h 167"/>
                <a:gd name="T30" fmla="*/ 72 w 134"/>
                <a:gd name="T31" fmla="*/ 0 h 167"/>
                <a:gd name="T32" fmla="*/ 79 w 134"/>
                <a:gd name="T33" fmla="*/ 0 h 167"/>
                <a:gd name="T34" fmla="*/ 87 w 134"/>
                <a:gd name="T35" fmla="*/ 3 h 167"/>
                <a:gd name="T36" fmla="*/ 92 w 134"/>
                <a:gd name="T37" fmla="*/ 5 h 167"/>
                <a:gd name="T38" fmla="*/ 99 w 134"/>
                <a:gd name="T39" fmla="*/ 10 h 167"/>
                <a:gd name="T40" fmla="*/ 104 w 134"/>
                <a:gd name="T41" fmla="*/ 13 h 167"/>
                <a:gd name="T42" fmla="*/ 109 w 134"/>
                <a:gd name="T43" fmla="*/ 18 h 167"/>
                <a:gd name="T44" fmla="*/ 114 w 134"/>
                <a:gd name="T45" fmla="*/ 23 h 167"/>
                <a:gd name="T46" fmla="*/ 121 w 134"/>
                <a:gd name="T47" fmla="*/ 35 h 167"/>
                <a:gd name="T48" fmla="*/ 129 w 134"/>
                <a:gd name="T49" fmla="*/ 50 h 167"/>
                <a:gd name="T50" fmla="*/ 131 w 134"/>
                <a:gd name="T51" fmla="*/ 57 h 167"/>
                <a:gd name="T52" fmla="*/ 131 w 134"/>
                <a:gd name="T53" fmla="*/ 67 h 167"/>
                <a:gd name="T54" fmla="*/ 134 w 134"/>
                <a:gd name="T55" fmla="*/ 75 h 167"/>
                <a:gd name="T56" fmla="*/ 134 w 134"/>
                <a:gd name="T57" fmla="*/ 82 h 167"/>
                <a:gd name="T58" fmla="*/ 134 w 134"/>
                <a:gd name="T59" fmla="*/ 167 h 167"/>
                <a:gd name="T60" fmla="*/ 0 w 134"/>
                <a:gd name="T61" fmla="*/ 167 h 167"/>
                <a:gd name="T62" fmla="*/ 0 w 134"/>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0" y="67"/>
                  </a:lnTo>
                  <a:lnTo>
                    <a:pt x="3" y="57"/>
                  </a:lnTo>
                  <a:lnTo>
                    <a:pt x="5" y="50"/>
                  </a:lnTo>
                  <a:lnTo>
                    <a:pt x="10" y="35"/>
                  </a:lnTo>
                  <a:lnTo>
                    <a:pt x="20" y="23"/>
                  </a:lnTo>
                  <a:lnTo>
                    <a:pt x="25" y="18"/>
                  </a:lnTo>
                  <a:lnTo>
                    <a:pt x="30" y="13"/>
                  </a:lnTo>
                  <a:lnTo>
                    <a:pt x="35" y="10"/>
                  </a:lnTo>
                  <a:lnTo>
                    <a:pt x="40" y="5"/>
                  </a:lnTo>
                  <a:lnTo>
                    <a:pt x="47" y="3"/>
                  </a:lnTo>
                  <a:lnTo>
                    <a:pt x="52" y="0"/>
                  </a:lnTo>
                  <a:lnTo>
                    <a:pt x="60" y="0"/>
                  </a:lnTo>
                  <a:lnTo>
                    <a:pt x="67" y="0"/>
                  </a:lnTo>
                  <a:lnTo>
                    <a:pt x="72" y="0"/>
                  </a:lnTo>
                  <a:lnTo>
                    <a:pt x="79" y="0"/>
                  </a:lnTo>
                  <a:lnTo>
                    <a:pt x="87" y="3"/>
                  </a:lnTo>
                  <a:lnTo>
                    <a:pt x="92" y="5"/>
                  </a:lnTo>
                  <a:lnTo>
                    <a:pt x="99" y="10"/>
                  </a:lnTo>
                  <a:lnTo>
                    <a:pt x="104" y="13"/>
                  </a:lnTo>
                  <a:lnTo>
                    <a:pt x="109" y="18"/>
                  </a:lnTo>
                  <a:lnTo>
                    <a:pt x="114" y="23"/>
                  </a:lnTo>
                  <a:lnTo>
                    <a:pt x="121" y="35"/>
                  </a:lnTo>
                  <a:lnTo>
                    <a:pt x="129" y="50"/>
                  </a:lnTo>
                  <a:lnTo>
                    <a:pt x="131" y="57"/>
                  </a:lnTo>
                  <a:lnTo>
                    <a:pt x="131" y="67"/>
                  </a:lnTo>
                  <a:lnTo>
                    <a:pt x="134" y="75"/>
                  </a:lnTo>
                  <a:lnTo>
                    <a:pt x="134" y="82"/>
                  </a:lnTo>
                  <a:lnTo>
                    <a:pt x="134" y="167"/>
                  </a:lnTo>
                  <a:lnTo>
                    <a:pt x="0" y="167"/>
                  </a:lnTo>
                  <a:lnTo>
                    <a:pt x="0" y="82"/>
                  </a:lnTo>
                  <a:close/>
                </a:path>
              </a:pathLst>
            </a:custGeom>
            <a:solidFill>
              <a:srgbClr val="FFFFFF"/>
            </a:solidFill>
            <a:ln w="9525">
              <a:noFill/>
              <a:round/>
              <a:headEnd/>
              <a:tailEnd/>
            </a:ln>
          </p:spPr>
          <p:txBody>
            <a:bodyPr/>
            <a:lstStyle/>
            <a:p>
              <a:endParaRPr lang="en-US"/>
            </a:p>
          </p:txBody>
        </p:sp>
        <p:sp>
          <p:nvSpPr>
            <p:cNvPr id="105617" name="Freeform 142"/>
            <p:cNvSpPr>
              <a:spLocks/>
            </p:cNvSpPr>
            <p:nvPr/>
          </p:nvSpPr>
          <p:spPr bwMode="auto">
            <a:xfrm>
              <a:off x="4369" y="3547"/>
              <a:ext cx="123" cy="177"/>
            </a:xfrm>
            <a:custGeom>
              <a:avLst/>
              <a:gdLst>
                <a:gd name="T0" fmla="*/ 0 w 134"/>
                <a:gd name="T1" fmla="*/ 82 h 167"/>
                <a:gd name="T2" fmla="*/ 0 w 134"/>
                <a:gd name="T3" fmla="*/ 75 h 167"/>
                <a:gd name="T4" fmla="*/ 0 w 134"/>
                <a:gd name="T5" fmla="*/ 67 h 167"/>
                <a:gd name="T6" fmla="*/ 3 w 134"/>
                <a:gd name="T7" fmla="*/ 57 h 167"/>
                <a:gd name="T8" fmla="*/ 5 w 134"/>
                <a:gd name="T9" fmla="*/ 50 h 167"/>
                <a:gd name="T10" fmla="*/ 10 w 134"/>
                <a:gd name="T11" fmla="*/ 35 h 167"/>
                <a:gd name="T12" fmla="*/ 20 w 134"/>
                <a:gd name="T13" fmla="*/ 23 h 167"/>
                <a:gd name="T14" fmla="*/ 25 w 134"/>
                <a:gd name="T15" fmla="*/ 18 h 167"/>
                <a:gd name="T16" fmla="*/ 30 w 134"/>
                <a:gd name="T17" fmla="*/ 13 h 167"/>
                <a:gd name="T18" fmla="*/ 35 w 134"/>
                <a:gd name="T19" fmla="*/ 10 h 167"/>
                <a:gd name="T20" fmla="*/ 40 w 134"/>
                <a:gd name="T21" fmla="*/ 5 h 167"/>
                <a:gd name="T22" fmla="*/ 47 w 134"/>
                <a:gd name="T23" fmla="*/ 3 h 167"/>
                <a:gd name="T24" fmla="*/ 52 w 134"/>
                <a:gd name="T25" fmla="*/ 0 h 167"/>
                <a:gd name="T26" fmla="*/ 60 w 134"/>
                <a:gd name="T27" fmla="*/ 0 h 167"/>
                <a:gd name="T28" fmla="*/ 67 w 134"/>
                <a:gd name="T29" fmla="*/ 0 h 167"/>
                <a:gd name="T30" fmla="*/ 72 w 134"/>
                <a:gd name="T31" fmla="*/ 0 h 167"/>
                <a:gd name="T32" fmla="*/ 79 w 134"/>
                <a:gd name="T33" fmla="*/ 0 h 167"/>
                <a:gd name="T34" fmla="*/ 87 w 134"/>
                <a:gd name="T35" fmla="*/ 3 h 167"/>
                <a:gd name="T36" fmla="*/ 92 w 134"/>
                <a:gd name="T37" fmla="*/ 5 h 167"/>
                <a:gd name="T38" fmla="*/ 99 w 134"/>
                <a:gd name="T39" fmla="*/ 10 h 167"/>
                <a:gd name="T40" fmla="*/ 104 w 134"/>
                <a:gd name="T41" fmla="*/ 13 h 167"/>
                <a:gd name="T42" fmla="*/ 109 w 134"/>
                <a:gd name="T43" fmla="*/ 18 h 167"/>
                <a:gd name="T44" fmla="*/ 114 w 134"/>
                <a:gd name="T45" fmla="*/ 23 h 167"/>
                <a:gd name="T46" fmla="*/ 121 w 134"/>
                <a:gd name="T47" fmla="*/ 35 h 167"/>
                <a:gd name="T48" fmla="*/ 129 w 134"/>
                <a:gd name="T49" fmla="*/ 50 h 167"/>
                <a:gd name="T50" fmla="*/ 131 w 134"/>
                <a:gd name="T51" fmla="*/ 57 h 167"/>
                <a:gd name="T52" fmla="*/ 131 w 134"/>
                <a:gd name="T53" fmla="*/ 67 h 167"/>
                <a:gd name="T54" fmla="*/ 134 w 134"/>
                <a:gd name="T55" fmla="*/ 75 h 167"/>
                <a:gd name="T56" fmla="*/ 134 w 134"/>
                <a:gd name="T57" fmla="*/ 82 h 167"/>
                <a:gd name="T58" fmla="*/ 134 w 134"/>
                <a:gd name="T59" fmla="*/ 167 h 167"/>
                <a:gd name="T60" fmla="*/ 0 w 134"/>
                <a:gd name="T61" fmla="*/ 167 h 167"/>
                <a:gd name="T62" fmla="*/ 0 w 134"/>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167"/>
                <a:gd name="T98" fmla="*/ 134 w 134"/>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167">
                  <a:moveTo>
                    <a:pt x="0" y="82"/>
                  </a:moveTo>
                  <a:lnTo>
                    <a:pt x="0" y="75"/>
                  </a:lnTo>
                  <a:lnTo>
                    <a:pt x="0" y="67"/>
                  </a:lnTo>
                  <a:lnTo>
                    <a:pt x="3" y="57"/>
                  </a:lnTo>
                  <a:lnTo>
                    <a:pt x="5" y="50"/>
                  </a:lnTo>
                  <a:lnTo>
                    <a:pt x="10" y="35"/>
                  </a:lnTo>
                  <a:lnTo>
                    <a:pt x="20" y="23"/>
                  </a:lnTo>
                  <a:lnTo>
                    <a:pt x="25" y="18"/>
                  </a:lnTo>
                  <a:lnTo>
                    <a:pt x="30" y="13"/>
                  </a:lnTo>
                  <a:lnTo>
                    <a:pt x="35" y="10"/>
                  </a:lnTo>
                  <a:lnTo>
                    <a:pt x="40" y="5"/>
                  </a:lnTo>
                  <a:lnTo>
                    <a:pt x="47" y="3"/>
                  </a:lnTo>
                  <a:lnTo>
                    <a:pt x="52" y="0"/>
                  </a:lnTo>
                  <a:lnTo>
                    <a:pt x="60" y="0"/>
                  </a:lnTo>
                  <a:lnTo>
                    <a:pt x="67" y="0"/>
                  </a:lnTo>
                  <a:lnTo>
                    <a:pt x="72" y="0"/>
                  </a:lnTo>
                  <a:lnTo>
                    <a:pt x="79" y="0"/>
                  </a:lnTo>
                  <a:lnTo>
                    <a:pt x="87" y="3"/>
                  </a:lnTo>
                  <a:lnTo>
                    <a:pt x="92" y="5"/>
                  </a:lnTo>
                  <a:lnTo>
                    <a:pt x="99" y="10"/>
                  </a:lnTo>
                  <a:lnTo>
                    <a:pt x="104" y="13"/>
                  </a:lnTo>
                  <a:lnTo>
                    <a:pt x="109" y="18"/>
                  </a:lnTo>
                  <a:lnTo>
                    <a:pt x="114" y="23"/>
                  </a:lnTo>
                  <a:lnTo>
                    <a:pt x="121" y="35"/>
                  </a:lnTo>
                  <a:lnTo>
                    <a:pt x="129" y="50"/>
                  </a:lnTo>
                  <a:lnTo>
                    <a:pt x="131" y="57"/>
                  </a:lnTo>
                  <a:lnTo>
                    <a:pt x="131" y="67"/>
                  </a:lnTo>
                  <a:lnTo>
                    <a:pt x="134" y="75"/>
                  </a:lnTo>
                  <a:lnTo>
                    <a:pt x="134" y="82"/>
                  </a:lnTo>
                  <a:lnTo>
                    <a:pt x="134"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18" name="Freeform 143"/>
            <p:cNvSpPr>
              <a:spLocks/>
            </p:cNvSpPr>
            <p:nvPr/>
          </p:nvSpPr>
          <p:spPr bwMode="auto">
            <a:xfrm>
              <a:off x="4492" y="3547"/>
              <a:ext cx="122" cy="177"/>
            </a:xfrm>
            <a:custGeom>
              <a:avLst/>
              <a:gdLst>
                <a:gd name="T0" fmla="*/ 0 w 133"/>
                <a:gd name="T1" fmla="*/ 82 h 167"/>
                <a:gd name="T2" fmla="*/ 0 w 133"/>
                <a:gd name="T3" fmla="*/ 75 h 167"/>
                <a:gd name="T4" fmla="*/ 0 w 133"/>
                <a:gd name="T5" fmla="*/ 67 h 167"/>
                <a:gd name="T6" fmla="*/ 2 w 133"/>
                <a:gd name="T7" fmla="*/ 57 h 167"/>
                <a:gd name="T8" fmla="*/ 5 w 133"/>
                <a:gd name="T9" fmla="*/ 50 h 167"/>
                <a:gd name="T10" fmla="*/ 10 w 133"/>
                <a:gd name="T11" fmla="*/ 35 h 167"/>
                <a:gd name="T12" fmla="*/ 19 w 133"/>
                <a:gd name="T13" fmla="*/ 23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4 w 133"/>
                <a:gd name="T31" fmla="*/ 0 h 167"/>
                <a:gd name="T32" fmla="*/ 79 w 133"/>
                <a:gd name="T33" fmla="*/ 0 h 167"/>
                <a:gd name="T34" fmla="*/ 86 w 133"/>
                <a:gd name="T35" fmla="*/ 3 h 167"/>
                <a:gd name="T36" fmla="*/ 91 w 133"/>
                <a:gd name="T37" fmla="*/ 5 h 167"/>
                <a:gd name="T38" fmla="*/ 99 w 133"/>
                <a:gd name="T39" fmla="*/ 10 h 167"/>
                <a:gd name="T40" fmla="*/ 104 w 133"/>
                <a:gd name="T41" fmla="*/ 13 h 167"/>
                <a:gd name="T42" fmla="*/ 109 w 133"/>
                <a:gd name="T43" fmla="*/ 18 h 167"/>
                <a:gd name="T44" fmla="*/ 113 w 133"/>
                <a:gd name="T45" fmla="*/ 23 h 167"/>
                <a:gd name="T46" fmla="*/ 121 w 133"/>
                <a:gd name="T47" fmla="*/ 35 h 167"/>
                <a:gd name="T48" fmla="*/ 128 w 133"/>
                <a:gd name="T49" fmla="*/ 50 h 167"/>
                <a:gd name="T50" fmla="*/ 131 w 133"/>
                <a:gd name="T51" fmla="*/ 57 h 167"/>
                <a:gd name="T52" fmla="*/ 131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4" y="0"/>
                  </a:lnTo>
                  <a:lnTo>
                    <a:pt x="79" y="0"/>
                  </a:lnTo>
                  <a:lnTo>
                    <a:pt x="86" y="3"/>
                  </a:lnTo>
                  <a:lnTo>
                    <a:pt x="91" y="5"/>
                  </a:lnTo>
                  <a:lnTo>
                    <a:pt x="99" y="10"/>
                  </a:lnTo>
                  <a:lnTo>
                    <a:pt x="104" y="13"/>
                  </a:lnTo>
                  <a:lnTo>
                    <a:pt x="109" y="18"/>
                  </a:lnTo>
                  <a:lnTo>
                    <a:pt x="113" y="23"/>
                  </a:lnTo>
                  <a:lnTo>
                    <a:pt x="121" y="35"/>
                  </a:lnTo>
                  <a:lnTo>
                    <a:pt x="128" y="50"/>
                  </a:lnTo>
                  <a:lnTo>
                    <a:pt x="131" y="57"/>
                  </a:lnTo>
                  <a:lnTo>
                    <a:pt x="131" y="67"/>
                  </a:lnTo>
                  <a:lnTo>
                    <a:pt x="133" y="75"/>
                  </a:lnTo>
                  <a:lnTo>
                    <a:pt x="133" y="82"/>
                  </a:lnTo>
                  <a:lnTo>
                    <a:pt x="133" y="167"/>
                  </a:lnTo>
                  <a:lnTo>
                    <a:pt x="0" y="167"/>
                  </a:lnTo>
                  <a:lnTo>
                    <a:pt x="0" y="82"/>
                  </a:lnTo>
                  <a:close/>
                </a:path>
              </a:pathLst>
            </a:custGeom>
            <a:solidFill>
              <a:srgbClr val="FFFFFF"/>
            </a:solidFill>
            <a:ln w="9525">
              <a:noFill/>
              <a:round/>
              <a:headEnd/>
              <a:tailEnd/>
            </a:ln>
          </p:spPr>
          <p:txBody>
            <a:bodyPr/>
            <a:lstStyle/>
            <a:p>
              <a:endParaRPr lang="en-US"/>
            </a:p>
          </p:txBody>
        </p:sp>
        <p:sp>
          <p:nvSpPr>
            <p:cNvPr id="105619" name="Freeform 144"/>
            <p:cNvSpPr>
              <a:spLocks/>
            </p:cNvSpPr>
            <p:nvPr/>
          </p:nvSpPr>
          <p:spPr bwMode="auto">
            <a:xfrm>
              <a:off x="4492" y="3547"/>
              <a:ext cx="122" cy="177"/>
            </a:xfrm>
            <a:custGeom>
              <a:avLst/>
              <a:gdLst>
                <a:gd name="T0" fmla="*/ 0 w 133"/>
                <a:gd name="T1" fmla="*/ 82 h 167"/>
                <a:gd name="T2" fmla="*/ 0 w 133"/>
                <a:gd name="T3" fmla="*/ 75 h 167"/>
                <a:gd name="T4" fmla="*/ 0 w 133"/>
                <a:gd name="T5" fmla="*/ 67 h 167"/>
                <a:gd name="T6" fmla="*/ 2 w 133"/>
                <a:gd name="T7" fmla="*/ 57 h 167"/>
                <a:gd name="T8" fmla="*/ 5 w 133"/>
                <a:gd name="T9" fmla="*/ 50 h 167"/>
                <a:gd name="T10" fmla="*/ 10 w 133"/>
                <a:gd name="T11" fmla="*/ 35 h 167"/>
                <a:gd name="T12" fmla="*/ 19 w 133"/>
                <a:gd name="T13" fmla="*/ 23 h 167"/>
                <a:gd name="T14" fmla="*/ 24 w 133"/>
                <a:gd name="T15" fmla="*/ 18 h 167"/>
                <a:gd name="T16" fmla="*/ 29 w 133"/>
                <a:gd name="T17" fmla="*/ 13 h 167"/>
                <a:gd name="T18" fmla="*/ 34 w 133"/>
                <a:gd name="T19" fmla="*/ 10 h 167"/>
                <a:gd name="T20" fmla="*/ 39 w 133"/>
                <a:gd name="T21" fmla="*/ 5 h 167"/>
                <a:gd name="T22" fmla="*/ 47 w 133"/>
                <a:gd name="T23" fmla="*/ 3 h 167"/>
                <a:gd name="T24" fmla="*/ 52 w 133"/>
                <a:gd name="T25" fmla="*/ 0 h 167"/>
                <a:gd name="T26" fmla="*/ 59 w 133"/>
                <a:gd name="T27" fmla="*/ 0 h 167"/>
                <a:gd name="T28" fmla="*/ 66 w 133"/>
                <a:gd name="T29" fmla="*/ 0 h 167"/>
                <a:gd name="T30" fmla="*/ 74 w 133"/>
                <a:gd name="T31" fmla="*/ 0 h 167"/>
                <a:gd name="T32" fmla="*/ 79 w 133"/>
                <a:gd name="T33" fmla="*/ 0 h 167"/>
                <a:gd name="T34" fmla="*/ 86 w 133"/>
                <a:gd name="T35" fmla="*/ 3 h 167"/>
                <a:gd name="T36" fmla="*/ 91 w 133"/>
                <a:gd name="T37" fmla="*/ 5 h 167"/>
                <a:gd name="T38" fmla="*/ 99 w 133"/>
                <a:gd name="T39" fmla="*/ 10 h 167"/>
                <a:gd name="T40" fmla="*/ 104 w 133"/>
                <a:gd name="T41" fmla="*/ 13 h 167"/>
                <a:gd name="T42" fmla="*/ 109 w 133"/>
                <a:gd name="T43" fmla="*/ 18 h 167"/>
                <a:gd name="T44" fmla="*/ 113 w 133"/>
                <a:gd name="T45" fmla="*/ 23 h 167"/>
                <a:gd name="T46" fmla="*/ 121 w 133"/>
                <a:gd name="T47" fmla="*/ 35 h 167"/>
                <a:gd name="T48" fmla="*/ 128 w 133"/>
                <a:gd name="T49" fmla="*/ 50 h 167"/>
                <a:gd name="T50" fmla="*/ 131 w 133"/>
                <a:gd name="T51" fmla="*/ 57 h 167"/>
                <a:gd name="T52" fmla="*/ 131 w 133"/>
                <a:gd name="T53" fmla="*/ 67 h 167"/>
                <a:gd name="T54" fmla="*/ 133 w 133"/>
                <a:gd name="T55" fmla="*/ 75 h 167"/>
                <a:gd name="T56" fmla="*/ 133 w 133"/>
                <a:gd name="T57" fmla="*/ 82 h 167"/>
                <a:gd name="T58" fmla="*/ 133 w 133"/>
                <a:gd name="T59" fmla="*/ 167 h 167"/>
                <a:gd name="T60" fmla="*/ 0 w 133"/>
                <a:gd name="T61" fmla="*/ 167 h 167"/>
                <a:gd name="T62" fmla="*/ 0 w 133"/>
                <a:gd name="T63" fmla="*/ 82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
                <a:gd name="T97" fmla="*/ 0 h 167"/>
                <a:gd name="T98" fmla="*/ 133 w 133"/>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 h="167">
                  <a:moveTo>
                    <a:pt x="0" y="82"/>
                  </a:moveTo>
                  <a:lnTo>
                    <a:pt x="0" y="75"/>
                  </a:lnTo>
                  <a:lnTo>
                    <a:pt x="0" y="67"/>
                  </a:lnTo>
                  <a:lnTo>
                    <a:pt x="2" y="57"/>
                  </a:lnTo>
                  <a:lnTo>
                    <a:pt x="5" y="50"/>
                  </a:lnTo>
                  <a:lnTo>
                    <a:pt x="10" y="35"/>
                  </a:lnTo>
                  <a:lnTo>
                    <a:pt x="19" y="23"/>
                  </a:lnTo>
                  <a:lnTo>
                    <a:pt x="24" y="18"/>
                  </a:lnTo>
                  <a:lnTo>
                    <a:pt x="29" y="13"/>
                  </a:lnTo>
                  <a:lnTo>
                    <a:pt x="34" y="10"/>
                  </a:lnTo>
                  <a:lnTo>
                    <a:pt x="39" y="5"/>
                  </a:lnTo>
                  <a:lnTo>
                    <a:pt x="47" y="3"/>
                  </a:lnTo>
                  <a:lnTo>
                    <a:pt x="52" y="0"/>
                  </a:lnTo>
                  <a:lnTo>
                    <a:pt x="59" y="0"/>
                  </a:lnTo>
                  <a:lnTo>
                    <a:pt x="66" y="0"/>
                  </a:lnTo>
                  <a:lnTo>
                    <a:pt x="74" y="0"/>
                  </a:lnTo>
                  <a:lnTo>
                    <a:pt x="79" y="0"/>
                  </a:lnTo>
                  <a:lnTo>
                    <a:pt x="86" y="3"/>
                  </a:lnTo>
                  <a:lnTo>
                    <a:pt x="91" y="5"/>
                  </a:lnTo>
                  <a:lnTo>
                    <a:pt x="99" y="10"/>
                  </a:lnTo>
                  <a:lnTo>
                    <a:pt x="104" y="13"/>
                  </a:lnTo>
                  <a:lnTo>
                    <a:pt x="109" y="18"/>
                  </a:lnTo>
                  <a:lnTo>
                    <a:pt x="113" y="23"/>
                  </a:lnTo>
                  <a:lnTo>
                    <a:pt x="121" y="35"/>
                  </a:lnTo>
                  <a:lnTo>
                    <a:pt x="128" y="50"/>
                  </a:lnTo>
                  <a:lnTo>
                    <a:pt x="131" y="57"/>
                  </a:lnTo>
                  <a:lnTo>
                    <a:pt x="131" y="67"/>
                  </a:lnTo>
                  <a:lnTo>
                    <a:pt x="133" y="75"/>
                  </a:lnTo>
                  <a:lnTo>
                    <a:pt x="133" y="82"/>
                  </a:lnTo>
                  <a:lnTo>
                    <a:pt x="133" y="167"/>
                  </a:lnTo>
                  <a:lnTo>
                    <a:pt x="0" y="167"/>
                  </a:lnTo>
                  <a:lnTo>
                    <a:pt x="0" y="82"/>
                  </a:lnTo>
                </a:path>
              </a:pathLst>
            </a:custGeom>
            <a:noFill/>
            <a:ln w="11113">
              <a:solidFill>
                <a:srgbClr val="000000"/>
              </a:solidFill>
              <a:prstDash val="solid"/>
              <a:round/>
              <a:headEnd/>
              <a:tailEnd/>
            </a:ln>
          </p:spPr>
          <p:txBody>
            <a:bodyPr/>
            <a:lstStyle/>
            <a:p>
              <a:endParaRPr lang="en-US"/>
            </a:p>
          </p:txBody>
        </p:sp>
        <p:sp>
          <p:nvSpPr>
            <p:cNvPr id="105620" name="Freeform 145"/>
            <p:cNvSpPr>
              <a:spLocks/>
            </p:cNvSpPr>
            <p:nvPr/>
          </p:nvSpPr>
          <p:spPr bwMode="auto">
            <a:xfrm>
              <a:off x="4618" y="3313"/>
              <a:ext cx="123" cy="411"/>
            </a:xfrm>
            <a:custGeom>
              <a:avLst/>
              <a:gdLst>
                <a:gd name="T0" fmla="*/ 0 w 134"/>
                <a:gd name="T1" fmla="*/ 194 h 388"/>
                <a:gd name="T2" fmla="*/ 0 w 134"/>
                <a:gd name="T3" fmla="*/ 174 h 388"/>
                <a:gd name="T4" fmla="*/ 0 w 134"/>
                <a:gd name="T5" fmla="*/ 154 h 388"/>
                <a:gd name="T6" fmla="*/ 3 w 134"/>
                <a:gd name="T7" fmla="*/ 137 h 388"/>
                <a:gd name="T8" fmla="*/ 5 w 134"/>
                <a:gd name="T9" fmla="*/ 119 h 388"/>
                <a:gd name="T10" fmla="*/ 8 w 134"/>
                <a:gd name="T11" fmla="*/ 102 h 388"/>
                <a:gd name="T12" fmla="*/ 10 w 134"/>
                <a:gd name="T13" fmla="*/ 87 h 388"/>
                <a:gd name="T14" fmla="*/ 15 w 134"/>
                <a:gd name="T15" fmla="*/ 72 h 388"/>
                <a:gd name="T16" fmla="*/ 20 w 134"/>
                <a:gd name="T17" fmla="*/ 57 h 388"/>
                <a:gd name="T18" fmla="*/ 25 w 134"/>
                <a:gd name="T19" fmla="*/ 45 h 388"/>
                <a:gd name="T20" fmla="*/ 30 w 134"/>
                <a:gd name="T21" fmla="*/ 33 h 388"/>
                <a:gd name="T22" fmla="*/ 35 w 134"/>
                <a:gd name="T23" fmla="*/ 25 h 388"/>
                <a:gd name="T24" fmla="*/ 40 w 134"/>
                <a:gd name="T25" fmla="*/ 15 h 388"/>
                <a:gd name="T26" fmla="*/ 47 w 134"/>
                <a:gd name="T27" fmla="*/ 10 h 388"/>
                <a:gd name="T28" fmla="*/ 52 w 134"/>
                <a:gd name="T29" fmla="*/ 5 h 388"/>
                <a:gd name="T30" fmla="*/ 60 w 134"/>
                <a:gd name="T31" fmla="*/ 3 h 388"/>
                <a:gd name="T32" fmla="*/ 67 w 134"/>
                <a:gd name="T33" fmla="*/ 0 h 388"/>
                <a:gd name="T34" fmla="*/ 72 w 134"/>
                <a:gd name="T35" fmla="*/ 3 h 388"/>
                <a:gd name="T36" fmla="*/ 79 w 134"/>
                <a:gd name="T37" fmla="*/ 5 h 388"/>
                <a:gd name="T38" fmla="*/ 87 w 134"/>
                <a:gd name="T39" fmla="*/ 10 h 388"/>
                <a:gd name="T40" fmla="*/ 92 w 134"/>
                <a:gd name="T41" fmla="*/ 15 h 388"/>
                <a:gd name="T42" fmla="*/ 99 w 134"/>
                <a:gd name="T43" fmla="*/ 25 h 388"/>
                <a:gd name="T44" fmla="*/ 104 w 134"/>
                <a:gd name="T45" fmla="*/ 33 h 388"/>
                <a:gd name="T46" fmla="*/ 109 w 134"/>
                <a:gd name="T47" fmla="*/ 45 h 388"/>
                <a:gd name="T48" fmla="*/ 114 w 134"/>
                <a:gd name="T49" fmla="*/ 57 h 388"/>
                <a:gd name="T50" fmla="*/ 119 w 134"/>
                <a:gd name="T51" fmla="*/ 72 h 388"/>
                <a:gd name="T52" fmla="*/ 121 w 134"/>
                <a:gd name="T53" fmla="*/ 87 h 388"/>
                <a:gd name="T54" fmla="*/ 126 w 134"/>
                <a:gd name="T55" fmla="*/ 102 h 388"/>
                <a:gd name="T56" fmla="*/ 129 w 134"/>
                <a:gd name="T57" fmla="*/ 119 h 388"/>
                <a:gd name="T58" fmla="*/ 131 w 134"/>
                <a:gd name="T59" fmla="*/ 137 h 388"/>
                <a:gd name="T60" fmla="*/ 131 w 134"/>
                <a:gd name="T61" fmla="*/ 154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4"/>
                  </a:lnTo>
                  <a:lnTo>
                    <a:pt x="3" y="137"/>
                  </a:lnTo>
                  <a:lnTo>
                    <a:pt x="5" y="119"/>
                  </a:lnTo>
                  <a:lnTo>
                    <a:pt x="8" y="102"/>
                  </a:lnTo>
                  <a:lnTo>
                    <a:pt x="10" y="87"/>
                  </a:lnTo>
                  <a:lnTo>
                    <a:pt x="15" y="72"/>
                  </a:lnTo>
                  <a:lnTo>
                    <a:pt x="20" y="57"/>
                  </a:lnTo>
                  <a:lnTo>
                    <a:pt x="25" y="45"/>
                  </a:lnTo>
                  <a:lnTo>
                    <a:pt x="30" y="33"/>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3"/>
                  </a:lnTo>
                  <a:lnTo>
                    <a:pt x="109" y="45"/>
                  </a:lnTo>
                  <a:lnTo>
                    <a:pt x="114" y="57"/>
                  </a:lnTo>
                  <a:lnTo>
                    <a:pt x="119" y="72"/>
                  </a:lnTo>
                  <a:lnTo>
                    <a:pt x="121" y="87"/>
                  </a:lnTo>
                  <a:lnTo>
                    <a:pt x="126" y="102"/>
                  </a:lnTo>
                  <a:lnTo>
                    <a:pt x="129" y="119"/>
                  </a:lnTo>
                  <a:lnTo>
                    <a:pt x="131" y="137"/>
                  </a:lnTo>
                  <a:lnTo>
                    <a:pt x="131" y="154"/>
                  </a:lnTo>
                  <a:lnTo>
                    <a:pt x="134" y="174"/>
                  </a:lnTo>
                  <a:lnTo>
                    <a:pt x="134" y="194"/>
                  </a:lnTo>
                  <a:lnTo>
                    <a:pt x="134" y="388"/>
                  </a:lnTo>
                  <a:lnTo>
                    <a:pt x="0" y="388"/>
                  </a:lnTo>
                  <a:lnTo>
                    <a:pt x="0" y="194"/>
                  </a:lnTo>
                  <a:close/>
                </a:path>
              </a:pathLst>
            </a:custGeom>
            <a:solidFill>
              <a:srgbClr val="00FF00"/>
            </a:solidFill>
            <a:ln w="9525">
              <a:noFill/>
              <a:round/>
              <a:headEnd/>
              <a:tailEnd/>
            </a:ln>
          </p:spPr>
          <p:txBody>
            <a:bodyPr/>
            <a:lstStyle/>
            <a:p>
              <a:endParaRPr lang="en-US"/>
            </a:p>
          </p:txBody>
        </p:sp>
        <p:sp>
          <p:nvSpPr>
            <p:cNvPr id="105621" name="Freeform 146"/>
            <p:cNvSpPr>
              <a:spLocks/>
            </p:cNvSpPr>
            <p:nvPr/>
          </p:nvSpPr>
          <p:spPr bwMode="auto">
            <a:xfrm>
              <a:off x="4618" y="3313"/>
              <a:ext cx="123" cy="411"/>
            </a:xfrm>
            <a:custGeom>
              <a:avLst/>
              <a:gdLst>
                <a:gd name="T0" fmla="*/ 0 w 134"/>
                <a:gd name="T1" fmla="*/ 194 h 388"/>
                <a:gd name="T2" fmla="*/ 0 w 134"/>
                <a:gd name="T3" fmla="*/ 174 h 388"/>
                <a:gd name="T4" fmla="*/ 0 w 134"/>
                <a:gd name="T5" fmla="*/ 154 h 388"/>
                <a:gd name="T6" fmla="*/ 3 w 134"/>
                <a:gd name="T7" fmla="*/ 137 h 388"/>
                <a:gd name="T8" fmla="*/ 5 w 134"/>
                <a:gd name="T9" fmla="*/ 119 h 388"/>
                <a:gd name="T10" fmla="*/ 8 w 134"/>
                <a:gd name="T11" fmla="*/ 102 h 388"/>
                <a:gd name="T12" fmla="*/ 10 w 134"/>
                <a:gd name="T13" fmla="*/ 87 h 388"/>
                <a:gd name="T14" fmla="*/ 15 w 134"/>
                <a:gd name="T15" fmla="*/ 72 h 388"/>
                <a:gd name="T16" fmla="*/ 20 w 134"/>
                <a:gd name="T17" fmla="*/ 57 h 388"/>
                <a:gd name="T18" fmla="*/ 25 w 134"/>
                <a:gd name="T19" fmla="*/ 45 h 388"/>
                <a:gd name="T20" fmla="*/ 30 w 134"/>
                <a:gd name="T21" fmla="*/ 33 h 388"/>
                <a:gd name="T22" fmla="*/ 35 w 134"/>
                <a:gd name="T23" fmla="*/ 25 h 388"/>
                <a:gd name="T24" fmla="*/ 40 w 134"/>
                <a:gd name="T25" fmla="*/ 15 h 388"/>
                <a:gd name="T26" fmla="*/ 47 w 134"/>
                <a:gd name="T27" fmla="*/ 10 h 388"/>
                <a:gd name="T28" fmla="*/ 52 w 134"/>
                <a:gd name="T29" fmla="*/ 5 h 388"/>
                <a:gd name="T30" fmla="*/ 60 w 134"/>
                <a:gd name="T31" fmla="*/ 3 h 388"/>
                <a:gd name="T32" fmla="*/ 67 w 134"/>
                <a:gd name="T33" fmla="*/ 0 h 388"/>
                <a:gd name="T34" fmla="*/ 72 w 134"/>
                <a:gd name="T35" fmla="*/ 3 h 388"/>
                <a:gd name="T36" fmla="*/ 79 w 134"/>
                <a:gd name="T37" fmla="*/ 5 h 388"/>
                <a:gd name="T38" fmla="*/ 87 w 134"/>
                <a:gd name="T39" fmla="*/ 10 h 388"/>
                <a:gd name="T40" fmla="*/ 92 w 134"/>
                <a:gd name="T41" fmla="*/ 15 h 388"/>
                <a:gd name="T42" fmla="*/ 99 w 134"/>
                <a:gd name="T43" fmla="*/ 25 h 388"/>
                <a:gd name="T44" fmla="*/ 104 w 134"/>
                <a:gd name="T45" fmla="*/ 33 h 388"/>
                <a:gd name="T46" fmla="*/ 109 w 134"/>
                <a:gd name="T47" fmla="*/ 45 h 388"/>
                <a:gd name="T48" fmla="*/ 114 w 134"/>
                <a:gd name="T49" fmla="*/ 57 h 388"/>
                <a:gd name="T50" fmla="*/ 119 w 134"/>
                <a:gd name="T51" fmla="*/ 72 h 388"/>
                <a:gd name="T52" fmla="*/ 121 w 134"/>
                <a:gd name="T53" fmla="*/ 87 h 388"/>
                <a:gd name="T54" fmla="*/ 126 w 134"/>
                <a:gd name="T55" fmla="*/ 102 h 388"/>
                <a:gd name="T56" fmla="*/ 129 w 134"/>
                <a:gd name="T57" fmla="*/ 119 h 388"/>
                <a:gd name="T58" fmla="*/ 131 w 134"/>
                <a:gd name="T59" fmla="*/ 137 h 388"/>
                <a:gd name="T60" fmla="*/ 131 w 134"/>
                <a:gd name="T61" fmla="*/ 154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0" y="154"/>
                  </a:lnTo>
                  <a:lnTo>
                    <a:pt x="3" y="137"/>
                  </a:lnTo>
                  <a:lnTo>
                    <a:pt x="5" y="119"/>
                  </a:lnTo>
                  <a:lnTo>
                    <a:pt x="8" y="102"/>
                  </a:lnTo>
                  <a:lnTo>
                    <a:pt x="10" y="87"/>
                  </a:lnTo>
                  <a:lnTo>
                    <a:pt x="15" y="72"/>
                  </a:lnTo>
                  <a:lnTo>
                    <a:pt x="20" y="57"/>
                  </a:lnTo>
                  <a:lnTo>
                    <a:pt x="25" y="45"/>
                  </a:lnTo>
                  <a:lnTo>
                    <a:pt x="30" y="33"/>
                  </a:lnTo>
                  <a:lnTo>
                    <a:pt x="35" y="25"/>
                  </a:lnTo>
                  <a:lnTo>
                    <a:pt x="40" y="15"/>
                  </a:lnTo>
                  <a:lnTo>
                    <a:pt x="47" y="10"/>
                  </a:lnTo>
                  <a:lnTo>
                    <a:pt x="52" y="5"/>
                  </a:lnTo>
                  <a:lnTo>
                    <a:pt x="60" y="3"/>
                  </a:lnTo>
                  <a:lnTo>
                    <a:pt x="67" y="0"/>
                  </a:lnTo>
                  <a:lnTo>
                    <a:pt x="72" y="3"/>
                  </a:lnTo>
                  <a:lnTo>
                    <a:pt x="79" y="5"/>
                  </a:lnTo>
                  <a:lnTo>
                    <a:pt x="87" y="10"/>
                  </a:lnTo>
                  <a:lnTo>
                    <a:pt x="92" y="15"/>
                  </a:lnTo>
                  <a:lnTo>
                    <a:pt x="99" y="25"/>
                  </a:lnTo>
                  <a:lnTo>
                    <a:pt x="104" y="33"/>
                  </a:lnTo>
                  <a:lnTo>
                    <a:pt x="109" y="45"/>
                  </a:lnTo>
                  <a:lnTo>
                    <a:pt x="114" y="57"/>
                  </a:lnTo>
                  <a:lnTo>
                    <a:pt x="119" y="72"/>
                  </a:lnTo>
                  <a:lnTo>
                    <a:pt x="121" y="87"/>
                  </a:lnTo>
                  <a:lnTo>
                    <a:pt x="126" y="102"/>
                  </a:lnTo>
                  <a:lnTo>
                    <a:pt x="129" y="119"/>
                  </a:lnTo>
                  <a:lnTo>
                    <a:pt x="131" y="137"/>
                  </a:lnTo>
                  <a:lnTo>
                    <a:pt x="131" y="154"/>
                  </a:lnTo>
                  <a:lnTo>
                    <a:pt x="134" y="174"/>
                  </a:lnTo>
                  <a:lnTo>
                    <a:pt x="134" y="194"/>
                  </a:lnTo>
                  <a:lnTo>
                    <a:pt x="134" y="388"/>
                  </a:lnTo>
                  <a:lnTo>
                    <a:pt x="0" y="388"/>
                  </a:lnTo>
                  <a:lnTo>
                    <a:pt x="0" y="194"/>
                  </a:lnTo>
                </a:path>
              </a:pathLst>
            </a:custGeom>
            <a:noFill/>
            <a:ln w="11113">
              <a:solidFill>
                <a:srgbClr val="000000"/>
              </a:solidFill>
              <a:prstDash val="solid"/>
              <a:round/>
              <a:headEnd/>
              <a:tailEnd/>
            </a:ln>
          </p:spPr>
          <p:txBody>
            <a:bodyPr/>
            <a:lstStyle/>
            <a:p>
              <a:endParaRPr lang="en-US"/>
            </a:p>
          </p:txBody>
        </p:sp>
        <p:sp>
          <p:nvSpPr>
            <p:cNvPr id="105622" name="Freeform 147"/>
            <p:cNvSpPr>
              <a:spLocks/>
            </p:cNvSpPr>
            <p:nvPr/>
          </p:nvSpPr>
          <p:spPr bwMode="auto">
            <a:xfrm>
              <a:off x="4739" y="3313"/>
              <a:ext cx="122" cy="411"/>
            </a:xfrm>
            <a:custGeom>
              <a:avLst/>
              <a:gdLst>
                <a:gd name="T0" fmla="*/ 0 w 134"/>
                <a:gd name="T1" fmla="*/ 194 h 388"/>
                <a:gd name="T2" fmla="*/ 0 w 134"/>
                <a:gd name="T3" fmla="*/ 174 h 388"/>
                <a:gd name="T4" fmla="*/ 3 w 134"/>
                <a:gd name="T5" fmla="*/ 157 h 388"/>
                <a:gd name="T6" fmla="*/ 3 w 134"/>
                <a:gd name="T7" fmla="*/ 137 h 388"/>
                <a:gd name="T8" fmla="*/ 5 w 134"/>
                <a:gd name="T9" fmla="*/ 119 h 388"/>
                <a:gd name="T10" fmla="*/ 8 w 134"/>
                <a:gd name="T11" fmla="*/ 102 h 388"/>
                <a:gd name="T12" fmla="*/ 13 w 134"/>
                <a:gd name="T13" fmla="*/ 87 h 388"/>
                <a:gd name="T14" fmla="*/ 15 w 134"/>
                <a:gd name="T15" fmla="*/ 72 h 388"/>
                <a:gd name="T16" fmla="*/ 20 w 134"/>
                <a:gd name="T17" fmla="*/ 57 h 388"/>
                <a:gd name="T18" fmla="*/ 25 w 134"/>
                <a:gd name="T19" fmla="*/ 45 h 388"/>
                <a:gd name="T20" fmla="*/ 30 w 134"/>
                <a:gd name="T21" fmla="*/ 35 h 388"/>
                <a:gd name="T22" fmla="*/ 35 w 134"/>
                <a:gd name="T23" fmla="*/ 25 h 388"/>
                <a:gd name="T24" fmla="*/ 42 w 134"/>
                <a:gd name="T25" fmla="*/ 18 h 388"/>
                <a:gd name="T26" fmla="*/ 47 w 134"/>
                <a:gd name="T27" fmla="*/ 10 h 388"/>
                <a:gd name="T28" fmla="*/ 55 w 134"/>
                <a:gd name="T29" fmla="*/ 5 h 388"/>
                <a:gd name="T30" fmla="*/ 60 w 134"/>
                <a:gd name="T31" fmla="*/ 3 h 388"/>
                <a:gd name="T32" fmla="*/ 67 w 134"/>
                <a:gd name="T33" fmla="*/ 0 h 388"/>
                <a:gd name="T34" fmla="*/ 74 w 134"/>
                <a:gd name="T35" fmla="*/ 3 h 388"/>
                <a:gd name="T36" fmla="*/ 79 w 134"/>
                <a:gd name="T37" fmla="*/ 5 h 388"/>
                <a:gd name="T38" fmla="*/ 87 w 134"/>
                <a:gd name="T39" fmla="*/ 10 h 388"/>
                <a:gd name="T40" fmla="*/ 94 w 134"/>
                <a:gd name="T41" fmla="*/ 18 h 388"/>
                <a:gd name="T42" fmla="*/ 99 w 134"/>
                <a:gd name="T43" fmla="*/ 25 h 388"/>
                <a:gd name="T44" fmla="*/ 104 w 134"/>
                <a:gd name="T45" fmla="*/ 35 h 388"/>
                <a:gd name="T46" fmla="*/ 109 w 134"/>
                <a:gd name="T47" fmla="*/ 45 h 388"/>
                <a:gd name="T48" fmla="*/ 114 w 134"/>
                <a:gd name="T49" fmla="*/ 57 h 388"/>
                <a:gd name="T50" fmla="*/ 119 w 134"/>
                <a:gd name="T51" fmla="*/ 72 h 388"/>
                <a:gd name="T52" fmla="*/ 124 w 134"/>
                <a:gd name="T53" fmla="*/ 87 h 388"/>
                <a:gd name="T54" fmla="*/ 126 w 134"/>
                <a:gd name="T55" fmla="*/ 102 h 388"/>
                <a:gd name="T56" fmla="*/ 129 w 134"/>
                <a:gd name="T57" fmla="*/ 119 h 388"/>
                <a:gd name="T58" fmla="*/ 131 w 134"/>
                <a:gd name="T59" fmla="*/ 137 h 388"/>
                <a:gd name="T60" fmla="*/ 134 w 134"/>
                <a:gd name="T61" fmla="*/ 157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3" y="157"/>
                  </a:lnTo>
                  <a:lnTo>
                    <a:pt x="3" y="137"/>
                  </a:lnTo>
                  <a:lnTo>
                    <a:pt x="5" y="119"/>
                  </a:lnTo>
                  <a:lnTo>
                    <a:pt x="8" y="102"/>
                  </a:lnTo>
                  <a:lnTo>
                    <a:pt x="13" y="87"/>
                  </a:lnTo>
                  <a:lnTo>
                    <a:pt x="15" y="72"/>
                  </a:lnTo>
                  <a:lnTo>
                    <a:pt x="20" y="57"/>
                  </a:lnTo>
                  <a:lnTo>
                    <a:pt x="25" y="45"/>
                  </a:lnTo>
                  <a:lnTo>
                    <a:pt x="30" y="35"/>
                  </a:lnTo>
                  <a:lnTo>
                    <a:pt x="35" y="25"/>
                  </a:lnTo>
                  <a:lnTo>
                    <a:pt x="42" y="18"/>
                  </a:lnTo>
                  <a:lnTo>
                    <a:pt x="47" y="10"/>
                  </a:lnTo>
                  <a:lnTo>
                    <a:pt x="55" y="5"/>
                  </a:lnTo>
                  <a:lnTo>
                    <a:pt x="60" y="3"/>
                  </a:lnTo>
                  <a:lnTo>
                    <a:pt x="67" y="0"/>
                  </a:lnTo>
                  <a:lnTo>
                    <a:pt x="74" y="3"/>
                  </a:lnTo>
                  <a:lnTo>
                    <a:pt x="79" y="5"/>
                  </a:lnTo>
                  <a:lnTo>
                    <a:pt x="87" y="10"/>
                  </a:lnTo>
                  <a:lnTo>
                    <a:pt x="94" y="18"/>
                  </a:lnTo>
                  <a:lnTo>
                    <a:pt x="99" y="25"/>
                  </a:lnTo>
                  <a:lnTo>
                    <a:pt x="104" y="35"/>
                  </a:lnTo>
                  <a:lnTo>
                    <a:pt x="109" y="45"/>
                  </a:lnTo>
                  <a:lnTo>
                    <a:pt x="114" y="57"/>
                  </a:lnTo>
                  <a:lnTo>
                    <a:pt x="119" y="72"/>
                  </a:lnTo>
                  <a:lnTo>
                    <a:pt x="124" y="87"/>
                  </a:lnTo>
                  <a:lnTo>
                    <a:pt x="126" y="102"/>
                  </a:lnTo>
                  <a:lnTo>
                    <a:pt x="129" y="119"/>
                  </a:lnTo>
                  <a:lnTo>
                    <a:pt x="131" y="137"/>
                  </a:lnTo>
                  <a:lnTo>
                    <a:pt x="134" y="157"/>
                  </a:lnTo>
                  <a:lnTo>
                    <a:pt x="134" y="174"/>
                  </a:lnTo>
                  <a:lnTo>
                    <a:pt x="134" y="194"/>
                  </a:lnTo>
                  <a:lnTo>
                    <a:pt x="134" y="388"/>
                  </a:lnTo>
                  <a:lnTo>
                    <a:pt x="0" y="388"/>
                  </a:lnTo>
                  <a:lnTo>
                    <a:pt x="0" y="194"/>
                  </a:lnTo>
                  <a:close/>
                </a:path>
              </a:pathLst>
            </a:custGeom>
            <a:solidFill>
              <a:srgbClr val="00FF00"/>
            </a:solidFill>
            <a:ln w="9525">
              <a:noFill/>
              <a:round/>
              <a:headEnd/>
              <a:tailEnd/>
            </a:ln>
          </p:spPr>
          <p:txBody>
            <a:bodyPr/>
            <a:lstStyle/>
            <a:p>
              <a:endParaRPr lang="en-US"/>
            </a:p>
          </p:txBody>
        </p:sp>
        <p:sp>
          <p:nvSpPr>
            <p:cNvPr id="105623" name="Freeform 148"/>
            <p:cNvSpPr>
              <a:spLocks/>
            </p:cNvSpPr>
            <p:nvPr/>
          </p:nvSpPr>
          <p:spPr bwMode="auto">
            <a:xfrm>
              <a:off x="4739" y="3313"/>
              <a:ext cx="122" cy="411"/>
            </a:xfrm>
            <a:custGeom>
              <a:avLst/>
              <a:gdLst>
                <a:gd name="T0" fmla="*/ 0 w 134"/>
                <a:gd name="T1" fmla="*/ 194 h 388"/>
                <a:gd name="T2" fmla="*/ 0 w 134"/>
                <a:gd name="T3" fmla="*/ 174 h 388"/>
                <a:gd name="T4" fmla="*/ 3 w 134"/>
                <a:gd name="T5" fmla="*/ 157 h 388"/>
                <a:gd name="T6" fmla="*/ 3 w 134"/>
                <a:gd name="T7" fmla="*/ 137 h 388"/>
                <a:gd name="T8" fmla="*/ 5 w 134"/>
                <a:gd name="T9" fmla="*/ 119 h 388"/>
                <a:gd name="T10" fmla="*/ 8 w 134"/>
                <a:gd name="T11" fmla="*/ 102 h 388"/>
                <a:gd name="T12" fmla="*/ 13 w 134"/>
                <a:gd name="T13" fmla="*/ 87 h 388"/>
                <a:gd name="T14" fmla="*/ 15 w 134"/>
                <a:gd name="T15" fmla="*/ 72 h 388"/>
                <a:gd name="T16" fmla="*/ 20 w 134"/>
                <a:gd name="T17" fmla="*/ 57 h 388"/>
                <a:gd name="T18" fmla="*/ 25 w 134"/>
                <a:gd name="T19" fmla="*/ 45 h 388"/>
                <a:gd name="T20" fmla="*/ 30 w 134"/>
                <a:gd name="T21" fmla="*/ 35 h 388"/>
                <a:gd name="T22" fmla="*/ 35 w 134"/>
                <a:gd name="T23" fmla="*/ 25 h 388"/>
                <a:gd name="T24" fmla="*/ 42 w 134"/>
                <a:gd name="T25" fmla="*/ 18 h 388"/>
                <a:gd name="T26" fmla="*/ 47 w 134"/>
                <a:gd name="T27" fmla="*/ 10 h 388"/>
                <a:gd name="T28" fmla="*/ 55 w 134"/>
                <a:gd name="T29" fmla="*/ 5 h 388"/>
                <a:gd name="T30" fmla="*/ 60 w 134"/>
                <a:gd name="T31" fmla="*/ 3 h 388"/>
                <a:gd name="T32" fmla="*/ 67 w 134"/>
                <a:gd name="T33" fmla="*/ 0 h 388"/>
                <a:gd name="T34" fmla="*/ 74 w 134"/>
                <a:gd name="T35" fmla="*/ 3 h 388"/>
                <a:gd name="T36" fmla="*/ 79 w 134"/>
                <a:gd name="T37" fmla="*/ 5 h 388"/>
                <a:gd name="T38" fmla="*/ 87 w 134"/>
                <a:gd name="T39" fmla="*/ 10 h 388"/>
                <a:gd name="T40" fmla="*/ 94 w 134"/>
                <a:gd name="T41" fmla="*/ 18 h 388"/>
                <a:gd name="T42" fmla="*/ 99 w 134"/>
                <a:gd name="T43" fmla="*/ 25 h 388"/>
                <a:gd name="T44" fmla="*/ 104 w 134"/>
                <a:gd name="T45" fmla="*/ 35 h 388"/>
                <a:gd name="T46" fmla="*/ 109 w 134"/>
                <a:gd name="T47" fmla="*/ 45 h 388"/>
                <a:gd name="T48" fmla="*/ 114 w 134"/>
                <a:gd name="T49" fmla="*/ 57 h 388"/>
                <a:gd name="T50" fmla="*/ 119 w 134"/>
                <a:gd name="T51" fmla="*/ 72 h 388"/>
                <a:gd name="T52" fmla="*/ 124 w 134"/>
                <a:gd name="T53" fmla="*/ 87 h 388"/>
                <a:gd name="T54" fmla="*/ 126 w 134"/>
                <a:gd name="T55" fmla="*/ 102 h 388"/>
                <a:gd name="T56" fmla="*/ 129 w 134"/>
                <a:gd name="T57" fmla="*/ 119 h 388"/>
                <a:gd name="T58" fmla="*/ 131 w 134"/>
                <a:gd name="T59" fmla="*/ 137 h 388"/>
                <a:gd name="T60" fmla="*/ 134 w 134"/>
                <a:gd name="T61" fmla="*/ 157 h 388"/>
                <a:gd name="T62" fmla="*/ 134 w 134"/>
                <a:gd name="T63" fmla="*/ 174 h 388"/>
                <a:gd name="T64" fmla="*/ 134 w 134"/>
                <a:gd name="T65" fmla="*/ 194 h 388"/>
                <a:gd name="T66" fmla="*/ 134 w 134"/>
                <a:gd name="T67" fmla="*/ 388 h 388"/>
                <a:gd name="T68" fmla="*/ 0 w 134"/>
                <a:gd name="T69" fmla="*/ 388 h 388"/>
                <a:gd name="T70" fmla="*/ 0 w 134"/>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388"/>
                <a:gd name="T110" fmla="*/ 134 w 134"/>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388">
                  <a:moveTo>
                    <a:pt x="0" y="194"/>
                  </a:moveTo>
                  <a:lnTo>
                    <a:pt x="0" y="174"/>
                  </a:lnTo>
                  <a:lnTo>
                    <a:pt x="3" y="157"/>
                  </a:lnTo>
                  <a:lnTo>
                    <a:pt x="3" y="137"/>
                  </a:lnTo>
                  <a:lnTo>
                    <a:pt x="5" y="119"/>
                  </a:lnTo>
                  <a:lnTo>
                    <a:pt x="8" y="102"/>
                  </a:lnTo>
                  <a:lnTo>
                    <a:pt x="13" y="87"/>
                  </a:lnTo>
                  <a:lnTo>
                    <a:pt x="15" y="72"/>
                  </a:lnTo>
                  <a:lnTo>
                    <a:pt x="20" y="57"/>
                  </a:lnTo>
                  <a:lnTo>
                    <a:pt x="25" y="45"/>
                  </a:lnTo>
                  <a:lnTo>
                    <a:pt x="30" y="35"/>
                  </a:lnTo>
                  <a:lnTo>
                    <a:pt x="35" y="25"/>
                  </a:lnTo>
                  <a:lnTo>
                    <a:pt x="42" y="18"/>
                  </a:lnTo>
                  <a:lnTo>
                    <a:pt x="47" y="10"/>
                  </a:lnTo>
                  <a:lnTo>
                    <a:pt x="55" y="5"/>
                  </a:lnTo>
                  <a:lnTo>
                    <a:pt x="60" y="3"/>
                  </a:lnTo>
                  <a:lnTo>
                    <a:pt x="67" y="0"/>
                  </a:lnTo>
                  <a:lnTo>
                    <a:pt x="74" y="3"/>
                  </a:lnTo>
                  <a:lnTo>
                    <a:pt x="79" y="5"/>
                  </a:lnTo>
                  <a:lnTo>
                    <a:pt x="87" y="10"/>
                  </a:lnTo>
                  <a:lnTo>
                    <a:pt x="94" y="18"/>
                  </a:lnTo>
                  <a:lnTo>
                    <a:pt x="99" y="25"/>
                  </a:lnTo>
                  <a:lnTo>
                    <a:pt x="104" y="35"/>
                  </a:lnTo>
                  <a:lnTo>
                    <a:pt x="109" y="45"/>
                  </a:lnTo>
                  <a:lnTo>
                    <a:pt x="114" y="57"/>
                  </a:lnTo>
                  <a:lnTo>
                    <a:pt x="119" y="72"/>
                  </a:lnTo>
                  <a:lnTo>
                    <a:pt x="124" y="87"/>
                  </a:lnTo>
                  <a:lnTo>
                    <a:pt x="126" y="102"/>
                  </a:lnTo>
                  <a:lnTo>
                    <a:pt x="129" y="119"/>
                  </a:lnTo>
                  <a:lnTo>
                    <a:pt x="131" y="137"/>
                  </a:lnTo>
                  <a:lnTo>
                    <a:pt x="134" y="157"/>
                  </a:lnTo>
                  <a:lnTo>
                    <a:pt x="134" y="174"/>
                  </a:lnTo>
                  <a:lnTo>
                    <a:pt x="134" y="194"/>
                  </a:lnTo>
                  <a:lnTo>
                    <a:pt x="134" y="388"/>
                  </a:lnTo>
                  <a:lnTo>
                    <a:pt x="0" y="388"/>
                  </a:lnTo>
                  <a:lnTo>
                    <a:pt x="0" y="194"/>
                  </a:lnTo>
                </a:path>
              </a:pathLst>
            </a:custGeom>
            <a:noFill/>
            <a:ln w="11113">
              <a:solidFill>
                <a:srgbClr val="000000"/>
              </a:solidFill>
              <a:prstDash val="solid"/>
              <a:round/>
              <a:headEnd/>
              <a:tailEnd/>
            </a:ln>
          </p:spPr>
          <p:txBody>
            <a:bodyPr/>
            <a:lstStyle/>
            <a:p>
              <a:endParaRPr lang="en-US"/>
            </a:p>
          </p:txBody>
        </p:sp>
        <p:sp>
          <p:nvSpPr>
            <p:cNvPr id="105624" name="Freeform 149"/>
            <p:cNvSpPr>
              <a:spLocks/>
            </p:cNvSpPr>
            <p:nvPr/>
          </p:nvSpPr>
          <p:spPr bwMode="auto">
            <a:xfrm>
              <a:off x="4861" y="3313"/>
              <a:ext cx="122" cy="411"/>
            </a:xfrm>
            <a:custGeom>
              <a:avLst/>
              <a:gdLst>
                <a:gd name="T0" fmla="*/ 0 w 133"/>
                <a:gd name="T1" fmla="*/ 194 h 388"/>
                <a:gd name="T2" fmla="*/ 0 w 133"/>
                <a:gd name="T3" fmla="*/ 174 h 388"/>
                <a:gd name="T4" fmla="*/ 2 w 133"/>
                <a:gd name="T5" fmla="*/ 157 h 388"/>
                <a:gd name="T6" fmla="*/ 2 w 133"/>
                <a:gd name="T7" fmla="*/ 137 h 388"/>
                <a:gd name="T8" fmla="*/ 5 w 133"/>
                <a:gd name="T9" fmla="*/ 119 h 388"/>
                <a:gd name="T10" fmla="*/ 7 w 133"/>
                <a:gd name="T11" fmla="*/ 102 h 388"/>
                <a:gd name="T12" fmla="*/ 12 w 133"/>
                <a:gd name="T13" fmla="*/ 87 h 388"/>
                <a:gd name="T14" fmla="*/ 15 w 133"/>
                <a:gd name="T15" fmla="*/ 72 h 388"/>
                <a:gd name="T16" fmla="*/ 20 w 133"/>
                <a:gd name="T17" fmla="*/ 57 h 388"/>
                <a:gd name="T18" fmla="*/ 24 w 133"/>
                <a:gd name="T19" fmla="*/ 45 h 388"/>
                <a:gd name="T20" fmla="*/ 29 w 133"/>
                <a:gd name="T21" fmla="*/ 35 h 388"/>
                <a:gd name="T22" fmla="*/ 34 w 133"/>
                <a:gd name="T23" fmla="*/ 25 h 388"/>
                <a:gd name="T24" fmla="*/ 42 w 133"/>
                <a:gd name="T25" fmla="*/ 18 h 388"/>
                <a:gd name="T26" fmla="*/ 47 w 133"/>
                <a:gd name="T27" fmla="*/ 10 h 388"/>
                <a:gd name="T28" fmla="*/ 54 w 133"/>
                <a:gd name="T29" fmla="*/ 5 h 388"/>
                <a:gd name="T30" fmla="*/ 59 w 133"/>
                <a:gd name="T31" fmla="*/ 3 h 388"/>
                <a:gd name="T32" fmla="*/ 66 w 133"/>
                <a:gd name="T33" fmla="*/ 0 h 388"/>
                <a:gd name="T34" fmla="*/ 74 w 133"/>
                <a:gd name="T35" fmla="*/ 3 h 388"/>
                <a:gd name="T36" fmla="*/ 81 w 133"/>
                <a:gd name="T37" fmla="*/ 5 h 388"/>
                <a:gd name="T38" fmla="*/ 86 w 133"/>
                <a:gd name="T39" fmla="*/ 10 h 388"/>
                <a:gd name="T40" fmla="*/ 94 w 133"/>
                <a:gd name="T41" fmla="*/ 18 h 388"/>
                <a:gd name="T42" fmla="*/ 99 w 133"/>
                <a:gd name="T43" fmla="*/ 25 h 388"/>
                <a:gd name="T44" fmla="*/ 104 w 133"/>
                <a:gd name="T45" fmla="*/ 35 h 388"/>
                <a:gd name="T46" fmla="*/ 109 w 133"/>
                <a:gd name="T47" fmla="*/ 45 h 388"/>
                <a:gd name="T48" fmla="*/ 113 w 133"/>
                <a:gd name="T49" fmla="*/ 57 h 388"/>
                <a:gd name="T50" fmla="*/ 118 w 133"/>
                <a:gd name="T51" fmla="*/ 72 h 388"/>
                <a:gd name="T52" fmla="*/ 123 w 133"/>
                <a:gd name="T53" fmla="*/ 87 h 388"/>
                <a:gd name="T54" fmla="*/ 126 w 133"/>
                <a:gd name="T55" fmla="*/ 102 h 388"/>
                <a:gd name="T56" fmla="*/ 128 w 133"/>
                <a:gd name="T57" fmla="*/ 119 h 388"/>
                <a:gd name="T58" fmla="*/ 131 w 133"/>
                <a:gd name="T59" fmla="*/ 137 h 388"/>
                <a:gd name="T60" fmla="*/ 133 w 133"/>
                <a:gd name="T61" fmla="*/ 157 h 388"/>
                <a:gd name="T62" fmla="*/ 133 w 133"/>
                <a:gd name="T63" fmla="*/ 174 h 388"/>
                <a:gd name="T64" fmla="*/ 133 w 133"/>
                <a:gd name="T65" fmla="*/ 194 h 388"/>
                <a:gd name="T66" fmla="*/ 133 w 133"/>
                <a:gd name="T67" fmla="*/ 388 h 388"/>
                <a:gd name="T68" fmla="*/ 0 w 133"/>
                <a:gd name="T69" fmla="*/ 388 h 388"/>
                <a:gd name="T70" fmla="*/ 0 w 133"/>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8"/>
                <a:gd name="T110" fmla="*/ 133 w 133"/>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8">
                  <a:moveTo>
                    <a:pt x="0" y="194"/>
                  </a:moveTo>
                  <a:lnTo>
                    <a:pt x="0" y="174"/>
                  </a:lnTo>
                  <a:lnTo>
                    <a:pt x="2" y="157"/>
                  </a:lnTo>
                  <a:lnTo>
                    <a:pt x="2" y="137"/>
                  </a:lnTo>
                  <a:lnTo>
                    <a:pt x="5" y="119"/>
                  </a:lnTo>
                  <a:lnTo>
                    <a:pt x="7" y="102"/>
                  </a:lnTo>
                  <a:lnTo>
                    <a:pt x="12" y="87"/>
                  </a:lnTo>
                  <a:lnTo>
                    <a:pt x="15" y="72"/>
                  </a:lnTo>
                  <a:lnTo>
                    <a:pt x="20" y="57"/>
                  </a:lnTo>
                  <a:lnTo>
                    <a:pt x="24" y="45"/>
                  </a:lnTo>
                  <a:lnTo>
                    <a:pt x="29" y="35"/>
                  </a:lnTo>
                  <a:lnTo>
                    <a:pt x="34" y="25"/>
                  </a:lnTo>
                  <a:lnTo>
                    <a:pt x="42" y="18"/>
                  </a:lnTo>
                  <a:lnTo>
                    <a:pt x="47" y="10"/>
                  </a:lnTo>
                  <a:lnTo>
                    <a:pt x="54" y="5"/>
                  </a:lnTo>
                  <a:lnTo>
                    <a:pt x="59" y="3"/>
                  </a:lnTo>
                  <a:lnTo>
                    <a:pt x="66" y="0"/>
                  </a:lnTo>
                  <a:lnTo>
                    <a:pt x="74" y="3"/>
                  </a:lnTo>
                  <a:lnTo>
                    <a:pt x="81" y="5"/>
                  </a:lnTo>
                  <a:lnTo>
                    <a:pt x="86" y="10"/>
                  </a:lnTo>
                  <a:lnTo>
                    <a:pt x="94" y="18"/>
                  </a:lnTo>
                  <a:lnTo>
                    <a:pt x="99" y="25"/>
                  </a:lnTo>
                  <a:lnTo>
                    <a:pt x="104" y="35"/>
                  </a:lnTo>
                  <a:lnTo>
                    <a:pt x="109" y="45"/>
                  </a:lnTo>
                  <a:lnTo>
                    <a:pt x="113" y="57"/>
                  </a:lnTo>
                  <a:lnTo>
                    <a:pt x="118" y="72"/>
                  </a:lnTo>
                  <a:lnTo>
                    <a:pt x="123" y="87"/>
                  </a:lnTo>
                  <a:lnTo>
                    <a:pt x="126" y="102"/>
                  </a:lnTo>
                  <a:lnTo>
                    <a:pt x="128" y="119"/>
                  </a:lnTo>
                  <a:lnTo>
                    <a:pt x="131" y="137"/>
                  </a:lnTo>
                  <a:lnTo>
                    <a:pt x="133" y="157"/>
                  </a:lnTo>
                  <a:lnTo>
                    <a:pt x="133" y="174"/>
                  </a:lnTo>
                  <a:lnTo>
                    <a:pt x="133" y="194"/>
                  </a:lnTo>
                  <a:lnTo>
                    <a:pt x="133" y="388"/>
                  </a:lnTo>
                  <a:lnTo>
                    <a:pt x="0" y="388"/>
                  </a:lnTo>
                  <a:lnTo>
                    <a:pt x="0" y="194"/>
                  </a:lnTo>
                  <a:close/>
                </a:path>
              </a:pathLst>
            </a:custGeom>
            <a:solidFill>
              <a:srgbClr val="00FF00"/>
            </a:solidFill>
            <a:ln w="9525">
              <a:noFill/>
              <a:round/>
              <a:headEnd/>
              <a:tailEnd/>
            </a:ln>
          </p:spPr>
          <p:txBody>
            <a:bodyPr/>
            <a:lstStyle/>
            <a:p>
              <a:endParaRPr lang="en-US"/>
            </a:p>
          </p:txBody>
        </p:sp>
        <p:sp>
          <p:nvSpPr>
            <p:cNvPr id="105625" name="Freeform 150"/>
            <p:cNvSpPr>
              <a:spLocks/>
            </p:cNvSpPr>
            <p:nvPr/>
          </p:nvSpPr>
          <p:spPr bwMode="auto">
            <a:xfrm>
              <a:off x="4861" y="3313"/>
              <a:ext cx="122" cy="411"/>
            </a:xfrm>
            <a:custGeom>
              <a:avLst/>
              <a:gdLst>
                <a:gd name="T0" fmla="*/ 0 w 133"/>
                <a:gd name="T1" fmla="*/ 194 h 388"/>
                <a:gd name="T2" fmla="*/ 0 w 133"/>
                <a:gd name="T3" fmla="*/ 174 h 388"/>
                <a:gd name="T4" fmla="*/ 2 w 133"/>
                <a:gd name="T5" fmla="*/ 157 h 388"/>
                <a:gd name="T6" fmla="*/ 2 w 133"/>
                <a:gd name="T7" fmla="*/ 137 h 388"/>
                <a:gd name="T8" fmla="*/ 5 w 133"/>
                <a:gd name="T9" fmla="*/ 119 h 388"/>
                <a:gd name="T10" fmla="*/ 7 w 133"/>
                <a:gd name="T11" fmla="*/ 102 h 388"/>
                <a:gd name="T12" fmla="*/ 12 w 133"/>
                <a:gd name="T13" fmla="*/ 87 h 388"/>
                <a:gd name="T14" fmla="*/ 15 w 133"/>
                <a:gd name="T15" fmla="*/ 72 h 388"/>
                <a:gd name="T16" fmla="*/ 20 w 133"/>
                <a:gd name="T17" fmla="*/ 57 h 388"/>
                <a:gd name="T18" fmla="*/ 24 w 133"/>
                <a:gd name="T19" fmla="*/ 45 h 388"/>
                <a:gd name="T20" fmla="*/ 29 w 133"/>
                <a:gd name="T21" fmla="*/ 35 h 388"/>
                <a:gd name="T22" fmla="*/ 34 w 133"/>
                <a:gd name="T23" fmla="*/ 25 h 388"/>
                <a:gd name="T24" fmla="*/ 42 w 133"/>
                <a:gd name="T25" fmla="*/ 18 h 388"/>
                <a:gd name="T26" fmla="*/ 47 w 133"/>
                <a:gd name="T27" fmla="*/ 10 h 388"/>
                <a:gd name="T28" fmla="*/ 54 w 133"/>
                <a:gd name="T29" fmla="*/ 5 h 388"/>
                <a:gd name="T30" fmla="*/ 59 w 133"/>
                <a:gd name="T31" fmla="*/ 3 h 388"/>
                <a:gd name="T32" fmla="*/ 66 w 133"/>
                <a:gd name="T33" fmla="*/ 0 h 388"/>
                <a:gd name="T34" fmla="*/ 74 w 133"/>
                <a:gd name="T35" fmla="*/ 3 h 388"/>
                <a:gd name="T36" fmla="*/ 81 w 133"/>
                <a:gd name="T37" fmla="*/ 5 h 388"/>
                <a:gd name="T38" fmla="*/ 86 w 133"/>
                <a:gd name="T39" fmla="*/ 10 h 388"/>
                <a:gd name="T40" fmla="*/ 94 w 133"/>
                <a:gd name="T41" fmla="*/ 18 h 388"/>
                <a:gd name="T42" fmla="*/ 99 w 133"/>
                <a:gd name="T43" fmla="*/ 25 h 388"/>
                <a:gd name="T44" fmla="*/ 104 w 133"/>
                <a:gd name="T45" fmla="*/ 35 h 388"/>
                <a:gd name="T46" fmla="*/ 109 w 133"/>
                <a:gd name="T47" fmla="*/ 45 h 388"/>
                <a:gd name="T48" fmla="*/ 113 w 133"/>
                <a:gd name="T49" fmla="*/ 57 h 388"/>
                <a:gd name="T50" fmla="*/ 118 w 133"/>
                <a:gd name="T51" fmla="*/ 72 h 388"/>
                <a:gd name="T52" fmla="*/ 123 w 133"/>
                <a:gd name="T53" fmla="*/ 87 h 388"/>
                <a:gd name="T54" fmla="*/ 126 w 133"/>
                <a:gd name="T55" fmla="*/ 102 h 388"/>
                <a:gd name="T56" fmla="*/ 128 w 133"/>
                <a:gd name="T57" fmla="*/ 119 h 388"/>
                <a:gd name="T58" fmla="*/ 131 w 133"/>
                <a:gd name="T59" fmla="*/ 137 h 388"/>
                <a:gd name="T60" fmla="*/ 133 w 133"/>
                <a:gd name="T61" fmla="*/ 157 h 388"/>
                <a:gd name="T62" fmla="*/ 133 w 133"/>
                <a:gd name="T63" fmla="*/ 174 h 388"/>
                <a:gd name="T64" fmla="*/ 133 w 133"/>
                <a:gd name="T65" fmla="*/ 194 h 388"/>
                <a:gd name="T66" fmla="*/ 133 w 133"/>
                <a:gd name="T67" fmla="*/ 388 h 388"/>
                <a:gd name="T68" fmla="*/ 0 w 133"/>
                <a:gd name="T69" fmla="*/ 388 h 388"/>
                <a:gd name="T70" fmla="*/ 0 w 133"/>
                <a:gd name="T71" fmla="*/ 194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388"/>
                <a:gd name="T110" fmla="*/ 133 w 133"/>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388">
                  <a:moveTo>
                    <a:pt x="0" y="194"/>
                  </a:moveTo>
                  <a:lnTo>
                    <a:pt x="0" y="174"/>
                  </a:lnTo>
                  <a:lnTo>
                    <a:pt x="2" y="157"/>
                  </a:lnTo>
                  <a:lnTo>
                    <a:pt x="2" y="137"/>
                  </a:lnTo>
                  <a:lnTo>
                    <a:pt x="5" y="119"/>
                  </a:lnTo>
                  <a:lnTo>
                    <a:pt x="7" y="102"/>
                  </a:lnTo>
                  <a:lnTo>
                    <a:pt x="12" y="87"/>
                  </a:lnTo>
                  <a:lnTo>
                    <a:pt x="15" y="72"/>
                  </a:lnTo>
                  <a:lnTo>
                    <a:pt x="20" y="57"/>
                  </a:lnTo>
                  <a:lnTo>
                    <a:pt x="24" y="45"/>
                  </a:lnTo>
                  <a:lnTo>
                    <a:pt x="29" y="35"/>
                  </a:lnTo>
                  <a:lnTo>
                    <a:pt x="34" y="25"/>
                  </a:lnTo>
                  <a:lnTo>
                    <a:pt x="42" y="18"/>
                  </a:lnTo>
                  <a:lnTo>
                    <a:pt x="47" y="10"/>
                  </a:lnTo>
                  <a:lnTo>
                    <a:pt x="54" y="5"/>
                  </a:lnTo>
                  <a:lnTo>
                    <a:pt x="59" y="3"/>
                  </a:lnTo>
                  <a:lnTo>
                    <a:pt x="66" y="0"/>
                  </a:lnTo>
                  <a:lnTo>
                    <a:pt x="74" y="3"/>
                  </a:lnTo>
                  <a:lnTo>
                    <a:pt x="81" y="5"/>
                  </a:lnTo>
                  <a:lnTo>
                    <a:pt x="86" y="10"/>
                  </a:lnTo>
                  <a:lnTo>
                    <a:pt x="94" y="18"/>
                  </a:lnTo>
                  <a:lnTo>
                    <a:pt x="99" y="25"/>
                  </a:lnTo>
                  <a:lnTo>
                    <a:pt x="104" y="35"/>
                  </a:lnTo>
                  <a:lnTo>
                    <a:pt x="109" y="45"/>
                  </a:lnTo>
                  <a:lnTo>
                    <a:pt x="113" y="57"/>
                  </a:lnTo>
                  <a:lnTo>
                    <a:pt x="118" y="72"/>
                  </a:lnTo>
                  <a:lnTo>
                    <a:pt x="123" y="87"/>
                  </a:lnTo>
                  <a:lnTo>
                    <a:pt x="126" y="102"/>
                  </a:lnTo>
                  <a:lnTo>
                    <a:pt x="128" y="119"/>
                  </a:lnTo>
                  <a:lnTo>
                    <a:pt x="131" y="137"/>
                  </a:lnTo>
                  <a:lnTo>
                    <a:pt x="133" y="157"/>
                  </a:lnTo>
                  <a:lnTo>
                    <a:pt x="133" y="174"/>
                  </a:lnTo>
                  <a:lnTo>
                    <a:pt x="133" y="194"/>
                  </a:lnTo>
                  <a:lnTo>
                    <a:pt x="133" y="388"/>
                  </a:lnTo>
                  <a:lnTo>
                    <a:pt x="0" y="388"/>
                  </a:lnTo>
                  <a:lnTo>
                    <a:pt x="0" y="194"/>
                  </a:lnTo>
                </a:path>
              </a:pathLst>
            </a:custGeom>
            <a:noFill/>
            <a:ln w="11113">
              <a:solidFill>
                <a:srgbClr val="000000"/>
              </a:solidFill>
              <a:prstDash val="solid"/>
              <a:round/>
              <a:headEnd/>
              <a:tailEnd/>
            </a:ln>
          </p:spPr>
          <p:txBody>
            <a:bodyPr/>
            <a:lstStyle/>
            <a:p>
              <a:endParaRPr lang="en-US"/>
            </a:p>
          </p:txBody>
        </p:sp>
        <p:sp>
          <p:nvSpPr>
            <p:cNvPr id="105626" name="Rectangle 151"/>
            <p:cNvSpPr>
              <a:spLocks noChangeArrowheads="1"/>
            </p:cNvSpPr>
            <p:nvPr/>
          </p:nvSpPr>
          <p:spPr bwMode="auto">
            <a:xfrm>
              <a:off x="5180" y="2220"/>
              <a:ext cx="16" cy="101"/>
            </a:xfrm>
            <a:prstGeom prst="rect">
              <a:avLst/>
            </a:prstGeom>
            <a:noFill/>
            <a:ln w="9525">
              <a:noFill/>
              <a:miter lim="800000"/>
              <a:headEnd/>
              <a:tailEnd/>
            </a:ln>
          </p:spPr>
          <p:txBody>
            <a:bodyPr wrap="none" lIns="0" tIns="0" rIns="0" bIns="0">
              <a:spAutoFit/>
            </a:bodyPr>
            <a:lstStyle/>
            <a:p>
              <a:pPr eaLnBrk="0" hangingPunct="0"/>
              <a:r>
                <a:rPr lang="zh-CN" altLang="en-US" sz="1000">
                  <a:solidFill>
                    <a:srgbClr val="000000"/>
                  </a:solidFill>
                  <a:ea typeface="楷体_GB2312" pitchFamily="49" charset="-122"/>
                </a:rPr>
                <a:t> </a:t>
              </a:r>
              <a:endParaRPr lang="zh-CN" altLang="en-US" sz="1000" b="1">
                <a:ea typeface="ＭＳ Ｐゴシック" pitchFamily="34" charset="-128"/>
              </a:endParaRPr>
            </a:p>
          </p:txBody>
        </p:sp>
        <p:sp>
          <p:nvSpPr>
            <p:cNvPr id="105627" name="Rectangle 152"/>
            <p:cNvSpPr>
              <a:spLocks noChangeArrowheads="1"/>
            </p:cNvSpPr>
            <p:nvPr/>
          </p:nvSpPr>
          <p:spPr bwMode="auto">
            <a:xfrm>
              <a:off x="3360" y="1968"/>
              <a:ext cx="2112" cy="1536"/>
            </a:xfrm>
            <a:prstGeom prst="rect">
              <a:avLst/>
            </a:prstGeom>
            <a:noFill/>
            <a:ln w="9525">
              <a:noFill/>
              <a:miter lim="800000"/>
              <a:headEnd/>
              <a:tailEnd/>
            </a:ln>
          </p:spPr>
          <p:txBody>
            <a:bodyPr lIns="91270" tIns="45634" rIns="91270" bIns="45634"/>
            <a:lstStyle/>
            <a:p>
              <a:pPr marL="742950" lvl="1" indent="-285750">
                <a:spcBef>
                  <a:spcPct val="20000"/>
                </a:spcBef>
                <a:buFont typeface="Wingdings" pitchFamily="2" charset="2"/>
                <a:buNone/>
              </a:pPr>
              <a:endParaRPr lang="zh-CN" altLang="en-US" sz="1000">
                <a:solidFill>
                  <a:schemeClr val="bg2"/>
                </a:solidFill>
              </a:endParaRPr>
            </a:p>
          </p:txBody>
        </p:sp>
        <p:sp>
          <p:nvSpPr>
            <p:cNvPr id="105628" name="Freeform 153"/>
            <p:cNvSpPr>
              <a:spLocks/>
            </p:cNvSpPr>
            <p:nvPr/>
          </p:nvSpPr>
          <p:spPr bwMode="auto">
            <a:xfrm>
              <a:off x="3157" y="3464"/>
              <a:ext cx="299" cy="300"/>
            </a:xfrm>
            <a:custGeom>
              <a:avLst/>
              <a:gdLst>
                <a:gd name="T0" fmla="*/ 82 w 326"/>
                <a:gd name="T1" fmla="*/ 0 h 283"/>
                <a:gd name="T2" fmla="*/ 0 w 326"/>
                <a:gd name="T3" fmla="*/ 141 h 283"/>
                <a:gd name="T4" fmla="*/ 82 w 326"/>
                <a:gd name="T5" fmla="*/ 283 h 283"/>
                <a:gd name="T6" fmla="*/ 245 w 326"/>
                <a:gd name="T7" fmla="*/ 283 h 283"/>
                <a:gd name="T8" fmla="*/ 326 w 326"/>
                <a:gd name="T9" fmla="*/ 141 h 283"/>
                <a:gd name="T10" fmla="*/ 245 w 326"/>
                <a:gd name="T11" fmla="*/ 0 h 283"/>
                <a:gd name="T12" fmla="*/ 82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chemeClr val="bg1"/>
            </a:solidFill>
            <a:ln w="11113">
              <a:solidFill>
                <a:srgbClr val="000000"/>
              </a:solidFill>
              <a:prstDash val="solid"/>
              <a:round/>
              <a:headEnd/>
              <a:tailEnd/>
            </a:ln>
          </p:spPr>
          <p:txBody>
            <a:bodyPr/>
            <a:lstStyle/>
            <a:p>
              <a:endParaRPr lang="en-US"/>
            </a:p>
          </p:txBody>
        </p:sp>
        <p:sp>
          <p:nvSpPr>
            <p:cNvPr id="105629" name="Freeform 154"/>
            <p:cNvSpPr>
              <a:spLocks/>
            </p:cNvSpPr>
            <p:nvPr/>
          </p:nvSpPr>
          <p:spPr bwMode="auto">
            <a:xfrm>
              <a:off x="3082" y="2130"/>
              <a:ext cx="424" cy="426"/>
            </a:xfrm>
            <a:custGeom>
              <a:avLst/>
              <a:gdLst>
                <a:gd name="T0" fmla="*/ 116 w 463"/>
                <a:gd name="T1" fmla="*/ 0 h 402"/>
                <a:gd name="T2" fmla="*/ 0 w 463"/>
                <a:gd name="T3" fmla="*/ 201 h 402"/>
                <a:gd name="T4" fmla="*/ 116 w 463"/>
                <a:gd name="T5" fmla="*/ 402 h 402"/>
                <a:gd name="T6" fmla="*/ 346 w 463"/>
                <a:gd name="T7" fmla="*/ 402 h 402"/>
                <a:gd name="T8" fmla="*/ 463 w 463"/>
                <a:gd name="T9" fmla="*/ 201 h 402"/>
                <a:gd name="T10" fmla="*/ 346 w 463"/>
                <a:gd name="T11" fmla="*/ 0 h 402"/>
                <a:gd name="T12" fmla="*/ 116 w 463"/>
                <a:gd name="T13" fmla="*/ 0 h 402"/>
                <a:gd name="T14" fmla="*/ 0 60000 65536"/>
                <a:gd name="T15" fmla="*/ 0 60000 65536"/>
                <a:gd name="T16" fmla="*/ 0 60000 65536"/>
                <a:gd name="T17" fmla="*/ 0 60000 65536"/>
                <a:gd name="T18" fmla="*/ 0 60000 65536"/>
                <a:gd name="T19" fmla="*/ 0 60000 65536"/>
                <a:gd name="T20" fmla="*/ 0 60000 65536"/>
                <a:gd name="T21" fmla="*/ 0 w 463"/>
                <a:gd name="T22" fmla="*/ 0 h 402"/>
                <a:gd name="T23" fmla="*/ 463 w 463"/>
                <a:gd name="T24" fmla="*/ 402 h 4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3" h="402">
                  <a:moveTo>
                    <a:pt x="116" y="0"/>
                  </a:moveTo>
                  <a:lnTo>
                    <a:pt x="0" y="201"/>
                  </a:lnTo>
                  <a:lnTo>
                    <a:pt x="116" y="402"/>
                  </a:lnTo>
                  <a:lnTo>
                    <a:pt x="346" y="402"/>
                  </a:lnTo>
                  <a:lnTo>
                    <a:pt x="463" y="201"/>
                  </a:lnTo>
                  <a:lnTo>
                    <a:pt x="346" y="0"/>
                  </a:lnTo>
                  <a:lnTo>
                    <a:pt x="116" y="0"/>
                  </a:lnTo>
                  <a:close/>
                </a:path>
              </a:pathLst>
            </a:custGeom>
            <a:solidFill>
              <a:srgbClr val="FF6600"/>
            </a:solidFill>
            <a:ln w="11113">
              <a:solidFill>
                <a:srgbClr val="000000"/>
              </a:solidFill>
              <a:prstDash val="solid"/>
              <a:round/>
              <a:headEnd/>
              <a:tailEnd/>
            </a:ln>
          </p:spPr>
          <p:txBody>
            <a:bodyPr/>
            <a:lstStyle/>
            <a:p>
              <a:endParaRPr lang="en-US"/>
            </a:p>
          </p:txBody>
        </p:sp>
        <p:sp>
          <p:nvSpPr>
            <p:cNvPr id="105630" name="Freeform 155"/>
            <p:cNvSpPr>
              <a:spLocks/>
            </p:cNvSpPr>
            <p:nvPr/>
          </p:nvSpPr>
          <p:spPr bwMode="auto">
            <a:xfrm>
              <a:off x="3149" y="2200"/>
              <a:ext cx="299" cy="300"/>
            </a:xfrm>
            <a:custGeom>
              <a:avLst/>
              <a:gdLst>
                <a:gd name="T0" fmla="*/ 82 w 326"/>
                <a:gd name="T1" fmla="*/ 0 h 283"/>
                <a:gd name="T2" fmla="*/ 0 w 326"/>
                <a:gd name="T3" fmla="*/ 141 h 283"/>
                <a:gd name="T4" fmla="*/ 82 w 326"/>
                <a:gd name="T5" fmla="*/ 283 h 283"/>
                <a:gd name="T6" fmla="*/ 245 w 326"/>
                <a:gd name="T7" fmla="*/ 283 h 283"/>
                <a:gd name="T8" fmla="*/ 326 w 326"/>
                <a:gd name="T9" fmla="*/ 141 h 283"/>
                <a:gd name="T10" fmla="*/ 245 w 326"/>
                <a:gd name="T11" fmla="*/ 0 h 283"/>
                <a:gd name="T12" fmla="*/ 82 w 326"/>
                <a:gd name="T13" fmla="*/ 0 h 283"/>
                <a:gd name="T14" fmla="*/ 0 60000 65536"/>
                <a:gd name="T15" fmla="*/ 0 60000 65536"/>
                <a:gd name="T16" fmla="*/ 0 60000 65536"/>
                <a:gd name="T17" fmla="*/ 0 60000 65536"/>
                <a:gd name="T18" fmla="*/ 0 60000 65536"/>
                <a:gd name="T19" fmla="*/ 0 60000 65536"/>
                <a:gd name="T20" fmla="*/ 0 60000 65536"/>
                <a:gd name="T21" fmla="*/ 0 w 326"/>
                <a:gd name="T22" fmla="*/ 0 h 283"/>
                <a:gd name="T23" fmla="*/ 326 w 326"/>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283">
                  <a:moveTo>
                    <a:pt x="82" y="0"/>
                  </a:moveTo>
                  <a:lnTo>
                    <a:pt x="0" y="141"/>
                  </a:lnTo>
                  <a:lnTo>
                    <a:pt x="82" y="283"/>
                  </a:lnTo>
                  <a:lnTo>
                    <a:pt x="245" y="283"/>
                  </a:lnTo>
                  <a:lnTo>
                    <a:pt x="326" y="141"/>
                  </a:lnTo>
                  <a:lnTo>
                    <a:pt x="245" y="0"/>
                  </a:lnTo>
                  <a:lnTo>
                    <a:pt x="82" y="0"/>
                  </a:lnTo>
                  <a:close/>
                </a:path>
              </a:pathLst>
            </a:custGeom>
            <a:solidFill>
              <a:schemeClr val="bg1"/>
            </a:solidFill>
            <a:ln w="11113">
              <a:solidFill>
                <a:srgbClr val="000000"/>
              </a:solidFill>
              <a:prstDash val="solid"/>
              <a:round/>
              <a:headEnd/>
              <a:tailEnd/>
            </a:ln>
          </p:spPr>
          <p:txBody>
            <a:bodyPr/>
            <a:lstStyle/>
            <a:p>
              <a:endParaRPr lang="en-US"/>
            </a:p>
          </p:txBody>
        </p:sp>
        <p:sp>
          <p:nvSpPr>
            <p:cNvPr id="105631" name="Oval 156"/>
            <p:cNvSpPr>
              <a:spLocks noChangeArrowheads="1"/>
            </p:cNvSpPr>
            <p:nvPr/>
          </p:nvSpPr>
          <p:spPr bwMode="auto">
            <a:xfrm>
              <a:off x="2736" y="2928"/>
              <a:ext cx="96" cy="96"/>
            </a:xfrm>
            <a:prstGeom prst="ellipse">
              <a:avLst/>
            </a:prstGeom>
            <a:solidFill>
              <a:schemeClr val="bg2"/>
            </a:solidFill>
            <a:ln w="9525">
              <a:solidFill>
                <a:schemeClr val="bg2"/>
              </a:solidFill>
              <a:round/>
              <a:headEnd/>
              <a:tailEnd/>
            </a:ln>
          </p:spPr>
          <p:txBody>
            <a:bodyPr wrap="none" anchor="ctr"/>
            <a:lstStyle/>
            <a:p>
              <a:endParaRPr lang="en-US"/>
            </a:p>
          </p:txBody>
        </p:sp>
        <p:sp>
          <p:nvSpPr>
            <p:cNvPr id="105632" name="Oval 157"/>
            <p:cNvSpPr>
              <a:spLocks noChangeArrowheads="1"/>
            </p:cNvSpPr>
            <p:nvPr/>
          </p:nvSpPr>
          <p:spPr bwMode="auto">
            <a:xfrm>
              <a:off x="3120" y="3312"/>
              <a:ext cx="96" cy="96"/>
            </a:xfrm>
            <a:prstGeom prst="ellipse">
              <a:avLst/>
            </a:prstGeom>
            <a:solidFill>
              <a:schemeClr val="bg2"/>
            </a:solidFill>
            <a:ln w="9525">
              <a:solidFill>
                <a:schemeClr val="bg2"/>
              </a:solidFill>
              <a:round/>
              <a:headEnd/>
              <a:tailEnd/>
            </a:ln>
          </p:spPr>
          <p:txBody>
            <a:bodyPr wrap="none" anchor="ctr"/>
            <a:lstStyle/>
            <a:p>
              <a:endParaRPr lang="en-US"/>
            </a:p>
          </p:txBody>
        </p:sp>
        <p:sp>
          <p:nvSpPr>
            <p:cNvPr id="105633" name="Oval 158"/>
            <p:cNvSpPr>
              <a:spLocks noChangeArrowheads="1"/>
            </p:cNvSpPr>
            <p:nvPr/>
          </p:nvSpPr>
          <p:spPr bwMode="auto">
            <a:xfrm>
              <a:off x="3118" y="2496"/>
              <a:ext cx="96" cy="96"/>
            </a:xfrm>
            <a:prstGeom prst="ellipse">
              <a:avLst/>
            </a:prstGeom>
            <a:solidFill>
              <a:schemeClr val="bg2"/>
            </a:solidFill>
            <a:ln w="9525">
              <a:solidFill>
                <a:schemeClr val="bg2"/>
              </a:solidFill>
              <a:round/>
              <a:headEnd/>
              <a:tailEnd/>
            </a:ln>
          </p:spPr>
          <p:txBody>
            <a:bodyPr wrap="none" anchor="ctr"/>
            <a:lstStyle/>
            <a:p>
              <a:endParaRPr lang="en-US"/>
            </a:p>
          </p:txBody>
        </p:sp>
      </p:grpSp>
      <p:sp>
        <p:nvSpPr>
          <p:cNvPr id="680095" name="AutoShape 159"/>
          <p:cNvSpPr>
            <a:spLocks noChangeArrowheads="1"/>
          </p:cNvSpPr>
          <p:nvPr/>
        </p:nvSpPr>
        <p:spPr bwMode="auto">
          <a:xfrm>
            <a:off x="4787447" y="4149726"/>
            <a:ext cx="4032787" cy="1871663"/>
          </a:xfrm>
          <a:prstGeom prst="roundRect">
            <a:avLst>
              <a:gd name="adj" fmla="val 3134"/>
            </a:avLst>
          </a:prstGeom>
          <a:gradFill rotWithShape="1">
            <a:gsLst>
              <a:gs pos="0">
                <a:srgbClr val="FFFFFF"/>
              </a:gs>
              <a:gs pos="100000">
                <a:srgbClr val="DDDDDD"/>
              </a:gs>
            </a:gsLst>
            <a:lin ang="2700000" scaled="1"/>
          </a:gradFill>
          <a:ln w="3175" algn="ctr">
            <a:solidFill>
              <a:srgbClr val="CC3300"/>
            </a:solidFill>
            <a:round/>
            <a:headEnd/>
            <a:tailEnd/>
          </a:ln>
          <a:effectLst>
            <a:outerShdw dist="107763" dir="2700000" algn="ctr" rotWithShape="0">
              <a:schemeClr val="tx2">
                <a:alpha val="50000"/>
              </a:schemeClr>
            </a:outerShdw>
          </a:effectLst>
        </p:spPr>
        <p:txBody>
          <a:bodyPr lIns="91711" tIns="0" rIns="91711" bIns="129085"/>
          <a:lstStyle/>
          <a:p>
            <a:pPr marL="158750" indent="-158750">
              <a:lnSpc>
                <a:spcPct val="140000"/>
              </a:lnSpc>
              <a:spcBef>
                <a:spcPct val="50000"/>
              </a:spcBef>
              <a:buClr>
                <a:srgbClr val="FF9B00"/>
              </a:buClr>
              <a:defRPr/>
            </a:pPr>
            <a:r>
              <a:rPr lang="en-US" altLang="zh-CN" sz="1500" b="1">
                <a:solidFill>
                  <a:srgbClr val="0099CC"/>
                </a:solidFill>
                <a:cs typeface="Arial" pitchFamily="34" charset="0"/>
              </a:rPr>
              <a:t>Benefits:</a:t>
            </a:r>
          </a:p>
          <a:p>
            <a:pPr marL="158750" indent="-158750">
              <a:lnSpc>
                <a:spcPct val="140000"/>
              </a:lnSpc>
              <a:buClr>
                <a:srgbClr val="FF9B00"/>
              </a:buClr>
              <a:buFontTx/>
              <a:buChar char="•"/>
              <a:defRPr/>
            </a:pPr>
            <a:r>
              <a:rPr lang="en-US" altLang="zh-CN" sz="1200" b="1">
                <a:solidFill>
                  <a:schemeClr val="tx2"/>
                </a:solidFill>
                <a:latin typeface="FrutigerNext LT Regular" pitchFamily="34" charset="0"/>
                <a:ea typeface="华文细黑" pitchFamily="2" charset="-122"/>
                <a:cs typeface="Arial" pitchFamily="34" charset="0"/>
              </a:rPr>
              <a:t>30-50%</a:t>
            </a:r>
            <a:r>
              <a:rPr lang="en-US" altLang="zh-CN" sz="1200" b="1">
                <a:solidFill>
                  <a:schemeClr val="folHlink"/>
                </a:solidFill>
                <a:latin typeface="FrutigerNext LT Regular" pitchFamily="34" charset="0"/>
                <a:ea typeface="华文细黑" pitchFamily="2" charset="-122"/>
                <a:cs typeface="Arial" pitchFamily="34" charset="0"/>
              </a:rPr>
              <a:t> </a:t>
            </a:r>
            <a:r>
              <a:rPr lang="en-US" altLang="zh-CN" sz="1200">
                <a:solidFill>
                  <a:schemeClr val="tx2"/>
                </a:solidFill>
                <a:latin typeface="FrutigerNext LT Regular" pitchFamily="34" charset="0"/>
                <a:ea typeface="华文细黑" pitchFamily="2" charset="-122"/>
                <a:cs typeface="Arial" pitchFamily="34" charset="0"/>
              </a:rPr>
              <a:t>higher </a:t>
            </a:r>
            <a:r>
              <a:rPr lang="en-US" altLang="zh-CN" sz="1200">
                <a:latin typeface="FrutigerNext LT Regular" pitchFamily="34" charset="0"/>
                <a:ea typeface="华文细黑" pitchFamily="2" charset="-122"/>
                <a:cs typeface="Arial" pitchFamily="34" charset="0"/>
              </a:rPr>
              <a:t>throughput for </a:t>
            </a:r>
            <a:r>
              <a:rPr lang="en-US" altLang="zh-CN" sz="1200">
                <a:solidFill>
                  <a:srgbClr val="000000"/>
                </a:solidFill>
                <a:latin typeface="FrutigerNext LT Regular" pitchFamily="34" charset="0"/>
                <a:ea typeface="华文细黑" pitchFamily="2" charset="-122"/>
                <a:cs typeface="Arial" pitchFamily="34" charset="0"/>
              </a:rPr>
              <a:t>cell edge users (&lt;50% load). </a:t>
            </a:r>
          </a:p>
          <a:p>
            <a:pPr marL="158750" indent="-158750">
              <a:lnSpc>
                <a:spcPct val="140000"/>
              </a:lnSpc>
              <a:buClr>
                <a:srgbClr val="FF9B00"/>
              </a:buClr>
              <a:buFontTx/>
              <a:buChar char="•"/>
              <a:defRPr/>
            </a:pPr>
            <a:r>
              <a:rPr lang="en-US" altLang="zh-CN" sz="1200">
                <a:solidFill>
                  <a:srgbClr val="000000"/>
                </a:solidFill>
                <a:latin typeface="FrutigerNext LT Regular" pitchFamily="34" charset="0"/>
                <a:ea typeface="华文细黑" pitchFamily="2" charset="-122"/>
                <a:cs typeface="Arial" pitchFamily="34" charset="0"/>
              </a:rPr>
              <a:t>Provide a better service experience for cell edge users.</a:t>
            </a:r>
          </a:p>
        </p:txBody>
      </p:sp>
      <p:sp>
        <p:nvSpPr>
          <p:cNvPr id="680096" name="AutoShape 160"/>
          <p:cNvSpPr>
            <a:spLocks noChangeArrowheads="1"/>
          </p:cNvSpPr>
          <p:nvPr/>
        </p:nvSpPr>
        <p:spPr bwMode="auto">
          <a:xfrm>
            <a:off x="467794" y="4149726"/>
            <a:ext cx="3889949" cy="1871663"/>
          </a:xfrm>
          <a:prstGeom prst="roundRect">
            <a:avLst>
              <a:gd name="adj" fmla="val 3134"/>
            </a:avLst>
          </a:prstGeom>
          <a:gradFill rotWithShape="1">
            <a:gsLst>
              <a:gs pos="0">
                <a:srgbClr val="FFFFFF"/>
              </a:gs>
              <a:gs pos="100000">
                <a:srgbClr val="DDDDDD"/>
              </a:gs>
            </a:gsLst>
            <a:lin ang="2700000" scaled="1"/>
          </a:gradFill>
          <a:ln w="3175" algn="ctr">
            <a:solidFill>
              <a:srgbClr val="CC3300"/>
            </a:solidFill>
            <a:round/>
            <a:headEnd/>
            <a:tailEnd/>
          </a:ln>
          <a:effectLst>
            <a:outerShdw dist="107763" dir="2700000" algn="ctr" rotWithShape="0">
              <a:schemeClr val="tx2">
                <a:alpha val="50000"/>
              </a:schemeClr>
            </a:outerShdw>
          </a:effectLst>
        </p:spPr>
        <p:txBody>
          <a:bodyPr lIns="91711" tIns="0" rIns="91711" bIns="129085"/>
          <a:lstStyle/>
          <a:p>
            <a:pPr marL="158750" indent="-158750">
              <a:lnSpc>
                <a:spcPct val="140000"/>
              </a:lnSpc>
              <a:buClr>
                <a:srgbClr val="FF9B00"/>
              </a:buClr>
              <a:defRPr/>
            </a:pPr>
            <a:r>
              <a:rPr lang="en-US" altLang="zh-CN" sz="1500" b="1">
                <a:solidFill>
                  <a:srgbClr val="0099CC"/>
                </a:solidFill>
                <a:cs typeface="Arial" pitchFamily="34" charset="0"/>
              </a:rPr>
              <a:t>Description:</a:t>
            </a:r>
          </a:p>
          <a:p>
            <a:pPr marL="158750" indent="-158750">
              <a:lnSpc>
                <a:spcPct val="140000"/>
              </a:lnSpc>
              <a:buClr>
                <a:srgbClr val="FF9B00"/>
              </a:buClr>
              <a:buFontTx/>
              <a:buChar char="•"/>
              <a:defRPr/>
            </a:pPr>
            <a:r>
              <a:rPr lang="en-US" altLang="zh-CN" sz="1200">
                <a:solidFill>
                  <a:srgbClr val="2D2015"/>
                </a:solidFill>
                <a:cs typeface="Arial" pitchFamily="34" charset="0"/>
              </a:rPr>
              <a:t>SFR based interference coordination scheme supported.</a:t>
            </a:r>
          </a:p>
          <a:p>
            <a:pPr marL="158750" indent="-158750">
              <a:lnSpc>
                <a:spcPct val="140000"/>
              </a:lnSpc>
              <a:buClr>
                <a:srgbClr val="FF9B00"/>
              </a:buClr>
              <a:buFontTx/>
              <a:buChar char="•"/>
              <a:defRPr/>
            </a:pPr>
            <a:r>
              <a:rPr lang="en-US" altLang="zh-CN" sz="1200">
                <a:solidFill>
                  <a:srgbClr val="2D2015"/>
                </a:solidFill>
                <a:cs typeface="Arial" pitchFamily="34" charset="0"/>
              </a:rPr>
              <a:t>X2 interface facilitated the information exchanging between eNB to do dynamic interference coordination.</a:t>
            </a:r>
          </a:p>
        </p:txBody>
      </p:sp>
    </p:spTree>
  </p:cSld>
  <p:clrMapOvr>
    <a:masterClrMapping/>
  </p:clrMapOvr>
  <p:transition spd="med" advClick="0" advTm="8000">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4"/>
          <p:cNvSpPr>
            <a:spLocks noChangeArrowheads="1"/>
          </p:cNvSpPr>
          <p:nvPr/>
        </p:nvSpPr>
        <p:spPr bwMode="auto">
          <a:xfrm>
            <a:off x="533261" y="290513"/>
            <a:ext cx="6757419" cy="536575"/>
          </a:xfrm>
          <a:prstGeom prst="rect">
            <a:avLst/>
          </a:prstGeom>
          <a:noFill/>
          <a:ln w="9525" algn="ctr">
            <a:noFill/>
            <a:miter lim="800000"/>
            <a:headEnd/>
            <a:tailEnd/>
          </a:ln>
          <a:effectLst>
            <a:outerShdw dist="17961" dir="2700000" algn="ctr" rotWithShape="0">
              <a:srgbClr val="DDDDDD"/>
            </a:outerShdw>
          </a:effectLst>
        </p:spPr>
        <p:txBody>
          <a:bodyPr lIns="98941" tIns="49473" rIns="98941" bIns="49473" anchor="ctr"/>
          <a:lstStyle/>
          <a:p>
            <a:pPr defTabSz="871105">
              <a:defRPr/>
            </a:pPr>
            <a:r>
              <a:rPr lang="en-US" altLang="zh-CN" sz="3500" b="1" dirty="0">
                <a:solidFill>
                  <a:srgbClr val="990000"/>
                </a:solidFill>
                <a:latin typeface="Arial" pitchFamily="34" charset="0"/>
                <a:ea typeface="黑体" pitchFamily="2" charset="-122"/>
                <a:cs typeface="Arial" pitchFamily="34" charset="0"/>
              </a:rPr>
              <a:t>Semi-persistent scheduling </a:t>
            </a:r>
          </a:p>
        </p:txBody>
      </p:sp>
      <p:grpSp>
        <p:nvGrpSpPr>
          <p:cNvPr id="2" name="Group 5"/>
          <p:cNvGrpSpPr>
            <a:grpSpLocks/>
          </p:cNvGrpSpPr>
          <p:nvPr/>
        </p:nvGrpSpPr>
        <p:grpSpPr bwMode="auto">
          <a:xfrm>
            <a:off x="1295063" y="1117078"/>
            <a:ext cx="6401514" cy="3249612"/>
            <a:chOff x="0" y="799"/>
            <a:chExt cx="5760" cy="2907"/>
          </a:xfrm>
        </p:grpSpPr>
        <p:sp>
          <p:nvSpPr>
            <p:cNvPr id="107538" name="Rectangle 6"/>
            <p:cNvSpPr>
              <a:spLocks noChangeArrowheads="1"/>
            </p:cNvSpPr>
            <p:nvPr/>
          </p:nvSpPr>
          <p:spPr bwMode="auto">
            <a:xfrm>
              <a:off x="0" y="1301"/>
              <a:ext cx="144" cy="319"/>
            </a:xfrm>
            <a:prstGeom prst="rect">
              <a:avLst/>
            </a:prstGeom>
            <a:noFill/>
            <a:ln w="9525" algn="ctr">
              <a:noFill/>
              <a:miter lim="800000"/>
              <a:headEnd/>
              <a:tailEnd/>
            </a:ln>
          </p:spPr>
          <p:txBody>
            <a:bodyPr wrap="none" lIns="79200" tIns="39600" rIns="79200" bIns="39600" anchor="ctr">
              <a:spAutoFit/>
            </a:bodyPr>
            <a:lstStyle/>
            <a:p>
              <a:endParaRPr lang="zh-CN" altLang="en-US"/>
            </a:p>
          </p:txBody>
        </p:sp>
        <p:pic>
          <p:nvPicPr>
            <p:cNvPr id="107539" name="Object 5" descr="npo00000e"/>
            <p:cNvPicPr>
              <a:picLocks noChangeAspect="1" noChangeArrowheads="1"/>
            </p:cNvPicPr>
            <p:nvPr/>
          </p:nvPicPr>
          <p:blipFill>
            <a:blip r:embed="rId3" cstate="print"/>
            <a:srcRect/>
            <a:stretch>
              <a:fillRect/>
            </a:stretch>
          </p:blipFill>
          <p:spPr bwMode="auto">
            <a:xfrm>
              <a:off x="295" y="1567"/>
              <a:ext cx="5465" cy="1725"/>
            </a:xfrm>
            <a:prstGeom prst="rect">
              <a:avLst/>
            </a:prstGeom>
            <a:noFill/>
            <a:ln w="9525" algn="ctr">
              <a:noFill/>
              <a:miter lim="800000"/>
              <a:headEnd/>
              <a:tailEnd/>
            </a:ln>
          </p:spPr>
        </p:pic>
        <p:pic>
          <p:nvPicPr>
            <p:cNvPr id="107540" name="Object 6" descr="npo00000f"/>
            <p:cNvPicPr>
              <a:picLocks noChangeAspect="1" noChangeArrowheads="1"/>
            </p:cNvPicPr>
            <p:nvPr/>
          </p:nvPicPr>
          <p:blipFill>
            <a:blip r:embed="rId4" cstate="print"/>
            <a:srcRect/>
            <a:stretch>
              <a:fillRect/>
            </a:stretch>
          </p:blipFill>
          <p:spPr bwMode="auto">
            <a:xfrm>
              <a:off x="113" y="3190"/>
              <a:ext cx="657" cy="456"/>
            </a:xfrm>
            <a:prstGeom prst="rect">
              <a:avLst/>
            </a:prstGeom>
            <a:noFill/>
            <a:ln w="9525" algn="ctr">
              <a:noFill/>
              <a:miter lim="800000"/>
              <a:headEnd/>
              <a:tailEnd/>
            </a:ln>
          </p:spPr>
        </p:pic>
        <p:pic>
          <p:nvPicPr>
            <p:cNvPr id="107541" name="Object 7" descr="npo000010"/>
            <p:cNvPicPr>
              <a:picLocks noChangeAspect="1" noChangeArrowheads="1"/>
            </p:cNvPicPr>
            <p:nvPr/>
          </p:nvPicPr>
          <p:blipFill>
            <a:blip r:embed="rId5" cstate="print"/>
            <a:srcRect/>
            <a:stretch>
              <a:fillRect/>
            </a:stretch>
          </p:blipFill>
          <p:spPr bwMode="auto">
            <a:xfrm>
              <a:off x="2109" y="3190"/>
              <a:ext cx="726" cy="476"/>
            </a:xfrm>
            <a:prstGeom prst="rect">
              <a:avLst/>
            </a:prstGeom>
            <a:noFill/>
            <a:ln w="9525" algn="ctr">
              <a:noFill/>
              <a:miter lim="800000"/>
              <a:headEnd/>
              <a:tailEnd/>
            </a:ln>
          </p:spPr>
        </p:pic>
        <p:pic>
          <p:nvPicPr>
            <p:cNvPr id="107542" name="Object 8" descr="npo000011"/>
            <p:cNvPicPr>
              <a:picLocks noChangeAspect="1" noChangeArrowheads="1"/>
            </p:cNvPicPr>
            <p:nvPr/>
          </p:nvPicPr>
          <p:blipFill>
            <a:blip r:embed="rId6" cstate="print"/>
            <a:srcRect/>
            <a:stretch>
              <a:fillRect/>
            </a:stretch>
          </p:blipFill>
          <p:spPr bwMode="auto">
            <a:xfrm>
              <a:off x="884" y="1439"/>
              <a:ext cx="2041" cy="974"/>
            </a:xfrm>
            <a:prstGeom prst="rect">
              <a:avLst/>
            </a:prstGeom>
            <a:noFill/>
            <a:ln w="9525" algn="ctr">
              <a:noFill/>
              <a:miter lim="800000"/>
              <a:headEnd/>
              <a:tailEnd/>
            </a:ln>
          </p:spPr>
        </p:pic>
        <p:pic>
          <p:nvPicPr>
            <p:cNvPr id="107543" name="Object 9" descr="npo000012"/>
            <p:cNvPicPr>
              <a:picLocks noChangeAspect="1" noChangeArrowheads="1"/>
            </p:cNvPicPr>
            <p:nvPr/>
          </p:nvPicPr>
          <p:blipFill>
            <a:blip r:embed="rId7" cstate="print"/>
            <a:srcRect/>
            <a:stretch>
              <a:fillRect/>
            </a:stretch>
          </p:blipFill>
          <p:spPr bwMode="auto">
            <a:xfrm>
              <a:off x="295" y="799"/>
              <a:ext cx="635" cy="777"/>
            </a:xfrm>
            <a:prstGeom prst="rect">
              <a:avLst/>
            </a:prstGeom>
            <a:noFill/>
            <a:ln w="9525" algn="ctr">
              <a:noFill/>
              <a:miter lim="800000"/>
              <a:headEnd/>
              <a:tailEnd/>
            </a:ln>
          </p:spPr>
        </p:pic>
        <p:pic>
          <p:nvPicPr>
            <p:cNvPr id="107544" name="Object 10" descr="npo000013"/>
            <p:cNvPicPr>
              <a:picLocks noChangeAspect="1" noChangeArrowheads="1"/>
            </p:cNvPicPr>
            <p:nvPr/>
          </p:nvPicPr>
          <p:blipFill>
            <a:blip r:embed="rId8" cstate="print"/>
            <a:srcRect/>
            <a:stretch>
              <a:fillRect/>
            </a:stretch>
          </p:blipFill>
          <p:spPr bwMode="auto">
            <a:xfrm>
              <a:off x="4059" y="1097"/>
              <a:ext cx="1270" cy="473"/>
            </a:xfrm>
            <a:prstGeom prst="rect">
              <a:avLst/>
            </a:prstGeom>
            <a:noFill/>
            <a:ln w="9525" algn="ctr">
              <a:noFill/>
              <a:miter lim="800000"/>
              <a:headEnd/>
              <a:tailEnd/>
            </a:ln>
          </p:spPr>
        </p:pic>
        <p:pic>
          <p:nvPicPr>
            <p:cNvPr id="107545" name="Object 11" descr="npo000014"/>
            <p:cNvPicPr>
              <a:picLocks noChangeAspect="1" noChangeArrowheads="1"/>
            </p:cNvPicPr>
            <p:nvPr/>
          </p:nvPicPr>
          <p:blipFill>
            <a:blip r:embed="rId9" cstate="print"/>
            <a:srcRect/>
            <a:stretch>
              <a:fillRect/>
            </a:stretch>
          </p:blipFill>
          <p:spPr bwMode="auto">
            <a:xfrm>
              <a:off x="2125" y="1054"/>
              <a:ext cx="1980" cy="531"/>
            </a:xfrm>
            <a:prstGeom prst="rect">
              <a:avLst/>
            </a:prstGeom>
            <a:noFill/>
            <a:ln w="9525" algn="ctr">
              <a:noFill/>
              <a:miter lim="800000"/>
              <a:headEnd/>
              <a:tailEnd/>
            </a:ln>
          </p:spPr>
        </p:pic>
        <p:pic>
          <p:nvPicPr>
            <p:cNvPr id="107546" name="Object 12" descr="npo000015"/>
            <p:cNvPicPr>
              <a:picLocks noChangeAspect="1" noChangeArrowheads="1"/>
            </p:cNvPicPr>
            <p:nvPr/>
          </p:nvPicPr>
          <p:blipFill>
            <a:blip r:embed="rId10" cstate="print"/>
            <a:srcRect/>
            <a:stretch>
              <a:fillRect/>
            </a:stretch>
          </p:blipFill>
          <p:spPr bwMode="auto">
            <a:xfrm>
              <a:off x="793" y="1082"/>
              <a:ext cx="1389" cy="481"/>
            </a:xfrm>
            <a:prstGeom prst="rect">
              <a:avLst/>
            </a:prstGeom>
            <a:noFill/>
            <a:ln w="9525" algn="ctr">
              <a:noFill/>
              <a:miter lim="800000"/>
              <a:headEnd/>
              <a:tailEnd/>
            </a:ln>
          </p:spPr>
        </p:pic>
        <p:pic>
          <p:nvPicPr>
            <p:cNvPr id="107547" name="Object 13" descr="npo000016"/>
            <p:cNvPicPr>
              <a:picLocks noChangeAspect="1" noChangeArrowheads="1"/>
            </p:cNvPicPr>
            <p:nvPr/>
          </p:nvPicPr>
          <p:blipFill>
            <a:blip r:embed="rId11" cstate="print"/>
            <a:srcRect/>
            <a:stretch>
              <a:fillRect/>
            </a:stretch>
          </p:blipFill>
          <p:spPr bwMode="auto">
            <a:xfrm>
              <a:off x="975" y="3148"/>
              <a:ext cx="907" cy="532"/>
            </a:xfrm>
            <a:prstGeom prst="rect">
              <a:avLst/>
            </a:prstGeom>
            <a:noFill/>
            <a:ln w="9525" algn="ctr">
              <a:noFill/>
              <a:miter lim="800000"/>
              <a:headEnd/>
              <a:tailEnd/>
            </a:ln>
          </p:spPr>
        </p:pic>
        <p:pic>
          <p:nvPicPr>
            <p:cNvPr id="107548" name="Object 14" descr="npo000017"/>
            <p:cNvPicPr>
              <a:picLocks noChangeAspect="1" noChangeArrowheads="1"/>
            </p:cNvPicPr>
            <p:nvPr/>
          </p:nvPicPr>
          <p:blipFill>
            <a:blip r:embed="rId12" cstate="print"/>
            <a:srcRect/>
            <a:stretch>
              <a:fillRect/>
            </a:stretch>
          </p:blipFill>
          <p:spPr bwMode="auto">
            <a:xfrm>
              <a:off x="3470" y="3190"/>
              <a:ext cx="1044" cy="516"/>
            </a:xfrm>
            <a:prstGeom prst="rect">
              <a:avLst/>
            </a:prstGeom>
            <a:noFill/>
            <a:ln w="9525" algn="ctr">
              <a:noFill/>
              <a:miter lim="800000"/>
              <a:headEnd/>
              <a:tailEnd/>
            </a:ln>
          </p:spPr>
        </p:pic>
      </p:grpSp>
      <p:sp>
        <p:nvSpPr>
          <p:cNvPr id="107524" name="Rectangle 17"/>
          <p:cNvSpPr>
            <a:spLocks noChangeArrowheads="1"/>
          </p:cNvSpPr>
          <p:nvPr/>
        </p:nvSpPr>
        <p:spPr bwMode="auto">
          <a:xfrm>
            <a:off x="4952902" y="5077890"/>
            <a:ext cx="3962558" cy="889000"/>
          </a:xfrm>
          <a:prstGeom prst="rect">
            <a:avLst/>
          </a:prstGeom>
          <a:noFill/>
          <a:ln w="9525">
            <a:noFill/>
            <a:miter lim="800000"/>
            <a:headEnd/>
            <a:tailEnd/>
          </a:ln>
        </p:spPr>
        <p:txBody>
          <a:bodyPr lIns="99357" tIns="49678" rIns="99357" bIns="49678"/>
          <a:lstStyle/>
          <a:p>
            <a:pPr marL="355600" indent="-355600" defTabSz="952500">
              <a:buClr>
                <a:srgbClr val="CC0000"/>
              </a:buClr>
              <a:buFont typeface="Wingdings" pitchFamily="2" charset="2"/>
              <a:buChar char="Ø"/>
            </a:pPr>
            <a:r>
              <a:rPr lang="en-US" altLang="zh-CN" sz="1400">
                <a:latin typeface="Arial" pitchFamily="34" charset="0"/>
              </a:rPr>
              <a:t> Ensure the voice quality</a:t>
            </a:r>
          </a:p>
          <a:p>
            <a:pPr marL="355600" indent="-355600" defTabSz="952500">
              <a:buClr>
                <a:srgbClr val="CC0000"/>
              </a:buClr>
              <a:buFont typeface="Wingdings" pitchFamily="2" charset="2"/>
              <a:buChar char="Ø"/>
            </a:pPr>
            <a:r>
              <a:rPr lang="en-US" altLang="zh-CN" sz="1400">
                <a:latin typeface="Arial" pitchFamily="34" charset="0"/>
              </a:rPr>
              <a:t> Save the overhead of PDCCH and increase the VoIP capacity.</a:t>
            </a:r>
          </a:p>
          <a:p>
            <a:pPr marL="355600" indent="-355600" defTabSz="952500">
              <a:buClr>
                <a:schemeClr val="bg2"/>
              </a:buClr>
              <a:buSzPct val="60000"/>
              <a:buFont typeface="Wingdings" pitchFamily="2" charset="2"/>
              <a:buChar char="l"/>
            </a:pPr>
            <a:endParaRPr lang="en-US" altLang="zh-CN" sz="1400">
              <a:latin typeface="Arial" pitchFamily="34" charset="0"/>
            </a:endParaRPr>
          </a:p>
          <a:p>
            <a:pPr marL="355600" indent="-355600" defTabSz="952500">
              <a:buClr>
                <a:schemeClr val="bg2"/>
              </a:buClr>
              <a:buSzPct val="60000"/>
              <a:buFont typeface="Wingdings" pitchFamily="2" charset="2"/>
              <a:buChar char="l"/>
            </a:pPr>
            <a:endParaRPr lang="en-US" altLang="zh-CN" sz="1400">
              <a:latin typeface="Arial" pitchFamily="34" charset="0"/>
            </a:endParaRPr>
          </a:p>
        </p:txBody>
      </p:sp>
      <p:sp>
        <p:nvSpPr>
          <p:cNvPr id="107525" name="Text Box 19"/>
          <p:cNvSpPr txBox="1">
            <a:spLocks noChangeArrowheads="1"/>
          </p:cNvSpPr>
          <p:nvPr/>
        </p:nvSpPr>
        <p:spPr bwMode="auto">
          <a:xfrm>
            <a:off x="380901" y="4976290"/>
            <a:ext cx="4114919" cy="1500710"/>
          </a:xfrm>
          <a:prstGeom prst="rect">
            <a:avLst/>
          </a:prstGeom>
          <a:noFill/>
          <a:ln w="9525">
            <a:noFill/>
            <a:miter lim="800000"/>
            <a:headEnd/>
            <a:tailEnd/>
          </a:ln>
        </p:spPr>
        <p:txBody>
          <a:bodyPr lIns="99357" tIns="49678" rIns="99357" bIns="49678">
            <a:spAutoFit/>
          </a:bodyPr>
          <a:lstStyle/>
          <a:p>
            <a:pPr>
              <a:spcBef>
                <a:spcPct val="50000"/>
              </a:spcBef>
              <a:buClr>
                <a:srgbClr val="CC0000"/>
              </a:buClr>
              <a:buFont typeface="Wingdings" pitchFamily="2" charset="2"/>
              <a:buChar char="Ø"/>
            </a:pPr>
            <a:r>
              <a:rPr lang="en-US" altLang="zh-CN" sz="1400" dirty="0">
                <a:latin typeface="Arial" pitchFamily="34" charset="0"/>
                <a:ea typeface="GulimChe" pitchFamily="49" charset="-127"/>
              </a:rPr>
              <a:t> Semi-persistent scheduling during talk spurt, dynamic scheduling during silence period, persistent resource is released at talk to silence transition</a:t>
            </a:r>
          </a:p>
          <a:p>
            <a:pPr>
              <a:spcBef>
                <a:spcPct val="50000"/>
              </a:spcBef>
              <a:buClr>
                <a:srgbClr val="CC0000"/>
              </a:buClr>
              <a:buFont typeface="Wingdings" pitchFamily="2" charset="2"/>
              <a:buChar char="Ø"/>
            </a:pPr>
            <a:r>
              <a:rPr lang="en-US" altLang="zh-CN" sz="1400" dirty="0">
                <a:latin typeface="Arial" pitchFamily="34" charset="0"/>
              </a:rPr>
              <a:t> Allocate semi-persistent resource for VoIP with period 20ms.</a:t>
            </a:r>
            <a:endParaRPr lang="zh-CN" altLang="en-US" sz="1400" dirty="0">
              <a:latin typeface="Arial" pitchFamily="34" charset="0"/>
              <a:ea typeface="GulimChe" pitchFamily="49" charset="-127"/>
            </a:endParaRPr>
          </a:p>
        </p:txBody>
      </p:sp>
      <p:grpSp>
        <p:nvGrpSpPr>
          <p:cNvPr id="3" name="Group 969"/>
          <p:cNvGrpSpPr>
            <a:grpSpLocks/>
          </p:cNvGrpSpPr>
          <p:nvPr/>
        </p:nvGrpSpPr>
        <p:grpSpPr bwMode="auto">
          <a:xfrm>
            <a:off x="609441" y="4468290"/>
            <a:ext cx="2824618" cy="395288"/>
            <a:chOff x="703" y="2614"/>
            <a:chExt cx="1779" cy="249"/>
          </a:xfrm>
        </p:grpSpPr>
        <p:grpSp>
          <p:nvGrpSpPr>
            <p:cNvPr id="4" name="Group 970"/>
            <p:cNvGrpSpPr>
              <a:grpSpLocks/>
            </p:cNvGrpSpPr>
            <p:nvPr/>
          </p:nvGrpSpPr>
          <p:grpSpPr bwMode="auto">
            <a:xfrm>
              <a:off x="703" y="2614"/>
              <a:ext cx="1779" cy="249"/>
              <a:chOff x="624" y="864"/>
              <a:chExt cx="1728" cy="336"/>
            </a:xfrm>
          </p:grpSpPr>
          <p:sp>
            <p:nvSpPr>
              <p:cNvPr id="107535" name="AutoShape 971"/>
              <p:cNvSpPr>
                <a:spLocks noChangeArrowheads="1"/>
              </p:cNvSpPr>
              <p:nvPr/>
            </p:nvSpPr>
            <p:spPr bwMode="auto">
              <a:xfrm>
                <a:off x="624" y="864"/>
                <a:ext cx="1728" cy="336"/>
              </a:xfrm>
              <a:prstGeom prst="roundRect">
                <a:avLst>
                  <a:gd name="adj" fmla="val 9667"/>
                </a:avLst>
              </a:prstGeom>
              <a:solidFill>
                <a:schemeClr val="tx2"/>
              </a:solidFill>
              <a:ln w="28575" algn="ctr">
                <a:solidFill>
                  <a:srgbClr val="424121"/>
                </a:solidFill>
                <a:round/>
                <a:headEnd/>
                <a:tailEnd/>
              </a:ln>
            </p:spPr>
            <p:txBody>
              <a:bodyPr wrap="none" anchor="ctr"/>
              <a:lstStyle/>
              <a:p>
                <a:endParaRPr lang="zh-CN" altLang="en-US"/>
              </a:p>
            </p:txBody>
          </p:sp>
          <p:pic>
            <p:nvPicPr>
              <p:cNvPr id="107536" name="Picture 972" descr="guang2"/>
              <p:cNvPicPr>
                <a:picLocks noChangeAspect="1" noChangeArrowheads="1"/>
              </p:cNvPicPr>
              <p:nvPr/>
            </p:nvPicPr>
            <p:blipFill>
              <a:blip r:embed="rId13" cstate="print"/>
              <a:srcRect/>
              <a:stretch>
                <a:fillRect/>
              </a:stretch>
            </p:blipFill>
            <p:spPr bwMode="auto">
              <a:xfrm>
                <a:off x="635" y="873"/>
                <a:ext cx="1535" cy="194"/>
              </a:xfrm>
              <a:prstGeom prst="rect">
                <a:avLst/>
              </a:prstGeom>
              <a:solidFill>
                <a:schemeClr val="tx2"/>
              </a:solidFill>
              <a:ln w="9525">
                <a:noFill/>
                <a:miter lim="800000"/>
                <a:headEnd/>
                <a:tailEnd/>
              </a:ln>
            </p:spPr>
          </p:pic>
          <p:pic>
            <p:nvPicPr>
              <p:cNvPr id="107537" name="Picture 973" descr="guang2"/>
              <p:cNvPicPr>
                <a:picLocks noChangeAspect="1" noChangeArrowheads="1"/>
              </p:cNvPicPr>
              <p:nvPr/>
            </p:nvPicPr>
            <p:blipFill>
              <a:blip r:embed="rId14" cstate="print"/>
              <a:srcRect/>
              <a:stretch>
                <a:fillRect/>
              </a:stretch>
            </p:blipFill>
            <p:spPr bwMode="auto">
              <a:xfrm>
                <a:off x="821" y="1066"/>
                <a:ext cx="1514" cy="130"/>
              </a:xfrm>
              <a:prstGeom prst="rect">
                <a:avLst/>
              </a:prstGeom>
              <a:solidFill>
                <a:schemeClr val="tx2"/>
              </a:solidFill>
              <a:ln w="9525">
                <a:noFill/>
                <a:miter lim="800000"/>
                <a:headEnd/>
                <a:tailEnd/>
              </a:ln>
            </p:spPr>
          </p:pic>
        </p:grpSp>
        <p:sp>
          <p:nvSpPr>
            <p:cNvPr id="107534" name="AutoShape 974"/>
            <p:cNvSpPr>
              <a:spLocks noChangeArrowheads="1"/>
            </p:cNvSpPr>
            <p:nvPr/>
          </p:nvSpPr>
          <p:spPr bwMode="auto">
            <a:xfrm>
              <a:off x="751" y="2614"/>
              <a:ext cx="1679" cy="249"/>
            </a:xfrm>
            <a:prstGeom prst="roundRect">
              <a:avLst>
                <a:gd name="adj" fmla="val 16667"/>
              </a:avLst>
            </a:prstGeom>
            <a:noFill/>
            <a:ln w="9525">
              <a:noFill/>
              <a:round/>
              <a:headEnd/>
              <a:tailEnd/>
            </a:ln>
            <a:effectLst>
              <a:prstShdw prst="shdw17" dist="17961" dir="2700000">
                <a:srgbClr val="5A5A5A"/>
              </a:prstShdw>
            </a:effectLst>
          </p:spPr>
          <p:txBody>
            <a:bodyPr wrap="none" lIns="100121" tIns="50061" rIns="100121" bIns="50061" anchor="ctr"/>
            <a:lstStyle/>
            <a:p>
              <a:pPr defTabSz="1335088"/>
              <a:r>
                <a:rPr lang="en-US" altLang="zh-CN" sz="2100" b="1">
                  <a:solidFill>
                    <a:srgbClr val="FFFFFF"/>
                  </a:solidFill>
                  <a:latin typeface="Arial" pitchFamily="34" charset="0"/>
                </a:rPr>
                <a:t>Principle</a:t>
              </a:r>
            </a:p>
          </p:txBody>
        </p:sp>
      </p:grpSp>
      <p:grpSp>
        <p:nvGrpSpPr>
          <p:cNvPr id="5" name="Group 975"/>
          <p:cNvGrpSpPr>
            <a:grpSpLocks/>
          </p:cNvGrpSpPr>
          <p:nvPr/>
        </p:nvGrpSpPr>
        <p:grpSpPr bwMode="auto">
          <a:xfrm>
            <a:off x="5364750" y="4468290"/>
            <a:ext cx="2823427" cy="395288"/>
            <a:chOff x="703" y="2614"/>
            <a:chExt cx="1779" cy="249"/>
          </a:xfrm>
        </p:grpSpPr>
        <p:grpSp>
          <p:nvGrpSpPr>
            <p:cNvPr id="6" name="Group 976"/>
            <p:cNvGrpSpPr>
              <a:grpSpLocks/>
            </p:cNvGrpSpPr>
            <p:nvPr/>
          </p:nvGrpSpPr>
          <p:grpSpPr bwMode="auto">
            <a:xfrm>
              <a:off x="703" y="2614"/>
              <a:ext cx="1779" cy="249"/>
              <a:chOff x="624" y="864"/>
              <a:chExt cx="1728" cy="336"/>
            </a:xfrm>
          </p:grpSpPr>
          <p:sp>
            <p:nvSpPr>
              <p:cNvPr id="107530" name="AutoShape 977"/>
              <p:cNvSpPr>
                <a:spLocks noChangeArrowheads="1"/>
              </p:cNvSpPr>
              <p:nvPr/>
            </p:nvSpPr>
            <p:spPr bwMode="auto">
              <a:xfrm>
                <a:off x="624" y="864"/>
                <a:ext cx="1728" cy="336"/>
              </a:xfrm>
              <a:prstGeom prst="roundRect">
                <a:avLst>
                  <a:gd name="adj" fmla="val 9667"/>
                </a:avLst>
              </a:prstGeom>
              <a:solidFill>
                <a:schemeClr val="tx2"/>
              </a:solidFill>
              <a:ln w="28575" algn="ctr">
                <a:solidFill>
                  <a:srgbClr val="424121"/>
                </a:solidFill>
                <a:round/>
                <a:headEnd/>
                <a:tailEnd/>
              </a:ln>
            </p:spPr>
            <p:txBody>
              <a:bodyPr wrap="none" anchor="ctr"/>
              <a:lstStyle/>
              <a:p>
                <a:endParaRPr lang="zh-CN" altLang="en-US"/>
              </a:p>
            </p:txBody>
          </p:sp>
          <p:pic>
            <p:nvPicPr>
              <p:cNvPr id="107531" name="Picture 978" descr="guang2"/>
              <p:cNvPicPr>
                <a:picLocks noChangeAspect="1" noChangeArrowheads="1"/>
              </p:cNvPicPr>
              <p:nvPr/>
            </p:nvPicPr>
            <p:blipFill>
              <a:blip r:embed="rId13" cstate="print"/>
              <a:srcRect/>
              <a:stretch>
                <a:fillRect/>
              </a:stretch>
            </p:blipFill>
            <p:spPr bwMode="auto">
              <a:xfrm>
                <a:off x="635" y="873"/>
                <a:ext cx="1535" cy="194"/>
              </a:xfrm>
              <a:prstGeom prst="rect">
                <a:avLst/>
              </a:prstGeom>
              <a:solidFill>
                <a:schemeClr val="tx2"/>
              </a:solidFill>
              <a:ln w="9525">
                <a:noFill/>
                <a:miter lim="800000"/>
                <a:headEnd/>
                <a:tailEnd/>
              </a:ln>
            </p:spPr>
          </p:pic>
          <p:pic>
            <p:nvPicPr>
              <p:cNvPr id="107532" name="Picture 979" descr="guang2"/>
              <p:cNvPicPr>
                <a:picLocks noChangeAspect="1" noChangeArrowheads="1"/>
              </p:cNvPicPr>
              <p:nvPr/>
            </p:nvPicPr>
            <p:blipFill>
              <a:blip r:embed="rId14" cstate="print"/>
              <a:srcRect/>
              <a:stretch>
                <a:fillRect/>
              </a:stretch>
            </p:blipFill>
            <p:spPr bwMode="auto">
              <a:xfrm>
                <a:off x="821" y="1066"/>
                <a:ext cx="1514" cy="130"/>
              </a:xfrm>
              <a:prstGeom prst="rect">
                <a:avLst/>
              </a:prstGeom>
              <a:solidFill>
                <a:schemeClr val="tx2"/>
              </a:solidFill>
              <a:ln w="9525">
                <a:noFill/>
                <a:miter lim="800000"/>
                <a:headEnd/>
                <a:tailEnd/>
              </a:ln>
            </p:spPr>
          </p:pic>
        </p:grpSp>
        <p:sp>
          <p:nvSpPr>
            <p:cNvPr id="107529" name="AutoShape 980"/>
            <p:cNvSpPr>
              <a:spLocks noChangeArrowheads="1"/>
            </p:cNvSpPr>
            <p:nvPr/>
          </p:nvSpPr>
          <p:spPr bwMode="auto">
            <a:xfrm>
              <a:off x="751" y="2614"/>
              <a:ext cx="1679" cy="249"/>
            </a:xfrm>
            <a:prstGeom prst="roundRect">
              <a:avLst>
                <a:gd name="adj" fmla="val 16667"/>
              </a:avLst>
            </a:prstGeom>
            <a:noFill/>
            <a:ln w="9525">
              <a:noFill/>
              <a:round/>
              <a:headEnd/>
              <a:tailEnd/>
            </a:ln>
            <a:effectLst>
              <a:prstShdw prst="shdw17" dist="17961" dir="2700000">
                <a:srgbClr val="5A5A5A"/>
              </a:prstShdw>
            </a:effectLst>
          </p:spPr>
          <p:txBody>
            <a:bodyPr wrap="none" lIns="100121" tIns="50061" rIns="100121" bIns="50061" anchor="ctr"/>
            <a:lstStyle/>
            <a:p>
              <a:pPr defTabSz="1335088"/>
              <a:r>
                <a:rPr lang="en-US" altLang="zh-CN" sz="2100" b="1">
                  <a:solidFill>
                    <a:srgbClr val="FFFFFF"/>
                  </a:solidFill>
                  <a:latin typeface="Arial" pitchFamily="34" charset="0"/>
                </a:rPr>
                <a:t>Benefit</a:t>
              </a:r>
            </a:p>
          </p:txBody>
        </p:sp>
      </p:grpSp>
      <p:sp>
        <p:nvSpPr>
          <p:cNvPr id="29" name="Date Placeholder 3"/>
          <p:cNvSpPr>
            <a:spLocks noGrp="1"/>
          </p:cNvSpPr>
          <p:nvPr>
            <p:ph type="dt" sz="quarter" idx="10"/>
          </p:nvPr>
        </p:nvSpPr>
        <p:spPr>
          <a:xfrm>
            <a:off x="3581400" y="6305550"/>
            <a:ext cx="2133600" cy="476250"/>
          </a:xfrm>
        </p:spPr>
        <p:txBody>
          <a:bodyPr/>
          <a:lstStyle/>
          <a:p>
            <a:pPr>
              <a:defRPr/>
            </a:pPr>
            <a:r>
              <a:rPr lang="de-DE"/>
              <a:t>Page </a:t>
            </a:r>
            <a:fld id="{FE8A4F67-DB22-4E10-BE1D-7E79264EEE55}" type="slidenum">
              <a:rPr lang="de-DE"/>
              <a:pPr>
                <a:defRPr/>
              </a:pPr>
              <a:t>38</a:t>
            </a:fld>
            <a:endParaRPr lang="en-GB"/>
          </a:p>
        </p:txBody>
      </p:sp>
    </p:spTree>
  </p:cSld>
  <p:clrMapOvr>
    <a:masterClrMapping/>
  </p:clrMapOvr>
  <p:transition spd="med" advClick="0" advTm="8000">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de-DE"/>
              <a:t>Page </a:t>
            </a:r>
            <a:fld id="{61EC424B-3A76-4564-9AA4-25230A0BFD49}" type="slidenum">
              <a:rPr lang="de-DE"/>
              <a:pPr/>
              <a:t>39</a:t>
            </a:fld>
            <a:endParaRPr lang="en-GB"/>
          </a:p>
        </p:txBody>
      </p:sp>
      <p:sp>
        <p:nvSpPr>
          <p:cNvPr id="353282" name="Rectangle 2"/>
          <p:cNvSpPr>
            <a:spLocks noGrp="1" noChangeArrowheads="1"/>
          </p:cNvSpPr>
          <p:nvPr>
            <p:ph type="title"/>
          </p:nvPr>
        </p:nvSpPr>
        <p:spPr>
          <a:xfrm>
            <a:off x="539750" y="115888"/>
            <a:ext cx="8064500" cy="700087"/>
          </a:xfrm>
        </p:spPr>
        <p:txBody>
          <a:bodyPr/>
          <a:lstStyle/>
          <a:p>
            <a:r>
              <a:rPr lang="en-US" altLang="zh-CN" sz="2800">
                <a:ea typeface="宋体" pitchFamily="2" charset="-122"/>
              </a:rPr>
              <a:t>LTE Handover Scenarios</a:t>
            </a:r>
          </a:p>
        </p:txBody>
      </p:sp>
      <p:sp>
        <p:nvSpPr>
          <p:cNvPr id="353283" name="Oval 3"/>
          <p:cNvSpPr>
            <a:spLocks noChangeArrowheads="1"/>
          </p:cNvSpPr>
          <p:nvPr/>
        </p:nvSpPr>
        <p:spPr bwMode="auto">
          <a:xfrm>
            <a:off x="1943100" y="5124450"/>
            <a:ext cx="1752600" cy="533400"/>
          </a:xfrm>
          <a:prstGeom prst="ellipse">
            <a:avLst/>
          </a:prstGeom>
          <a:solidFill>
            <a:srgbClr val="C0CFE6"/>
          </a:solidFill>
          <a:ln w="9525">
            <a:noFill/>
            <a:round/>
            <a:headEnd/>
            <a:tailEnd/>
          </a:ln>
          <a:effectLst>
            <a:outerShdw dist="38100" dir="5400000" algn="ctr" rotWithShape="0">
              <a:schemeClr val="bg2"/>
            </a:outerShdw>
          </a:effectLst>
        </p:spPr>
        <p:txBody>
          <a:bodyPr wrap="none" anchor="ctr"/>
          <a:lstStyle/>
          <a:p>
            <a:endParaRPr lang="en-US"/>
          </a:p>
        </p:txBody>
      </p:sp>
      <p:sp>
        <p:nvSpPr>
          <p:cNvPr id="353284" name="Oval 4"/>
          <p:cNvSpPr>
            <a:spLocks noChangeArrowheads="1"/>
          </p:cNvSpPr>
          <p:nvPr/>
        </p:nvSpPr>
        <p:spPr bwMode="auto">
          <a:xfrm>
            <a:off x="396875" y="5121275"/>
            <a:ext cx="1752600" cy="533400"/>
          </a:xfrm>
          <a:prstGeom prst="ellipse">
            <a:avLst/>
          </a:prstGeom>
          <a:solidFill>
            <a:srgbClr val="C0CFE6"/>
          </a:solidFill>
          <a:ln w="9525">
            <a:noFill/>
            <a:round/>
            <a:headEnd/>
            <a:tailEnd/>
          </a:ln>
          <a:effectLst>
            <a:outerShdw dist="38100" dir="5400000" algn="ctr" rotWithShape="0">
              <a:schemeClr val="bg2"/>
            </a:outerShdw>
          </a:effectLst>
        </p:spPr>
        <p:txBody>
          <a:bodyPr wrap="none" anchor="ctr"/>
          <a:lstStyle/>
          <a:p>
            <a:endParaRPr lang="en-US"/>
          </a:p>
        </p:txBody>
      </p:sp>
      <p:sp>
        <p:nvSpPr>
          <p:cNvPr id="353285" name="Oval 5"/>
          <p:cNvSpPr>
            <a:spLocks noChangeArrowheads="1"/>
          </p:cNvSpPr>
          <p:nvPr/>
        </p:nvSpPr>
        <p:spPr bwMode="auto">
          <a:xfrm>
            <a:off x="4383088" y="3800356"/>
            <a:ext cx="1903412" cy="519351"/>
          </a:xfrm>
          <a:prstGeom prst="ellipse">
            <a:avLst/>
          </a:prstGeom>
          <a:solidFill>
            <a:srgbClr val="EADBB0"/>
          </a:solidFill>
          <a:ln w="9525">
            <a:noFill/>
            <a:round/>
            <a:headEnd/>
            <a:tailEnd/>
          </a:ln>
          <a:effectLst>
            <a:outerShdw dist="38100" dir="5400000" algn="ctr" rotWithShape="0">
              <a:schemeClr val="bg2"/>
            </a:outerShdw>
          </a:effectLst>
        </p:spPr>
        <p:txBody>
          <a:bodyPr anchor="ctr">
            <a:spAutoFit/>
          </a:bodyPr>
          <a:lstStyle/>
          <a:p>
            <a:endParaRPr lang="en-US"/>
          </a:p>
        </p:txBody>
      </p:sp>
      <p:sp>
        <p:nvSpPr>
          <p:cNvPr id="353286" name="Oval 6"/>
          <p:cNvSpPr>
            <a:spLocks noChangeArrowheads="1"/>
          </p:cNvSpPr>
          <p:nvPr/>
        </p:nvSpPr>
        <p:spPr bwMode="auto">
          <a:xfrm>
            <a:off x="2665413" y="3807500"/>
            <a:ext cx="1905000" cy="519351"/>
          </a:xfrm>
          <a:prstGeom prst="ellipse">
            <a:avLst/>
          </a:prstGeom>
          <a:solidFill>
            <a:srgbClr val="EADBB0"/>
          </a:solidFill>
          <a:ln w="9525">
            <a:noFill/>
            <a:round/>
            <a:headEnd/>
            <a:tailEnd/>
          </a:ln>
          <a:effectLst>
            <a:outerShdw dist="38100" dir="5400000" algn="ctr" rotWithShape="0">
              <a:schemeClr val="bg2"/>
            </a:outerShdw>
          </a:effectLst>
        </p:spPr>
        <p:txBody>
          <a:bodyPr anchor="ctr">
            <a:spAutoFit/>
          </a:bodyPr>
          <a:lstStyle/>
          <a:p>
            <a:endParaRPr lang="en-US"/>
          </a:p>
        </p:txBody>
      </p:sp>
      <p:grpSp>
        <p:nvGrpSpPr>
          <p:cNvPr id="2" name="Group 7"/>
          <p:cNvGrpSpPr>
            <a:grpSpLocks/>
          </p:cNvGrpSpPr>
          <p:nvPr/>
        </p:nvGrpSpPr>
        <p:grpSpPr bwMode="auto">
          <a:xfrm>
            <a:off x="4818063" y="2422525"/>
            <a:ext cx="3475037" cy="506413"/>
            <a:chOff x="3488" y="1780"/>
            <a:chExt cx="2555" cy="373"/>
          </a:xfrm>
        </p:grpSpPr>
        <p:sp>
          <p:nvSpPr>
            <p:cNvPr id="353288" name="Oval 8"/>
            <p:cNvSpPr>
              <a:spLocks noChangeArrowheads="1"/>
            </p:cNvSpPr>
            <p:nvPr/>
          </p:nvSpPr>
          <p:spPr bwMode="auto">
            <a:xfrm>
              <a:off x="4642" y="1780"/>
              <a:ext cx="1401" cy="364"/>
            </a:xfrm>
            <a:prstGeom prst="ellipse">
              <a:avLst/>
            </a:prstGeom>
            <a:solidFill>
              <a:srgbClr val="D3E5B3"/>
            </a:solidFill>
            <a:ln w="9525">
              <a:noFill/>
              <a:round/>
              <a:headEnd/>
              <a:tailEnd/>
            </a:ln>
            <a:effectLst>
              <a:outerShdw dist="40161" dir="4293903" algn="ctr" rotWithShape="0">
                <a:schemeClr val="folHlink"/>
              </a:outerShdw>
            </a:effectLst>
          </p:spPr>
          <p:txBody>
            <a:bodyPr wrap="none" anchor="ctr"/>
            <a:lstStyle/>
            <a:p>
              <a:endParaRPr lang="en-US"/>
            </a:p>
          </p:txBody>
        </p:sp>
        <p:sp>
          <p:nvSpPr>
            <p:cNvPr id="353289" name="Oval 9"/>
            <p:cNvSpPr>
              <a:spLocks noChangeArrowheads="1"/>
            </p:cNvSpPr>
            <p:nvPr/>
          </p:nvSpPr>
          <p:spPr bwMode="auto">
            <a:xfrm>
              <a:off x="3488" y="1789"/>
              <a:ext cx="1401" cy="364"/>
            </a:xfrm>
            <a:prstGeom prst="ellipse">
              <a:avLst/>
            </a:prstGeom>
            <a:solidFill>
              <a:srgbClr val="D3E5B3"/>
            </a:solidFill>
            <a:ln w="9525">
              <a:noFill/>
              <a:round/>
              <a:headEnd/>
              <a:tailEnd/>
            </a:ln>
            <a:effectLst>
              <a:outerShdw dist="40161" dir="4293903" algn="ctr" rotWithShape="0">
                <a:schemeClr val="folHlink"/>
              </a:outerShdw>
            </a:effectLst>
          </p:spPr>
          <p:txBody>
            <a:bodyPr wrap="none" anchor="ctr"/>
            <a:lstStyle/>
            <a:p>
              <a:endParaRPr lang="en-US"/>
            </a:p>
          </p:txBody>
        </p:sp>
      </p:grpSp>
      <p:sp>
        <p:nvSpPr>
          <p:cNvPr id="353290" name="AutoShape 10"/>
          <p:cNvSpPr>
            <a:spLocks noChangeArrowheads="1"/>
          </p:cNvSpPr>
          <p:nvPr/>
        </p:nvSpPr>
        <p:spPr bwMode="auto">
          <a:xfrm rot="6622893">
            <a:off x="4474369" y="3307557"/>
            <a:ext cx="755650" cy="214312"/>
          </a:xfrm>
          <a:prstGeom prst="rightArrow">
            <a:avLst>
              <a:gd name="adj1" fmla="val 50065"/>
              <a:gd name="adj2" fmla="val 88475"/>
            </a:avLst>
          </a:prstGeom>
          <a:gradFill rotWithShape="0">
            <a:gsLst>
              <a:gs pos="0">
                <a:srgbClr val="E7B705">
                  <a:gamma/>
                  <a:tint val="43922"/>
                  <a:invGamma/>
                </a:srgbClr>
              </a:gs>
              <a:gs pos="100000">
                <a:srgbClr val="E7B705"/>
              </a:gs>
            </a:gsLst>
            <a:lin ang="5400000" scaled="1"/>
          </a:gradFill>
          <a:ln w="12700">
            <a:noFill/>
            <a:miter lim="800000"/>
            <a:headEnd/>
            <a:tailEnd/>
          </a:ln>
          <a:effectLst/>
          <a:scene3d>
            <a:camera prst="legacyObliqueTopRight"/>
            <a:lightRig rig="legacyFlat3" dir="b"/>
          </a:scene3d>
          <a:sp3d extrusionH="163500" prstMaterial="legacyMatte">
            <a:bevelT w="13500" h="13500" prst="angle"/>
            <a:bevelB w="13500" h="13500" prst="angle"/>
            <a:extrusionClr>
              <a:srgbClr val="E7B705"/>
            </a:extrusionClr>
          </a:sp3d>
        </p:spPr>
        <p:txBody>
          <a:bodyPr wrap="none" anchor="ctr">
            <a:flatTx/>
          </a:bodyPr>
          <a:lstStyle/>
          <a:p>
            <a:endParaRPr lang="en-US"/>
          </a:p>
        </p:txBody>
      </p:sp>
      <p:sp>
        <p:nvSpPr>
          <p:cNvPr id="353291" name="AutoShape 11"/>
          <p:cNvSpPr>
            <a:spLocks noChangeArrowheads="1"/>
          </p:cNvSpPr>
          <p:nvPr/>
        </p:nvSpPr>
        <p:spPr bwMode="auto">
          <a:xfrm rot="27975242">
            <a:off x="2062957" y="4548981"/>
            <a:ext cx="774700" cy="236537"/>
          </a:xfrm>
          <a:prstGeom prst="rightArrow">
            <a:avLst>
              <a:gd name="adj1" fmla="val 50065"/>
              <a:gd name="adj2" fmla="val 82183"/>
            </a:avLst>
          </a:prstGeom>
          <a:gradFill rotWithShape="0">
            <a:gsLst>
              <a:gs pos="0">
                <a:srgbClr val="E7B705">
                  <a:gamma/>
                  <a:tint val="43922"/>
                  <a:invGamma/>
                </a:srgbClr>
              </a:gs>
              <a:gs pos="100000">
                <a:srgbClr val="E7B705"/>
              </a:gs>
            </a:gsLst>
            <a:lin ang="5400000" scaled="1"/>
          </a:gradFill>
          <a:ln w="12700">
            <a:noFill/>
            <a:miter lim="800000"/>
            <a:headEnd/>
            <a:tailEnd/>
          </a:ln>
          <a:effectLst/>
          <a:scene3d>
            <a:camera prst="legacyObliqueTopRight"/>
            <a:lightRig rig="legacyFlat3" dir="b"/>
          </a:scene3d>
          <a:sp3d extrusionH="163500" prstMaterial="legacyMatte">
            <a:bevelT w="13500" h="13500" prst="angle"/>
            <a:bevelB w="13500" h="13500" prst="angle"/>
            <a:extrusionClr>
              <a:srgbClr val="E7B705"/>
            </a:extrusionClr>
          </a:sp3d>
        </p:spPr>
        <p:txBody>
          <a:bodyPr wrap="none" anchor="ctr">
            <a:flatTx/>
          </a:bodyPr>
          <a:lstStyle/>
          <a:p>
            <a:endParaRPr lang="en-US"/>
          </a:p>
        </p:txBody>
      </p:sp>
      <p:sp>
        <p:nvSpPr>
          <p:cNvPr id="353292" name="Rectangle 12"/>
          <p:cNvSpPr>
            <a:spLocks noGrp="1" noChangeArrowheads="1"/>
          </p:cNvSpPr>
          <p:nvPr>
            <p:ph type="body" sz="half" idx="1"/>
          </p:nvPr>
        </p:nvSpPr>
        <p:spPr>
          <a:xfrm>
            <a:off x="4348163" y="1000125"/>
            <a:ext cx="3825875" cy="1681163"/>
          </a:xfrm>
          <a:noFill/>
          <a:ln w="38100">
            <a:solidFill>
              <a:schemeClr val="tx1"/>
            </a:solidFill>
          </a:ln>
        </p:spPr>
        <p:txBody>
          <a:bodyPr lIns="78151" tIns="39081" rIns="78151" bIns="39081"/>
          <a:lstStyle/>
          <a:p>
            <a:r>
              <a:rPr lang="en-US" altLang="zh-CN">
                <a:ea typeface="宋体" pitchFamily="2" charset="-122"/>
              </a:rPr>
              <a:t>Intra-frequency Handover</a:t>
            </a:r>
            <a:endParaRPr lang="en-US" altLang="zh-CN" sz="1200">
              <a:ea typeface="宋体" pitchFamily="2" charset="-122"/>
            </a:endParaRPr>
          </a:p>
        </p:txBody>
      </p:sp>
      <p:sp>
        <p:nvSpPr>
          <p:cNvPr id="353293" name="AutoShape 13"/>
          <p:cNvSpPr>
            <a:spLocks noChangeArrowheads="1"/>
          </p:cNvSpPr>
          <p:nvPr/>
        </p:nvSpPr>
        <p:spPr bwMode="auto">
          <a:xfrm rot="10800000">
            <a:off x="6019800" y="2297113"/>
            <a:ext cx="633413" cy="222250"/>
          </a:xfrm>
          <a:prstGeom prst="rightArrow">
            <a:avLst>
              <a:gd name="adj1" fmla="val 50065"/>
              <a:gd name="adj2" fmla="val 71514"/>
            </a:avLst>
          </a:prstGeom>
          <a:gradFill rotWithShape="0">
            <a:gsLst>
              <a:gs pos="0">
                <a:srgbClr val="E7B705">
                  <a:gamma/>
                  <a:tint val="43922"/>
                  <a:invGamma/>
                </a:srgbClr>
              </a:gs>
              <a:gs pos="100000">
                <a:srgbClr val="E7B705"/>
              </a:gs>
            </a:gsLst>
            <a:lin ang="5400000" scaled="1"/>
          </a:gradFill>
          <a:ln w="12700">
            <a:noFill/>
            <a:miter lim="800000"/>
            <a:headEnd/>
            <a:tailEnd/>
          </a:ln>
          <a:effectLst/>
          <a:scene3d>
            <a:camera prst="legacyObliqueTopRight"/>
            <a:lightRig rig="legacyFlat3" dir="b"/>
          </a:scene3d>
          <a:sp3d extrusionH="163500" prstMaterial="legacyMatte">
            <a:bevelT w="13500" h="13500" prst="angle"/>
            <a:bevelB w="13500" h="13500" prst="angle"/>
            <a:extrusionClr>
              <a:srgbClr val="E7B705"/>
            </a:extrusionClr>
          </a:sp3d>
        </p:spPr>
        <p:txBody>
          <a:bodyPr wrap="none" anchor="ctr">
            <a:flatTx/>
          </a:bodyPr>
          <a:lstStyle/>
          <a:p>
            <a:endParaRPr lang="en-US"/>
          </a:p>
        </p:txBody>
      </p:sp>
      <p:sp>
        <p:nvSpPr>
          <p:cNvPr id="353294" name="AutoShape 14"/>
          <p:cNvSpPr>
            <a:spLocks noChangeArrowheads="1"/>
          </p:cNvSpPr>
          <p:nvPr/>
        </p:nvSpPr>
        <p:spPr bwMode="auto">
          <a:xfrm rot="21600000">
            <a:off x="6499225" y="2036763"/>
            <a:ext cx="633413" cy="249237"/>
          </a:xfrm>
          <a:prstGeom prst="rightArrow">
            <a:avLst>
              <a:gd name="adj1" fmla="val 50065"/>
              <a:gd name="adj2" fmla="val 63771"/>
            </a:avLst>
          </a:prstGeom>
          <a:gradFill rotWithShape="0">
            <a:gsLst>
              <a:gs pos="0">
                <a:srgbClr val="E7B705">
                  <a:gamma/>
                  <a:tint val="43922"/>
                  <a:invGamma/>
                </a:srgbClr>
              </a:gs>
              <a:gs pos="100000">
                <a:srgbClr val="E7B705"/>
              </a:gs>
            </a:gsLst>
            <a:lin ang="5400000" scaled="1"/>
          </a:gradFill>
          <a:ln w="12700">
            <a:noFill/>
            <a:miter lim="800000"/>
            <a:headEnd/>
            <a:tailEnd/>
          </a:ln>
          <a:effectLst/>
          <a:scene3d>
            <a:camera prst="legacyObliqueTopRight"/>
            <a:lightRig rig="legacyFlat3" dir="b"/>
          </a:scene3d>
          <a:sp3d extrusionH="163500" prstMaterial="legacyMatte">
            <a:bevelT w="13500" h="13500" prst="angle"/>
            <a:bevelB w="13500" h="13500" prst="angle"/>
            <a:extrusionClr>
              <a:srgbClr val="E7B705"/>
            </a:extrusionClr>
          </a:sp3d>
        </p:spPr>
        <p:txBody>
          <a:bodyPr wrap="none" anchor="ctr">
            <a:flatTx/>
          </a:bodyPr>
          <a:lstStyle/>
          <a:p>
            <a:endParaRPr lang="en-US"/>
          </a:p>
        </p:txBody>
      </p:sp>
      <p:sp>
        <p:nvSpPr>
          <p:cNvPr id="353296" name="Oval 16"/>
          <p:cNvSpPr>
            <a:spLocks noChangeArrowheads="1"/>
          </p:cNvSpPr>
          <p:nvPr/>
        </p:nvSpPr>
        <p:spPr bwMode="auto">
          <a:xfrm>
            <a:off x="4973638" y="5130800"/>
            <a:ext cx="1752600" cy="533400"/>
          </a:xfrm>
          <a:prstGeom prst="ellipse">
            <a:avLst/>
          </a:prstGeom>
          <a:solidFill>
            <a:srgbClr val="C0CFE6"/>
          </a:solidFill>
          <a:ln w="9525">
            <a:noFill/>
            <a:round/>
            <a:headEnd/>
            <a:tailEnd/>
          </a:ln>
          <a:effectLst>
            <a:outerShdw dist="38100" dir="5400000" algn="ctr" rotWithShape="0">
              <a:schemeClr val="bg2"/>
            </a:outerShdw>
          </a:effectLst>
        </p:spPr>
        <p:txBody>
          <a:bodyPr wrap="none" anchor="ctr"/>
          <a:lstStyle/>
          <a:p>
            <a:endParaRPr lang="en-US"/>
          </a:p>
        </p:txBody>
      </p:sp>
      <p:sp>
        <p:nvSpPr>
          <p:cNvPr id="353297" name="Oval 17"/>
          <p:cNvSpPr>
            <a:spLocks noChangeArrowheads="1"/>
          </p:cNvSpPr>
          <p:nvPr/>
        </p:nvSpPr>
        <p:spPr bwMode="auto">
          <a:xfrm>
            <a:off x="3452813" y="5132388"/>
            <a:ext cx="1752600" cy="533400"/>
          </a:xfrm>
          <a:prstGeom prst="ellipse">
            <a:avLst/>
          </a:prstGeom>
          <a:solidFill>
            <a:srgbClr val="C0CFE6"/>
          </a:solidFill>
          <a:ln w="9525">
            <a:noFill/>
            <a:round/>
            <a:headEnd/>
            <a:tailEnd/>
          </a:ln>
          <a:effectLst>
            <a:outerShdw dist="38100" dir="5400000" algn="ctr" rotWithShape="0">
              <a:schemeClr val="bg2"/>
            </a:outerShdw>
          </a:effectLst>
        </p:spPr>
        <p:txBody>
          <a:bodyPr wrap="none" anchor="ctr"/>
          <a:lstStyle/>
          <a:p>
            <a:endParaRPr lang="en-US"/>
          </a:p>
        </p:txBody>
      </p:sp>
      <p:sp>
        <p:nvSpPr>
          <p:cNvPr id="353298" name="Rectangle 18"/>
          <p:cNvSpPr>
            <a:spLocks noChangeArrowheads="1"/>
          </p:cNvSpPr>
          <p:nvPr/>
        </p:nvSpPr>
        <p:spPr bwMode="auto">
          <a:xfrm>
            <a:off x="468313" y="2852738"/>
            <a:ext cx="3168650" cy="2520950"/>
          </a:xfrm>
          <a:prstGeom prst="rect">
            <a:avLst/>
          </a:prstGeom>
          <a:noFill/>
          <a:ln w="38100">
            <a:solidFill>
              <a:srgbClr val="CCFFFF"/>
            </a:solidFill>
            <a:miter lim="800000"/>
            <a:headEnd/>
            <a:tailEnd/>
          </a:ln>
          <a:effectLst/>
        </p:spPr>
        <p:txBody>
          <a:bodyPr lIns="78151" tIns="39081" rIns="78151" bIns="39081"/>
          <a:lstStyle/>
          <a:p>
            <a:pPr marL="342900" indent="-342900">
              <a:spcBef>
                <a:spcPct val="20000"/>
              </a:spcBef>
              <a:buClr>
                <a:schemeClr val="tx1"/>
              </a:buClr>
              <a:buFontTx/>
              <a:buChar char="•"/>
            </a:pPr>
            <a:r>
              <a:rPr lang="en-US" altLang="zh-CN" sz="2000" b="1">
                <a:ea typeface="宋体" pitchFamily="2" charset="-122"/>
              </a:rPr>
              <a:t>Inter-RAT Handover</a:t>
            </a:r>
          </a:p>
        </p:txBody>
      </p:sp>
      <p:sp>
        <p:nvSpPr>
          <p:cNvPr id="353299" name="Rectangle 19"/>
          <p:cNvSpPr>
            <a:spLocks noChangeArrowheads="1"/>
          </p:cNvSpPr>
          <p:nvPr/>
        </p:nvSpPr>
        <p:spPr bwMode="auto">
          <a:xfrm>
            <a:off x="4333875" y="2782888"/>
            <a:ext cx="4341813" cy="2495550"/>
          </a:xfrm>
          <a:prstGeom prst="rect">
            <a:avLst/>
          </a:prstGeom>
          <a:noFill/>
          <a:ln w="38100">
            <a:solidFill>
              <a:schemeClr val="tx1"/>
            </a:solidFill>
            <a:miter lim="800000"/>
            <a:headEnd/>
            <a:tailEnd/>
          </a:ln>
          <a:effectLst/>
        </p:spPr>
        <p:txBody>
          <a:bodyPr lIns="78151" tIns="39081" rIns="78151" bIns="39081"/>
          <a:lstStyle/>
          <a:p>
            <a:pPr marL="342900" indent="-342900" algn="r">
              <a:spcBef>
                <a:spcPct val="20000"/>
              </a:spcBef>
              <a:buClr>
                <a:schemeClr val="tx1"/>
              </a:buClr>
              <a:buFontTx/>
              <a:buChar char="•"/>
            </a:pPr>
            <a:endParaRPr lang="zh-CN" altLang="en-US" sz="2000" b="1">
              <a:ea typeface="宋体" pitchFamily="2" charset="-122"/>
            </a:endParaRPr>
          </a:p>
          <a:p>
            <a:pPr marL="342900" indent="-342900" algn="r">
              <a:spcBef>
                <a:spcPct val="20000"/>
              </a:spcBef>
              <a:buClr>
                <a:schemeClr val="tx1"/>
              </a:buClr>
              <a:buFontTx/>
              <a:buChar char="•"/>
            </a:pPr>
            <a:endParaRPr lang="zh-CN" altLang="en-US" sz="2000" b="1">
              <a:ea typeface="宋体" pitchFamily="2" charset="-122"/>
            </a:endParaRPr>
          </a:p>
          <a:p>
            <a:pPr marL="342900" indent="-342900" algn="r">
              <a:spcBef>
                <a:spcPct val="20000"/>
              </a:spcBef>
              <a:buClr>
                <a:schemeClr val="tx1"/>
              </a:buClr>
              <a:buFontTx/>
              <a:buChar char="•"/>
            </a:pPr>
            <a:endParaRPr lang="zh-CN" altLang="en-US" sz="2000" b="1">
              <a:ea typeface="宋体" pitchFamily="2" charset="-122"/>
            </a:endParaRPr>
          </a:p>
          <a:p>
            <a:pPr marL="342900" indent="-342900" algn="r">
              <a:spcBef>
                <a:spcPct val="20000"/>
              </a:spcBef>
              <a:buClr>
                <a:schemeClr val="tx1"/>
              </a:buClr>
              <a:buFontTx/>
              <a:buChar char="•"/>
            </a:pPr>
            <a:r>
              <a:rPr lang="zh-CN" altLang="en-US" sz="2000" b="1">
                <a:ea typeface="宋体" pitchFamily="2" charset="-122"/>
              </a:rPr>
              <a:t>	</a:t>
            </a:r>
          </a:p>
          <a:p>
            <a:pPr marL="342900" indent="-342900" algn="r">
              <a:spcBef>
                <a:spcPct val="20000"/>
              </a:spcBef>
              <a:buClr>
                <a:schemeClr val="tx1"/>
              </a:buClr>
              <a:buFontTx/>
              <a:buChar char="•"/>
            </a:pPr>
            <a:r>
              <a:rPr lang="en-US" altLang="zh-CN" sz="2000" b="1">
                <a:ea typeface="宋体" pitchFamily="2" charset="-122"/>
              </a:rPr>
              <a:t>Inter-frequency</a:t>
            </a:r>
          </a:p>
          <a:p>
            <a:pPr marL="342900" indent="-342900" algn="r">
              <a:spcBef>
                <a:spcPct val="20000"/>
              </a:spcBef>
              <a:buClr>
                <a:schemeClr val="tx1"/>
              </a:buClr>
            </a:pPr>
            <a:r>
              <a:rPr lang="en-US" altLang="zh-CN" sz="2000" b="1">
                <a:ea typeface="宋体" pitchFamily="2" charset="-122"/>
              </a:rPr>
              <a:t>Handover</a:t>
            </a:r>
          </a:p>
        </p:txBody>
      </p:sp>
      <p:sp>
        <p:nvSpPr>
          <p:cNvPr id="353301" name="Rectangle 21"/>
          <p:cNvSpPr>
            <a:spLocks noChangeArrowheads="1"/>
          </p:cNvSpPr>
          <p:nvPr/>
        </p:nvSpPr>
        <p:spPr bwMode="auto">
          <a:xfrm>
            <a:off x="1592263" y="5594350"/>
            <a:ext cx="3838575" cy="512763"/>
          </a:xfrm>
          <a:prstGeom prst="rect">
            <a:avLst/>
          </a:prstGeom>
          <a:noFill/>
          <a:ln w="9525" algn="ctr">
            <a:noFill/>
            <a:miter lim="800000"/>
            <a:headEnd/>
            <a:tailEnd/>
          </a:ln>
          <a:effectLst/>
        </p:spPr>
        <p:txBody>
          <a:bodyPr wrap="none" lIns="78151" tIns="39081" rIns="78151" bIns="39081" anchor="ctr"/>
          <a:lstStyle/>
          <a:p>
            <a:pPr algn="ctr">
              <a:lnSpc>
                <a:spcPct val="140000"/>
              </a:lnSpc>
            </a:pPr>
            <a:r>
              <a:rPr lang="en-US" altLang="zh-CN" sz="1400" b="1">
                <a:ea typeface="Arial Unicode MS" pitchFamily="34" charset="-128"/>
                <a:cs typeface="Arial Unicode MS" pitchFamily="34" charset="-128"/>
              </a:rPr>
              <a:t>Other RATs: UTRAN / GERAN / CDMA 2000</a:t>
            </a:r>
          </a:p>
        </p:txBody>
      </p:sp>
      <p:sp>
        <p:nvSpPr>
          <p:cNvPr id="353302" name="Rectangle 22"/>
          <p:cNvSpPr>
            <a:spLocks noChangeArrowheads="1"/>
          </p:cNvSpPr>
          <p:nvPr/>
        </p:nvSpPr>
        <p:spPr bwMode="auto">
          <a:xfrm>
            <a:off x="4278313" y="3979863"/>
            <a:ext cx="1735137" cy="900112"/>
          </a:xfrm>
          <a:prstGeom prst="rect">
            <a:avLst/>
          </a:prstGeom>
          <a:noFill/>
          <a:ln w="9525" algn="ctr">
            <a:noFill/>
            <a:miter lim="800000"/>
            <a:headEnd/>
            <a:tailEnd/>
          </a:ln>
          <a:effectLst/>
        </p:spPr>
        <p:txBody>
          <a:bodyPr wrap="none" lIns="78151" tIns="39081" rIns="78151" bIns="39081" anchor="ctr"/>
          <a:lstStyle/>
          <a:p>
            <a:pPr algn="ctr">
              <a:lnSpc>
                <a:spcPct val="140000"/>
              </a:lnSpc>
            </a:pPr>
            <a:r>
              <a:rPr lang="en-US" altLang="zh-CN" sz="1400">
                <a:ea typeface="Arial Unicode MS" pitchFamily="34" charset="-128"/>
                <a:cs typeface="Arial Unicode MS" pitchFamily="34" charset="-128"/>
              </a:rPr>
              <a:t>EUTRAN Freq. 2</a:t>
            </a:r>
          </a:p>
        </p:txBody>
      </p:sp>
      <p:sp>
        <p:nvSpPr>
          <p:cNvPr id="353303" name="Rectangle 23"/>
          <p:cNvSpPr>
            <a:spLocks noChangeArrowheads="1"/>
          </p:cNvSpPr>
          <p:nvPr/>
        </p:nvSpPr>
        <p:spPr bwMode="auto">
          <a:xfrm>
            <a:off x="6704013" y="2600325"/>
            <a:ext cx="1735137" cy="900113"/>
          </a:xfrm>
          <a:prstGeom prst="rect">
            <a:avLst/>
          </a:prstGeom>
          <a:noFill/>
          <a:ln w="9525" algn="ctr">
            <a:noFill/>
            <a:miter lim="800000"/>
            <a:headEnd/>
            <a:tailEnd/>
          </a:ln>
          <a:effectLst/>
        </p:spPr>
        <p:txBody>
          <a:bodyPr wrap="none" lIns="78151" tIns="39081" rIns="78151" bIns="39081" anchor="ctr"/>
          <a:lstStyle/>
          <a:p>
            <a:pPr algn="ctr">
              <a:lnSpc>
                <a:spcPct val="140000"/>
              </a:lnSpc>
            </a:pPr>
            <a:r>
              <a:rPr lang="en-US" altLang="zh-CN" sz="1400">
                <a:ea typeface="Arial Unicode MS" pitchFamily="34" charset="-128"/>
                <a:cs typeface="Arial Unicode MS" pitchFamily="34" charset="-128"/>
              </a:rPr>
              <a:t>EUTRAN Freq. 1</a:t>
            </a:r>
          </a:p>
        </p:txBody>
      </p:sp>
      <p:sp>
        <p:nvSpPr>
          <p:cNvPr id="353304" name="Oval 24"/>
          <p:cNvSpPr>
            <a:spLocks noChangeArrowheads="1"/>
          </p:cNvSpPr>
          <p:nvPr/>
        </p:nvSpPr>
        <p:spPr bwMode="auto">
          <a:xfrm>
            <a:off x="6075363" y="3786862"/>
            <a:ext cx="1905000" cy="519351"/>
          </a:xfrm>
          <a:prstGeom prst="ellipse">
            <a:avLst/>
          </a:prstGeom>
          <a:solidFill>
            <a:srgbClr val="EADBB0"/>
          </a:solidFill>
          <a:ln w="9525">
            <a:noFill/>
            <a:round/>
            <a:headEnd/>
            <a:tailEnd/>
          </a:ln>
          <a:effectLst>
            <a:outerShdw dist="38100" dir="5400000" algn="ctr" rotWithShape="0">
              <a:schemeClr val="bg2"/>
            </a:outerShdw>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revenues are driving profitability</a:t>
            </a:r>
            <a:endParaRPr lang="en-US" dirty="0"/>
          </a:p>
        </p:txBody>
      </p:sp>
      <p:pic>
        <p:nvPicPr>
          <p:cNvPr id="100354" name="Picture 2"/>
          <p:cNvPicPr>
            <a:picLocks noChangeAspect="1" noChangeArrowheads="1"/>
          </p:cNvPicPr>
          <p:nvPr/>
        </p:nvPicPr>
        <p:blipFill>
          <a:blip r:embed="rId3" cstate="print"/>
          <a:srcRect/>
          <a:stretch>
            <a:fillRect/>
          </a:stretch>
        </p:blipFill>
        <p:spPr bwMode="auto">
          <a:xfrm>
            <a:off x="306637" y="1637906"/>
            <a:ext cx="4284950" cy="3663303"/>
          </a:xfrm>
          <a:prstGeom prst="rect">
            <a:avLst/>
          </a:prstGeom>
          <a:noFill/>
          <a:ln w="9525">
            <a:noFill/>
            <a:miter lim="800000"/>
            <a:headEnd/>
            <a:tailEnd/>
          </a:ln>
        </p:spPr>
      </p:pic>
      <p:sp>
        <p:nvSpPr>
          <p:cNvPr id="4" name="TextBox 3"/>
          <p:cNvSpPr txBox="1"/>
          <p:nvPr/>
        </p:nvSpPr>
        <p:spPr>
          <a:xfrm>
            <a:off x="616285" y="5229201"/>
            <a:ext cx="3932551" cy="276999"/>
          </a:xfrm>
          <a:prstGeom prst="rect">
            <a:avLst/>
          </a:prstGeom>
          <a:noFill/>
        </p:spPr>
        <p:txBody>
          <a:bodyPr wrap="none" rtlCol="0">
            <a:spAutoFit/>
          </a:bodyPr>
          <a:lstStyle/>
          <a:p>
            <a:r>
              <a:rPr lang="en-US" sz="1200" b="0" i="1" dirty="0" smtClean="0"/>
              <a:t>Source: FCC 2011 Mobile Wireless Competition Report</a:t>
            </a:r>
            <a:endParaRPr lang="en-US" sz="1200" b="0" i="1" dirty="0"/>
          </a:p>
        </p:txBody>
      </p:sp>
      <p:pic>
        <p:nvPicPr>
          <p:cNvPr id="100355" name="Picture 3"/>
          <p:cNvPicPr>
            <a:picLocks noChangeAspect="1" noChangeArrowheads="1"/>
          </p:cNvPicPr>
          <p:nvPr/>
        </p:nvPicPr>
        <p:blipFill>
          <a:blip r:embed="rId4" cstate="print"/>
          <a:srcRect/>
          <a:stretch>
            <a:fillRect/>
          </a:stretch>
        </p:blipFill>
        <p:spPr bwMode="auto">
          <a:xfrm>
            <a:off x="4679984" y="1666515"/>
            <a:ext cx="4152200" cy="3634695"/>
          </a:xfrm>
          <a:prstGeom prst="rect">
            <a:avLst/>
          </a:prstGeom>
          <a:noFill/>
          <a:ln w="9525">
            <a:noFill/>
            <a:miter lim="800000"/>
            <a:headEnd/>
            <a:tailEnd/>
          </a:ln>
        </p:spPr>
      </p:pic>
      <p:sp>
        <p:nvSpPr>
          <p:cNvPr id="6" name="TextBox 5"/>
          <p:cNvSpPr txBox="1"/>
          <p:nvPr/>
        </p:nvSpPr>
        <p:spPr>
          <a:xfrm>
            <a:off x="4847559" y="5229201"/>
            <a:ext cx="3932551" cy="276999"/>
          </a:xfrm>
          <a:prstGeom prst="rect">
            <a:avLst/>
          </a:prstGeom>
          <a:noFill/>
        </p:spPr>
        <p:txBody>
          <a:bodyPr wrap="none" rtlCol="0">
            <a:spAutoFit/>
          </a:bodyPr>
          <a:lstStyle/>
          <a:p>
            <a:r>
              <a:rPr lang="en-US" sz="1200" b="0" i="1" dirty="0" smtClean="0"/>
              <a:t>Source: FCC 2011 Mobile Wireless Competition Report</a:t>
            </a:r>
            <a:endParaRPr lang="en-US" sz="1200" b="0" i="1" dirty="0"/>
          </a:p>
        </p:txBody>
      </p:sp>
      <p:sp>
        <p:nvSpPr>
          <p:cNvPr id="7" name="TextBox 6"/>
          <p:cNvSpPr txBox="1"/>
          <p:nvPr/>
        </p:nvSpPr>
        <p:spPr>
          <a:xfrm>
            <a:off x="468612" y="5795972"/>
            <a:ext cx="8329006" cy="369332"/>
          </a:xfrm>
          <a:prstGeom prst="rect">
            <a:avLst/>
          </a:prstGeom>
          <a:solidFill>
            <a:schemeClr val="accent6">
              <a:lumMod val="75000"/>
            </a:schemeClr>
          </a:solidFill>
        </p:spPr>
        <p:txBody>
          <a:bodyPr wrap="square" rtlCol="0">
            <a:spAutoFit/>
          </a:bodyPr>
          <a:lstStyle/>
          <a:p>
            <a:pPr algn="ctr"/>
            <a:r>
              <a:rPr lang="en-US" dirty="0" smtClean="0">
                <a:solidFill>
                  <a:schemeClr val="bg2"/>
                </a:solidFill>
              </a:rPr>
              <a:t>Voice market revenue peaked, data revenue is growing, total ARPU is declining</a:t>
            </a:r>
            <a:endParaRPr lang="en-US" dirty="0">
              <a:solidFill>
                <a:schemeClr val="bg2"/>
              </a:solidFill>
            </a:endParaRPr>
          </a:p>
        </p:txBody>
      </p:sp>
      <p:sp>
        <p:nvSpPr>
          <p:cNvPr id="8"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4</a:t>
            </a:fld>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661816" y="274639"/>
            <a:ext cx="8229838" cy="661987"/>
          </a:xfrm>
          <a:noFill/>
        </p:spPr>
        <p:txBody>
          <a:bodyPr lIns="100122" tIns="50064" rIns="100122" bIns="50064"/>
          <a:lstStyle/>
          <a:p>
            <a:pPr eaLnBrk="1" hangingPunct="1"/>
            <a:r>
              <a:rPr lang="de-DE" altLang="zh-CN" sz="3600" b="0" smtClean="0"/>
              <a:t>Scope of SON: Self-x Functionality</a:t>
            </a:r>
            <a:endParaRPr lang="en-US" altLang="zh-CN" sz="3600" b="0" smtClean="0"/>
          </a:p>
        </p:txBody>
      </p:sp>
      <p:sp>
        <p:nvSpPr>
          <p:cNvPr id="2630660" name="AutoShape 4"/>
          <p:cNvSpPr>
            <a:spLocks noChangeArrowheads="1"/>
          </p:cNvSpPr>
          <p:nvPr/>
        </p:nvSpPr>
        <p:spPr bwMode="auto">
          <a:xfrm>
            <a:off x="5532124" y="4148138"/>
            <a:ext cx="3110805" cy="1852612"/>
          </a:xfrm>
          <a:prstGeom prst="roundRect">
            <a:avLst>
              <a:gd name="adj" fmla="val 16667"/>
            </a:avLst>
          </a:prstGeom>
          <a:solidFill>
            <a:schemeClr val="accent1">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eaVert" lIns="91425" tIns="45712" rIns="91425" bIns="45712" anchor="ctr">
            <a:noAutofit/>
          </a:bodyPr>
          <a:lstStyle/>
          <a:p>
            <a:pPr>
              <a:defRPr/>
            </a:pPr>
            <a:endParaRPr lang="zh-CN" altLang="en-US">
              <a:solidFill>
                <a:schemeClr val="tx1"/>
              </a:solidFill>
            </a:endParaRPr>
          </a:p>
        </p:txBody>
      </p:sp>
      <p:sp>
        <p:nvSpPr>
          <p:cNvPr id="13316" name="Rectangle 10"/>
          <p:cNvSpPr>
            <a:spLocks noChangeArrowheads="1"/>
          </p:cNvSpPr>
          <p:nvPr/>
        </p:nvSpPr>
        <p:spPr bwMode="auto">
          <a:xfrm>
            <a:off x="5650426" y="4312314"/>
            <a:ext cx="2768673" cy="1332835"/>
          </a:xfrm>
          <a:prstGeom prst="rect">
            <a:avLst/>
          </a:prstGeom>
          <a:noFill/>
          <a:ln w="28575">
            <a:noFill/>
            <a:miter lim="800000"/>
            <a:headEnd/>
            <a:tailEnd/>
          </a:ln>
        </p:spPr>
        <p:txBody>
          <a:bodyPr lIns="91338" tIns="45670" rIns="91338" bIns="45670"/>
          <a:lstStyle/>
          <a:p>
            <a:pPr marL="180975" indent="-180975" algn="l" defTabSz="1001713" eaLnBrk="0" hangingPunct="0">
              <a:spcBef>
                <a:spcPct val="0"/>
              </a:spcBef>
              <a:buClr>
                <a:schemeClr val="tx1"/>
              </a:buClr>
            </a:pPr>
            <a:endParaRPr lang="de-DE" altLang="zh-CN" sz="1200" b="0" dirty="0"/>
          </a:p>
          <a:p>
            <a:pPr marL="180975" indent="-180975" algn="l" defTabSz="1001713" eaLnBrk="0" hangingPunct="0">
              <a:spcBef>
                <a:spcPct val="0"/>
              </a:spcBef>
              <a:buClr>
                <a:schemeClr val="tx1"/>
              </a:buClr>
              <a:buFont typeface="Wingdings" pitchFamily="2" charset="2"/>
              <a:buChar char="§"/>
            </a:pPr>
            <a:r>
              <a:rPr lang="de-DE" altLang="zh-CN" sz="1200" b="0" dirty="0"/>
              <a:t>Parameter optimization with commercial terminal assistance</a:t>
            </a:r>
          </a:p>
          <a:p>
            <a:pPr marL="180975" indent="-180975" algn="l" defTabSz="1001713" eaLnBrk="0" hangingPunct="0">
              <a:spcBef>
                <a:spcPct val="0"/>
              </a:spcBef>
              <a:buClr>
                <a:schemeClr val="tx1"/>
              </a:buClr>
              <a:buFont typeface="Wingdings" pitchFamily="2" charset="2"/>
              <a:buChar char="§"/>
            </a:pPr>
            <a:r>
              <a:rPr lang="en-US" altLang="zh-CN" sz="1200" b="0" dirty="0"/>
              <a:t>Reduce driver test</a:t>
            </a:r>
            <a:endParaRPr lang="de-DE" altLang="zh-CN" sz="1200" dirty="0"/>
          </a:p>
          <a:p>
            <a:pPr marL="180975" indent="-180975" algn="l" defTabSz="1001713" eaLnBrk="0" hangingPunct="0">
              <a:spcBef>
                <a:spcPct val="0"/>
              </a:spcBef>
              <a:buClr>
                <a:schemeClr val="tx1"/>
              </a:buClr>
              <a:buFont typeface="Wingdings" pitchFamily="2" charset="2"/>
              <a:buChar char="§"/>
            </a:pPr>
            <a:r>
              <a:rPr lang="de-DE" altLang="zh-CN" sz="1200" b="0" dirty="0"/>
              <a:t>Improve network quality and performance</a:t>
            </a:r>
            <a:endParaRPr lang="en-US" altLang="zh-CN" sz="1200" b="0" dirty="0"/>
          </a:p>
        </p:txBody>
      </p:sp>
      <p:sp>
        <p:nvSpPr>
          <p:cNvPr id="13317" name="Rectangle 15"/>
          <p:cNvSpPr>
            <a:spLocks noChangeArrowheads="1"/>
          </p:cNvSpPr>
          <p:nvPr/>
        </p:nvSpPr>
        <p:spPr bwMode="auto">
          <a:xfrm>
            <a:off x="6237138" y="3763964"/>
            <a:ext cx="2098552" cy="408882"/>
          </a:xfrm>
          <a:prstGeom prst="rect">
            <a:avLst/>
          </a:prstGeom>
          <a:noFill/>
          <a:ln w="9525" algn="ctr">
            <a:noFill/>
            <a:miter lim="800000"/>
            <a:headEnd/>
            <a:tailEnd/>
          </a:ln>
        </p:spPr>
        <p:txBody>
          <a:bodyPr wrap="none" lIns="100122" tIns="50064" rIns="100122" bIns="50064">
            <a:spAutoFit/>
          </a:bodyPr>
          <a:lstStyle/>
          <a:p>
            <a:pPr algn="l" defTabSz="1001713" eaLnBrk="0" hangingPunct="0">
              <a:spcBef>
                <a:spcPct val="0"/>
              </a:spcBef>
              <a:buClr>
                <a:schemeClr val="tx1"/>
              </a:buClr>
            </a:pPr>
            <a:r>
              <a:rPr lang="de-DE" altLang="zh-CN" sz="2000" i="1" dirty="0">
                <a:sym typeface="Wingdings" pitchFamily="2" charset="2"/>
              </a:rPr>
              <a:t>Self-optimization</a:t>
            </a:r>
            <a:endParaRPr lang="en-US" altLang="zh-CN" sz="1300" b="0" i="1" dirty="0"/>
          </a:p>
        </p:txBody>
      </p:sp>
      <p:sp>
        <p:nvSpPr>
          <p:cNvPr id="13318" name="Oval 17"/>
          <p:cNvSpPr>
            <a:spLocks noChangeArrowheads="1"/>
          </p:cNvSpPr>
          <p:nvPr/>
        </p:nvSpPr>
        <p:spPr bwMode="gray">
          <a:xfrm>
            <a:off x="5708751" y="4097338"/>
            <a:ext cx="2704396" cy="42862"/>
          </a:xfrm>
          <a:prstGeom prst="ellipse">
            <a:avLst/>
          </a:prstGeom>
          <a:gradFill rotWithShape="1">
            <a:gsLst>
              <a:gs pos="0">
                <a:srgbClr val="800000"/>
              </a:gs>
              <a:gs pos="100000">
                <a:srgbClr val="FFFFFF"/>
              </a:gs>
            </a:gsLst>
            <a:path path="shape">
              <a:fillToRect l="50000" t="50000" r="50000" b="50000"/>
            </a:path>
          </a:gradFill>
          <a:ln w="9525">
            <a:noFill/>
            <a:round/>
            <a:headEnd/>
            <a:tailEnd/>
          </a:ln>
        </p:spPr>
        <p:txBody>
          <a:bodyPr wrap="none" lIns="100104" tIns="50053" rIns="100104" bIns="50053" anchor="ctr"/>
          <a:lstStyle/>
          <a:p>
            <a:pPr defTabSz="1001713">
              <a:spcBef>
                <a:spcPct val="0"/>
              </a:spcBef>
              <a:buClrTx/>
              <a:buSzTx/>
              <a:buFontTx/>
              <a:buNone/>
            </a:pPr>
            <a:endParaRPr lang="zh-CN" altLang="zh-CN" sz="1300">
              <a:latin typeface="华文中宋" pitchFamily="2" charset="-122"/>
              <a:ea typeface="华文中宋" pitchFamily="2" charset="-122"/>
            </a:endParaRPr>
          </a:p>
        </p:txBody>
      </p:sp>
      <p:sp>
        <p:nvSpPr>
          <p:cNvPr id="2630659" name="AutoShape 3"/>
          <p:cNvSpPr>
            <a:spLocks noChangeArrowheads="1"/>
          </p:cNvSpPr>
          <p:nvPr/>
        </p:nvSpPr>
        <p:spPr bwMode="auto">
          <a:xfrm>
            <a:off x="723712" y="4089401"/>
            <a:ext cx="3312647" cy="1800225"/>
          </a:xfrm>
          <a:prstGeom prst="roundRect">
            <a:avLst>
              <a:gd name="adj" fmla="val 16667"/>
            </a:avLst>
          </a:prstGeom>
          <a:solidFill>
            <a:schemeClr val="accent1">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eaVert" lIns="100104" tIns="50053" rIns="100104" bIns="50053" anchor="ctr"/>
          <a:lstStyle/>
          <a:p>
            <a:pPr defTabSz="1001713">
              <a:spcBef>
                <a:spcPct val="0"/>
              </a:spcBef>
              <a:buClrTx/>
              <a:buSzTx/>
              <a:buFontTx/>
              <a:buNone/>
              <a:defRPr/>
            </a:pPr>
            <a:endParaRPr lang="zh-CN" altLang="zh-CN" sz="2000" b="0">
              <a:solidFill>
                <a:schemeClr val="tx1"/>
              </a:solidFill>
            </a:endParaRPr>
          </a:p>
        </p:txBody>
      </p:sp>
      <p:sp>
        <p:nvSpPr>
          <p:cNvPr id="13320" name="Rectangle 9"/>
          <p:cNvSpPr>
            <a:spLocks noChangeArrowheads="1"/>
          </p:cNvSpPr>
          <p:nvPr/>
        </p:nvSpPr>
        <p:spPr bwMode="auto">
          <a:xfrm>
            <a:off x="808310" y="4235505"/>
            <a:ext cx="3242418" cy="1595384"/>
          </a:xfrm>
          <a:prstGeom prst="rect">
            <a:avLst/>
          </a:prstGeom>
          <a:noFill/>
          <a:ln w="28575">
            <a:noFill/>
            <a:miter lim="800000"/>
            <a:headEnd/>
            <a:tailEnd/>
          </a:ln>
        </p:spPr>
        <p:txBody>
          <a:bodyPr wrap="none" lIns="91338" tIns="45670" rIns="91338" bIns="45670"/>
          <a:lstStyle/>
          <a:p>
            <a:pPr marL="180975" indent="-180975" algn="l" defTabSz="1001713" eaLnBrk="0" hangingPunct="0">
              <a:spcBef>
                <a:spcPct val="0"/>
              </a:spcBef>
              <a:buClr>
                <a:schemeClr val="tx1"/>
              </a:buClr>
            </a:pPr>
            <a:endParaRPr lang="de-DE" altLang="zh-CN" sz="1200" b="0" dirty="0"/>
          </a:p>
          <a:p>
            <a:pPr marL="180975" indent="-180975" algn="l" defTabSz="1001713" eaLnBrk="0" hangingPunct="0">
              <a:spcBef>
                <a:spcPct val="0"/>
              </a:spcBef>
              <a:buClr>
                <a:schemeClr val="tx1"/>
              </a:buClr>
              <a:buFont typeface="Wingdings" pitchFamily="2" charset="2"/>
              <a:buChar char="§"/>
            </a:pPr>
            <a:r>
              <a:rPr lang="de-DE" altLang="zh-CN" sz="1200" b="0" dirty="0"/>
              <a:t>Automatic problems detection</a:t>
            </a:r>
          </a:p>
          <a:p>
            <a:pPr marL="180975" indent="-180975" algn="l" defTabSz="1001713" eaLnBrk="0" hangingPunct="0">
              <a:spcBef>
                <a:spcPct val="0"/>
              </a:spcBef>
              <a:buClr>
                <a:schemeClr val="tx1"/>
              </a:buClr>
              <a:buFont typeface="Wingdings" pitchFamily="2" charset="2"/>
              <a:buChar char="§"/>
            </a:pPr>
            <a:r>
              <a:rPr lang="de-DE" altLang="zh-CN" sz="1200" b="0" dirty="0"/>
              <a:t>Automatic problem mitigation/solving </a:t>
            </a:r>
          </a:p>
          <a:p>
            <a:pPr marL="180975" indent="-180975" algn="l" defTabSz="1001713" eaLnBrk="0" hangingPunct="0">
              <a:spcBef>
                <a:spcPct val="0"/>
              </a:spcBef>
              <a:buClr>
                <a:schemeClr val="tx1"/>
              </a:buClr>
              <a:buFont typeface="Wingdings" pitchFamily="2" charset="2"/>
              <a:buChar char="§"/>
            </a:pPr>
            <a:r>
              <a:rPr lang="en-US" altLang="zh-CN" sz="1200" b="0" dirty="0"/>
              <a:t>Real time performance management</a:t>
            </a:r>
          </a:p>
          <a:p>
            <a:pPr marL="180975" indent="-180975" algn="l" defTabSz="1001713" eaLnBrk="0" hangingPunct="0">
              <a:spcBef>
                <a:spcPct val="0"/>
              </a:spcBef>
              <a:buClr>
                <a:schemeClr val="tx1"/>
              </a:buClr>
              <a:buFont typeface="Wingdings" pitchFamily="2" charset="2"/>
              <a:buChar char="§"/>
            </a:pPr>
            <a:r>
              <a:rPr lang="en-US" altLang="zh-CN" sz="1200" b="0" dirty="0"/>
              <a:t>Automatic inventory management</a:t>
            </a:r>
          </a:p>
          <a:p>
            <a:pPr marL="180975" indent="-180975" algn="l" defTabSz="1001713" eaLnBrk="0" hangingPunct="0">
              <a:spcBef>
                <a:spcPct val="0"/>
              </a:spcBef>
              <a:buClr>
                <a:schemeClr val="tx1"/>
              </a:buClr>
              <a:buFont typeface="Wingdings" pitchFamily="2" charset="2"/>
              <a:buChar char="§"/>
            </a:pPr>
            <a:r>
              <a:rPr lang="en-US" altLang="zh-CN" sz="1200" b="0" dirty="0" smtClean="0"/>
              <a:t>Self-test</a:t>
            </a:r>
            <a:r>
              <a:rPr lang="de-DE" altLang="zh-CN" sz="1200" i="1" dirty="0" smtClean="0">
                <a:sym typeface="Wingdings" pitchFamily="2" charset="2"/>
              </a:rPr>
              <a:t>   </a:t>
            </a:r>
            <a:endParaRPr lang="en-US" altLang="zh-CN" sz="1200" i="1" dirty="0">
              <a:sym typeface="Wingdings" pitchFamily="2" charset="2"/>
            </a:endParaRPr>
          </a:p>
        </p:txBody>
      </p:sp>
      <p:sp>
        <p:nvSpPr>
          <p:cNvPr id="13321" name="Rectangle 21"/>
          <p:cNvSpPr>
            <a:spLocks noChangeArrowheads="1"/>
          </p:cNvSpPr>
          <p:nvPr/>
        </p:nvSpPr>
        <p:spPr bwMode="auto">
          <a:xfrm>
            <a:off x="923525" y="3705226"/>
            <a:ext cx="2197939" cy="408882"/>
          </a:xfrm>
          <a:prstGeom prst="rect">
            <a:avLst/>
          </a:prstGeom>
          <a:noFill/>
          <a:ln w="9525" algn="ctr">
            <a:noFill/>
            <a:miter lim="800000"/>
            <a:headEnd/>
            <a:tailEnd/>
          </a:ln>
        </p:spPr>
        <p:txBody>
          <a:bodyPr wrap="none" lIns="100122" tIns="50064" rIns="100122" bIns="50064">
            <a:spAutoFit/>
          </a:bodyPr>
          <a:lstStyle/>
          <a:p>
            <a:pPr algn="l" defTabSz="1001713" eaLnBrk="0" hangingPunct="0">
              <a:spcBef>
                <a:spcPct val="0"/>
              </a:spcBef>
              <a:buClr>
                <a:schemeClr val="tx1"/>
              </a:buClr>
            </a:pPr>
            <a:r>
              <a:rPr lang="de-DE" altLang="zh-CN" sz="2000" i="1" dirty="0">
                <a:sym typeface="Wingdings" pitchFamily="2" charset="2"/>
              </a:rPr>
              <a:t>Self-maintenance</a:t>
            </a:r>
            <a:endParaRPr lang="en-US" altLang="zh-CN" sz="2000" i="1" dirty="0">
              <a:sym typeface="Wingdings" pitchFamily="2" charset="2"/>
            </a:endParaRPr>
          </a:p>
        </p:txBody>
      </p:sp>
      <p:sp>
        <p:nvSpPr>
          <p:cNvPr id="13322" name="Oval 22"/>
          <p:cNvSpPr>
            <a:spLocks noChangeArrowheads="1"/>
          </p:cNvSpPr>
          <p:nvPr/>
        </p:nvSpPr>
        <p:spPr bwMode="gray">
          <a:xfrm>
            <a:off x="701096" y="4070351"/>
            <a:ext cx="2917462" cy="41275"/>
          </a:xfrm>
          <a:prstGeom prst="ellipse">
            <a:avLst/>
          </a:prstGeom>
          <a:gradFill rotWithShape="1">
            <a:gsLst>
              <a:gs pos="0">
                <a:srgbClr val="800000"/>
              </a:gs>
              <a:gs pos="100000">
                <a:srgbClr val="FFFFFF"/>
              </a:gs>
            </a:gsLst>
            <a:path path="shape">
              <a:fillToRect l="50000" t="50000" r="50000" b="50000"/>
            </a:path>
          </a:gradFill>
          <a:ln w="9525">
            <a:noFill/>
            <a:round/>
            <a:headEnd/>
            <a:tailEnd/>
          </a:ln>
        </p:spPr>
        <p:txBody>
          <a:bodyPr wrap="none" lIns="100104" tIns="50053" rIns="100104" bIns="50053" anchor="ctr"/>
          <a:lstStyle/>
          <a:p>
            <a:pPr defTabSz="1001713">
              <a:spcBef>
                <a:spcPct val="0"/>
              </a:spcBef>
              <a:buClrTx/>
              <a:buSzTx/>
              <a:buFontTx/>
              <a:buNone/>
            </a:pPr>
            <a:endParaRPr lang="zh-CN" altLang="zh-CN" sz="1300">
              <a:latin typeface="华文中宋" pitchFamily="2" charset="-122"/>
              <a:ea typeface="华文中宋" pitchFamily="2" charset="-122"/>
            </a:endParaRPr>
          </a:p>
        </p:txBody>
      </p:sp>
      <p:sp>
        <p:nvSpPr>
          <p:cNvPr id="2630658" name="AutoShape 2"/>
          <p:cNvSpPr>
            <a:spLocks noChangeArrowheads="1"/>
          </p:cNvSpPr>
          <p:nvPr/>
        </p:nvSpPr>
        <p:spPr bwMode="auto">
          <a:xfrm>
            <a:off x="737995" y="1438275"/>
            <a:ext cx="3237657" cy="1854200"/>
          </a:xfrm>
          <a:prstGeom prst="roundRect">
            <a:avLst>
              <a:gd name="adj" fmla="val 16667"/>
            </a:avLst>
          </a:prstGeom>
          <a:solidFill>
            <a:schemeClr val="accent1">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eaVert" lIns="91425" tIns="45712" rIns="91425" bIns="45712" anchor="ctr"/>
          <a:lstStyle/>
          <a:p>
            <a:pPr>
              <a:defRPr/>
            </a:pPr>
            <a:endParaRPr lang="zh-CN" altLang="en-US">
              <a:solidFill>
                <a:schemeClr val="tx1"/>
              </a:solidFill>
            </a:endParaRPr>
          </a:p>
        </p:txBody>
      </p:sp>
      <p:sp>
        <p:nvSpPr>
          <p:cNvPr id="13324" name="Rectangle 7"/>
          <p:cNvSpPr>
            <a:spLocks noChangeArrowheads="1"/>
          </p:cNvSpPr>
          <p:nvPr/>
        </p:nvSpPr>
        <p:spPr bwMode="auto">
          <a:xfrm>
            <a:off x="933294" y="1541464"/>
            <a:ext cx="3123387" cy="1360487"/>
          </a:xfrm>
          <a:prstGeom prst="rect">
            <a:avLst/>
          </a:prstGeom>
          <a:noFill/>
          <a:ln w="28575">
            <a:noFill/>
            <a:miter lim="800000"/>
            <a:headEnd/>
            <a:tailEnd/>
          </a:ln>
        </p:spPr>
        <p:txBody>
          <a:bodyPr wrap="none" lIns="91338" tIns="45670" rIns="91338" bIns="45670"/>
          <a:lstStyle/>
          <a:p>
            <a:pPr marL="180975" indent="-180975" algn="l" defTabSz="1001713" eaLnBrk="0" hangingPunct="0">
              <a:lnSpc>
                <a:spcPct val="115000"/>
              </a:lnSpc>
              <a:spcBef>
                <a:spcPct val="0"/>
              </a:spcBef>
              <a:buClr>
                <a:schemeClr val="tx1"/>
              </a:buClr>
              <a:buFont typeface="Wingdings" pitchFamily="2" charset="2"/>
              <a:buChar char="§"/>
              <a:tabLst>
                <a:tab pos="0" algn="l"/>
              </a:tabLst>
            </a:pPr>
            <a:r>
              <a:rPr lang="en-US" altLang="zh-CN" sz="1200" b="0" dirty="0"/>
              <a:t>Derivation of initial network parameters</a:t>
            </a:r>
            <a:r>
              <a:rPr lang="en-US" altLang="zh-CN" sz="1600" b="0" dirty="0"/>
              <a:t> </a:t>
            </a:r>
          </a:p>
          <a:p>
            <a:pPr marL="180975" indent="-180975" algn="l" defTabSz="1001713" eaLnBrk="0" hangingPunct="0">
              <a:lnSpc>
                <a:spcPct val="115000"/>
              </a:lnSpc>
              <a:spcBef>
                <a:spcPct val="0"/>
              </a:spcBef>
              <a:buClr>
                <a:schemeClr val="tx1"/>
              </a:buClr>
              <a:buFont typeface="Wingdings" pitchFamily="2" charset="2"/>
              <a:buChar char="§"/>
              <a:tabLst>
                <a:tab pos="0" algn="l"/>
              </a:tabLst>
            </a:pPr>
            <a:r>
              <a:rPr lang="de-DE" altLang="zh-CN" sz="1200" b="0" dirty="0"/>
              <a:t>Minimize radio network planning</a:t>
            </a:r>
          </a:p>
          <a:p>
            <a:pPr marL="180975" indent="-180975" algn="l" defTabSz="1001713" eaLnBrk="0" hangingPunct="0">
              <a:lnSpc>
                <a:spcPct val="115000"/>
              </a:lnSpc>
              <a:spcBef>
                <a:spcPct val="0"/>
              </a:spcBef>
              <a:buClr>
                <a:schemeClr val="tx1"/>
              </a:buClr>
              <a:buFont typeface="Wingdings" pitchFamily="2" charset="2"/>
              <a:buChar char="§"/>
              <a:tabLst>
                <a:tab pos="0" algn="l"/>
              </a:tabLst>
            </a:pPr>
            <a:r>
              <a:rPr lang="de-DE" altLang="zh-CN" sz="1200" b="0" dirty="0"/>
              <a:t>Automized eNB configuration  planning 	</a:t>
            </a:r>
          </a:p>
          <a:p>
            <a:pPr marL="180975" indent="-180975" algn="l" defTabSz="1001713" eaLnBrk="0" hangingPunct="0">
              <a:lnSpc>
                <a:spcPct val="115000"/>
              </a:lnSpc>
              <a:spcBef>
                <a:spcPct val="0"/>
              </a:spcBef>
              <a:buClr>
                <a:schemeClr val="tx1"/>
              </a:buClr>
              <a:buFont typeface="Wingdings" pitchFamily="2" charset="2"/>
              <a:buChar char="§"/>
              <a:tabLst>
                <a:tab pos="0" algn="l"/>
              </a:tabLst>
            </a:pPr>
            <a:r>
              <a:rPr lang="de-DE" altLang="zh-CN" sz="1200" b="0" dirty="0"/>
              <a:t>Auto-discovery of environments</a:t>
            </a:r>
          </a:p>
          <a:p>
            <a:pPr marL="180975" indent="-180975" algn="l" defTabSz="1001713" eaLnBrk="0" hangingPunct="0">
              <a:lnSpc>
                <a:spcPct val="115000"/>
              </a:lnSpc>
              <a:spcBef>
                <a:spcPct val="0"/>
              </a:spcBef>
              <a:buClr>
                <a:schemeClr val="tx1"/>
              </a:buClr>
              <a:tabLst>
                <a:tab pos="0" algn="l"/>
              </a:tabLst>
            </a:pPr>
            <a:r>
              <a:rPr lang="de-DE" altLang="zh-CN" sz="1200" i="1" dirty="0">
                <a:sym typeface="Wingdings" pitchFamily="2" charset="2"/>
              </a:rPr>
              <a:t>    </a:t>
            </a:r>
          </a:p>
          <a:p>
            <a:pPr marL="180975" indent="-180975" algn="l" defTabSz="1001713" eaLnBrk="0" hangingPunct="0">
              <a:lnSpc>
                <a:spcPct val="90000"/>
              </a:lnSpc>
              <a:spcBef>
                <a:spcPct val="0"/>
              </a:spcBef>
              <a:buClr>
                <a:schemeClr val="tx1"/>
              </a:buClr>
              <a:tabLst>
                <a:tab pos="0" algn="l"/>
              </a:tabLst>
            </a:pPr>
            <a:r>
              <a:rPr lang="de-DE" altLang="zh-CN" sz="1200" i="1" dirty="0">
                <a:sym typeface="Wingdings" pitchFamily="2" charset="2"/>
              </a:rPr>
              <a:t>     </a:t>
            </a:r>
            <a:r>
              <a:rPr lang="de-DE" altLang="zh-CN" sz="1200" dirty="0"/>
              <a:t> </a:t>
            </a:r>
            <a:endParaRPr lang="en-US" altLang="zh-CN" sz="1200" dirty="0"/>
          </a:p>
        </p:txBody>
      </p:sp>
      <p:sp>
        <p:nvSpPr>
          <p:cNvPr id="13325" name="Rectangle 18"/>
          <p:cNvSpPr>
            <a:spLocks noChangeArrowheads="1"/>
          </p:cNvSpPr>
          <p:nvPr/>
        </p:nvSpPr>
        <p:spPr bwMode="auto">
          <a:xfrm>
            <a:off x="923525" y="1052514"/>
            <a:ext cx="1771540" cy="408882"/>
          </a:xfrm>
          <a:prstGeom prst="rect">
            <a:avLst/>
          </a:prstGeom>
          <a:noFill/>
          <a:ln w="9525" algn="ctr">
            <a:noFill/>
            <a:miter lim="800000"/>
            <a:headEnd/>
            <a:tailEnd/>
          </a:ln>
        </p:spPr>
        <p:txBody>
          <a:bodyPr wrap="none" lIns="100122" tIns="50064" rIns="100122" bIns="50064">
            <a:spAutoFit/>
          </a:bodyPr>
          <a:lstStyle/>
          <a:p>
            <a:pPr algn="l" defTabSz="1001713" eaLnBrk="0" hangingPunct="0">
              <a:spcBef>
                <a:spcPct val="0"/>
              </a:spcBef>
              <a:buClr>
                <a:schemeClr val="tx1"/>
              </a:buClr>
            </a:pPr>
            <a:r>
              <a:rPr lang="de-DE" altLang="zh-CN" sz="2000" i="1" dirty="0">
                <a:sym typeface="Wingdings" pitchFamily="2" charset="2"/>
              </a:rPr>
              <a:t> Self-planning</a:t>
            </a:r>
            <a:endParaRPr lang="en-US" altLang="zh-CN" sz="2000" i="1" dirty="0">
              <a:sym typeface="Wingdings" pitchFamily="2" charset="2"/>
            </a:endParaRPr>
          </a:p>
        </p:txBody>
      </p:sp>
      <p:sp>
        <p:nvSpPr>
          <p:cNvPr id="13326" name="Oval 24"/>
          <p:cNvSpPr>
            <a:spLocks noChangeArrowheads="1"/>
          </p:cNvSpPr>
          <p:nvPr/>
        </p:nvSpPr>
        <p:spPr bwMode="gray">
          <a:xfrm>
            <a:off x="1004626" y="1403351"/>
            <a:ext cx="2918652" cy="42863"/>
          </a:xfrm>
          <a:prstGeom prst="ellipse">
            <a:avLst/>
          </a:prstGeom>
          <a:gradFill rotWithShape="1">
            <a:gsLst>
              <a:gs pos="0">
                <a:srgbClr val="800000"/>
              </a:gs>
              <a:gs pos="100000">
                <a:srgbClr val="FFFFFF"/>
              </a:gs>
            </a:gsLst>
            <a:path path="shape">
              <a:fillToRect l="50000" t="50000" r="50000" b="50000"/>
            </a:path>
          </a:gradFill>
          <a:ln w="9525">
            <a:noFill/>
            <a:round/>
            <a:headEnd/>
            <a:tailEnd/>
          </a:ln>
        </p:spPr>
        <p:txBody>
          <a:bodyPr wrap="none" lIns="100104" tIns="50053" rIns="100104" bIns="50053" anchor="ctr"/>
          <a:lstStyle/>
          <a:p>
            <a:pPr defTabSz="1001713">
              <a:spcBef>
                <a:spcPct val="0"/>
              </a:spcBef>
              <a:buClrTx/>
              <a:buSzTx/>
              <a:buFontTx/>
              <a:buNone/>
            </a:pPr>
            <a:endParaRPr lang="zh-CN" altLang="zh-CN" sz="1300">
              <a:latin typeface="华文中宋" pitchFamily="2" charset="-122"/>
              <a:ea typeface="华文中宋" pitchFamily="2" charset="-122"/>
            </a:endParaRPr>
          </a:p>
        </p:txBody>
      </p:sp>
      <p:sp>
        <p:nvSpPr>
          <p:cNvPr id="2630661" name="AutoShape 5"/>
          <p:cNvSpPr>
            <a:spLocks noChangeArrowheads="1"/>
          </p:cNvSpPr>
          <p:nvPr/>
        </p:nvSpPr>
        <p:spPr bwMode="auto">
          <a:xfrm>
            <a:off x="5555201" y="1450975"/>
            <a:ext cx="3037684" cy="1906588"/>
          </a:xfrm>
          <a:prstGeom prst="roundRect">
            <a:avLst>
              <a:gd name="adj" fmla="val 16667"/>
            </a:avLst>
          </a:prstGeom>
          <a:solidFill>
            <a:schemeClr val="accent1">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vert="eaVert" lIns="91425" tIns="45712" rIns="91425" bIns="45712" anchor="ctr"/>
          <a:lstStyle/>
          <a:p>
            <a:pPr>
              <a:defRPr/>
            </a:pPr>
            <a:endParaRPr lang="zh-CN" altLang="en-US" dirty="0">
              <a:solidFill>
                <a:schemeClr val="tx1"/>
              </a:solidFill>
            </a:endParaRPr>
          </a:p>
        </p:txBody>
      </p:sp>
      <p:sp>
        <p:nvSpPr>
          <p:cNvPr id="13328" name="Rectangle 8"/>
          <p:cNvSpPr>
            <a:spLocks noChangeArrowheads="1"/>
          </p:cNvSpPr>
          <p:nvPr/>
        </p:nvSpPr>
        <p:spPr bwMode="auto">
          <a:xfrm>
            <a:off x="5677971" y="1577666"/>
            <a:ext cx="2829133" cy="1671638"/>
          </a:xfrm>
          <a:prstGeom prst="rect">
            <a:avLst/>
          </a:prstGeom>
          <a:solidFill>
            <a:schemeClr val="accent1">
              <a:lumMod val="20000"/>
              <a:lumOff val="80000"/>
            </a:schemeClr>
          </a:solidFill>
          <a:ln w="28575">
            <a:noFill/>
            <a:miter lim="800000"/>
            <a:headEnd/>
            <a:tailEnd/>
          </a:ln>
        </p:spPr>
        <p:txBody>
          <a:bodyPr wrap="none" lIns="91338" tIns="45670" rIns="91338" bIns="45670"/>
          <a:lstStyle/>
          <a:p>
            <a:pPr marL="180975" indent="-180975" algn="l" defTabSz="1001713" eaLnBrk="0" hangingPunct="0">
              <a:lnSpc>
                <a:spcPct val="115000"/>
              </a:lnSpc>
              <a:spcBef>
                <a:spcPct val="0"/>
              </a:spcBef>
              <a:buClr>
                <a:schemeClr val="tx1"/>
              </a:buClr>
              <a:buFont typeface="Wingdings" pitchFamily="2" charset="2"/>
              <a:buChar char="§"/>
            </a:pPr>
            <a:r>
              <a:rPr lang="de-DE" altLang="zh-CN" sz="1200" b="0" dirty="0" smtClean="0"/>
              <a:t>eNB automatic discovery</a:t>
            </a:r>
          </a:p>
          <a:p>
            <a:pPr marL="180975" indent="-180975" algn="l" defTabSz="1001713" eaLnBrk="0" hangingPunct="0">
              <a:lnSpc>
                <a:spcPct val="115000"/>
              </a:lnSpc>
              <a:spcBef>
                <a:spcPct val="0"/>
              </a:spcBef>
              <a:buClr>
                <a:schemeClr val="tx1"/>
              </a:buClr>
              <a:buFont typeface="Wingdings" pitchFamily="2" charset="2"/>
              <a:buChar char="§"/>
            </a:pPr>
            <a:r>
              <a:rPr lang="de-DE" altLang="zh-CN" sz="1200" b="0" dirty="0" smtClean="0"/>
              <a:t>Plug &amp; Play installation</a:t>
            </a:r>
          </a:p>
          <a:p>
            <a:pPr marL="180975" indent="-180975" algn="l" defTabSz="1001713" eaLnBrk="0" hangingPunct="0">
              <a:lnSpc>
                <a:spcPct val="115000"/>
              </a:lnSpc>
              <a:spcBef>
                <a:spcPct val="0"/>
              </a:spcBef>
              <a:buClr>
                <a:schemeClr val="tx1"/>
              </a:buClr>
              <a:buFont typeface="Wingdings" pitchFamily="2" charset="2"/>
              <a:buChar char="§"/>
            </a:pPr>
            <a:r>
              <a:rPr lang="en-US" altLang="zh-CN" sz="1200" b="0" dirty="0" smtClean="0"/>
              <a:t>Automatic SW download</a:t>
            </a:r>
          </a:p>
          <a:p>
            <a:pPr marL="180975" indent="-180975" algn="l" defTabSz="1001713" eaLnBrk="0" hangingPunct="0">
              <a:lnSpc>
                <a:spcPct val="115000"/>
              </a:lnSpc>
              <a:spcBef>
                <a:spcPct val="0"/>
              </a:spcBef>
              <a:buClr>
                <a:schemeClr val="tx1"/>
              </a:buClr>
              <a:buFont typeface="Wingdings" pitchFamily="2" charset="2"/>
              <a:buChar char="§"/>
            </a:pPr>
            <a:r>
              <a:rPr lang="en-US" altLang="zh-CN" sz="1200" b="0" dirty="0" smtClean="0"/>
              <a:t>Automatic SW upgrade</a:t>
            </a:r>
            <a:r>
              <a:rPr lang="de-DE" altLang="zh-CN" sz="1200" i="1" dirty="0" smtClean="0">
                <a:sym typeface="Wingdings" pitchFamily="2" charset="2"/>
              </a:rPr>
              <a:t> </a:t>
            </a:r>
          </a:p>
          <a:p>
            <a:pPr marL="180975" indent="-180975" algn="l" defTabSz="1001713" eaLnBrk="0" hangingPunct="0">
              <a:lnSpc>
                <a:spcPct val="115000"/>
              </a:lnSpc>
              <a:spcBef>
                <a:spcPct val="0"/>
              </a:spcBef>
              <a:buClr>
                <a:schemeClr val="tx1"/>
              </a:buClr>
              <a:buFont typeface="Wingdings" pitchFamily="2" charset="2"/>
              <a:buChar char="§"/>
            </a:pPr>
            <a:r>
              <a:rPr lang="de-DE" altLang="zh-CN" sz="1200" b="0" dirty="0" smtClean="0">
                <a:sym typeface="Wingdings" pitchFamily="2" charset="2"/>
              </a:rPr>
              <a:t>Automatic Configuration file download</a:t>
            </a:r>
          </a:p>
          <a:p>
            <a:pPr marL="180975" indent="-180975" algn="l" defTabSz="1001713" eaLnBrk="0" hangingPunct="0">
              <a:lnSpc>
                <a:spcPct val="115000"/>
              </a:lnSpc>
              <a:spcBef>
                <a:spcPct val="0"/>
              </a:spcBef>
              <a:buClr>
                <a:schemeClr val="tx1"/>
              </a:buClr>
              <a:buFont typeface="Wingdings" pitchFamily="2" charset="2"/>
              <a:buChar char="§"/>
            </a:pPr>
            <a:r>
              <a:rPr lang="en-US" altLang="zh-CN" sz="1200" b="0" dirty="0" smtClean="0">
                <a:sym typeface="Wingdings" pitchFamily="2" charset="2"/>
              </a:rPr>
              <a:t>Self-test</a:t>
            </a:r>
            <a:r>
              <a:rPr lang="de-DE" altLang="zh-CN" sz="1200" b="0" dirty="0" smtClean="0">
                <a:sym typeface="Wingdings" pitchFamily="2" charset="2"/>
              </a:rPr>
              <a:t>  &amp; report</a:t>
            </a:r>
            <a:r>
              <a:rPr lang="de-DE" altLang="zh-CN" sz="1200" i="1" dirty="0" smtClean="0">
                <a:sym typeface="Wingdings" pitchFamily="2" charset="2"/>
              </a:rPr>
              <a:t>      </a:t>
            </a:r>
            <a:endParaRPr lang="en-US" altLang="zh-CN" sz="1200" i="1" dirty="0">
              <a:sym typeface="Wingdings" pitchFamily="2" charset="2"/>
            </a:endParaRPr>
          </a:p>
        </p:txBody>
      </p:sp>
      <p:sp>
        <p:nvSpPr>
          <p:cNvPr id="13329" name="Oval 23"/>
          <p:cNvSpPr>
            <a:spLocks noChangeArrowheads="1"/>
          </p:cNvSpPr>
          <p:nvPr/>
        </p:nvSpPr>
        <p:spPr bwMode="gray">
          <a:xfrm>
            <a:off x="5536156" y="1379538"/>
            <a:ext cx="2824617" cy="93662"/>
          </a:xfrm>
          <a:prstGeom prst="ellipse">
            <a:avLst/>
          </a:prstGeom>
          <a:gradFill rotWithShape="1">
            <a:gsLst>
              <a:gs pos="0">
                <a:srgbClr val="800000"/>
              </a:gs>
              <a:gs pos="100000">
                <a:srgbClr val="FFFFFF"/>
              </a:gs>
            </a:gsLst>
            <a:path path="shape">
              <a:fillToRect l="50000" t="50000" r="50000" b="50000"/>
            </a:path>
          </a:gradFill>
          <a:ln w="9525">
            <a:noFill/>
            <a:round/>
            <a:headEnd/>
            <a:tailEnd/>
          </a:ln>
        </p:spPr>
        <p:txBody>
          <a:bodyPr wrap="none" lIns="100104" tIns="50053" rIns="100104" bIns="50053" anchor="ctr"/>
          <a:lstStyle/>
          <a:p>
            <a:pPr defTabSz="1001713">
              <a:spcBef>
                <a:spcPct val="0"/>
              </a:spcBef>
              <a:buClrTx/>
              <a:buSzTx/>
              <a:buFontTx/>
              <a:buNone/>
            </a:pPr>
            <a:endParaRPr lang="zh-CN" altLang="zh-CN" sz="1300">
              <a:latin typeface="华文中宋" pitchFamily="2" charset="-122"/>
              <a:ea typeface="华文中宋" pitchFamily="2" charset="-122"/>
            </a:endParaRPr>
          </a:p>
        </p:txBody>
      </p:sp>
      <p:sp>
        <p:nvSpPr>
          <p:cNvPr id="13330" name="Rectangle 25"/>
          <p:cNvSpPr>
            <a:spLocks noChangeArrowheads="1"/>
          </p:cNvSpPr>
          <p:nvPr/>
        </p:nvSpPr>
        <p:spPr bwMode="auto">
          <a:xfrm>
            <a:off x="6155120" y="928688"/>
            <a:ext cx="2180369" cy="400093"/>
          </a:xfrm>
          <a:prstGeom prst="rect">
            <a:avLst/>
          </a:prstGeom>
          <a:noFill/>
          <a:ln w="9525">
            <a:noFill/>
            <a:miter lim="800000"/>
            <a:headEnd/>
            <a:tailEnd/>
          </a:ln>
        </p:spPr>
        <p:txBody>
          <a:bodyPr wrap="none" lIns="91422" tIns="45712" rIns="91422" bIns="45712">
            <a:spAutoFit/>
          </a:bodyPr>
          <a:lstStyle/>
          <a:p>
            <a:pPr algn="l" defTabSz="1001713" eaLnBrk="0" hangingPunct="0">
              <a:spcBef>
                <a:spcPct val="0"/>
              </a:spcBef>
              <a:buClr>
                <a:schemeClr val="tx1"/>
              </a:buClr>
            </a:pPr>
            <a:r>
              <a:rPr lang="de-DE" altLang="zh-CN" sz="2000" i="1">
                <a:solidFill>
                  <a:schemeClr val="tx2"/>
                </a:solidFill>
                <a:sym typeface="Wingdings" pitchFamily="2" charset="2"/>
              </a:rPr>
              <a:t>Self-configuration</a:t>
            </a:r>
            <a:endParaRPr lang="en-US" altLang="zh-CN" sz="2000" i="1">
              <a:solidFill>
                <a:schemeClr val="tx2"/>
              </a:solidFill>
              <a:sym typeface="Wingdings" pitchFamily="2" charset="2"/>
            </a:endParaRPr>
          </a:p>
        </p:txBody>
      </p:sp>
      <p:graphicFrame>
        <p:nvGraphicFramePr>
          <p:cNvPr id="23" name="图示 22"/>
          <p:cNvGraphicFramePr/>
          <p:nvPr/>
        </p:nvGraphicFramePr>
        <p:xfrm>
          <a:off x="2911499" y="1785926"/>
          <a:ext cx="3535260"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p:cNvSpPr>
            <a:spLocks noGrp="1"/>
          </p:cNvSpPr>
          <p:nvPr>
            <p:ph type="dt" sz="quarter" idx="10"/>
          </p:nvPr>
        </p:nvSpPr>
        <p:spPr>
          <a:noFill/>
        </p:spPr>
        <p:txBody>
          <a:bodyPr/>
          <a:lstStyle/>
          <a:p>
            <a:r>
              <a:rPr lang="de-DE" smtClean="0"/>
              <a:t>Page </a:t>
            </a:r>
            <a:fld id="{0D1931E2-9085-4869-B982-D11D1A59B160}" type="slidenum">
              <a:rPr lang="de-DE" smtClean="0"/>
              <a:pPr/>
              <a:t>41</a:t>
            </a:fld>
            <a:endParaRPr lang="en-GB" smtClean="0"/>
          </a:p>
        </p:txBody>
      </p:sp>
      <p:sp>
        <p:nvSpPr>
          <p:cNvPr id="4101" name="Rectangle 2"/>
          <p:cNvSpPr>
            <a:spLocks noGrp="1" noChangeArrowheads="1"/>
          </p:cNvSpPr>
          <p:nvPr>
            <p:ph type="title" idx="4294967295"/>
          </p:nvPr>
        </p:nvSpPr>
        <p:spPr>
          <a:xfrm>
            <a:off x="609600" y="53975"/>
            <a:ext cx="7543800" cy="782638"/>
          </a:xfrm>
          <a:noFill/>
        </p:spPr>
        <p:txBody>
          <a:bodyPr lIns="91428" tIns="45714" rIns="91428" bIns="45714"/>
          <a:lstStyle/>
          <a:p>
            <a:pPr eaLnBrk="1" hangingPunct="1"/>
            <a:r>
              <a:rPr lang="en-US" altLang="zh-CN" sz="3200" smtClean="0">
                <a:ea typeface="宋体" pitchFamily="2" charset="-122"/>
              </a:rPr>
              <a:t>Key Network Technologies</a:t>
            </a:r>
          </a:p>
        </p:txBody>
      </p:sp>
      <p:pic>
        <p:nvPicPr>
          <p:cNvPr id="4102" name="Picture 3"/>
          <p:cNvPicPr>
            <a:picLocks noChangeAspect="1" noChangeArrowheads="1"/>
          </p:cNvPicPr>
          <p:nvPr/>
        </p:nvPicPr>
        <p:blipFill>
          <a:blip r:embed="rId4" cstate="print"/>
          <a:srcRect/>
          <a:stretch>
            <a:fillRect/>
          </a:stretch>
        </p:blipFill>
        <p:spPr bwMode="auto">
          <a:xfrm>
            <a:off x="1905000" y="2263775"/>
            <a:ext cx="5181600" cy="2195513"/>
          </a:xfrm>
          <a:prstGeom prst="rect">
            <a:avLst/>
          </a:prstGeom>
          <a:noFill/>
          <a:ln w="9525">
            <a:noFill/>
            <a:miter lim="800000"/>
            <a:headEnd/>
            <a:tailEnd/>
          </a:ln>
        </p:spPr>
      </p:pic>
      <p:sp>
        <p:nvSpPr>
          <p:cNvPr id="4103" name="Text Box 4"/>
          <p:cNvSpPr txBox="1">
            <a:spLocks noChangeArrowheads="1"/>
          </p:cNvSpPr>
          <p:nvPr/>
        </p:nvSpPr>
        <p:spPr bwMode="auto">
          <a:xfrm>
            <a:off x="190500" y="2472245"/>
            <a:ext cx="1790700" cy="646121"/>
          </a:xfrm>
          <a:prstGeom prst="rect">
            <a:avLst/>
          </a:prstGeom>
          <a:noFill/>
          <a:ln w="9525" algn="ctr">
            <a:noFill/>
            <a:miter lim="800000"/>
            <a:headEnd/>
            <a:tailEnd/>
          </a:ln>
        </p:spPr>
        <p:txBody>
          <a:bodyPr wrap="square" lIns="91241" tIns="45616" rIns="91241" bIns="45616">
            <a:spAutoFit/>
          </a:bodyPr>
          <a:lstStyle/>
          <a:p>
            <a:pPr marL="117475" indent="-117475">
              <a:spcBef>
                <a:spcPts val="0"/>
              </a:spcBef>
              <a:spcAft>
                <a:spcPts val="0"/>
              </a:spcAft>
              <a:buFont typeface="Arial" pitchFamily="34" charset="0"/>
              <a:buChar char="•"/>
            </a:pPr>
            <a:r>
              <a:rPr lang="en-US" altLang="zh-CN" sz="1200" dirty="0" smtClean="0">
                <a:ea typeface="宋体" pitchFamily="2" charset="-122"/>
              </a:rPr>
              <a:t>dynamic policy </a:t>
            </a:r>
            <a:r>
              <a:rPr lang="en-US" altLang="zh-CN" sz="1200" dirty="0">
                <a:ea typeface="宋体" pitchFamily="2" charset="-122"/>
              </a:rPr>
              <a:t>charging </a:t>
            </a:r>
            <a:r>
              <a:rPr lang="en-US" altLang="zh-CN" sz="1200" dirty="0" smtClean="0">
                <a:ea typeface="宋体" pitchFamily="2" charset="-122"/>
              </a:rPr>
              <a:t>control</a:t>
            </a:r>
          </a:p>
          <a:p>
            <a:pPr marL="117475" indent="-117475">
              <a:spcBef>
                <a:spcPts val="0"/>
              </a:spcBef>
              <a:spcAft>
                <a:spcPts val="0"/>
              </a:spcAft>
              <a:buFont typeface="Arial" pitchFamily="34" charset="0"/>
              <a:buChar char="•"/>
            </a:pPr>
            <a:r>
              <a:rPr lang="en-US" altLang="zh-CN" sz="1200" dirty="0" smtClean="0">
                <a:ea typeface="宋体" pitchFamily="2" charset="-122"/>
              </a:rPr>
              <a:t>Per service flow </a:t>
            </a:r>
            <a:r>
              <a:rPr lang="en-US" altLang="zh-CN" sz="1200" dirty="0" err="1" smtClean="0">
                <a:ea typeface="宋体" pitchFamily="2" charset="-122"/>
              </a:rPr>
              <a:t>QoS</a:t>
            </a:r>
            <a:endParaRPr lang="en-US" altLang="zh-CN" sz="1200" dirty="0">
              <a:ea typeface="宋体" pitchFamily="2" charset="-122"/>
            </a:endParaRPr>
          </a:p>
        </p:txBody>
      </p:sp>
      <p:sp>
        <p:nvSpPr>
          <p:cNvPr id="4104" name="Text Box 5"/>
          <p:cNvSpPr txBox="1">
            <a:spLocks noChangeArrowheads="1"/>
          </p:cNvSpPr>
          <p:nvPr/>
        </p:nvSpPr>
        <p:spPr bwMode="auto">
          <a:xfrm>
            <a:off x="7086600" y="3619500"/>
            <a:ext cx="1790700" cy="350655"/>
          </a:xfrm>
          <a:prstGeom prst="rect">
            <a:avLst/>
          </a:prstGeom>
          <a:noFill/>
          <a:ln w="9525" algn="ctr">
            <a:noFill/>
            <a:miter lim="800000"/>
            <a:headEnd/>
            <a:tailEnd/>
          </a:ln>
        </p:spPr>
        <p:txBody>
          <a:bodyPr wrap="square" lIns="91241" tIns="45616" rIns="91241" bIns="45616">
            <a:spAutoFit/>
          </a:bodyPr>
          <a:lstStyle/>
          <a:p>
            <a:pPr marL="104775" indent="-104775" algn="ctr">
              <a:lnSpc>
                <a:spcPct val="70000"/>
              </a:lnSpc>
              <a:spcBef>
                <a:spcPct val="50000"/>
              </a:spcBef>
              <a:buFontTx/>
              <a:buChar char="•"/>
            </a:pPr>
            <a:r>
              <a:rPr lang="en-US" altLang="zh-CN" sz="1200" dirty="0">
                <a:ea typeface="MS PGothic" pitchFamily="34" charset="-128"/>
              </a:rPr>
              <a:t>A common core for all wireless technology</a:t>
            </a:r>
          </a:p>
        </p:txBody>
      </p:sp>
      <p:sp>
        <p:nvSpPr>
          <p:cNvPr id="4105" name="Text Box 6"/>
          <p:cNvSpPr txBox="1">
            <a:spLocks noChangeArrowheads="1"/>
          </p:cNvSpPr>
          <p:nvPr/>
        </p:nvSpPr>
        <p:spPr bwMode="auto">
          <a:xfrm>
            <a:off x="4035425" y="3141663"/>
            <a:ext cx="896938" cy="457200"/>
          </a:xfrm>
          <a:prstGeom prst="rect">
            <a:avLst/>
          </a:prstGeom>
          <a:noFill/>
          <a:ln w="9525" algn="ctr">
            <a:noFill/>
            <a:miter lim="800000"/>
            <a:headEnd/>
            <a:tailEnd/>
          </a:ln>
        </p:spPr>
        <p:txBody>
          <a:bodyPr lIns="91428" tIns="45714" rIns="91428" bIns="45714">
            <a:spAutoFit/>
          </a:bodyPr>
          <a:lstStyle/>
          <a:p>
            <a:pPr algn="ctr" defTabSz="1066800">
              <a:spcBef>
                <a:spcPct val="50000"/>
              </a:spcBef>
            </a:pPr>
            <a:r>
              <a:rPr lang="en-US" altLang="zh-CN" sz="2400" b="1">
                <a:ea typeface="宋体" pitchFamily="2" charset="-122"/>
              </a:rPr>
              <a:t>EPS</a:t>
            </a:r>
          </a:p>
        </p:txBody>
      </p:sp>
      <p:sp>
        <p:nvSpPr>
          <p:cNvPr id="4106" name="Text Box 7"/>
          <p:cNvSpPr txBox="1">
            <a:spLocks noChangeArrowheads="1"/>
          </p:cNvSpPr>
          <p:nvPr/>
        </p:nvSpPr>
        <p:spPr bwMode="auto">
          <a:xfrm>
            <a:off x="171895" y="3544215"/>
            <a:ext cx="2057400" cy="590721"/>
          </a:xfrm>
          <a:prstGeom prst="rect">
            <a:avLst/>
          </a:prstGeom>
          <a:noFill/>
          <a:ln w="9525" algn="ctr">
            <a:noFill/>
            <a:miter lim="800000"/>
            <a:headEnd/>
            <a:tailEnd/>
          </a:ln>
        </p:spPr>
        <p:txBody>
          <a:bodyPr wrap="square" lIns="91241" tIns="45616" rIns="91241" bIns="45616">
            <a:spAutoFit/>
          </a:bodyPr>
          <a:lstStyle/>
          <a:p>
            <a:pPr marL="117475" indent="-117475">
              <a:lnSpc>
                <a:spcPct val="90000"/>
              </a:lnSpc>
              <a:spcBef>
                <a:spcPts val="0"/>
              </a:spcBef>
              <a:spcAft>
                <a:spcPts val="0"/>
              </a:spcAft>
              <a:buFont typeface="Arial" pitchFamily="34" charset="0"/>
              <a:buChar char="•"/>
            </a:pPr>
            <a:r>
              <a:rPr lang="en-US" altLang="zh-CN" sz="1200" dirty="0" smtClean="0">
                <a:ea typeface="宋体" pitchFamily="2" charset="-122"/>
              </a:rPr>
              <a:t>Shared </a:t>
            </a:r>
            <a:r>
              <a:rPr lang="en-US" altLang="zh-CN" sz="1200" dirty="0" err="1" smtClean="0">
                <a:ea typeface="宋体" pitchFamily="2" charset="-122"/>
              </a:rPr>
              <a:t>eRAN</a:t>
            </a:r>
            <a:r>
              <a:rPr lang="en-US" altLang="zh-CN" sz="1200" dirty="0" smtClean="0">
                <a:ea typeface="宋体" pitchFamily="2" charset="-122"/>
              </a:rPr>
              <a:t> Network</a:t>
            </a:r>
          </a:p>
          <a:p>
            <a:pPr marL="117475" indent="-117475">
              <a:lnSpc>
                <a:spcPct val="90000"/>
              </a:lnSpc>
              <a:spcBef>
                <a:spcPts val="0"/>
              </a:spcBef>
              <a:spcAft>
                <a:spcPts val="0"/>
              </a:spcAft>
              <a:buFont typeface="Arial" pitchFamily="34" charset="0"/>
              <a:buChar char="•"/>
            </a:pPr>
            <a:r>
              <a:rPr lang="en-US" altLang="zh-CN" sz="1200" dirty="0" smtClean="0">
                <a:ea typeface="宋体" pitchFamily="2" charset="-122"/>
              </a:rPr>
              <a:t>Independent Core Network</a:t>
            </a:r>
            <a:endParaRPr lang="en-US" altLang="zh-CN" sz="1200" dirty="0">
              <a:ea typeface="宋体" pitchFamily="2" charset="-122"/>
            </a:endParaRPr>
          </a:p>
        </p:txBody>
      </p:sp>
      <p:sp>
        <p:nvSpPr>
          <p:cNvPr id="4107" name="Text Box 8"/>
          <p:cNvSpPr txBox="1">
            <a:spLocks noChangeArrowheads="1"/>
          </p:cNvSpPr>
          <p:nvPr/>
        </p:nvSpPr>
        <p:spPr bwMode="auto">
          <a:xfrm>
            <a:off x="6934200" y="2514600"/>
            <a:ext cx="2038350" cy="646121"/>
          </a:xfrm>
          <a:prstGeom prst="rect">
            <a:avLst/>
          </a:prstGeom>
          <a:noFill/>
          <a:ln w="9525" algn="ctr">
            <a:noFill/>
            <a:miter lim="800000"/>
            <a:headEnd/>
            <a:tailEnd/>
          </a:ln>
        </p:spPr>
        <p:txBody>
          <a:bodyPr lIns="91241" tIns="45616" rIns="91241" bIns="45616">
            <a:spAutoFit/>
          </a:bodyPr>
          <a:lstStyle/>
          <a:p>
            <a:pPr marL="104775" indent="-104775" algn="ctr" fontAlgn="t">
              <a:buFontTx/>
              <a:buChar char="•"/>
            </a:pPr>
            <a:r>
              <a:rPr lang="en-US" altLang="zh-CN" sz="1200" dirty="0">
                <a:ea typeface="MS PGothic" pitchFamily="34" charset="-128"/>
              </a:rPr>
              <a:t>Hardware Pooling for  Scalability and network reliability</a:t>
            </a:r>
          </a:p>
        </p:txBody>
      </p:sp>
      <p:sp>
        <p:nvSpPr>
          <p:cNvPr id="4108" name="Line 162"/>
          <p:cNvSpPr>
            <a:spLocks noChangeShapeType="1"/>
          </p:cNvSpPr>
          <p:nvPr/>
        </p:nvSpPr>
        <p:spPr bwMode="auto">
          <a:xfrm flipH="1">
            <a:off x="4508500" y="4114800"/>
            <a:ext cx="0" cy="153035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4109" name="Line 163"/>
          <p:cNvSpPr>
            <a:spLocks noChangeShapeType="1"/>
          </p:cNvSpPr>
          <p:nvPr/>
        </p:nvSpPr>
        <p:spPr bwMode="auto">
          <a:xfrm flipH="1">
            <a:off x="985838" y="3378200"/>
            <a:ext cx="1876425" cy="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4110" name="Line 164"/>
          <p:cNvSpPr>
            <a:spLocks noChangeShapeType="1"/>
          </p:cNvSpPr>
          <p:nvPr/>
        </p:nvSpPr>
        <p:spPr bwMode="auto">
          <a:xfrm flipH="1">
            <a:off x="6188842" y="3360738"/>
            <a:ext cx="1878013" cy="0"/>
          </a:xfrm>
          <a:prstGeom prst="line">
            <a:avLst/>
          </a:prstGeom>
          <a:noFill/>
          <a:ln w="38100">
            <a:solidFill>
              <a:schemeClr val="tx1"/>
            </a:solidFill>
            <a:round/>
            <a:headEnd/>
            <a:tailEnd/>
          </a:ln>
        </p:spPr>
        <p:txBody>
          <a:bodyPr lIns="90000" tIns="46800" rIns="90000" bIns="46800">
            <a:spAutoFit/>
          </a:bodyPr>
          <a:lstStyle/>
          <a:p>
            <a:endParaRPr lang="en-US"/>
          </a:p>
        </p:txBody>
      </p:sp>
      <p:sp>
        <p:nvSpPr>
          <p:cNvPr id="4111" name="Line 165"/>
          <p:cNvSpPr>
            <a:spLocks noChangeShapeType="1"/>
          </p:cNvSpPr>
          <p:nvPr/>
        </p:nvSpPr>
        <p:spPr bwMode="auto">
          <a:xfrm flipH="1">
            <a:off x="4486275" y="1035050"/>
            <a:ext cx="0" cy="1530350"/>
          </a:xfrm>
          <a:prstGeom prst="line">
            <a:avLst/>
          </a:prstGeom>
          <a:noFill/>
          <a:ln w="38100">
            <a:solidFill>
              <a:schemeClr val="tx1"/>
            </a:solidFill>
            <a:round/>
            <a:headEnd/>
            <a:tailEnd/>
          </a:ln>
        </p:spPr>
        <p:txBody>
          <a:bodyPr lIns="90000" tIns="46800" rIns="90000" bIns="46800">
            <a:spAutoFit/>
          </a:bodyPr>
          <a:lstStyle/>
          <a:p>
            <a:endParaRPr lang="en-US"/>
          </a:p>
        </p:txBody>
      </p:sp>
      <p:grpSp>
        <p:nvGrpSpPr>
          <p:cNvPr id="3" name="Group 954"/>
          <p:cNvGrpSpPr>
            <a:grpSpLocks/>
          </p:cNvGrpSpPr>
          <p:nvPr/>
        </p:nvGrpSpPr>
        <p:grpSpPr bwMode="auto">
          <a:xfrm>
            <a:off x="5072063" y="714375"/>
            <a:ext cx="3929062" cy="1736867"/>
            <a:chOff x="5072066" y="745751"/>
            <a:chExt cx="3929090" cy="1736902"/>
          </a:xfrm>
        </p:grpSpPr>
        <p:sp>
          <p:nvSpPr>
            <p:cNvPr id="4611" name="Line 5"/>
            <p:cNvSpPr>
              <a:spLocks noChangeShapeType="1"/>
            </p:cNvSpPr>
            <p:nvPr/>
          </p:nvSpPr>
          <p:spPr bwMode="auto">
            <a:xfrm flipV="1">
              <a:off x="7810131" y="1663319"/>
              <a:ext cx="617340" cy="305214"/>
            </a:xfrm>
            <a:prstGeom prst="line">
              <a:avLst/>
            </a:prstGeom>
            <a:noFill/>
            <a:ln w="28575">
              <a:solidFill>
                <a:schemeClr val="hlink"/>
              </a:solidFill>
              <a:round/>
              <a:headEnd/>
              <a:tailEnd/>
            </a:ln>
          </p:spPr>
          <p:txBody>
            <a:bodyPr lIns="79200" tIns="39600" rIns="79200" bIns="39600">
              <a:spAutoFit/>
            </a:bodyPr>
            <a:lstStyle/>
            <a:p>
              <a:endParaRPr lang="en-US"/>
            </a:p>
          </p:txBody>
        </p:sp>
        <p:sp>
          <p:nvSpPr>
            <p:cNvPr id="4612" name="Oval 414"/>
            <p:cNvSpPr>
              <a:spLocks noChangeArrowheads="1"/>
            </p:cNvSpPr>
            <p:nvPr/>
          </p:nvSpPr>
          <p:spPr bwMode="auto">
            <a:xfrm>
              <a:off x="7000892" y="2032534"/>
              <a:ext cx="1427172" cy="285581"/>
            </a:xfrm>
            <a:prstGeom prst="ellipse">
              <a:avLst/>
            </a:prstGeom>
            <a:solidFill>
              <a:srgbClr val="CCFF99"/>
            </a:solidFill>
            <a:ln w="9525">
              <a:round/>
              <a:headEnd/>
              <a:tailEnd/>
            </a:ln>
            <a:scene3d>
              <a:camera prst="legacyObliqueTopRight">
                <a:rot lat="16199992" lon="0" rev="0"/>
              </a:camera>
              <a:lightRig rig="legacyFlat2" dir="t"/>
            </a:scene3d>
            <a:sp3d extrusionH="125400" prstMaterial="legacyMatte">
              <a:bevelT w="13500" h="13500" prst="angle"/>
              <a:bevelB w="13500" h="13500" prst="angle"/>
              <a:extrusionClr>
                <a:schemeClr val="bg1"/>
              </a:extrusionClr>
            </a:sp3d>
          </p:spPr>
          <p:txBody>
            <a:bodyPr lIns="79200" tIns="39600" rIns="79200" bIns="39600" anchor="ctr">
              <a:spAutoFit/>
              <a:flatTx/>
            </a:bodyPr>
            <a:lstStyle/>
            <a:p>
              <a:endParaRPr lang="en-US" sz="800"/>
            </a:p>
          </p:txBody>
        </p:sp>
        <p:sp>
          <p:nvSpPr>
            <p:cNvPr id="4613" name="Oval 415"/>
            <p:cNvSpPr>
              <a:spLocks noChangeArrowheads="1"/>
            </p:cNvSpPr>
            <p:nvPr/>
          </p:nvSpPr>
          <p:spPr bwMode="auto">
            <a:xfrm>
              <a:off x="5226055" y="2007132"/>
              <a:ext cx="1427172" cy="285581"/>
            </a:xfrm>
            <a:prstGeom prst="ellipse">
              <a:avLst/>
            </a:prstGeom>
            <a:solidFill>
              <a:schemeClr val="accent1"/>
            </a:solidFill>
            <a:ln w="9525">
              <a:round/>
              <a:headEnd/>
              <a:tailEnd/>
            </a:ln>
            <a:scene3d>
              <a:camera prst="legacyObliqueTopRight">
                <a:rot lat="16199992" lon="0" rev="0"/>
              </a:camera>
              <a:lightRig rig="legacyFlat2" dir="t"/>
            </a:scene3d>
            <a:sp3d extrusionH="125400" prstMaterial="legacyMatte">
              <a:bevelT w="13500" h="13500" prst="angle"/>
              <a:bevelB w="13500" h="13500" prst="angle"/>
              <a:extrusionClr>
                <a:schemeClr val="bg1"/>
              </a:extrusionClr>
            </a:sp3d>
          </p:spPr>
          <p:txBody>
            <a:bodyPr lIns="79200" tIns="39600" rIns="79200" bIns="39600" anchor="ctr">
              <a:spAutoFit/>
              <a:flatTx/>
            </a:bodyPr>
            <a:lstStyle/>
            <a:p>
              <a:endParaRPr lang="en-US" sz="800"/>
            </a:p>
          </p:txBody>
        </p:sp>
        <p:sp>
          <p:nvSpPr>
            <p:cNvPr id="4614" name="Oval 416"/>
            <p:cNvSpPr>
              <a:spLocks noChangeArrowheads="1"/>
            </p:cNvSpPr>
            <p:nvPr/>
          </p:nvSpPr>
          <p:spPr bwMode="auto">
            <a:xfrm>
              <a:off x="6151574" y="1116527"/>
              <a:ext cx="1427172" cy="285581"/>
            </a:xfrm>
            <a:prstGeom prst="ellipse">
              <a:avLst/>
            </a:prstGeom>
            <a:solidFill>
              <a:srgbClr val="99CCFF"/>
            </a:solidFill>
            <a:ln w="9525">
              <a:round/>
              <a:headEnd/>
              <a:tailEnd/>
            </a:ln>
            <a:scene3d>
              <a:camera prst="legacyObliqueTopRight">
                <a:rot lat="16199992" lon="0" rev="0"/>
              </a:camera>
              <a:lightRig rig="legacyFlat2" dir="t"/>
            </a:scene3d>
            <a:sp3d extrusionH="125400" prstMaterial="legacyMatte">
              <a:bevelT w="13500" h="13500" prst="angle"/>
              <a:bevelB w="13500" h="13500" prst="angle"/>
              <a:extrusionClr>
                <a:schemeClr val="bg1"/>
              </a:extrusionClr>
            </a:sp3d>
          </p:spPr>
          <p:txBody>
            <a:bodyPr lIns="79200" tIns="39600" rIns="79200" bIns="39600" anchor="ctr">
              <a:spAutoFit/>
              <a:flatTx/>
            </a:bodyPr>
            <a:lstStyle/>
            <a:p>
              <a:endParaRPr lang="en-US" sz="800"/>
            </a:p>
          </p:txBody>
        </p:sp>
        <p:pic>
          <p:nvPicPr>
            <p:cNvPr id="4615" name="Picture 417" descr="图片131"/>
            <p:cNvPicPr>
              <a:picLocks noChangeAspect="1" noChangeArrowheads="1"/>
            </p:cNvPicPr>
            <p:nvPr/>
          </p:nvPicPr>
          <p:blipFill>
            <a:blip r:embed="rId5" cstate="print"/>
            <a:srcRect/>
            <a:stretch>
              <a:fillRect/>
            </a:stretch>
          </p:blipFill>
          <p:spPr bwMode="auto">
            <a:xfrm>
              <a:off x="5072066" y="745751"/>
              <a:ext cx="312922" cy="436158"/>
            </a:xfrm>
            <a:prstGeom prst="rect">
              <a:avLst/>
            </a:prstGeom>
            <a:noFill/>
            <a:ln w="9525">
              <a:noFill/>
              <a:miter lim="800000"/>
              <a:headEnd/>
              <a:tailEnd/>
            </a:ln>
          </p:spPr>
        </p:pic>
        <p:sp>
          <p:nvSpPr>
            <p:cNvPr id="4616" name="Text Box 10"/>
            <p:cNvSpPr txBox="1">
              <a:spLocks noChangeArrowheads="1"/>
            </p:cNvSpPr>
            <p:nvPr/>
          </p:nvSpPr>
          <p:spPr bwMode="auto">
            <a:xfrm>
              <a:off x="6575439" y="1269637"/>
              <a:ext cx="925519" cy="187699"/>
            </a:xfrm>
            <a:prstGeom prst="rect">
              <a:avLst/>
            </a:prstGeom>
            <a:noFill/>
            <a:ln w="9525" algn="ctr">
              <a:noFill/>
              <a:miter lim="800000"/>
              <a:headEnd/>
              <a:tailEnd/>
            </a:ln>
          </p:spPr>
          <p:txBody>
            <a:bodyPr lIns="79200" tIns="39600" rIns="79200" bIns="39600">
              <a:spAutoFit/>
            </a:bodyPr>
            <a:lstStyle/>
            <a:p>
              <a:pPr algn="ctr" defTabSz="801688">
                <a:spcBef>
                  <a:spcPct val="50000"/>
                </a:spcBef>
              </a:pPr>
              <a:r>
                <a:rPr lang="en-US" altLang="zh-CN" sz="700">
                  <a:latin typeface="FrutigerNext LT Regular" pitchFamily="34" charset="0"/>
                  <a:ea typeface="MS PGothic" pitchFamily="34" charset="-128"/>
                </a:rPr>
                <a:t>MME Pool</a:t>
              </a:r>
            </a:p>
          </p:txBody>
        </p:sp>
        <p:sp>
          <p:nvSpPr>
            <p:cNvPr id="4617" name="Text Box 11"/>
            <p:cNvSpPr txBox="1">
              <a:spLocks noChangeArrowheads="1"/>
            </p:cNvSpPr>
            <p:nvPr/>
          </p:nvSpPr>
          <p:spPr bwMode="auto">
            <a:xfrm>
              <a:off x="5573720" y="2184055"/>
              <a:ext cx="655642" cy="187699"/>
            </a:xfrm>
            <a:prstGeom prst="rect">
              <a:avLst/>
            </a:prstGeom>
            <a:noFill/>
            <a:ln w="9525" algn="ctr">
              <a:noFill/>
              <a:miter lim="800000"/>
              <a:headEnd/>
              <a:tailEnd/>
            </a:ln>
          </p:spPr>
          <p:txBody>
            <a:bodyPr lIns="79200" tIns="39600" rIns="79200" bIns="39600">
              <a:spAutoFit/>
            </a:bodyPr>
            <a:lstStyle/>
            <a:p>
              <a:pPr algn="ctr" defTabSz="801688">
                <a:spcBef>
                  <a:spcPct val="50000"/>
                </a:spcBef>
              </a:pPr>
              <a:r>
                <a:rPr lang="en-US" altLang="zh-CN" sz="700">
                  <a:latin typeface="FrutigerNext LT Regular" pitchFamily="34" charset="0"/>
                  <a:ea typeface="MS PGothic" pitchFamily="34" charset="-128"/>
                </a:rPr>
                <a:t>SGW Pool</a:t>
              </a:r>
            </a:p>
          </p:txBody>
        </p:sp>
        <p:sp>
          <p:nvSpPr>
            <p:cNvPr id="4618" name="Text Box 12"/>
            <p:cNvSpPr txBox="1">
              <a:spLocks noChangeArrowheads="1"/>
            </p:cNvSpPr>
            <p:nvPr/>
          </p:nvSpPr>
          <p:spPr bwMode="auto">
            <a:xfrm>
              <a:off x="7464445" y="2187230"/>
              <a:ext cx="655642" cy="295423"/>
            </a:xfrm>
            <a:prstGeom prst="rect">
              <a:avLst/>
            </a:prstGeom>
            <a:noFill/>
            <a:ln w="9525" algn="ctr">
              <a:noFill/>
              <a:miter lim="800000"/>
              <a:headEnd/>
              <a:tailEnd/>
            </a:ln>
          </p:spPr>
          <p:txBody>
            <a:bodyPr lIns="79200" tIns="39600" rIns="79200" bIns="39600">
              <a:spAutoFit/>
            </a:bodyPr>
            <a:lstStyle/>
            <a:p>
              <a:pPr algn="ctr" defTabSz="801688">
                <a:spcBef>
                  <a:spcPct val="50000"/>
                </a:spcBef>
              </a:pPr>
              <a:r>
                <a:rPr lang="en-US" altLang="zh-CN" sz="700">
                  <a:latin typeface="FrutigerNext LT Regular" pitchFamily="34" charset="0"/>
                  <a:ea typeface="MS PGothic" pitchFamily="34" charset="-128"/>
                </a:rPr>
                <a:t>PDN-GW Pool</a:t>
              </a:r>
            </a:p>
          </p:txBody>
        </p:sp>
        <p:pic>
          <p:nvPicPr>
            <p:cNvPr id="4619" name="Picture 447" descr="图片778"/>
            <p:cNvPicPr>
              <a:picLocks noChangeAspect="1" noChangeArrowheads="1"/>
            </p:cNvPicPr>
            <p:nvPr/>
          </p:nvPicPr>
          <p:blipFill>
            <a:blip r:embed="rId6" cstate="print"/>
            <a:srcRect/>
            <a:stretch>
              <a:fillRect/>
            </a:stretch>
          </p:blipFill>
          <p:spPr bwMode="auto">
            <a:xfrm>
              <a:off x="8345551" y="1285860"/>
              <a:ext cx="655605" cy="469857"/>
            </a:xfrm>
            <a:prstGeom prst="rect">
              <a:avLst/>
            </a:prstGeom>
            <a:noFill/>
            <a:ln w="9525">
              <a:noFill/>
              <a:miter lim="800000"/>
              <a:headEnd/>
              <a:tailEnd/>
            </a:ln>
          </p:spPr>
        </p:pic>
        <p:sp>
          <p:nvSpPr>
            <p:cNvPr id="4620" name="Text Box 15"/>
            <p:cNvSpPr txBox="1">
              <a:spLocks noChangeArrowheads="1"/>
            </p:cNvSpPr>
            <p:nvPr/>
          </p:nvSpPr>
          <p:spPr bwMode="auto">
            <a:xfrm>
              <a:off x="8379308" y="1356951"/>
              <a:ext cx="599174" cy="295423"/>
            </a:xfrm>
            <a:prstGeom prst="rect">
              <a:avLst/>
            </a:prstGeom>
            <a:noFill/>
            <a:ln w="9525" algn="ctr">
              <a:noFill/>
              <a:miter lim="800000"/>
              <a:headEnd/>
              <a:tailEnd/>
            </a:ln>
          </p:spPr>
          <p:txBody>
            <a:bodyPr wrap="none" lIns="79200" tIns="39600" rIns="79200" bIns="39600">
              <a:spAutoFit/>
            </a:bodyPr>
            <a:lstStyle/>
            <a:p>
              <a:pPr algn="ctr" defTabSz="801688"/>
              <a:r>
                <a:rPr lang="en-US" altLang="zh-CN" sz="700">
                  <a:latin typeface="FrutigerNext LT Regular" pitchFamily="34" charset="0"/>
                  <a:ea typeface="MS PGothic" pitchFamily="34" charset="-128"/>
                </a:rPr>
                <a:t>Operator’s</a:t>
              </a:r>
              <a:br>
                <a:rPr lang="en-US" altLang="zh-CN" sz="700">
                  <a:latin typeface="FrutigerNext LT Regular" pitchFamily="34" charset="0"/>
                  <a:ea typeface="MS PGothic" pitchFamily="34" charset="-128"/>
                </a:rPr>
              </a:br>
              <a:r>
                <a:rPr lang="en-US" altLang="zh-CN" sz="700">
                  <a:latin typeface="FrutigerNext LT Regular" pitchFamily="34" charset="0"/>
                  <a:ea typeface="MS PGothic" pitchFamily="34" charset="-128"/>
                </a:rPr>
                <a:t>IP Service</a:t>
              </a:r>
            </a:p>
          </p:txBody>
        </p:sp>
        <p:sp>
          <p:nvSpPr>
            <p:cNvPr id="4621" name="Line 16"/>
            <p:cNvSpPr>
              <a:spLocks noChangeShapeType="1"/>
            </p:cNvSpPr>
            <p:nvPr/>
          </p:nvSpPr>
          <p:spPr bwMode="auto">
            <a:xfrm>
              <a:off x="5303356" y="1051928"/>
              <a:ext cx="1002540" cy="130944"/>
            </a:xfrm>
            <a:prstGeom prst="line">
              <a:avLst/>
            </a:prstGeom>
            <a:noFill/>
            <a:ln w="19050">
              <a:solidFill>
                <a:schemeClr val="hlink"/>
              </a:solidFill>
              <a:prstDash val="dash"/>
              <a:round/>
              <a:headEnd/>
              <a:tailEnd/>
            </a:ln>
          </p:spPr>
          <p:txBody>
            <a:bodyPr lIns="79200" tIns="39600" rIns="79200" bIns="39600">
              <a:spAutoFit/>
            </a:bodyPr>
            <a:lstStyle/>
            <a:p>
              <a:endParaRPr lang="en-US"/>
            </a:p>
          </p:txBody>
        </p:sp>
        <p:sp>
          <p:nvSpPr>
            <p:cNvPr id="4622" name="Line 17"/>
            <p:cNvSpPr>
              <a:spLocks noChangeShapeType="1"/>
            </p:cNvSpPr>
            <p:nvPr/>
          </p:nvSpPr>
          <p:spPr bwMode="auto">
            <a:xfrm>
              <a:off x="5303356" y="1051928"/>
              <a:ext cx="1465970" cy="43327"/>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sp>
          <p:nvSpPr>
            <p:cNvPr id="4623" name="Line 18"/>
            <p:cNvSpPr>
              <a:spLocks noChangeShapeType="1"/>
            </p:cNvSpPr>
            <p:nvPr/>
          </p:nvSpPr>
          <p:spPr bwMode="auto">
            <a:xfrm>
              <a:off x="5341621" y="1051928"/>
              <a:ext cx="1852020" cy="0"/>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pic>
          <p:nvPicPr>
            <p:cNvPr id="4624" name="Picture 425" descr="图片80"/>
            <p:cNvPicPr>
              <a:picLocks noChangeAspect="1" noChangeArrowheads="1"/>
            </p:cNvPicPr>
            <p:nvPr/>
          </p:nvPicPr>
          <p:blipFill>
            <a:blip r:embed="rId7" cstate="print"/>
            <a:srcRect/>
            <a:stretch>
              <a:fillRect/>
            </a:stretch>
          </p:blipFill>
          <p:spPr bwMode="auto">
            <a:xfrm>
              <a:off x="6730211" y="920021"/>
              <a:ext cx="296765" cy="349504"/>
            </a:xfrm>
            <a:prstGeom prst="rect">
              <a:avLst/>
            </a:prstGeom>
            <a:noFill/>
            <a:ln w="9525">
              <a:noFill/>
              <a:miter lim="800000"/>
              <a:headEnd/>
              <a:tailEnd/>
            </a:ln>
          </p:spPr>
        </p:pic>
        <p:pic>
          <p:nvPicPr>
            <p:cNvPr id="4625" name="Picture 426" descr="图片80"/>
            <p:cNvPicPr>
              <a:picLocks noChangeAspect="1" noChangeArrowheads="1"/>
            </p:cNvPicPr>
            <p:nvPr/>
          </p:nvPicPr>
          <p:blipFill>
            <a:blip r:embed="rId7" cstate="print"/>
            <a:srcRect/>
            <a:stretch>
              <a:fillRect/>
            </a:stretch>
          </p:blipFill>
          <p:spPr bwMode="auto">
            <a:xfrm>
              <a:off x="7154526" y="920984"/>
              <a:ext cx="296765" cy="349504"/>
            </a:xfrm>
            <a:prstGeom prst="rect">
              <a:avLst/>
            </a:prstGeom>
            <a:noFill/>
            <a:ln w="9525">
              <a:noFill/>
              <a:miter lim="800000"/>
              <a:headEnd/>
              <a:tailEnd/>
            </a:ln>
          </p:spPr>
        </p:pic>
        <p:pic>
          <p:nvPicPr>
            <p:cNvPr id="4626" name="Picture 427" descr="图片100"/>
            <p:cNvPicPr>
              <a:picLocks noChangeAspect="1" noChangeArrowheads="1"/>
            </p:cNvPicPr>
            <p:nvPr/>
          </p:nvPicPr>
          <p:blipFill>
            <a:blip r:embed="rId8" cstate="print"/>
            <a:srcRect/>
            <a:stretch>
              <a:fillRect/>
            </a:stretch>
          </p:blipFill>
          <p:spPr bwMode="auto">
            <a:xfrm>
              <a:off x="6267631" y="1007638"/>
              <a:ext cx="296765" cy="349504"/>
            </a:xfrm>
            <a:prstGeom prst="rect">
              <a:avLst/>
            </a:prstGeom>
            <a:noFill/>
            <a:ln w="9525">
              <a:noFill/>
              <a:miter lim="800000"/>
              <a:headEnd/>
              <a:tailEnd/>
            </a:ln>
          </p:spPr>
        </p:pic>
        <p:sp>
          <p:nvSpPr>
            <p:cNvPr id="4627" name="Line 22"/>
            <p:cNvSpPr>
              <a:spLocks noChangeShapeType="1"/>
            </p:cNvSpPr>
            <p:nvPr/>
          </p:nvSpPr>
          <p:spPr bwMode="auto">
            <a:xfrm flipH="1">
              <a:off x="5534646" y="1313815"/>
              <a:ext cx="848630" cy="567102"/>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sp>
          <p:nvSpPr>
            <p:cNvPr id="4628" name="Line 23"/>
            <p:cNvSpPr>
              <a:spLocks noChangeShapeType="1"/>
            </p:cNvSpPr>
            <p:nvPr/>
          </p:nvSpPr>
          <p:spPr bwMode="auto">
            <a:xfrm flipH="1">
              <a:off x="5958961" y="1313815"/>
              <a:ext cx="424315" cy="480448"/>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sp>
          <p:nvSpPr>
            <p:cNvPr id="4629" name="Line 24"/>
            <p:cNvSpPr>
              <a:spLocks noChangeShapeType="1"/>
            </p:cNvSpPr>
            <p:nvPr/>
          </p:nvSpPr>
          <p:spPr bwMode="auto">
            <a:xfrm>
              <a:off x="6383276" y="1313815"/>
              <a:ext cx="0" cy="480448"/>
            </a:xfrm>
            <a:prstGeom prst="line">
              <a:avLst/>
            </a:prstGeom>
            <a:noFill/>
            <a:ln w="19050">
              <a:solidFill>
                <a:schemeClr val="hlink"/>
              </a:solidFill>
              <a:prstDash val="dash"/>
              <a:round/>
              <a:headEnd/>
              <a:tailEnd/>
            </a:ln>
          </p:spPr>
          <p:txBody>
            <a:bodyPr lIns="79200" tIns="39600" rIns="79200" bIns="39600">
              <a:spAutoFit/>
            </a:bodyPr>
            <a:lstStyle/>
            <a:p>
              <a:endParaRPr lang="en-US"/>
            </a:p>
          </p:txBody>
        </p:sp>
        <p:sp>
          <p:nvSpPr>
            <p:cNvPr id="4630" name="Line 25"/>
            <p:cNvSpPr>
              <a:spLocks noChangeShapeType="1"/>
            </p:cNvSpPr>
            <p:nvPr/>
          </p:nvSpPr>
          <p:spPr bwMode="auto">
            <a:xfrm>
              <a:off x="5341621" y="1051928"/>
              <a:ext cx="1041655" cy="785662"/>
            </a:xfrm>
            <a:prstGeom prst="line">
              <a:avLst/>
            </a:prstGeom>
            <a:noFill/>
            <a:ln w="19050">
              <a:solidFill>
                <a:schemeClr val="hlink"/>
              </a:solidFill>
              <a:round/>
              <a:headEnd/>
              <a:tailEnd/>
            </a:ln>
          </p:spPr>
          <p:txBody>
            <a:bodyPr lIns="79200" tIns="39600" rIns="79200" bIns="39600">
              <a:spAutoFit/>
            </a:bodyPr>
            <a:lstStyle/>
            <a:p>
              <a:endParaRPr lang="en-US"/>
            </a:p>
          </p:txBody>
        </p:sp>
        <p:pic>
          <p:nvPicPr>
            <p:cNvPr id="4631" name="Picture 432" descr="图片79"/>
            <p:cNvPicPr>
              <a:picLocks noChangeAspect="1" noChangeArrowheads="1"/>
            </p:cNvPicPr>
            <p:nvPr/>
          </p:nvPicPr>
          <p:blipFill>
            <a:blip r:embed="rId9" cstate="print"/>
            <a:srcRect/>
            <a:stretch>
              <a:fillRect/>
            </a:stretch>
          </p:blipFill>
          <p:spPr bwMode="auto">
            <a:xfrm>
              <a:off x="5380736" y="1838552"/>
              <a:ext cx="295915" cy="348541"/>
            </a:xfrm>
            <a:prstGeom prst="rect">
              <a:avLst/>
            </a:prstGeom>
            <a:noFill/>
            <a:ln w="9525">
              <a:noFill/>
              <a:miter lim="800000"/>
              <a:headEnd/>
              <a:tailEnd/>
            </a:ln>
          </p:spPr>
        </p:pic>
        <p:pic>
          <p:nvPicPr>
            <p:cNvPr id="4632" name="Picture 433" descr="图片79"/>
            <p:cNvPicPr>
              <a:picLocks noChangeAspect="1" noChangeArrowheads="1"/>
            </p:cNvPicPr>
            <p:nvPr/>
          </p:nvPicPr>
          <p:blipFill>
            <a:blip r:embed="rId9" cstate="print"/>
            <a:srcRect/>
            <a:stretch>
              <a:fillRect/>
            </a:stretch>
          </p:blipFill>
          <p:spPr bwMode="auto">
            <a:xfrm>
              <a:off x="5778691" y="1749973"/>
              <a:ext cx="295915" cy="348541"/>
            </a:xfrm>
            <a:prstGeom prst="rect">
              <a:avLst/>
            </a:prstGeom>
            <a:noFill/>
            <a:ln w="9525">
              <a:noFill/>
              <a:miter lim="800000"/>
              <a:headEnd/>
              <a:tailEnd/>
            </a:ln>
          </p:spPr>
        </p:pic>
        <p:pic>
          <p:nvPicPr>
            <p:cNvPr id="4633" name="Picture 434" descr="图片99"/>
            <p:cNvPicPr>
              <a:picLocks noChangeAspect="1" noChangeArrowheads="1"/>
            </p:cNvPicPr>
            <p:nvPr/>
          </p:nvPicPr>
          <p:blipFill>
            <a:blip r:embed="rId10" cstate="print"/>
            <a:srcRect/>
            <a:stretch>
              <a:fillRect/>
            </a:stretch>
          </p:blipFill>
          <p:spPr bwMode="auto">
            <a:xfrm>
              <a:off x="6267631" y="1794263"/>
              <a:ext cx="296765" cy="349504"/>
            </a:xfrm>
            <a:prstGeom prst="rect">
              <a:avLst/>
            </a:prstGeom>
            <a:noFill/>
            <a:ln w="9525">
              <a:noFill/>
              <a:miter lim="800000"/>
              <a:headEnd/>
              <a:tailEnd/>
            </a:ln>
          </p:spPr>
        </p:pic>
        <p:sp>
          <p:nvSpPr>
            <p:cNvPr id="4634" name="Line 29"/>
            <p:cNvSpPr>
              <a:spLocks noChangeShapeType="1"/>
            </p:cNvSpPr>
            <p:nvPr/>
          </p:nvSpPr>
          <p:spPr bwMode="auto">
            <a:xfrm>
              <a:off x="6537186" y="1925206"/>
              <a:ext cx="617340" cy="174271"/>
            </a:xfrm>
            <a:prstGeom prst="line">
              <a:avLst/>
            </a:prstGeom>
            <a:noFill/>
            <a:ln w="19050">
              <a:solidFill>
                <a:srgbClr val="0099CC"/>
              </a:solidFill>
              <a:round/>
              <a:headEnd/>
              <a:tailEnd/>
            </a:ln>
          </p:spPr>
          <p:txBody>
            <a:bodyPr lIns="79200" tIns="39600" rIns="79200" bIns="39600">
              <a:spAutoFit/>
            </a:bodyPr>
            <a:lstStyle/>
            <a:p>
              <a:endParaRPr lang="en-US"/>
            </a:p>
          </p:txBody>
        </p:sp>
        <p:pic>
          <p:nvPicPr>
            <p:cNvPr id="4635" name="Picture 436" descr="图片79"/>
            <p:cNvPicPr>
              <a:picLocks noChangeAspect="1" noChangeArrowheads="1"/>
            </p:cNvPicPr>
            <p:nvPr/>
          </p:nvPicPr>
          <p:blipFill>
            <a:blip r:embed="rId9" cstate="print"/>
            <a:srcRect/>
            <a:stretch>
              <a:fillRect/>
            </a:stretch>
          </p:blipFill>
          <p:spPr bwMode="auto">
            <a:xfrm>
              <a:off x="8004006" y="1838552"/>
              <a:ext cx="295915" cy="348541"/>
            </a:xfrm>
            <a:prstGeom prst="rect">
              <a:avLst/>
            </a:prstGeom>
            <a:noFill/>
            <a:ln w="9525">
              <a:noFill/>
              <a:miter lim="800000"/>
              <a:headEnd/>
              <a:tailEnd/>
            </a:ln>
          </p:spPr>
        </p:pic>
        <p:sp>
          <p:nvSpPr>
            <p:cNvPr id="4636" name="Text Box 31"/>
            <p:cNvSpPr txBox="1">
              <a:spLocks noChangeArrowheads="1"/>
            </p:cNvSpPr>
            <p:nvPr/>
          </p:nvSpPr>
          <p:spPr bwMode="auto">
            <a:xfrm>
              <a:off x="5649921" y="891804"/>
              <a:ext cx="684134" cy="172309"/>
            </a:xfrm>
            <a:prstGeom prst="rect">
              <a:avLst/>
            </a:prstGeom>
            <a:noFill/>
            <a:ln w="9525" algn="ctr">
              <a:noFill/>
              <a:miter lim="800000"/>
              <a:headEnd/>
              <a:tailEnd/>
            </a:ln>
          </p:spPr>
          <p:txBody>
            <a:bodyPr wrap="none" lIns="79200" tIns="39600" rIns="79200" bIns="39600">
              <a:spAutoFit/>
            </a:bodyPr>
            <a:lstStyle/>
            <a:p>
              <a:pPr defTabSz="801688"/>
              <a:r>
                <a:rPr lang="en-US" altLang="zh-CN" sz="600">
                  <a:latin typeface="FrutigerNext LT Regular" pitchFamily="34" charset="0"/>
                  <a:ea typeface="MS PGothic" pitchFamily="34" charset="-128"/>
                </a:rPr>
                <a:t>MME selection</a:t>
              </a:r>
              <a:endParaRPr lang="zh-CN" altLang="en-US" sz="600">
                <a:latin typeface="FrutigerNext LT Regular" pitchFamily="34" charset="0"/>
                <a:ea typeface="MS PGothic" pitchFamily="34" charset="-128"/>
              </a:endParaRPr>
            </a:p>
          </p:txBody>
        </p:sp>
        <p:sp>
          <p:nvSpPr>
            <p:cNvPr id="4637" name="Text Box 32"/>
            <p:cNvSpPr txBox="1">
              <a:spLocks noChangeArrowheads="1"/>
            </p:cNvSpPr>
            <p:nvPr/>
          </p:nvSpPr>
          <p:spPr bwMode="auto">
            <a:xfrm>
              <a:off x="5187954" y="1634769"/>
              <a:ext cx="663581" cy="171453"/>
            </a:xfrm>
            <a:prstGeom prst="rect">
              <a:avLst/>
            </a:prstGeom>
            <a:noFill/>
            <a:ln w="9525" algn="ctr">
              <a:noFill/>
              <a:miter lim="800000"/>
              <a:headEnd/>
              <a:tailEnd/>
            </a:ln>
          </p:spPr>
          <p:txBody>
            <a:bodyPr wrap="none" lIns="79200" tIns="39600" rIns="79200" bIns="39600">
              <a:spAutoFit/>
            </a:bodyPr>
            <a:lstStyle/>
            <a:p>
              <a:pPr defTabSz="801688"/>
              <a:r>
                <a:rPr lang="en-US" altLang="zh-CN" sz="600">
                  <a:latin typeface="FrutigerNext LT Regular" pitchFamily="34" charset="0"/>
                  <a:ea typeface="MS PGothic" pitchFamily="34" charset="-128"/>
                </a:rPr>
                <a:t>SGW selection</a:t>
              </a:r>
              <a:endParaRPr lang="zh-CN" altLang="en-US" sz="600">
                <a:latin typeface="FrutigerNext LT Regular" pitchFamily="34" charset="0"/>
                <a:ea typeface="MS PGothic" pitchFamily="34" charset="-128"/>
              </a:endParaRPr>
            </a:p>
          </p:txBody>
        </p:sp>
        <p:sp>
          <p:nvSpPr>
            <p:cNvPr id="4638" name="Text Box 33"/>
            <p:cNvSpPr txBox="1">
              <a:spLocks noChangeArrowheads="1"/>
            </p:cNvSpPr>
            <p:nvPr/>
          </p:nvSpPr>
          <p:spPr bwMode="auto">
            <a:xfrm>
              <a:off x="7385072" y="1547455"/>
              <a:ext cx="800106" cy="171453"/>
            </a:xfrm>
            <a:prstGeom prst="rect">
              <a:avLst/>
            </a:prstGeom>
            <a:noFill/>
            <a:ln w="9525" algn="ctr">
              <a:noFill/>
              <a:miter lim="800000"/>
              <a:headEnd/>
              <a:tailEnd/>
            </a:ln>
          </p:spPr>
          <p:txBody>
            <a:bodyPr wrap="none" lIns="79200" tIns="39600" rIns="79200" bIns="39600">
              <a:spAutoFit/>
            </a:bodyPr>
            <a:lstStyle/>
            <a:p>
              <a:pPr defTabSz="801688"/>
              <a:r>
                <a:rPr lang="en-US" altLang="zh-CN" sz="600">
                  <a:latin typeface="FrutigerNext LT Regular" pitchFamily="34" charset="0"/>
                  <a:ea typeface="MS PGothic" pitchFamily="34" charset="-128"/>
                </a:rPr>
                <a:t>PDN-GW selection</a:t>
              </a:r>
              <a:endParaRPr lang="zh-CN" altLang="en-US" sz="600">
                <a:latin typeface="FrutigerNext LT Regular" pitchFamily="34" charset="0"/>
                <a:ea typeface="MS PGothic" pitchFamily="34" charset="-128"/>
              </a:endParaRPr>
            </a:p>
          </p:txBody>
        </p:sp>
        <p:sp>
          <p:nvSpPr>
            <p:cNvPr id="4639" name="Line 34"/>
            <p:cNvSpPr>
              <a:spLocks noChangeShapeType="1"/>
            </p:cNvSpPr>
            <p:nvPr/>
          </p:nvSpPr>
          <p:spPr bwMode="auto">
            <a:xfrm>
              <a:off x="6421541" y="1313815"/>
              <a:ext cx="772100" cy="785662"/>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sp>
          <p:nvSpPr>
            <p:cNvPr id="4640" name="Line 35"/>
            <p:cNvSpPr>
              <a:spLocks noChangeShapeType="1"/>
            </p:cNvSpPr>
            <p:nvPr/>
          </p:nvSpPr>
          <p:spPr bwMode="auto">
            <a:xfrm>
              <a:off x="6421541" y="1313815"/>
              <a:ext cx="1157300" cy="611391"/>
            </a:xfrm>
            <a:prstGeom prst="line">
              <a:avLst/>
            </a:prstGeom>
            <a:noFill/>
            <a:ln w="19050">
              <a:solidFill>
                <a:schemeClr val="hlink"/>
              </a:solidFill>
              <a:prstDash val="dash"/>
              <a:round/>
              <a:headEnd/>
              <a:tailEnd/>
            </a:ln>
          </p:spPr>
          <p:txBody>
            <a:bodyPr lIns="79200" tIns="39600" rIns="79200" bIns="39600">
              <a:spAutoFit/>
            </a:bodyPr>
            <a:lstStyle/>
            <a:p>
              <a:endParaRPr lang="en-US"/>
            </a:p>
          </p:txBody>
        </p:sp>
        <p:sp>
          <p:nvSpPr>
            <p:cNvPr id="4641" name="Line 36"/>
            <p:cNvSpPr>
              <a:spLocks noChangeShapeType="1"/>
            </p:cNvSpPr>
            <p:nvPr/>
          </p:nvSpPr>
          <p:spPr bwMode="auto">
            <a:xfrm>
              <a:off x="6421541" y="1313815"/>
              <a:ext cx="1620730" cy="611391"/>
            </a:xfrm>
            <a:prstGeom prst="line">
              <a:avLst/>
            </a:prstGeom>
            <a:noFill/>
            <a:ln w="19050">
              <a:solidFill>
                <a:srgbClr val="0099CC"/>
              </a:solidFill>
              <a:prstDash val="dash"/>
              <a:round/>
              <a:headEnd/>
              <a:tailEnd/>
            </a:ln>
          </p:spPr>
          <p:txBody>
            <a:bodyPr lIns="79200" tIns="39600" rIns="79200" bIns="39600">
              <a:spAutoFit/>
            </a:bodyPr>
            <a:lstStyle/>
            <a:p>
              <a:endParaRPr lang="en-US"/>
            </a:p>
          </p:txBody>
        </p:sp>
        <p:sp>
          <p:nvSpPr>
            <p:cNvPr id="4642" name="Line 37"/>
            <p:cNvSpPr>
              <a:spLocks noChangeShapeType="1"/>
            </p:cNvSpPr>
            <p:nvPr/>
          </p:nvSpPr>
          <p:spPr bwMode="auto">
            <a:xfrm>
              <a:off x="6537186" y="1925206"/>
              <a:ext cx="1505085" cy="0"/>
            </a:xfrm>
            <a:prstGeom prst="line">
              <a:avLst/>
            </a:prstGeom>
            <a:noFill/>
            <a:ln w="19050">
              <a:solidFill>
                <a:srgbClr val="0099CC"/>
              </a:solidFill>
              <a:round/>
              <a:headEnd/>
              <a:tailEnd/>
            </a:ln>
          </p:spPr>
          <p:txBody>
            <a:bodyPr lIns="79200" tIns="39600" rIns="79200" bIns="39600">
              <a:spAutoFit/>
            </a:bodyPr>
            <a:lstStyle/>
            <a:p>
              <a:endParaRPr lang="en-US"/>
            </a:p>
          </p:txBody>
        </p:sp>
        <p:sp>
          <p:nvSpPr>
            <p:cNvPr id="4643" name="Line 38"/>
            <p:cNvSpPr>
              <a:spLocks noChangeShapeType="1"/>
            </p:cNvSpPr>
            <p:nvPr/>
          </p:nvSpPr>
          <p:spPr bwMode="auto">
            <a:xfrm>
              <a:off x="6537186" y="1925206"/>
              <a:ext cx="1041655" cy="43327"/>
            </a:xfrm>
            <a:prstGeom prst="line">
              <a:avLst/>
            </a:prstGeom>
            <a:noFill/>
            <a:ln w="19050">
              <a:solidFill>
                <a:schemeClr val="hlink"/>
              </a:solidFill>
              <a:round/>
              <a:headEnd/>
              <a:tailEnd/>
            </a:ln>
          </p:spPr>
          <p:txBody>
            <a:bodyPr lIns="79200" tIns="39600" rIns="79200" bIns="39600">
              <a:spAutoFit/>
            </a:bodyPr>
            <a:lstStyle/>
            <a:p>
              <a:endParaRPr lang="en-US"/>
            </a:p>
          </p:txBody>
        </p:sp>
        <p:pic>
          <p:nvPicPr>
            <p:cNvPr id="4644" name="Picture 445" descr="图片99"/>
            <p:cNvPicPr>
              <a:picLocks noChangeAspect="1" noChangeArrowheads="1"/>
            </p:cNvPicPr>
            <p:nvPr/>
          </p:nvPicPr>
          <p:blipFill>
            <a:blip r:embed="rId10" cstate="print"/>
            <a:srcRect/>
            <a:stretch>
              <a:fillRect/>
            </a:stretch>
          </p:blipFill>
          <p:spPr bwMode="auto">
            <a:xfrm>
              <a:off x="7552481" y="1794263"/>
              <a:ext cx="296765" cy="349504"/>
            </a:xfrm>
            <a:prstGeom prst="rect">
              <a:avLst/>
            </a:prstGeom>
            <a:noFill/>
            <a:ln w="9525">
              <a:noFill/>
              <a:miter lim="800000"/>
              <a:headEnd/>
              <a:tailEnd/>
            </a:ln>
          </p:spPr>
        </p:pic>
        <p:pic>
          <p:nvPicPr>
            <p:cNvPr id="4645" name="Picture 446" descr="图片79"/>
            <p:cNvPicPr>
              <a:picLocks noChangeAspect="1" noChangeArrowheads="1"/>
            </p:cNvPicPr>
            <p:nvPr/>
          </p:nvPicPr>
          <p:blipFill>
            <a:blip r:embed="rId9" cstate="print"/>
            <a:srcRect/>
            <a:stretch>
              <a:fillRect/>
            </a:stretch>
          </p:blipFill>
          <p:spPr bwMode="auto">
            <a:xfrm>
              <a:off x="7155376" y="1925206"/>
              <a:ext cx="295915" cy="348541"/>
            </a:xfrm>
            <a:prstGeom prst="rect">
              <a:avLst/>
            </a:prstGeom>
            <a:noFill/>
            <a:ln w="9525">
              <a:noFill/>
              <a:miter lim="800000"/>
              <a:headEnd/>
              <a:tailEnd/>
            </a:ln>
          </p:spPr>
        </p:pic>
      </p:grpSp>
      <p:grpSp>
        <p:nvGrpSpPr>
          <p:cNvPr id="4" name="Group 451"/>
          <p:cNvGrpSpPr>
            <a:grpSpLocks/>
          </p:cNvGrpSpPr>
          <p:nvPr/>
        </p:nvGrpSpPr>
        <p:grpSpPr bwMode="auto">
          <a:xfrm>
            <a:off x="142875" y="928688"/>
            <a:ext cx="4062413" cy="1608137"/>
            <a:chOff x="827088" y="1125538"/>
            <a:chExt cx="7613650" cy="3684448"/>
          </a:xfrm>
        </p:grpSpPr>
        <p:sp>
          <p:nvSpPr>
            <p:cNvPr id="4610" name="Text Box 4"/>
            <p:cNvSpPr txBox="1">
              <a:spLocks noChangeArrowheads="1"/>
            </p:cNvSpPr>
            <p:nvPr/>
          </p:nvSpPr>
          <p:spPr bwMode="auto">
            <a:xfrm>
              <a:off x="4572000" y="4224337"/>
              <a:ext cx="2160588" cy="585649"/>
            </a:xfrm>
            <a:prstGeom prst="rect">
              <a:avLst/>
            </a:prstGeom>
            <a:noFill/>
            <a:ln w="12700" algn="ctr">
              <a:noFill/>
              <a:miter lim="800000"/>
              <a:headEnd/>
              <a:tailEnd/>
            </a:ln>
          </p:spPr>
          <p:txBody>
            <a:bodyPr lIns="100794" tIns="50397" rIns="100794" bIns="50397">
              <a:spAutoFit/>
            </a:bodyPr>
            <a:lstStyle/>
            <a:p>
              <a:pPr algn="ctr" defTabSz="1008063"/>
              <a:r>
                <a:rPr lang="en-US" sz="1000"/>
                <a:t>(EPS Bearer)</a:t>
              </a:r>
            </a:p>
          </p:txBody>
        </p:sp>
        <p:graphicFrame>
          <p:nvGraphicFramePr>
            <p:cNvPr id="4098" name="Object 2"/>
            <p:cNvGraphicFramePr>
              <a:graphicFrameLocks noChangeAspect="1"/>
            </p:cNvGraphicFramePr>
            <p:nvPr/>
          </p:nvGraphicFramePr>
          <p:xfrm>
            <a:off x="827088" y="1125538"/>
            <a:ext cx="7613650" cy="3360737"/>
          </p:xfrm>
          <a:graphic>
            <a:graphicData uri="http://schemas.openxmlformats.org/presentationml/2006/ole">
              <p:oleObj spid="_x0000_s12290" name="Picture" r:id="rId11" imgW="6095880" imgH="2685960" progId="Word.Picture.8">
                <p:embed/>
              </p:oleObj>
            </a:graphicData>
          </a:graphic>
        </p:graphicFrame>
      </p:grpSp>
      <p:grpSp>
        <p:nvGrpSpPr>
          <p:cNvPr id="5" name="Group 955"/>
          <p:cNvGrpSpPr>
            <a:grpSpLocks/>
          </p:cNvGrpSpPr>
          <p:nvPr/>
        </p:nvGrpSpPr>
        <p:grpSpPr bwMode="auto">
          <a:xfrm>
            <a:off x="4457700" y="4071938"/>
            <a:ext cx="4614863" cy="2116137"/>
            <a:chOff x="4600796" y="4142127"/>
            <a:chExt cx="4614674" cy="2116192"/>
          </a:xfrm>
        </p:grpSpPr>
        <p:sp>
          <p:nvSpPr>
            <p:cNvPr id="4116" name="Line 447"/>
            <p:cNvSpPr>
              <a:spLocks noChangeShapeType="1"/>
            </p:cNvSpPr>
            <p:nvPr/>
          </p:nvSpPr>
          <p:spPr bwMode="auto">
            <a:xfrm flipV="1">
              <a:off x="7535158" y="4701371"/>
              <a:ext cx="0" cy="267026"/>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513" name="Oval 6"/>
            <p:cNvSpPr>
              <a:spLocks noChangeArrowheads="1"/>
            </p:cNvSpPr>
            <p:nvPr/>
          </p:nvSpPr>
          <p:spPr bwMode="auto">
            <a:xfrm>
              <a:off x="6312051" y="4988286"/>
              <a:ext cx="1104855" cy="204793"/>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7078" tIns="43542" rIns="87078" bIns="43542" anchor="ctr"/>
            <a:lstStyle/>
            <a:p>
              <a:pPr defTabSz="874713">
                <a:defRPr/>
              </a:pPr>
              <a:r>
                <a:rPr lang="en-US" altLang="zh-CN" sz="800" b="1"/>
                <a:t>Evolved Packet Core</a:t>
              </a:r>
            </a:p>
          </p:txBody>
        </p:sp>
        <p:sp>
          <p:nvSpPr>
            <p:cNvPr id="4118" name="AutoShape 7"/>
            <p:cNvSpPr>
              <a:spLocks noChangeArrowheads="1"/>
            </p:cNvSpPr>
            <p:nvPr/>
          </p:nvSpPr>
          <p:spPr bwMode="gray">
            <a:xfrm>
              <a:off x="5828609" y="4297472"/>
              <a:ext cx="2214012" cy="1907811"/>
            </a:xfrm>
            <a:prstGeom prst="roundRect">
              <a:avLst>
                <a:gd name="adj" fmla="val 9681"/>
              </a:avLst>
            </a:prstGeom>
            <a:solidFill>
              <a:srgbClr val="99CCFF">
                <a:alpha val="50195"/>
              </a:srgbClr>
            </a:solidFill>
            <a:ln w="9525" algn="ctr">
              <a:noFill/>
              <a:round/>
              <a:headEnd/>
              <a:tailEnd/>
            </a:ln>
          </p:spPr>
          <p:txBody>
            <a:bodyPr wrap="none" lIns="0" tIns="45711" rIns="0" bIns="45711" anchor="ctr"/>
            <a:lstStyle/>
            <a:p>
              <a:endParaRPr lang="en-US" sz="800"/>
            </a:p>
          </p:txBody>
        </p:sp>
        <p:pic>
          <p:nvPicPr>
            <p:cNvPr id="4119" name="Picture 12" descr="4"/>
            <p:cNvPicPr>
              <a:picLocks noChangeAspect="1" noChangeArrowheads="1"/>
            </p:cNvPicPr>
            <p:nvPr/>
          </p:nvPicPr>
          <p:blipFill>
            <a:blip r:embed="rId12" cstate="print"/>
            <a:srcRect/>
            <a:stretch>
              <a:fillRect/>
            </a:stretch>
          </p:blipFill>
          <p:spPr bwMode="auto">
            <a:xfrm>
              <a:off x="8060628" y="5163209"/>
              <a:ext cx="942899" cy="738941"/>
            </a:xfrm>
            <a:prstGeom prst="rect">
              <a:avLst/>
            </a:prstGeom>
            <a:noFill/>
            <a:ln w="9525">
              <a:noFill/>
              <a:miter lim="800000"/>
              <a:headEnd/>
              <a:tailEnd/>
            </a:ln>
          </p:spPr>
        </p:pic>
        <p:sp>
          <p:nvSpPr>
            <p:cNvPr id="4120" name="Line 13"/>
            <p:cNvSpPr>
              <a:spLocks noChangeShapeType="1"/>
            </p:cNvSpPr>
            <p:nvPr/>
          </p:nvSpPr>
          <p:spPr bwMode="auto">
            <a:xfrm>
              <a:off x="5244209" y="5069162"/>
              <a:ext cx="148965" cy="0"/>
            </a:xfrm>
            <a:prstGeom prst="line">
              <a:avLst/>
            </a:prstGeom>
            <a:noFill/>
            <a:ln w="19050">
              <a:solidFill>
                <a:srgbClr val="0033CC"/>
              </a:solidFill>
              <a:round/>
              <a:headEnd/>
              <a:tailEnd/>
            </a:ln>
          </p:spPr>
          <p:txBody>
            <a:bodyPr wrap="none" lIns="87828" tIns="43914" rIns="87828" bIns="43914" anchor="ctr"/>
            <a:lstStyle/>
            <a:p>
              <a:endParaRPr lang="en-US"/>
            </a:p>
          </p:txBody>
        </p:sp>
        <p:sp>
          <p:nvSpPr>
            <p:cNvPr id="4121" name="Line 14"/>
            <p:cNvSpPr>
              <a:spLocks noChangeShapeType="1"/>
            </p:cNvSpPr>
            <p:nvPr/>
          </p:nvSpPr>
          <p:spPr bwMode="auto">
            <a:xfrm>
              <a:off x="5216380" y="5594818"/>
              <a:ext cx="2900723" cy="0"/>
            </a:xfrm>
            <a:prstGeom prst="line">
              <a:avLst/>
            </a:prstGeom>
            <a:noFill/>
            <a:ln w="19050">
              <a:solidFill>
                <a:srgbClr val="0033CC"/>
              </a:solidFill>
              <a:round/>
              <a:headEnd/>
              <a:tailEnd/>
            </a:ln>
          </p:spPr>
          <p:txBody>
            <a:bodyPr wrap="none" lIns="87828" tIns="43914" rIns="87828" bIns="43914" anchor="ctr"/>
            <a:lstStyle/>
            <a:p>
              <a:endParaRPr lang="en-US"/>
            </a:p>
          </p:txBody>
        </p:sp>
        <p:grpSp>
          <p:nvGrpSpPr>
            <p:cNvPr id="6" name="Group 15"/>
            <p:cNvGrpSpPr>
              <a:grpSpLocks noChangeAspect="1"/>
            </p:cNvGrpSpPr>
            <p:nvPr/>
          </p:nvGrpSpPr>
          <p:grpSpPr bwMode="auto">
            <a:xfrm>
              <a:off x="5002763" y="4851687"/>
              <a:ext cx="266010" cy="311535"/>
              <a:chOff x="2227" y="1314"/>
              <a:chExt cx="455" cy="563"/>
            </a:xfrm>
          </p:grpSpPr>
          <p:sp>
            <p:nvSpPr>
              <p:cNvPr id="4530" name="Freeform 16"/>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531" name="Freeform 17"/>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endParaRPr lang="en-US"/>
              </a:p>
            </p:txBody>
          </p:sp>
          <p:sp>
            <p:nvSpPr>
              <p:cNvPr id="4532" name="Freeform 18"/>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endParaRPr lang="en-US"/>
              </a:p>
            </p:txBody>
          </p:sp>
          <p:sp>
            <p:nvSpPr>
              <p:cNvPr id="4533" name="Freeform 19"/>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endParaRPr lang="en-US"/>
              </a:p>
            </p:txBody>
          </p:sp>
          <p:sp>
            <p:nvSpPr>
              <p:cNvPr id="4534" name="Freeform 20"/>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endParaRPr lang="en-US"/>
              </a:p>
            </p:txBody>
          </p:sp>
          <p:sp>
            <p:nvSpPr>
              <p:cNvPr id="4535" name="Freeform 21"/>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endParaRPr lang="en-US"/>
              </a:p>
            </p:txBody>
          </p:sp>
          <p:sp>
            <p:nvSpPr>
              <p:cNvPr id="4536" name="Freeform 22"/>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endParaRPr lang="en-US"/>
              </a:p>
            </p:txBody>
          </p:sp>
          <p:sp>
            <p:nvSpPr>
              <p:cNvPr id="4537" name="Freeform 23"/>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endParaRPr lang="en-US"/>
              </a:p>
            </p:txBody>
          </p:sp>
          <p:sp>
            <p:nvSpPr>
              <p:cNvPr id="4538" name="Freeform 24"/>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539" name="Freeform 25"/>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endParaRPr lang="en-US"/>
              </a:p>
            </p:txBody>
          </p:sp>
          <p:sp>
            <p:nvSpPr>
              <p:cNvPr id="4540" name="Freeform 26"/>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endParaRPr lang="en-US"/>
              </a:p>
            </p:txBody>
          </p:sp>
          <p:sp>
            <p:nvSpPr>
              <p:cNvPr id="4541" name="Freeform 27"/>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endParaRPr lang="en-US"/>
              </a:p>
            </p:txBody>
          </p:sp>
          <p:sp>
            <p:nvSpPr>
              <p:cNvPr id="4542" name="Freeform 28"/>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endParaRPr lang="en-US"/>
              </a:p>
            </p:txBody>
          </p:sp>
          <p:sp>
            <p:nvSpPr>
              <p:cNvPr id="4543" name="Freeform 29"/>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endParaRPr lang="en-US"/>
              </a:p>
            </p:txBody>
          </p:sp>
          <p:sp>
            <p:nvSpPr>
              <p:cNvPr id="4544" name="Freeform 30"/>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endParaRPr lang="en-US"/>
              </a:p>
            </p:txBody>
          </p:sp>
          <p:sp>
            <p:nvSpPr>
              <p:cNvPr id="4545" name="Freeform 31"/>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endParaRPr lang="en-US"/>
              </a:p>
            </p:txBody>
          </p:sp>
          <p:sp>
            <p:nvSpPr>
              <p:cNvPr id="4546" name="Freeform 32"/>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endParaRPr lang="en-US"/>
              </a:p>
            </p:txBody>
          </p:sp>
          <p:sp>
            <p:nvSpPr>
              <p:cNvPr id="4547" name="Freeform 33"/>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endParaRPr lang="en-US"/>
              </a:p>
            </p:txBody>
          </p:sp>
          <p:sp>
            <p:nvSpPr>
              <p:cNvPr id="4548" name="Freeform 34"/>
              <p:cNvSpPr>
                <a:spLocks noChangeAspect="1"/>
              </p:cNvSpPr>
              <p:nvPr/>
            </p:nvSpPr>
            <p:spPr bwMode="auto">
              <a:xfrm>
                <a:off x="2319" y="1314"/>
                <a:ext cx="20" cy="104"/>
              </a:xfrm>
              <a:custGeom>
                <a:avLst/>
                <a:gdLst>
                  <a:gd name="T0" fmla="*/ 80 w 10"/>
                  <a:gd name="T1" fmla="*/ 16 h 52"/>
                  <a:gd name="T2" fmla="*/ 72 w 10"/>
                  <a:gd name="T3" fmla="*/ 32 h 52"/>
                  <a:gd name="T4" fmla="*/ 64 w 10"/>
                  <a:gd name="T5" fmla="*/ 64 h 52"/>
                  <a:gd name="T6" fmla="*/ 40 w 10"/>
                  <a:gd name="T7" fmla="*/ 136 h 52"/>
                  <a:gd name="T8" fmla="*/ 32 w 10"/>
                  <a:gd name="T9" fmla="*/ 208 h 52"/>
                  <a:gd name="T10" fmla="*/ 40 w 10"/>
                  <a:gd name="T11" fmla="*/ 272 h 52"/>
                  <a:gd name="T12" fmla="*/ 56 w 10"/>
                  <a:gd name="T13" fmla="*/ 336 h 52"/>
                  <a:gd name="T14" fmla="*/ 64 w 10"/>
                  <a:gd name="T15" fmla="*/ 376 h 52"/>
                  <a:gd name="T16" fmla="*/ 72 w 10"/>
                  <a:gd name="T17" fmla="*/ 400 h 52"/>
                  <a:gd name="T18" fmla="*/ 72 w 10"/>
                  <a:gd name="T19" fmla="*/ 408 h 52"/>
                  <a:gd name="T20" fmla="*/ 64 w 10"/>
                  <a:gd name="T21" fmla="*/ 416 h 52"/>
                  <a:gd name="T22" fmla="*/ 56 w 10"/>
                  <a:gd name="T23" fmla="*/ 408 h 52"/>
                  <a:gd name="T24" fmla="*/ 40 w 10"/>
                  <a:gd name="T25" fmla="*/ 376 h 52"/>
                  <a:gd name="T26" fmla="*/ 8 w 10"/>
                  <a:gd name="T27" fmla="*/ 296 h 52"/>
                  <a:gd name="T28" fmla="*/ 0 w 10"/>
                  <a:gd name="T29" fmla="*/ 208 h 52"/>
                  <a:gd name="T30" fmla="*/ 8 w 10"/>
                  <a:gd name="T31" fmla="*/ 128 h 52"/>
                  <a:gd name="T32" fmla="*/ 32 w 10"/>
                  <a:gd name="T33" fmla="*/ 48 h 52"/>
                  <a:gd name="T34" fmla="*/ 56 w 10"/>
                  <a:gd name="T35" fmla="*/ 16 h 52"/>
                  <a:gd name="T36" fmla="*/ 72 w 10"/>
                  <a:gd name="T37" fmla="*/ 0 h 52"/>
                  <a:gd name="T38" fmla="*/ 80 w 10"/>
                  <a:gd name="T39" fmla="*/ 8 h 52"/>
                  <a:gd name="T40" fmla="*/ 80 w 10"/>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endParaRPr lang="en-US"/>
              </a:p>
            </p:txBody>
          </p:sp>
          <p:sp>
            <p:nvSpPr>
              <p:cNvPr id="4549" name="Freeform 35"/>
              <p:cNvSpPr>
                <a:spLocks noChangeAspect="1"/>
              </p:cNvSpPr>
              <p:nvPr/>
            </p:nvSpPr>
            <p:spPr bwMode="auto">
              <a:xfrm>
                <a:off x="2361" y="1324"/>
                <a:ext cx="16" cy="82"/>
              </a:xfrm>
              <a:custGeom>
                <a:avLst/>
                <a:gdLst>
                  <a:gd name="T0" fmla="*/ 64 w 8"/>
                  <a:gd name="T1" fmla="*/ 16 h 41"/>
                  <a:gd name="T2" fmla="*/ 56 w 8"/>
                  <a:gd name="T3" fmla="*/ 32 h 41"/>
                  <a:gd name="T4" fmla="*/ 48 w 8"/>
                  <a:gd name="T5" fmla="*/ 56 h 41"/>
                  <a:gd name="T6" fmla="*/ 40 w 8"/>
                  <a:gd name="T7" fmla="*/ 112 h 41"/>
                  <a:gd name="T8" fmla="*/ 32 w 8"/>
                  <a:gd name="T9" fmla="*/ 168 h 41"/>
                  <a:gd name="T10" fmla="*/ 32 w 8"/>
                  <a:gd name="T11" fmla="*/ 216 h 41"/>
                  <a:gd name="T12" fmla="*/ 48 w 8"/>
                  <a:gd name="T13" fmla="*/ 264 h 41"/>
                  <a:gd name="T14" fmla="*/ 56 w 8"/>
                  <a:gd name="T15" fmla="*/ 296 h 41"/>
                  <a:gd name="T16" fmla="*/ 64 w 8"/>
                  <a:gd name="T17" fmla="*/ 320 h 41"/>
                  <a:gd name="T18" fmla="*/ 56 w 8"/>
                  <a:gd name="T19" fmla="*/ 328 h 41"/>
                  <a:gd name="T20" fmla="*/ 56 w 8"/>
                  <a:gd name="T21" fmla="*/ 328 h 41"/>
                  <a:gd name="T22" fmla="*/ 48 w 8"/>
                  <a:gd name="T23" fmla="*/ 320 h 41"/>
                  <a:gd name="T24" fmla="*/ 32 w 8"/>
                  <a:gd name="T25" fmla="*/ 304 h 41"/>
                  <a:gd name="T26" fmla="*/ 8 w 8"/>
                  <a:gd name="T27" fmla="*/ 240 h 41"/>
                  <a:gd name="T28" fmla="*/ 0 w 8"/>
                  <a:gd name="T29" fmla="*/ 168 h 41"/>
                  <a:gd name="T30" fmla="*/ 8 w 8"/>
                  <a:gd name="T31" fmla="*/ 104 h 41"/>
                  <a:gd name="T32" fmla="*/ 32 w 8"/>
                  <a:gd name="T33" fmla="*/ 40 h 41"/>
                  <a:gd name="T34" fmla="*/ 48 w 8"/>
                  <a:gd name="T35" fmla="*/ 16 h 41"/>
                  <a:gd name="T36" fmla="*/ 64 w 8"/>
                  <a:gd name="T37" fmla="*/ 0 h 41"/>
                  <a:gd name="T38" fmla="*/ 64 w 8"/>
                  <a:gd name="T39" fmla="*/ 8 h 41"/>
                  <a:gd name="T40" fmla="*/ 64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endParaRPr lang="en-US"/>
              </a:p>
            </p:txBody>
          </p:sp>
          <p:sp>
            <p:nvSpPr>
              <p:cNvPr id="4550" name="Freeform 36"/>
              <p:cNvSpPr>
                <a:spLocks noChangeAspect="1"/>
              </p:cNvSpPr>
              <p:nvPr/>
            </p:nvSpPr>
            <p:spPr bwMode="auto">
              <a:xfrm>
                <a:off x="2403" y="1336"/>
                <a:ext cx="12" cy="62"/>
              </a:xfrm>
              <a:custGeom>
                <a:avLst/>
                <a:gdLst>
                  <a:gd name="T0" fmla="*/ 48 w 6"/>
                  <a:gd name="T1" fmla="*/ 8 h 31"/>
                  <a:gd name="T2" fmla="*/ 48 w 6"/>
                  <a:gd name="T3" fmla="*/ 16 h 31"/>
                  <a:gd name="T4" fmla="*/ 40 w 6"/>
                  <a:gd name="T5" fmla="*/ 32 h 31"/>
                  <a:gd name="T6" fmla="*/ 24 w 6"/>
                  <a:gd name="T7" fmla="*/ 80 h 31"/>
                  <a:gd name="T8" fmla="*/ 24 w 6"/>
                  <a:gd name="T9" fmla="*/ 120 h 31"/>
                  <a:gd name="T10" fmla="*/ 24 w 6"/>
                  <a:gd name="T11" fmla="*/ 160 h 31"/>
                  <a:gd name="T12" fmla="*/ 32 w 6"/>
                  <a:gd name="T13" fmla="*/ 200 h 31"/>
                  <a:gd name="T14" fmla="*/ 40 w 6"/>
                  <a:gd name="T15" fmla="*/ 224 h 31"/>
                  <a:gd name="T16" fmla="*/ 48 w 6"/>
                  <a:gd name="T17" fmla="*/ 240 h 31"/>
                  <a:gd name="T18" fmla="*/ 48 w 6"/>
                  <a:gd name="T19" fmla="*/ 240 h 31"/>
                  <a:gd name="T20" fmla="*/ 40 w 6"/>
                  <a:gd name="T21" fmla="*/ 248 h 31"/>
                  <a:gd name="T22" fmla="*/ 32 w 6"/>
                  <a:gd name="T23" fmla="*/ 240 h 31"/>
                  <a:gd name="T24" fmla="*/ 24 w 6"/>
                  <a:gd name="T25" fmla="*/ 224 h 31"/>
                  <a:gd name="T26" fmla="*/ 8 w 6"/>
                  <a:gd name="T27" fmla="*/ 176 h 31"/>
                  <a:gd name="T28" fmla="*/ 0 w 6"/>
                  <a:gd name="T29" fmla="*/ 120 h 31"/>
                  <a:gd name="T30" fmla="*/ 8 w 6"/>
                  <a:gd name="T31" fmla="*/ 72 h 31"/>
                  <a:gd name="T32" fmla="*/ 24 w 6"/>
                  <a:gd name="T33" fmla="*/ 24 h 31"/>
                  <a:gd name="T34" fmla="*/ 40 w 6"/>
                  <a:gd name="T35" fmla="*/ 8 h 31"/>
                  <a:gd name="T36" fmla="*/ 48 w 6"/>
                  <a:gd name="T37" fmla="*/ 0 h 31"/>
                  <a:gd name="T38" fmla="*/ 48 w 6"/>
                  <a:gd name="T39" fmla="*/ 0 h 31"/>
                  <a:gd name="T40" fmla="*/ 48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endParaRPr lang="en-US"/>
              </a:p>
            </p:txBody>
          </p:sp>
          <p:sp>
            <p:nvSpPr>
              <p:cNvPr id="4551" name="Freeform 37"/>
              <p:cNvSpPr>
                <a:spLocks noChangeAspect="1"/>
              </p:cNvSpPr>
              <p:nvPr/>
            </p:nvSpPr>
            <p:spPr bwMode="auto">
              <a:xfrm>
                <a:off x="2591" y="1314"/>
                <a:ext cx="22" cy="104"/>
              </a:xfrm>
              <a:custGeom>
                <a:avLst/>
                <a:gdLst>
                  <a:gd name="T0" fmla="*/ 0 w 11"/>
                  <a:gd name="T1" fmla="*/ 16 h 52"/>
                  <a:gd name="T2" fmla="*/ 8 w 11"/>
                  <a:gd name="T3" fmla="*/ 32 h 52"/>
                  <a:gd name="T4" fmla="*/ 24 w 11"/>
                  <a:gd name="T5" fmla="*/ 64 h 52"/>
                  <a:gd name="T6" fmla="*/ 40 w 11"/>
                  <a:gd name="T7" fmla="*/ 136 h 52"/>
                  <a:gd name="T8" fmla="*/ 48 w 11"/>
                  <a:gd name="T9" fmla="*/ 208 h 52"/>
                  <a:gd name="T10" fmla="*/ 40 w 11"/>
                  <a:gd name="T11" fmla="*/ 272 h 52"/>
                  <a:gd name="T12" fmla="*/ 32 w 11"/>
                  <a:gd name="T13" fmla="*/ 336 h 52"/>
                  <a:gd name="T14" fmla="*/ 16 w 11"/>
                  <a:gd name="T15" fmla="*/ 376 h 52"/>
                  <a:gd name="T16" fmla="*/ 8 w 11"/>
                  <a:gd name="T17" fmla="*/ 400 h 52"/>
                  <a:gd name="T18" fmla="*/ 8 w 11"/>
                  <a:gd name="T19" fmla="*/ 408 h 52"/>
                  <a:gd name="T20" fmla="*/ 16 w 11"/>
                  <a:gd name="T21" fmla="*/ 416 h 52"/>
                  <a:gd name="T22" fmla="*/ 32 w 11"/>
                  <a:gd name="T23" fmla="*/ 408 h 52"/>
                  <a:gd name="T24" fmla="*/ 48 w 11"/>
                  <a:gd name="T25" fmla="*/ 376 h 52"/>
                  <a:gd name="T26" fmla="*/ 72 w 11"/>
                  <a:gd name="T27" fmla="*/ 296 h 52"/>
                  <a:gd name="T28" fmla="*/ 80 w 11"/>
                  <a:gd name="T29" fmla="*/ 208 h 52"/>
                  <a:gd name="T30" fmla="*/ 72 w 11"/>
                  <a:gd name="T31" fmla="*/ 128 h 52"/>
                  <a:gd name="T32" fmla="*/ 48 w 11"/>
                  <a:gd name="T33" fmla="*/ 48 h 52"/>
                  <a:gd name="T34" fmla="*/ 24 w 11"/>
                  <a:gd name="T35" fmla="*/ 16 h 52"/>
                  <a:gd name="T36" fmla="*/ 8 w 11"/>
                  <a:gd name="T37" fmla="*/ 0 h 52"/>
                  <a:gd name="T38" fmla="*/ 8 w 11"/>
                  <a:gd name="T39" fmla="*/ 8 h 52"/>
                  <a:gd name="T40" fmla="*/ 0 w 11"/>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endParaRPr lang="en-US"/>
              </a:p>
            </p:txBody>
          </p:sp>
          <p:sp>
            <p:nvSpPr>
              <p:cNvPr id="4552" name="Freeform 38"/>
              <p:cNvSpPr>
                <a:spLocks noChangeAspect="1"/>
              </p:cNvSpPr>
              <p:nvPr/>
            </p:nvSpPr>
            <p:spPr bwMode="auto">
              <a:xfrm>
                <a:off x="2553" y="1324"/>
                <a:ext cx="16" cy="82"/>
              </a:xfrm>
              <a:custGeom>
                <a:avLst/>
                <a:gdLst>
                  <a:gd name="T0" fmla="*/ 0 w 8"/>
                  <a:gd name="T1" fmla="*/ 16 h 41"/>
                  <a:gd name="T2" fmla="*/ 8 w 8"/>
                  <a:gd name="T3" fmla="*/ 32 h 41"/>
                  <a:gd name="T4" fmla="*/ 16 w 8"/>
                  <a:gd name="T5" fmla="*/ 56 h 41"/>
                  <a:gd name="T6" fmla="*/ 32 w 8"/>
                  <a:gd name="T7" fmla="*/ 112 h 41"/>
                  <a:gd name="T8" fmla="*/ 32 w 8"/>
                  <a:gd name="T9" fmla="*/ 168 h 41"/>
                  <a:gd name="T10" fmla="*/ 32 w 8"/>
                  <a:gd name="T11" fmla="*/ 216 h 41"/>
                  <a:gd name="T12" fmla="*/ 24 w 8"/>
                  <a:gd name="T13" fmla="*/ 264 h 41"/>
                  <a:gd name="T14" fmla="*/ 8 w 8"/>
                  <a:gd name="T15" fmla="*/ 296 h 41"/>
                  <a:gd name="T16" fmla="*/ 8 w 8"/>
                  <a:gd name="T17" fmla="*/ 320 h 41"/>
                  <a:gd name="T18" fmla="*/ 8 w 8"/>
                  <a:gd name="T19" fmla="*/ 328 h 41"/>
                  <a:gd name="T20" fmla="*/ 8 w 8"/>
                  <a:gd name="T21" fmla="*/ 328 h 41"/>
                  <a:gd name="T22" fmla="*/ 24 w 8"/>
                  <a:gd name="T23" fmla="*/ 320 h 41"/>
                  <a:gd name="T24" fmla="*/ 32 w 8"/>
                  <a:gd name="T25" fmla="*/ 304 h 41"/>
                  <a:gd name="T26" fmla="*/ 56 w 8"/>
                  <a:gd name="T27" fmla="*/ 240 h 41"/>
                  <a:gd name="T28" fmla="*/ 64 w 8"/>
                  <a:gd name="T29" fmla="*/ 168 h 41"/>
                  <a:gd name="T30" fmla="*/ 56 w 8"/>
                  <a:gd name="T31" fmla="*/ 104 h 41"/>
                  <a:gd name="T32" fmla="*/ 40 w 8"/>
                  <a:gd name="T33" fmla="*/ 40 h 41"/>
                  <a:gd name="T34" fmla="*/ 16 w 8"/>
                  <a:gd name="T35" fmla="*/ 16 h 41"/>
                  <a:gd name="T36" fmla="*/ 8 w 8"/>
                  <a:gd name="T37" fmla="*/ 0 h 41"/>
                  <a:gd name="T38" fmla="*/ 0 w 8"/>
                  <a:gd name="T39" fmla="*/ 8 h 41"/>
                  <a:gd name="T40" fmla="*/ 0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endParaRPr lang="en-US"/>
              </a:p>
            </p:txBody>
          </p:sp>
          <p:sp>
            <p:nvSpPr>
              <p:cNvPr id="4553" name="Freeform 39"/>
              <p:cNvSpPr>
                <a:spLocks noChangeAspect="1"/>
              </p:cNvSpPr>
              <p:nvPr/>
            </p:nvSpPr>
            <p:spPr bwMode="auto">
              <a:xfrm>
                <a:off x="2515" y="1336"/>
                <a:ext cx="12" cy="62"/>
              </a:xfrm>
              <a:custGeom>
                <a:avLst/>
                <a:gdLst>
                  <a:gd name="T0" fmla="*/ 0 w 6"/>
                  <a:gd name="T1" fmla="*/ 8 h 31"/>
                  <a:gd name="T2" fmla="*/ 0 w 6"/>
                  <a:gd name="T3" fmla="*/ 16 h 31"/>
                  <a:gd name="T4" fmla="*/ 8 w 6"/>
                  <a:gd name="T5" fmla="*/ 32 h 31"/>
                  <a:gd name="T6" fmla="*/ 24 w 6"/>
                  <a:gd name="T7" fmla="*/ 80 h 31"/>
                  <a:gd name="T8" fmla="*/ 24 w 6"/>
                  <a:gd name="T9" fmla="*/ 120 h 31"/>
                  <a:gd name="T10" fmla="*/ 24 w 6"/>
                  <a:gd name="T11" fmla="*/ 160 h 31"/>
                  <a:gd name="T12" fmla="*/ 16 w 6"/>
                  <a:gd name="T13" fmla="*/ 200 h 31"/>
                  <a:gd name="T14" fmla="*/ 8 w 6"/>
                  <a:gd name="T15" fmla="*/ 224 h 31"/>
                  <a:gd name="T16" fmla="*/ 0 w 6"/>
                  <a:gd name="T17" fmla="*/ 240 h 31"/>
                  <a:gd name="T18" fmla="*/ 0 w 6"/>
                  <a:gd name="T19" fmla="*/ 240 h 31"/>
                  <a:gd name="T20" fmla="*/ 8 w 6"/>
                  <a:gd name="T21" fmla="*/ 248 h 31"/>
                  <a:gd name="T22" fmla="*/ 16 w 6"/>
                  <a:gd name="T23" fmla="*/ 240 h 31"/>
                  <a:gd name="T24" fmla="*/ 24 w 6"/>
                  <a:gd name="T25" fmla="*/ 224 h 31"/>
                  <a:gd name="T26" fmla="*/ 48 w 6"/>
                  <a:gd name="T27" fmla="*/ 176 h 31"/>
                  <a:gd name="T28" fmla="*/ 48 w 6"/>
                  <a:gd name="T29" fmla="*/ 120 h 31"/>
                  <a:gd name="T30" fmla="*/ 48 w 6"/>
                  <a:gd name="T31" fmla="*/ 72 h 31"/>
                  <a:gd name="T32" fmla="*/ 24 w 6"/>
                  <a:gd name="T33" fmla="*/ 24 h 31"/>
                  <a:gd name="T34" fmla="*/ 16 w 6"/>
                  <a:gd name="T35" fmla="*/ 8 h 31"/>
                  <a:gd name="T36" fmla="*/ 0 w 6"/>
                  <a:gd name="T37" fmla="*/ 0 h 31"/>
                  <a:gd name="T38" fmla="*/ 0 w 6"/>
                  <a:gd name="T39" fmla="*/ 0 h 31"/>
                  <a:gd name="T40" fmla="*/ 0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endParaRPr lang="en-US"/>
              </a:p>
            </p:txBody>
          </p:sp>
        </p:grpSp>
        <p:sp>
          <p:nvSpPr>
            <p:cNvPr id="4123" name="Line 40"/>
            <p:cNvSpPr>
              <a:spLocks noChangeShapeType="1"/>
            </p:cNvSpPr>
            <p:nvPr/>
          </p:nvSpPr>
          <p:spPr bwMode="auto">
            <a:xfrm>
              <a:off x="6236217" y="5048169"/>
              <a:ext cx="276649" cy="410616"/>
            </a:xfrm>
            <a:prstGeom prst="line">
              <a:avLst/>
            </a:prstGeom>
            <a:noFill/>
            <a:ln w="19050">
              <a:solidFill>
                <a:srgbClr val="0033CC"/>
              </a:solidFill>
              <a:prstDash val="dash"/>
              <a:round/>
              <a:headEnd/>
              <a:tailEnd/>
            </a:ln>
          </p:spPr>
          <p:txBody>
            <a:bodyPr/>
            <a:lstStyle/>
            <a:p>
              <a:endParaRPr lang="en-US"/>
            </a:p>
          </p:txBody>
        </p:sp>
        <p:sp>
          <p:nvSpPr>
            <p:cNvPr id="4124" name="Line 41"/>
            <p:cNvSpPr>
              <a:spLocks noChangeShapeType="1"/>
            </p:cNvSpPr>
            <p:nvPr/>
          </p:nvSpPr>
          <p:spPr bwMode="auto">
            <a:xfrm>
              <a:off x="5588793" y="5098552"/>
              <a:ext cx="860231" cy="417334"/>
            </a:xfrm>
            <a:prstGeom prst="line">
              <a:avLst/>
            </a:prstGeom>
            <a:noFill/>
            <a:ln w="19050">
              <a:solidFill>
                <a:srgbClr val="0033CC"/>
              </a:solidFill>
              <a:round/>
              <a:headEnd/>
              <a:tailEnd/>
            </a:ln>
          </p:spPr>
          <p:txBody>
            <a:bodyPr/>
            <a:lstStyle/>
            <a:p>
              <a:endParaRPr lang="en-US"/>
            </a:p>
          </p:txBody>
        </p:sp>
        <p:sp>
          <p:nvSpPr>
            <p:cNvPr id="525" name="Oval 42"/>
            <p:cNvSpPr>
              <a:spLocks noChangeArrowheads="1"/>
            </p:cNvSpPr>
            <p:nvPr/>
          </p:nvSpPr>
          <p:spPr bwMode="auto">
            <a:xfrm>
              <a:off x="4600796" y="4602514"/>
              <a:ext cx="327012" cy="111128"/>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7078" tIns="43542" rIns="87078" bIns="43542" anchor="ctr"/>
            <a:lstStyle/>
            <a:p>
              <a:pPr defTabSz="874713">
                <a:defRPr/>
              </a:pPr>
              <a:r>
                <a:rPr lang="en-US" altLang="zh-CN" sz="500" b="1" dirty="0"/>
                <a:t>GPRS</a:t>
              </a:r>
            </a:p>
          </p:txBody>
        </p:sp>
        <p:sp>
          <p:nvSpPr>
            <p:cNvPr id="526" name="Oval 43"/>
            <p:cNvSpPr>
              <a:spLocks noChangeArrowheads="1"/>
            </p:cNvSpPr>
            <p:nvPr/>
          </p:nvSpPr>
          <p:spPr bwMode="auto">
            <a:xfrm>
              <a:off x="4602384" y="5048613"/>
              <a:ext cx="327012" cy="109541"/>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7078" tIns="43542" rIns="87078" bIns="43542" anchor="ctr"/>
            <a:lstStyle/>
            <a:p>
              <a:pPr defTabSz="874713">
                <a:defRPr/>
              </a:pPr>
              <a:r>
                <a:rPr lang="en-US" altLang="zh-CN" sz="500" b="1" dirty="0"/>
                <a:t>UMTS</a:t>
              </a:r>
            </a:p>
          </p:txBody>
        </p:sp>
        <p:sp>
          <p:nvSpPr>
            <p:cNvPr id="527" name="Oval 44"/>
            <p:cNvSpPr>
              <a:spLocks noChangeArrowheads="1"/>
            </p:cNvSpPr>
            <p:nvPr/>
          </p:nvSpPr>
          <p:spPr bwMode="auto">
            <a:xfrm>
              <a:off x="4643657" y="5501062"/>
              <a:ext cx="327012" cy="109540"/>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7078" tIns="43542" rIns="87078" bIns="43542" anchor="ctr"/>
            <a:lstStyle/>
            <a:p>
              <a:pPr defTabSz="874713">
                <a:defRPr/>
              </a:pPr>
              <a:r>
                <a:rPr lang="en-US" altLang="zh-CN" sz="500" b="1"/>
                <a:t>LTE</a:t>
              </a:r>
            </a:p>
          </p:txBody>
        </p:sp>
        <p:sp>
          <p:nvSpPr>
            <p:cNvPr id="528" name="Oval 45"/>
            <p:cNvSpPr>
              <a:spLocks noChangeArrowheads="1"/>
            </p:cNvSpPr>
            <p:nvPr/>
          </p:nvSpPr>
          <p:spPr bwMode="auto">
            <a:xfrm>
              <a:off x="4651594" y="5951924"/>
              <a:ext cx="327012" cy="107953"/>
            </a:xfrm>
            <a:prstGeom prst="ellipse">
              <a:avLst/>
            </a:prstGeom>
            <a:noFill/>
            <a:ln w="9525" algn="ctr">
              <a:noFill/>
              <a:round/>
              <a:headEnd/>
              <a:tailEnd/>
            </a:ln>
            <a:effectLst>
              <a:prstShdw prst="shdw17" dist="17961" dir="2700000">
                <a:schemeClr val="folHlink">
                  <a:gamma/>
                  <a:shade val="60000"/>
                  <a:invGamma/>
                </a:schemeClr>
              </a:prstShdw>
            </a:effectLst>
          </p:spPr>
          <p:txBody>
            <a:bodyPr wrap="none" lIns="87078" tIns="43542" rIns="87078" bIns="43542" anchor="ctr"/>
            <a:lstStyle/>
            <a:p>
              <a:pPr defTabSz="874713">
                <a:defRPr/>
              </a:pPr>
              <a:r>
                <a:rPr lang="en-US" altLang="zh-CN" sz="500" b="1" dirty="0"/>
                <a:t>CDMA</a:t>
              </a:r>
            </a:p>
          </p:txBody>
        </p:sp>
        <p:sp>
          <p:nvSpPr>
            <p:cNvPr id="4129" name="Line 46"/>
            <p:cNvSpPr>
              <a:spLocks noChangeShapeType="1"/>
            </p:cNvSpPr>
            <p:nvPr/>
          </p:nvSpPr>
          <p:spPr bwMode="auto">
            <a:xfrm flipV="1">
              <a:off x="5182822" y="5096033"/>
              <a:ext cx="959269" cy="494586"/>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30" name="Line 47"/>
            <p:cNvSpPr>
              <a:spLocks noChangeShapeType="1"/>
            </p:cNvSpPr>
            <p:nvPr/>
          </p:nvSpPr>
          <p:spPr bwMode="auto">
            <a:xfrm>
              <a:off x="5159086" y="4610683"/>
              <a:ext cx="914252" cy="0"/>
            </a:xfrm>
            <a:prstGeom prst="line">
              <a:avLst/>
            </a:prstGeom>
            <a:noFill/>
            <a:ln w="19050">
              <a:solidFill>
                <a:srgbClr val="0033CC"/>
              </a:solidFill>
              <a:round/>
              <a:headEnd/>
              <a:tailEnd/>
            </a:ln>
          </p:spPr>
          <p:txBody>
            <a:bodyPr wrap="none" lIns="87828" tIns="43914" rIns="87828" bIns="43914" anchor="ctr"/>
            <a:lstStyle/>
            <a:p>
              <a:endParaRPr lang="en-US"/>
            </a:p>
          </p:txBody>
        </p:sp>
        <p:sp>
          <p:nvSpPr>
            <p:cNvPr id="4131" name="Line 48"/>
            <p:cNvSpPr>
              <a:spLocks noChangeShapeType="1"/>
            </p:cNvSpPr>
            <p:nvPr/>
          </p:nvSpPr>
          <p:spPr bwMode="auto">
            <a:xfrm flipV="1">
              <a:off x="5581426" y="4629156"/>
              <a:ext cx="468175" cy="397181"/>
            </a:xfrm>
            <a:prstGeom prst="line">
              <a:avLst/>
            </a:prstGeom>
            <a:noFill/>
            <a:ln w="19050">
              <a:solidFill>
                <a:srgbClr val="0033CC"/>
              </a:solidFill>
              <a:round/>
              <a:headEnd/>
              <a:tailEnd/>
            </a:ln>
          </p:spPr>
          <p:txBody>
            <a:bodyPr wrap="none" lIns="87828" tIns="43914" rIns="87828" bIns="43914" anchor="ctr"/>
            <a:lstStyle/>
            <a:p>
              <a:endParaRPr lang="en-US"/>
            </a:p>
          </p:txBody>
        </p:sp>
        <p:sp>
          <p:nvSpPr>
            <p:cNvPr id="4132" name="Line 49"/>
            <p:cNvSpPr>
              <a:spLocks noChangeShapeType="1"/>
            </p:cNvSpPr>
            <p:nvPr/>
          </p:nvSpPr>
          <p:spPr bwMode="auto">
            <a:xfrm flipH="1" flipV="1">
              <a:off x="6142091" y="4687096"/>
              <a:ext cx="0" cy="276263"/>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33" name="Line 50"/>
            <p:cNvSpPr>
              <a:spLocks noChangeShapeType="1"/>
            </p:cNvSpPr>
            <p:nvPr/>
          </p:nvSpPr>
          <p:spPr bwMode="auto">
            <a:xfrm flipV="1">
              <a:off x="6236217" y="4649309"/>
              <a:ext cx="1237555" cy="414815"/>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34" name="Line 51"/>
            <p:cNvSpPr>
              <a:spLocks noChangeShapeType="1"/>
            </p:cNvSpPr>
            <p:nvPr/>
          </p:nvSpPr>
          <p:spPr bwMode="auto">
            <a:xfrm flipV="1">
              <a:off x="7522881" y="4928931"/>
              <a:ext cx="4911" cy="550847"/>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35" name="Rectangle 52"/>
            <p:cNvSpPr>
              <a:spLocks noChangeArrowheads="1"/>
            </p:cNvSpPr>
            <p:nvPr/>
          </p:nvSpPr>
          <p:spPr bwMode="auto">
            <a:xfrm>
              <a:off x="7348646" y="4367558"/>
              <a:ext cx="519092" cy="184155"/>
            </a:xfrm>
            <a:prstGeom prst="rect">
              <a:avLst/>
            </a:prstGeom>
            <a:noFill/>
            <a:ln w="9525">
              <a:noFill/>
              <a:miter lim="800000"/>
              <a:headEnd/>
              <a:tailEnd/>
            </a:ln>
          </p:spPr>
          <p:txBody>
            <a:bodyPr wrap="none" lIns="91354" tIns="45676" rIns="91354" bIns="45676">
              <a:spAutoFit/>
            </a:bodyPr>
            <a:lstStyle/>
            <a:p>
              <a:r>
                <a:rPr lang="en-US" altLang="zh-CN" sz="600" b="1">
                  <a:ea typeface="宋体" pitchFamily="2" charset="-122"/>
                </a:rPr>
                <a:t>HSS/SPR</a:t>
              </a:r>
            </a:p>
          </p:txBody>
        </p:sp>
        <p:sp>
          <p:nvSpPr>
            <p:cNvPr id="4136" name="Rectangle 53"/>
            <p:cNvSpPr>
              <a:spLocks noChangeArrowheads="1"/>
            </p:cNvSpPr>
            <p:nvPr/>
          </p:nvSpPr>
          <p:spPr bwMode="auto">
            <a:xfrm>
              <a:off x="7274879" y="4792898"/>
              <a:ext cx="359220" cy="169188"/>
            </a:xfrm>
            <a:prstGeom prst="rect">
              <a:avLst/>
            </a:prstGeom>
            <a:noFill/>
            <a:ln w="9525">
              <a:noFill/>
              <a:miter lim="800000"/>
              <a:headEnd/>
              <a:tailEnd/>
            </a:ln>
          </p:spPr>
          <p:txBody>
            <a:bodyPr wrap="none" lIns="91354" tIns="45676" rIns="91354" bIns="45676">
              <a:spAutoFit/>
            </a:bodyPr>
            <a:lstStyle/>
            <a:p>
              <a:r>
                <a:rPr lang="en-US" altLang="zh-CN" sz="500" b="1">
                  <a:ea typeface="宋体" pitchFamily="2" charset="-122"/>
                </a:rPr>
                <a:t>PCRF</a:t>
              </a:r>
              <a:endParaRPr lang="zh-CN" altLang="en-US" sz="500" b="1">
                <a:ea typeface="宋体" pitchFamily="2" charset="-122"/>
              </a:endParaRPr>
            </a:p>
          </p:txBody>
        </p:sp>
        <p:sp>
          <p:nvSpPr>
            <p:cNvPr id="4137" name="Rectangle 54"/>
            <p:cNvSpPr>
              <a:spLocks noChangeArrowheads="1"/>
            </p:cNvSpPr>
            <p:nvPr/>
          </p:nvSpPr>
          <p:spPr bwMode="auto">
            <a:xfrm>
              <a:off x="4997026" y="4705569"/>
              <a:ext cx="283878"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BTS</a:t>
              </a:r>
              <a:endParaRPr lang="zh-CN" altLang="en-US" sz="400">
                <a:ea typeface="宋体" pitchFamily="2" charset="-122"/>
              </a:endParaRPr>
            </a:p>
          </p:txBody>
        </p:sp>
        <p:sp>
          <p:nvSpPr>
            <p:cNvPr id="4138" name="Rectangle 55"/>
            <p:cNvSpPr>
              <a:spLocks noChangeArrowheads="1"/>
            </p:cNvSpPr>
            <p:nvPr/>
          </p:nvSpPr>
          <p:spPr bwMode="auto">
            <a:xfrm>
              <a:off x="5290862" y="4675339"/>
              <a:ext cx="410516"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BSC/PCU</a:t>
              </a:r>
              <a:endParaRPr lang="zh-CN" altLang="en-US" sz="400">
                <a:ea typeface="宋体" pitchFamily="2" charset="-122"/>
              </a:endParaRPr>
            </a:p>
          </p:txBody>
        </p:sp>
        <p:sp>
          <p:nvSpPr>
            <p:cNvPr id="4139" name="Rectangle 56"/>
            <p:cNvSpPr>
              <a:spLocks noChangeArrowheads="1"/>
            </p:cNvSpPr>
            <p:nvPr/>
          </p:nvSpPr>
          <p:spPr bwMode="auto">
            <a:xfrm>
              <a:off x="4991296" y="5149774"/>
              <a:ext cx="341587"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NodeB</a:t>
              </a:r>
            </a:p>
          </p:txBody>
        </p:sp>
        <p:sp>
          <p:nvSpPr>
            <p:cNvPr id="4140" name="Rectangle 57"/>
            <p:cNvSpPr>
              <a:spLocks noChangeArrowheads="1"/>
            </p:cNvSpPr>
            <p:nvPr/>
          </p:nvSpPr>
          <p:spPr bwMode="auto">
            <a:xfrm>
              <a:off x="5357979" y="5156491"/>
              <a:ext cx="295100"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RNC</a:t>
              </a:r>
            </a:p>
          </p:txBody>
        </p:sp>
        <p:sp>
          <p:nvSpPr>
            <p:cNvPr id="4141" name="Rectangle 58"/>
            <p:cNvSpPr>
              <a:spLocks noChangeArrowheads="1"/>
            </p:cNvSpPr>
            <p:nvPr/>
          </p:nvSpPr>
          <p:spPr bwMode="auto">
            <a:xfrm>
              <a:off x="4981474" y="5658636"/>
              <a:ext cx="380059" cy="153799"/>
            </a:xfrm>
            <a:prstGeom prst="rect">
              <a:avLst/>
            </a:prstGeom>
            <a:noFill/>
            <a:ln w="9525">
              <a:noFill/>
              <a:miter lim="800000"/>
              <a:headEnd/>
              <a:tailEnd/>
            </a:ln>
          </p:spPr>
          <p:txBody>
            <a:bodyPr wrap="none" lIns="91354" tIns="45676" rIns="91354" bIns="45676">
              <a:spAutoFit/>
            </a:bodyPr>
            <a:lstStyle/>
            <a:p>
              <a:r>
                <a:rPr lang="en-US" altLang="zh-CN" sz="400" b="1">
                  <a:ea typeface="宋体" pitchFamily="2" charset="-122"/>
                </a:rPr>
                <a:t>eNodeB</a:t>
              </a:r>
            </a:p>
          </p:txBody>
        </p:sp>
        <p:sp>
          <p:nvSpPr>
            <p:cNvPr id="4142" name="Line 59"/>
            <p:cNvSpPr>
              <a:spLocks noChangeShapeType="1"/>
            </p:cNvSpPr>
            <p:nvPr/>
          </p:nvSpPr>
          <p:spPr bwMode="auto">
            <a:xfrm>
              <a:off x="6236217" y="4649309"/>
              <a:ext cx="348676" cy="899325"/>
            </a:xfrm>
            <a:prstGeom prst="line">
              <a:avLst/>
            </a:prstGeom>
            <a:noFill/>
            <a:ln w="19050">
              <a:solidFill>
                <a:srgbClr val="0066CC"/>
              </a:solidFill>
              <a:round/>
              <a:headEnd/>
              <a:tailEnd/>
            </a:ln>
          </p:spPr>
          <p:txBody>
            <a:bodyPr/>
            <a:lstStyle/>
            <a:p>
              <a:endParaRPr lang="en-US"/>
            </a:p>
          </p:txBody>
        </p:sp>
        <p:sp>
          <p:nvSpPr>
            <p:cNvPr id="4143" name="Line 60"/>
            <p:cNvSpPr>
              <a:spLocks noChangeShapeType="1"/>
            </p:cNvSpPr>
            <p:nvPr/>
          </p:nvSpPr>
          <p:spPr bwMode="auto">
            <a:xfrm>
              <a:off x="5602707" y="5999556"/>
              <a:ext cx="1185990" cy="0"/>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44" name="Rectangle 61"/>
            <p:cNvSpPr>
              <a:spLocks noChangeArrowheads="1"/>
            </p:cNvSpPr>
            <p:nvPr/>
          </p:nvSpPr>
          <p:spPr bwMode="auto">
            <a:xfrm>
              <a:off x="5665965" y="5877309"/>
              <a:ext cx="600050"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A10/A11’</a:t>
              </a:r>
            </a:p>
          </p:txBody>
        </p:sp>
        <p:sp>
          <p:nvSpPr>
            <p:cNvPr id="4145" name="Line 62"/>
            <p:cNvSpPr>
              <a:spLocks noChangeShapeType="1"/>
            </p:cNvSpPr>
            <p:nvPr/>
          </p:nvSpPr>
          <p:spPr bwMode="auto">
            <a:xfrm>
              <a:off x="5607618" y="4579613"/>
              <a:ext cx="465720" cy="0"/>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46" name="Line 63"/>
            <p:cNvSpPr>
              <a:spLocks noChangeShapeType="1"/>
            </p:cNvSpPr>
            <p:nvPr/>
          </p:nvSpPr>
          <p:spPr bwMode="auto">
            <a:xfrm flipV="1">
              <a:off x="6652828" y="5573825"/>
              <a:ext cx="753009" cy="8397"/>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47" name="Line 64"/>
            <p:cNvSpPr>
              <a:spLocks noChangeShapeType="1"/>
            </p:cNvSpPr>
            <p:nvPr/>
          </p:nvSpPr>
          <p:spPr bwMode="auto">
            <a:xfrm flipV="1">
              <a:off x="7005596" y="5661994"/>
              <a:ext cx="494367" cy="331684"/>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48" name="Rectangle 65"/>
            <p:cNvSpPr>
              <a:spLocks noChangeArrowheads="1"/>
            </p:cNvSpPr>
            <p:nvPr/>
          </p:nvSpPr>
          <p:spPr bwMode="auto">
            <a:xfrm>
              <a:off x="5956466" y="5494712"/>
              <a:ext cx="415908"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S1-U</a:t>
              </a:r>
            </a:p>
          </p:txBody>
        </p:sp>
        <p:sp>
          <p:nvSpPr>
            <p:cNvPr id="4149" name="Rectangle 66"/>
            <p:cNvSpPr>
              <a:spLocks noChangeArrowheads="1"/>
            </p:cNvSpPr>
            <p:nvPr/>
          </p:nvSpPr>
          <p:spPr bwMode="auto">
            <a:xfrm>
              <a:off x="6346713" y="4763510"/>
              <a:ext cx="311130"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S4</a:t>
              </a:r>
            </a:p>
          </p:txBody>
        </p:sp>
        <p:sp>
          <p:nvSpPr>
            <p:cNvPr id="4150" name="Rectangle 67"/>
            <p:cNvSpPr>
              <a:spLocks noChangeArrowheads="1"/>
            </p:cNvSpPr>
            <p:nvPr/>
          </p:nvSpPr>
          <p:spPr bwMode="auto">
            <a:xfrm>
              <a:off x="7504873" y="5250539"/>
              <a:ext cx="315938"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Gx</a:t>
              </a:r>
            </a:p>
          </p:txBody>
        </p:sp>
        <p:sp>
          <p:nvSpPr>
            <p:cNvPr id="4151" name="Rectangle 68"/>
            <p:cNvSpPr>
              <a:spLocks noChangeArrowheads="1"/>
            </p:cNvSpPr>
            <p:nvPr/>
          </p:nvSpPr>
          <p:spPr bwMode="auto">
            <a:xfrm>
              <a:off x="6891465" y="5475661"/>
              <a:ext cx="463531"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S5/S8</a:t>
              </a:r>
            </a:p>
          </p:txBody>
        </p:sp>
        <p:sp>
          <p:nvSpPr>
            <p:cNvPr id="4152" name="Rectangle 69"/>
            <p:cNvSpPr>
              <a:spLocks noChangeArrowheads="1"/>
            </p:cNvSpPr>
            <p:nvPr/>
          </p:nvSpPr>
          <p:spPr bwMode="auto">
            <a:xfrm>
              <a:off x="5562782" y="5350246"/>
              <a:ext cx="579414"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S1-MME</a:t>
              </a:r>
            </a:p>
          </p:txBody>
        </p:sp>
        <p:sp>
          <p:nvSpPr>
            <p:cNvPr id="4153" name="Rectangle 70"/>
            <p:cNvSpPr>
              <a:spLocks noChangeArrowheads="1"/>
            </p:cNvSpPr>
            <p:nvPr/>
          </p:nvSpPr>
          <p:spPr bwMode="auto">
            <a:xfrm>
              <a:off x="6008851" y="5355008"/>
              <a:ext cx="366698"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S12</a:t>
              </a:r>
            </a:p>
          </p:txBody>
        </p:sp>
        <p:sp>
          <p:nvSpPr>
            <p:cNvPr id="4154" name="Rectangle 71"/>
            <p:cNvSpPr>
              <a:spLocks noChangeArrowheads="1"/>
            </p:cNvSpPr>
            <p:nvPr/>
          </p:nvSpPr>
          <p:spPr bwMode="auto">
            <a:xfrm>
              <a:off x="5985758" y="4736639"/>
              <a:ext cx="311130"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S3</a:t>
              </a:r>
            </a:p>
          </p:txBody>
        </p:sp>
        <p:sp>
          <p:nvSpPr>
            <p:cNvPr id="4155" name="Rectangle 72"/>
            <p:cNvSpPr>
              <a:spLocks noChangeArrowheads="1"/>
            </p:cNvSpPr>
            <p:nvPr/>
          </p:nvSpPr>
          <p:spPr bwMode="auto">
            <a:xfrm>
              <a:off x="6721579" y="4727402"/>
              <a:ext cx="368838"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S6a</a:t>
              </a:r>
            </a:p>
          </p:txBody>
        </p:sp>
        <p:sp>
          <p:nvSpPr>
            <p:cNvPr id="4156" name="Rectangle 73"/>
            <p:cNvSpPr>
              <a:spLocks noChangeArrowheads="1"/>
            </p:cNvSpPr>
            <p:nvPr/>
          </p:nvSpPr>
          <p:spPr bwMode="auto">
            <a:xfrm>
              <a:off x="6248493" y="5285807"/>
              <a:ext cx="368838"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S11</a:t>
              </a:r>
            </a:p>
          </p:txBody>
        </p:sp>
        <p:sp>
          <p:nvSpPr>
            <p:cNvPr id="4157" name="Rectangle 74"/>
            <p:cNvSpPr>
              <a:spLocks noChangeArrowheads="1"/>
            </p:cNvSpPr>
            <p:nvPr/>
          </p:nvSpPr>
          <p:spPr bwMode="auto">
            <a:xfrm>
              <a:off x="7855187" y="5494054"/>
              <a:ext cx="356014"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SGi</a:t>
              </a:r>
            </a:p>
          </p:txBody>
        </p:sp>
        <p:grpSp>
          <p:nvGrpSpPr>
            <p:cNvPr id="7" name="Group 75"/>
            <p:cNvGrpSpPr>
              <a:grpSpLocks/>
            </p:cNvGrpSpPr>
            <p:nvPr/>
          </p:nvGrpSpPr>
          <p:grpSpPr bwMode="auto">
            <a:xfrm rot="-5400000">
              <a:off x="7583980" y="5012085"/>
              <a:ext cx="119256" cy="63023"/>
              <a:chOff x="2907" y="2478"/>
              <a:chExt cx="139" cy="242"/>
            </a:xfrm>
          </p:grpSpPr>
          <p:sp>
            <p:nvSpPr>
              <p:cNvPr id="4527" name="Line 76"/>
              <p:cNvSpPr>
                <a:spLocks noChangeShapeType="1"/>
              </p:cNvSpPr>
              <p:nvPr/>
            </p:nvSpPr>
            <p:spPr bwMode="auto">
              <a:xfrm flipV="1">
                <a:off x="2913" y="2478"/>
                <a:ext cx="1" cy="242"/>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sp>
            <p:nvSpPr>
              <p:cNvPr id="4528" name="Line 77"/>
              <p:cNvSpPr>
                <a:spLocks noChangeShapeType="1"/>
              </p:cNvSpPr>
              <p:nvPr/>
            </p:nvSpPr>
            <p:spPr bwMode="auto">
              <a:xfrm flipV="1">
                <a:off x="3045" y="2484"/>
                <a:ext cx="1" cy="234"/>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sp>
            <p:nvSpPr>
              <p:cNvPr id="4529" name="Line 78"/>
              <p:cNvSpPr>
                <a:spLocks noChangeShapeType="1"/>
              </p:cNvSpPr>
              <p:nvPr/>
            </p:nvSpPr>
            <p:spPr bwMode="auto">
              <a:xfrm>
                <a:off x="2907" y="2710"/>
                <a:ext cx="135" cy="1"/>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grpSp>
        <p:grpSp>
          <p:nvGrpSpPr>
            <p:cNvPr id="8" name="Group 79"/>
            <p:cNvGrpSpPr>
              <a:grpSpLocks/>
            </p:cNvGrpSpPr>
            <p:nvPr/>
          </p:nvGrpSpPr>
          <p:grpSpPr bwMode="auto">
            <a:xfrm rot="5400000">
              <a:off x="5985265" y="5003325"/>
              <a:ext cx="103301" cy="74482"/>
              <a:chOff x="2907" y="2478"/>
              <a:chExt cx="139" cy="242"/>
            </a:xfrm>
          </p:grpSpPr>
          <p:sp>
            <p:nvSpPr>
              <p:cNvPr id="4524" name="Line 80"/>
              <p:cNvSpPr>
                <a:spLocks noChangeShapeType="1"/>
              </p:cNvSpPr>
              <p:nvPr/>
            </p:nvSpPr>
            <p:spPr bwMode="auto">
              <a:xfrm flipV="1">
                <a:off x="2913" y="2478"/>
                <a:ext cx="1" cy="242"/>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sp>
            <p:nvSpPr>
              <p:cNvPr id="4525" name="Line 81"/>
              <p:cNvSpPr>
                <a:spLocks noChangeShapeType="1"/>
              </p:cNvSpPr>
              <p:nvPr/>
            </p:nvSpPr>
            <p:spPr bwMode="auto">
              <a:xfrm flipV="1">
                <a:off x="3045" y="2484"/>
                <a:ext cx="1" cy="234"/>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sp>
            <p:nvSpPr>
              <p:cNvPr id="4526" name="Line 82"/>
              <p:cNvSpPr>
                <a:spLocks noChangeShapeType="1"/>
              </p:cNvSpPr>
              <p:nvPr/>
            </p:nvSpPr>
            <p:spPr bwMode="auto">
              <a:xfrm>
                <a:off x="2907" y="2710"/>
                <a:ext cx="135" cy="1"/>
              </a:xfrm>
              <a:prstGeom prst="line">
                <a:avLst/>
              </a:prstGeom>
              <a:noFill/>
              <a:ln w="19050">
                <a:solidFill>
                  <a:srgbClr val="0033CC"/>
                </a:solidFill>
                <a:prstDash val="dash"/>
                <a:round/>
                <a:headEnd/>
                <a:tailEnd/>
              </a:ln>
            </p:spPr>
            <p:txBody>
              <a:bodyPr rot="10800000" vert="eaVert" lIns="90000" tIns="46800" rIns="90000" bIns="46800" anchor="ctr">
                <a:spAutoFit/>
              </a:bodyPr>
              <a:lstStyle/>
              <a:p>
                <a:endParaRPr lang="en-US"/>
              </a:p>
            </p:txBody>
          </p:sp>
        </p:grpSp>
        <p:sp>
          <p:nvSpPr>
            <p:cNvPr id="4160" name="Rectangle 83"/>
            <p:cNvSpPr>
              <a:spLocks noChangeArrowheads="1"/>
            </p:cNvSpPr>
            <p:nvPr/>
          </p:nvSpPr>
          <p:spPr bwMode="auto">
            <a:xfrm>
              <a:off x="7670208" y="4960840"/>
              <a:ext cx="311130"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S9</a:t>
              </a:r>
            </a:p>
          </p:txBody>
        </p:sp>
        <p:sp>
          <p:nvSpPr>
            <p:cNvPr id="4161" name="Rectangle 84"/>
            <p:cNvSpPr>
              <a:spLocks noChangeArrowheads="1"/>
            </p:cNvSpPr>
            <p:nvPr/>
          </p:nvSpPr>
          <p:spPr bwMode="auto">
            <a:xfrm>
              <a:off x="5826296" y="4972411"/>
              <a:ext cx="366697"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S10</a:t>
              </a:r>
            </a:p>
          </p:txBody>
        </p:sp>
        <p:sp>
          <p:nvSpPr>
            <p:cNvPr id="4162" name="Line 85"/>
            <p:cNvSpPr>
              <a:spLocks noChangeShapeType="1"/>
            </p:cNvSpPr>
            <p:nvPr/>
          </p:nvSpPr>
          <p:spPr bwMode="auto">
            <a:xfrm>
              <a:off x="6258316" y="4641752"/>
              <a:ext cx="326577" cy="852302"/>
            </a:xfrm>
            <a:prstGeom prst="line">
              <a:avLst/>
            </a:prstGeom>
            <a:noFill/>
            <a:ln w="19050">
              <a:solidFill>
                <a:srgbClr val="0033CC"/>
              </a:solidFill>
              <a:prstDash val="dash"/>
              <a:round/>
              <a:headEnd/>
              <a:tailEnd/>
            </a:ln>
          </p:spPr>
          <p:txBody>
            <a:bodyPr/>
            <a:lstStyle/>
            <a:p>
              <a:endParaRPr lang="en-US"/>
            </a:p>
          </p:txBody>
        </p:sp>
        <p:sp>
          <p:nvSpPr>
            <p:cNvPr id="4163" name="Line 86"/>
            <p:cNvSpPr>
              <a:spLocks noChangeShapeType="1"/>
            </p:cNvSpPr>
            <p:nvPr/>
          </p:nvSpPr>
          <p:spPr bwMode="auto">
            <a:xfrm flipV="1">
              <a:off x="5575697" y="4598087"/>
              <a:ext cx="473905" cy="395502"/>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64" name="Line 87"/>
            <p:cNvSpPr>
              <a:spLocks noChangeShapeType="1"/>
            </p:cNvSpPr>
            <p:nvPr/>
          </p:nvSpPr>
          <p:spPr bwMode="auto">
            <a:xfrm>
              <a:off x="8253791" y="4472131"/>
              <a:ext cx="185797" cy="0"/>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65" name="Line 88"/>
            <p:cNvSpPr>
              <a:spLocks noChangeShapeType="1"/>
            </p:cNvSpPr>
            <p:nvPr/>
          </p:nvSpPr>
          <p:spPr bwMode="auto">
            <a:xfrm>
              <a:off x="8253791" y="4526712"/>
              <a:ext cx="185797" cy="0"/>
            </a:xfrm>
            <a:prstGeom prst="line">
              <a:avLst/>
            </a:prstGeom>
            <a:noFill/>
            <a:ln w="19050">
              <a:solidFill>
                <a:srgbClr val="0066CC"/>
              </a:solidFill>
              <a:round/>
              <a:headEnd/>
              <a:tailEnd/>
            </a:ln>
          </p:spPr>
          <p:txBody>
            <a:bodyPr wrap="none" lIns="87828" tIns="43914" rIns="87828" bIns="43914" anchor="ctr"/>
            <a:lstStyle/>
            <a:p>
              <a:endParaRPr lang="en-US"/>
            </a:p>
          </p:txBody>
        </p:sp>
        <p:sp>
          <p:nvSpPr>
            <p:cNvPr id="4166" name="Text Box 89"/>
            <p:cNvSpPr txBox="1">
              <a:spLocks noChangeArrowheads="1"/>
            </p:cNvSpPr>
            <p:nvPr/>
          </p:nvSpPr>
          <p:spPr bwMode="auto">
            <a:xfrm>
              <a:off x="8424927" y="4480273"/>
              <a:ext cx="431639" cy="155985"/>
            </a:xfrm>
            <a:prstGeom prst="rect">
              <a:avLst/>
            </a:prstGeom>
            <a:noFill/>
            <a:ln w="9525">
              <a:noFill/>
              <a:miter lim="800000"/>
              <a:headEnd/>
              <a:tailEnd/>
            </a:ln>
          </p:spPr>
          <p:txBody>
            <a:bodyPr wrap="none" lIns="89916" tIns="46756" rIns="89916" bIns="46756">
              <a:spAutoFit/>
            </a:bodyPr>
            <a:lstStyle/>
            <a:p>
              <a:pPr defTabSz="762000" eaLnBrk="0" hangingPunct="0">
                <a:spcBef>
                  <a:spcPct val="15000"/>
                </a:spcBef>
                <a:spcAft>
                  <a:spcPct val="15000"/>
                </a:spcAft>
                <a:buClr>
                  <a:schemeClr val="accent1"/>
                </a:buClr>
              </a:pPr>
              <a:r>
                <a:rPr lang="en-US" altLang="zh-CN" sz="400">
                  <a:ea typeface="宋体" pitchFamily="2" charset="-122"/>
                </a:rPr>
                <a:t>User plane</a:t>
              </a:r>
            </a:p>
          </p:txBody>
        </p:sp>
        <p:sp>
          <p:nvSpPr>
            <p:cNvPr id="4167" name="Text Box 90"/>
            <p:cNvSpPr txBox="1">
              <a:spLocks noChangeArrowheads="1"/>
            </p:cNvSpPr>
            <p:nvPr/>
          </p:nvSpPr>
          <p:spPr bwMode="auto">
            <a:xfrm>
              <a:off x="8424927" y="4396134"/>
              <a:ext cx="489345" cy="155985"/>
            </a:xfrm>
            <a:prstGeom prst="rect">
              <a:avLst/>
            </a:prstGeom>
            <a:noFill/>
            <a:ln w="9525">
              <a:noFill/>
              <a:miter lim="800000"/>
              <a:headEnd/>
              <a:tailEnd/>
            </a:ln>
          </p:spPr>
          <p:txBody>
            <a:bodyPr wrap="none" lIns="89916" tIns="46756" rIns="89916" bIns="46756">
              <a:spAutoFit/>
            </a:bodyPr>
            <a:lstStyle/>
            <a:p>
              <a:pPr defTabSz="762000" eaLnBrk="0" hangingPunct="0">
                <a:spcBef>
                  <a:spcPct val="15000"/>
                </a:spcBef>
                <a:spcAft>
                  <a:spcPct val="15000"/>
                </a:spcAft>
                <a:buClr>
                  <a:schemeClr val="accent1"/>
                </a:buClr>
              </a:pPr>
              <a:r>
                <a:rPr lang="en-US" altLang="zh-CN" sz="400">
                  <a:ea typeface="宋体" pitchFamily="2" charset="-122"/>
                </a:rPr>
                <a:t>Control plane</a:t>
              </a:r>
            </a:p>
          </p:txBody>
        </p:sp>
        <p:sp>
          <p:nvSpPr>
            <p:cNvPr id="4168" name="Rectangle 91"/>
            <p:cNvSpPr>
              <a:spLocks noChangeArrowheads="1"/>
            </p:cNvSpPr>
            <p:nvPr/>
          </p:nvSpPr>
          <p:spPr bwMode="auto">
            <a:xfrm>
              <a:off x="5290862" y="6104520"/>
              <a:ext cx="405707"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BSC/PCF</a:t>
              </a:r>
              <a:endParaRPr lang="zh-CN" altLang="en-US" sz="400">
                <a:ea typeface="宋体" pitchFamily="2" charset="-122"/>
              </a:endParaRPr>
            </a:p>
          </p:txBody>
        </p:sp>
        <p:sp>
          <p:nvSpPr>
            <p:cNvPr id="4169" name="Rectangle 92"/>
            <p:cNvSpPr>
              <a:spLocks noChangeArrowheads="1"/>
            </p:cNvSpPr>
            <p:nvPr/>
          </p:nvSpPr>
          <p:spPr bwMode="auto">
            <a:xfrm>
              <a:off x="5044498" y="6076810"/>
              <a:ext cx="283878" cy="153799"/>
            </a:xfrm>
            <a:prstGeom prst="rect">
              <a:avLst/>
            </a:prstGeom>
            <a:noFill/>
            <a:ln w="9525">
              <a:noFill/>
              <a:miter lim="800000"/>
              <a:headEnd/>
              <a:tailEnd/>
            </a:ln>
          </p:spPr>
          <p:txBody>
            <a:bodyPr wrap="none" lIns="91354" tIns="45676" rIns="91354" bIns="45676">
              <a:spAutoFit/>
            </a:bodyPr>
            <a:lstStyle/>
            <a:p>
              <a:r>
                <a:rPr lang="en-US" altLang="zh-CN" sz="400">
                  <a:ea typeface="宋体" pitchFamily="2" charset="-122"/>
                </a:rPr>
                <a:t>BTS</a:t>
              </a:r>
              <a:endParaRPr lang="zh-CN" altLang="en-US" sz="400">
                <a:ea typeface="宋体" pitchFamily="2" charset="-122"/>
              </a:endParaRPr>
            </a:p>
          </p:txBody>
        </p:sp>
        <p:pic>
          <p:nvPicPr>
            <p:cNvPr id="4170" name="Picture 93" descr="图片777"/>
            <p:cNvPicPr>
              <a:picLocks noChangeAspect="1" noChangeArrowheads="1"/>
            </p:cNvPicPr>
            <p:nvPr/>
          </p:nvPicPr>
          <p:blipFill>
            <a:blip r:embed="rId13" cstate="print"/>
            <a:srcRect/>
            <a:stretch>
              <a:fillRect/>
            </a:stretch>
          </p:blipFill>
          <p:spPr bwMode="auto">
            <a:xfrm>
              <a:off x="8575412" y="5553051"/>
              <a:ext cx="626143" cy="271225"/>
            </a:xfrm>
            <a:prstGeom prst="rect">
              <a:avLst/>
            </a:prstGeom>
            <a:noFill/>
            <a:ln w="9525">
              <a:noFill/>
              <a:miter lim="800000"/>
              <a:headEnd/>
              <a:tailEnd/>
            </a:ln>
          </p:spPr>
        </p:pic>
        <p:pic>
          <p:nvPicPr>
            <p:cNvPr id="4171" name="Picture 95" descr="图片777"/>
            <p:cNvPicPr>
              <a:picLocks noChangeAspect="1" noChangeArrowheads="1"/>
            </p:cNvPicPr>
            <p:nvPr/>
          </p:nvPicPr>
          <p:blipFill>
            <a:blip r:embed="rId13" cstate="print"/>
            <a:srcRect/>
            <a:stretch>
              <a:fillRect/>
            </a:stretch>
          </p:blipFill>
          <p:spPr bwMode="auto">
            <a:xfrm>
              <a:off x="8589326" y="5344804"/>
              <a:ext cx="626144" cy="271225"/>
            </a:xfrm>
            <a:prstGeom prst="rect">
              <a:avLst/>
            </a:prstGeom>
            <a:noFill/>
            <a:ln w="9525">
              <a:noFill/>
              <a:miter lim="800000"/>
              <a:headEnd/>
              <a:tailEnd/>
            </a:ln>
          </p:spPr>
        </p:pic>
        <p:sp>
          <p:nvSpPr>
            <p:cNvPr id="4172" name="Text Box 96"/>
            <p:cNvSpPr txBox="1">
              <a:spLocks noChangeArrowheads="1"/>
            </p:cNvSpPr>
            <p:nvPr/>
          </p:nvSpPr>
          <p:spPr bwMode="gray">
            <a:xfrm>
              <a:off x="8793212" y="5355008"/>
              <a:ext cx="306161" cy="235394"/>
            </a:xfrm>
            <a:prstGeom prst="rect">
              <a:avLst/>
            </a:prstGeom>
            <a:noFill/>
            <a:ln w="9525" algn="ctr">
              <a:noFill/>
              <a:miter lim="800000"/>
              <a:headEnd/>
              <a:tailEnd/>
            </a:ln>
          </p:spPr>
          <p:txBody>
            <a:bodyPr wrap="none" lIns="0" tIns="41880" rIns="0" bIns="41880">
              <a:spAutoFit/>
            </a:bodyPr>
            <a:lstStyle/>
            <a:p>
              <a:pPr defTabSz="838200">
                <a:lnSpc>
                  <a:spcPct val="140000"/>
                </a:lnSpc>
                <a:buClr>
                  <a:srgbClr val="FF0000"/>
                </a:buClr>
                <a:buSzPct val="80000"/>
                <a:buFont typeface="Wingdings" pitchFamily="2" charset="2"/>
                <a:buNone/>
              </a:pPr>
              <a:r>
                <a:rPr lang="en-US" altLang="zh-CN" sz="700">
                  <a:ea typeface="宋体" pitchFamily="2" charset="-122"/>
                </a:rPr>
                <a:t>Internet</a:t>
              </a:r>
            </a:p>
          </p:txBody>
        </p:sp>
        <p:sp>
          <p:nvSpPr>
            <p:cNvPr id="574" name="Text Box 97"/>
            <p:cNvSpPr txBox="1">
              <a:spLocks noChangeArrowheads="1"/>
            </p:cNvSpPr>
            <p:nvPr/>
          </p:nvSpPr>
          <p:spPr bwMode="auto">
            <a:xfrm>
              <a:off x="8061404" y="5329608"/>
              <a:ext cx="976273" cy="338878"/>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91754" tIns="45876" rIns="91754" bIns="45876">
              <a:spAutoFit/>
            </a:bodyPr>
            <a:lstStyle/>
            <a:p>
              <a:pPr defTabSz="917575">
                <a:spcBef>
                  <a:spcPct val="20000"/>
                </a:spcBef>
                <a:tabLst>
                  <a:tab pos="6426200" algn="l"/>
                </a:tabLst>
                <a:defRPr/>
              </a:pPr>
              <a:r>
                <a:rPr lang="en-US" altLang="zh-CN" sz="800" b="1"/>
                <a:t>Operator Service Network</a:t>
              </a:r>
            </a:p>
          </p:txBody>
        </p:sp>
        <p:sp>
          <p:nvSpPr>
            <p:cNvPr id="4174" name="Line 98"/>
            <p:cNvSpPr>
              <a:spLocks noChangeShapeType="1"/>
            </p:cNvSpPr>
            <p:nvPr/>
          </p:nvSpPr>
          <p:spPr bwMode="auto">
            <a:xfrm>
              <a:off x="5256486" y="6035663"/>
              <a:ext cx="1550217" cy="0"/>
            </a:xfrm>
            <a:prstGeom prst="line">
              <a:avLst/>
            </a:prstGeom>
            <a:noFill/>
            <a:ln w="19050">
              <a:solidFill>
                <a:srgbClr val="0033CC"/>
              </a:solidFill>
              <a:round/>
              <a:headEnd/>
              <a:tailEnd/>
            </a:ln>
          </p:spPr>
          <p:txBody>
            <a:bodyPr wrap="none" lIns="87828" tIns="43914" rIns="87828" bIns="43914" anchor="ctr"/>
            <a:lstStyle/>
            <a:p>
              <a:endParaRPr lang="en-US"/>
            </a:p>
          </p:txBody>
        </p:sp>
        <p:sp>
          <p:nvSpPr>
            <p:cNvPr id="4175" name="Line 99"/>
            <p:cNvSpPr>
              <a:spLocks noChangeShapeType="1"/>
            </p:cNvSpPr>
            <p:nvPr/>
          </p:nvSpPr>
          <p:spPr bwMode="auto">
            <a:xfrm flipV="1">
              <a:off x="6990863" y="5692224"/>
              <a:ext cx="532018" cy="354356"/>
            </a:xfrm>
            <a:prstGeom prst="line">
              <a:avLst/>
            </a:prstGeom>
            <a:noFill/>
            <a:ln w="19050">
              <a:solidFill>
                <a:srgbClr val="0033CC"/>
              </a:solidFill>
              <a:round/>
              <a:headEnd/>
              <a:tailEnd/>
            </a:ln>
          </p:spPr>
          <p:txBody>
            <a:bodyPr wrap="none" lIns="87828" tIns="43914" rIns="87828" bIns="43914" anchor="ctr"/>
            <a:lstStyle/>
            <a:p>
              <a:endParaRPr lang="en-US"/>
            </a:p>
          </p:txBody>
        </p:sp>
        <p:grpSp>
          <p:nvGrpSpPr>
            <p:cNvPr id="9" name="Group 100"/>
            <p:cNvGrpSpPr>
              <a:grpSpLocks noChangeAspect="1"/>
            </p:cNvGrpSpPr>
            <p:nvPr/>
          </p:nvGrpSpPr>
          <p:grpSpPr bwMode="auto">
            <a:xfrm>
              <a:off x="7436117" y="4901221"/>
              <a:ext cx="203803" cy="253591"/>
              <a:chOff x="3096" y="2356"/>
              <a:chExt cx="436" cy="531"/>
            </a:xfrm>
          </p:grpSpPr>
          <p:sp>
            <p:nvSpPr>
              <p:cNvPr id="4517" name="Freeform 101"/>
              <p:cNvSpPr>
                <a:spLocks noChangeAspect="1"/>
              </p:cNvSpPr>
              <p:nvPr/>
            </p:nvSpPr>
            <p:spPr bwMode="auto">
              <a:xfrm>
                <a:off x="3152" y="2356"/>
                <a:ext cx="74" cy="475"/>
              </a:xfrm>
              <a:custGeom>
                <a:avLst/>
                <a:gdLst>
                  <a:gd name="T0" fmla="*/ 74 w 74"/>
                  <a:gd name="T1" fmla="*/ 0 h 475"/>
                  <a:gd name="T2" fmla="*/ 24 w 74"/>
                  <a:gd name="T3" fmla="*/ 46 h 475"/>
                  <a:gd name="T4" fmla="*/ 0 w 74"/>
                  <a:gd name="T5" fmla="*/ 66 h 475"/>
                  <a:gd name="T6" fmla="*/ 0 w 74"/>
                  <a:gd name="T7" fmla="*/ 66 h 475"/>
                  <a:gd name="T8" fmla="*/ 0 w 74"/>
                  <a:gd name="T9" fmla="*/ 475 h 475"/>
                  <a:gd name="T10" fmla="*/ 68 w 74"/>
                  <a:gd name="T11" fmla="*/ 439 h 475"/>
                  <a:gd name="T12" fmla="*/ 74 w 74"/>
                  <a:gd name="T13" fmla="*/ 0 h 475"/>
                  <a:gd name="T14" fmla="*/ 0 60000 65536"/>
                  <a:gd name="T15" fmla="*/ 0 60000 65536"/>
                  <a:gd name="T16" fmla="*/ 0 60000 65536"/>
                  <a:gd name="T17" fmla="*/ 0 60000 65536"/>
                  <a:gd name="T18" fmla="*/ 0 60000 65536"/>
                  <a:gd name="T19" fmla="*/ 0 60000 65536"/>
                  <a:gd name="T20" fmla="*/ 0 60000 65536"/>
                  <a:gd name="T21" fmla="*/ 0 w 74"/>
                  <a:gd name="T22" fmla="*/ 0 h 475"/>
                  <a:gd name="T23" fmla="*/ 74 w 74"/>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75">
                    <a:moveTo>
                      <a:pt x="74" y="0"/>
                    </a:moveTo>
                    <a:lnTo>
                      <a:pt x="24" y="46"/>
                    </a:lnTo>
                    <a:lnTo>
                      <a:pt x="0" y="66"/>
                    </a:lnTo>
                    <a:lnTo>
                      <a:pt x="0" y="475"/>
                    </a:lnTo>
                    <a:lnTo>
                      <a:pt x="68" y="439"/>
                    </a:lnTo>
                    <a:lnTo>
                      <a:pt x="74" y="0"/>
                    </a:lnTo>
                    <a:close/>
                  </a:path>
                </a:pathLst>
              </a:custGeom>
              <a:solidFill>
                <a:srgbClr val="E48E1A"/>
              </a:solidFill>
              <a:ln w="9525">
                <a:noFill/>
                <a:round/>
                <a:headEnd/>
                <a:tailEnd/>
              </a:ln>
            </p:spPr>
            <p:txBody>
              <a:bodyPr/>
              <a:lstStyle/>
              <a:p>
                <a:endParaRPr lang="en-US"/>
              </a:p>
            </p:txBody>
          </p:sp>
          <p:sp>
            <p:nvSpPr>
              <p:cNvPr id="4518" name="Freeform 102"/>
              <p:cNvSpPr>
                <a:spLocks noChangeAspect="1"/>
              </p:cNvSpPr>
              <p:nvPr/>
            </p:nvSpPr>
            <p:spPr bwMode="auto">
              <a:xfrm>
                <a:off x="3176" y="2402"/>
                <a:ext cx="246" cy="477"/>
              </a:xfrm>
              <a:custGeom>
                <a:avLst/>
                <a:gdLst>
                  <a:gd name="T0" fmla="*/ 236 w 246"/>
                  <a:gd name="T1" fmla="*/ 477 h 477"/>
                  <a:gd name="T2" fmla="*/ 0 w 246"/>
                  <a:gd name="T3" fmla="*/ 413 h 477"/>
                  <a:gd name="T4" fmla="*/ 0 w 246"/>
                  <a:gd name="T5" fmla="*/ 0 h 477"/>
                  <a:gd name="T6" fmla="*/ 246 w 246"/>
                  <a:gd name="T7" fmla="*/ 46 h 477"/>
                  <a:gd name="T8" fmla="*/ 236 w 246"/>
                  <a:gd name="T9" fmla="*/ 477 h 477"/>
                  <a:gd name="T10" fmla="*/ 0 60000 65536"/>
                  <a:gd name="T11" fmla="*/ 0 60000 65536"/>
                  <a:gd name="T12" fmla="*/ 0 60000 65536"/>
                  <a:gd name="T13" fmla="*/ 0 60000 65536"/>
                  <a:gd name="T14" fmla="*/ 0 60000 65536"/>
                  <a:gd name="T15" fmla="*/ 0 w 246"/>
                  <a:gd name="T16" fmla="*/ 0 h 477"/>
                  <a:gd name="T17" fmla="*/ 246 w 246"/>
                  <a:gd name="T18" fmla="*/ 477 h 477"/>
                </a:gdLst>
                <a:ahLst/>
                <a:cxnLst>
                  <a:cxn ang="T10">
                    <a:pos x="T0" y="T1"/>
                  </a:cxn>
                  <a:cxn ang="T11">
                    <a:pos x="T2" y="T3"/>
                  </a:cxn>
                  <a:cxn ang="T12">
                    <a:pos x="T4" y="T5"/>
                  </a:cxn>
                  <a:cxn ang="T13">
                    <a:pos x="T6" y="T7"/>
                  </a:cxn>
                  <a:cxn ang="T14">
                    <a:pos x="T8" y="T9"/>
                  </a:cxn>
                </a:cxnLst>
                <a:rect l="T15" t="T16" r="T17" b="T18"/>
                <a:pathLst>
                  <a:path w="246" h="477">
                    <a:moveTo>
                      <a:pt x="236" y="477"/>
                    </a:moveTo>
                    <a:lnTo>
                      <a:pt x="0" y="413"/>
                    </a:lnTo>
                    <a:lnTo>
                      <a:pt x="0" y="0"/>
                    </a:lnTo>
                    <a:lnTo>
                      <a:pt x="246" y="46"/>
                    </a:lnTo>
                    <a:lnTo>
                      <a:pt x="236" y="477"/>
                    </a:lnTo>
                    <a:close/>
                  </a:path>
                </a:pathLst>
              </a:custGeom>
              <a:solidFill>
                <a:srgbClr val="F8B856"/>
              </a:solidFill>
              <a:ln w="9525">
                <a:noFill/>
                <a:round/>
                <a:headEnd/>
                <a:tailEnd/>
              </a:ln>
            </p:spPr>
            <p:txBody>
              <a:bodyPr/>
              <a:lstStyle/>
              <a:p>
                <a:endParaRPr lang="en-US"/>
              </a:p>
            </p:txBody>
          </p:sp>
          <p:sp>
            <p:nvSpPr>
              <p:cNvPr id="4519" name="Freeform 103"/>
              <p:cNvSpPr>
                <a:spLocks noChangeAspect="1"/>
              </p:cNvSpPr>
              <p:nvPr/>
            </p:nvSpPr>
            <p:spPr bwMode="auto">
              <a:xfrm>
                <a:off x="3096" y="2382"/>
                <a:ext cx="56" cy="449"/>
              </a:xfrm>
              <a:custGeom>
                <a:avLst/>
                <a:gdLst>
                  <a:gd name="T0" fmla="*/ 0 w 56"/>
                  <a:gd name="T1" fmla="*/ 385 h 449"/>
                  <a:gd name="T2" fmla="*/ 56 w 56"/>
                  <a:gd name="T3" fmla="*/ 449 h 449"/>
                  <a:gd name="T4" fmla="*/ 56 w 56"/>
                  <a:gd name="T5" fmla="*/ 40 h 449"/>
                  <a:gd name="T6" fmla="*/ 0 w 56"/>
                  <a:gd name="T7" fmla="*/ 0 h 449"/>
                  <a:gd name="T8" fmla="*/ 0 w 56"/>
                  <a:gd name="T9" fmla="*/ 385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385"/>
                    </a:moveTo>
                    <a:lnTo>
                      <a:pt x="56" y="449"/>
                    </a:lnTo>
                    <a:lnTo>
                      <a:pt x="56" y="40"/>
                    </a:lnTo>
                    <a:lnTo>
                      <a:pt x="0" y="0"/>
                    </a:lnTo>
                    <a:lnTo>
                      <a:pt x="0" y="385"/>
                    </a:lnTo>
                    <a:close/>
                  </a:path>
                </a:pathLst>
              </a:custGeom>
              <a:solidFill>
                <a:srgbClr val="FCD68C"/>
              </a:solidFill>
              <a:ln w="9525">
                <a:noFill/>
                <a:round/>
                <a:headEnd/>
                <a:tailEnd/>
              </a:ln>
            </p:spPr>
            <p:txBody>
              <a:bodyPr/>
              <a:lstStyle/>
              <a:p>
                <a:endParaRPr lang="en-US"/>
              </a:p>
            </p:txBody>
          </p:sp>
          <p:sp>
            <p:nvSpPr>
              <p:cNvPr id="4520" name="Freeform 104"/>
              <p:cNvSpPr>
                <a:spLocks noChangeAspect="1"/>
              </p:cNvSpPr>
              <p:nvPr/>
            </p:nvSpPr>
            <p:spPr bwMode="auto">
              <a:xfrm>
                <a:off x="3096" y="2356"/>
                <a:ext cx="436" cy="112"/>
              </a:xfrm>
              <a:custGeom>
                <a:avLst/>
                <a:gdLst>
                  <a:gd name="T0" fmla="*/ 370 w 436"/>
                  <a:gd name="T1" fmla="*/ 48 h 112"/>
                  <a:gd name="T2" fmla="*/ 370 w 436"/>
                  <a:gd name="T3" fmla="*/ 48 h 112"/>
                  <a:gd name="T4" fmla="*/ 352 w 436"/>
                  <a:gd name="T5" fmla="*/ 62 h 112"/>
                  <a:gd name="T6" fmla="*/ 110 w 436"/>
                  <a:gd name="T7" fmla="*/ 20 h 112"/>
                  <a:gd name="T8" fmla="*/ 130 w 436"/>
                  <a:gd name="T9" fmla="*/ 0 h 112"/>
                  <a:gd name="T10" fmla="*/ 0 w 436"/>
                  <a:gd name="T11" fmla="*/ 26 h 112"/>
                  <a:gd name="T12" fmla="*/ 56 w 436"/>
                  <a:gd name="T13" fmla="*/ 66 h 112"/>
                  <a:gd name="T14" fmla="*/ 80 w 436"/>
                  <a:gd name="T15" fmla="*/ 46 h 112"/>
                  <a:gd name="T16" fmla="*/ 326 w 436"/>
                  <a:gd name="T17" fmla="*/ 92 h 112"/>
                  <a:gd name="T18" fmla="*/ 308 w 436"/>
                  <a:gd name="T19" fmla="*/ 112 h 112"/>
                  <a:gd name="T20" fmla="*/ 436 w 436"/>
                  <a:gd name="T21" fmla="*/ 80 h 112"/>
                  <a:gd name="T22" fmla="*/ 370 w 436"/>
                  <a:gd name="T23" fmla="*/ 4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
                  <a:gd name="T37" fmla="*/ 0 h 112"/>
                  <a:gd name="T38" fmla="*/ 436 w 436"/>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 h="112">
                    <a:moveTo>
                      <a:pt x="370" y="48"/>
                    </a:moveTo>
                    <a:lnTo>
                      <a:pt x="370" y="48"/>
                    </a:lnTo>
                    <a:lnTo>
                      <a:pt x="352" y="62"/>
                    </a:lnTo>
                    <a:lnTo>
                      <a:pt x="110" y="20"/>
                    </a:lnTo>
                    <a:lnTo>
                      <a:pt x="130" y="0"/>
                    </a:lnTo>
                    <a:lnTo>
                      <a:pt x="0" y="26"/>
                    </a:lnTo>
                    <a:lnTo>
                      <a:pt x="56" y="66"/>
                    </a:lnTo>
                    <a:lnTo>
                      <a:pt x="80" y="46"/>
                    </a:lnTo>
                    <a:lnTo>
                      <a:pt x="326" y="92"/>
                    </a:lnTo>
                    <a:lnTo>
                      <a:pt x="308" y="112"/>
                    </a:lnTo>
                    <a:lnTo>
                      <a:pt x="436" y="80"/>
                    </a:lnTo>
                    <a:lnTo>
                      <a:pt x="370" y="48"/>
                    </a:lnTo>
                    <a:close/>
                  </a:path>
                </a:pathLst>
              </a:custGeom>
              <a:solidFill>
                <a:srgbClr val="F5A21C"/>
              </a:solidFill>
              <a:ln w="9525">
                <a:noFill/>
                <a:round/>
                <a:headEnd/>
                <a:tailEnd/>
              </a:ln>
            </p:spPr>
            <p:txBody>
              <a:bodyPr/>
              <a:lstStyle/>
              <a:p>
                <a:endParaRPr lang="en-US"/>
              </a:p>
            </p:txBody>
          </p:sp>
          <p:sp>
            <p:nvSpPr>
              <p:cNvPr id="4521" name="Freeform 105"/>
              <p:cNvSpPr>
                <a:spLocks noChangeAspect="1"/>
              </p:cNvSpPr>
              <p:nvPr/>
            </p:nvSpPr>
            <p:spPr bwMode="auto">
              <a:xfrm>
                <a:off x="3406" y="2436"/>
                <a:ext cx="126" cy="451"/>
              </a:xfrm>
              <a:custGeom>
                <a:avLst/>
                <a:gdLst>
                  <a:gd name="T0" fmla="*/ 126 w 126"/>
                  <a:gd name="T1" fmla="*/ 403 h 451"/>
                  <a:gd name="T2" fmla="*/ 0 w 126"/>
                  <a:gd name="T3" fmla="*/ 451 h 451"/>
                  <a:gd name="T4" fmla="*/ 0 w 126"/>
                  <a:gd name="T5" fmla="*/ 32 h 451"/>
                  <a:gd name="T6" fmla="*/ 126 w 126"/>
                  <a:gd name="T7" fmla="*/ 0 h 451"/>
                  <a:gd name="T8" fmla="*/ 126 w 126"/>
                  <a:gd name="T9" fmla="*/ 403 h 451"/>
                  <a:gd name="T10" fmla="*/ 0 60000 65536"/>
                  <a:gd name="T11" fmla="*/ 0 60000 65536"/>
                  <a:gd name="T12" fmla="*/ 0 60000 65536"/>
                  <a:gd name="T13" fmla="*/ 0 60000 65536"/>
                  <a:gd name="T14" fmla="*/ 0 60000 65536"/>
                  <a:gd name="T15" fmla="*/ 0 w 126"/>
                  <a:gd name="T16" fmla="*/ 0 h 451"/>
                  <a:gd name="T17" fmla="*/ 126 w 126"/>
                  <a:gd name="T18" fmla="*/ 451 h 451"/>
                </a:gdLst>
                <a:ahLst/>
                <a:cxnLst>
                  <a:cxn ang="T10">
                    <a:pos x="T0" y="T1"/>
                  </a:cxn>
                  <a:cxn ang="T11">
                    <a:pos x="T2" y="T3"/>
                  </a:cxn>
                  <a:cxn ang="T12">
                    <a:pos x="T4" y="T5"/>
                  </a:cxn>
                  <a:cxn ang="T13">
                    <a:pos x="T6" y="T7"/>
                  </a:cxn>
                  <a:cxn ang="T14">
                    <a:pos x="T8" y="T9"/>
                  </a:cxn>
                </a:cxnLst>
                <a:rect l="T15" t="T16" r="T17" b="T18"/>
                <a:pathLst>
                  <a:path w="126" h="451">
                    <a:moveTo>
                      <a:pt x="126" y="403"/>
                    </a:moveTo>
                    <a:lnTo>
                      <a:pt x="0" y="451"/>
                    </a:lnTo>
                    <a:lnTo>
                      <a:pt x="0" y="32"/>
                    </a:lnTo>
                    <a:lnTo>
                      <a:pt x="126" y="0"/>
                    </a:lnTo>
                    <a:lnTo>
                      <a:pt x="126" y="403"/>
                    </a:lnTo>
                    <a:close/>
                  </a:path>
                </a:pathLst>
              </a:custGeom>
              <a:solidFill>
                <a:srgbClr val="E48E1A"/>
              </a:solidFill>
              <a:ln w="9525">
                <a:noFill/>
                <a:round/>
                <a:headEnd/>
                <a:tailEnd/>
              </a:ln>
            </p:spPr>
            <p:txBody>
              <a:bodyPr/>
              <a:lstStyle/>
              <a:p>
                <a:endParaRPr lang="en-US"/>
              </a:p>
            </p:txBody>
          </p:sp>
          <p:sp>
            <p:nvSpPr>
              <p:cNvPr id="4522" name="Freeform 106"/>
              <p:cNvSpPr>
                <a:spLocks noChangeAspect="1" noEditPoints="1"/>
              </p:cNvSpPr>
              <p:nvPr/>
            </p:nvSpPr>
            <p:spPr bwMode="auto">
              <a:xfrm>
                <a:off x="3190" y="2536"/>
                <a:ext cx="214" cy="231"/>
              </a:xfrm>
              <a:custGeom>
                <a:avLst/>
                <a:gdLst>
                  <a:gd name="T0" fmla="*/ 752 w 107"/>
                  <a:gd name="T1" fmla="*/ 795 h 115"/>
                  <a:gd name="T2" fmla="*/ 632 w 107"/>
                  <a:gd name="T3" fmla="*/ 763 h 115"/>
                  <a:gd name="T4" fmla="*/ 576 w 107"/>
                  <a:gd name="T5" fmla="*/ 673 h 115"/>
                  <a:gd name="T6" fmla="*/ 592 w 107"/>
                  <a:gd name="T7" fmla="*/ 356 h 115"/>
                  <a:gd name="T8" fmla="*/ 600 w 107"/>
                  <a:gd name="T9" fmla="*/ 299 h 115"/>
                  <a:gd name="T10" fmla="*/ 672 w 107"/>
                  <a:gd name="T11" fmla="*/ 275 h 115"/>
                  <a:gd name="T12" fmla="*/ 752 w 107"/>
                  <a:gd name="T13" fmla="*/ 307 h 115"/>
                  <a:gd name="T14" fmla="*/ 856 w 107"/>
                  <a:gd name="T15" fmla="*/ 275 h 115"/>
                  <a:gd name="T16" fmla="*/ 752 w 107"/>
                  <a:gd name="T17" fmla="*/ 217 h 115"/>
                  <a:gd name="T18" fmla="*/ 600 w 107"/>
                  <a:gd name="T19" fmla="*/ 185 h 115"/>
                  <a:gd name="T20" fmla="*/ 520 w 107"/>
                  <a:gd name="T21" fmla="*/ 267 h 115"/>
                  <a:gd name="T22" fmla="*/ 360 w 107"/>
                  <a:gd name="T23" fmla="*/ 225 h 115"/>
                  <a:gd name="T24" fmla="*/ 296 w 107"/>
                  <a:gd name="T25" fmla="*/ 169 h 115"/>
                  <a:gd name="T26" fmla="*/ 112 w 107"/>
                  <a:gd name="T27" fmla="*/ 72 h 115"/>
                  <a:gd name="T28" fmla="*/ 96 w 107"/>
                  <a:gd name="T29" fmla="*/ 0 h 115"/>
                  <a:gd name="T30" fmla="*/ 96 w 107"/>
                  <a:gd name="T31" fmla="*/ 209 h 115"/>
                  <a:gd name="T32" fmla="*/ 176 w 107"/>
                  <a:gd name="T33" fmla="*/ 153 h 115"/>
                  <a:gd name="T34" fmla="*/ 264 w 107"/>
                  <a:gd name="T35" fmla="*/ 243 h 115"/>
                  <a:gd name="T36" fmla="*/ 280 w 107"/>
                  <a:gd name="T37" fmla="*/ 283 h 115"/>
                  <a:gd name="T38" fmla="*/ 272 w 107"/>
                  <a:gd name="T39" fmla="*/ 585 h 115"/>
                  <a:gd name="T40" fmla="*/ 216 w 107"/>
                  <a:gd name="T41" fmla="*/ 665 h 115"/>
                  <a:gd name="T42" fmla="*/ 120 w 107"/>
                  <a:gd name="T43" fmla="*/ 649 h 115"/>
                  <a:gd name="T44" fmla="*/ 96 w 107"/>
                  <a:gd name="T45" fmla="*/ 576 h 115"/>
                  <a:gd name="T46" fmla="*/ 96 w 107"/>
                  <a:gd name="T47" fmla="*/ 779 h 115"/>
                  <a:gd name="T48" fmla="*/ 248 w 107"/>
                  <a:gd name="T49" fmla="*/ 747 h 115"/>
                  <a:gd name="T50" fmla="*/ 336 w 107"/>
                  <a:gd name="T51" fmla="*/ 657 h 115"/>
                  <a:gd name="T52" fmla="*/ 504 w 107"/>
                  <a:gd name="T53" fmla="*/ 715 h 115"/>
                  <a:gd name="T54" fmla="*/ 544 w 107"/>
                  <a:gd name="T55" fmla="*/ 755 h 115"/>
                  <a:gd name="T56" fmla="*/ 600 w 107"/>
                  <a:gd name="T57" fmla="*/ 828 h 115"/>
                  <a:gd name="T58" fmla="*/ 752 w 107"/>
                  <a:gd name="T59" fmla="*/ 868 h 115"/>
                  <a:gd name="T60" fmla="*/ 856 w 107"/>
                  <a:gd name="T61" fmla="*/ 860 h 115"/>
                  <a:gd name="T62" fmla="*/ 520 w 107"/>
                  <a:gd name="T63" fmla="*/ 609 h 115"/>
                  <a:gd name="T64" fmla="*/ 304 w 107"/>
                  <a:gd name="T65" fmla="*/ 412 h 115"/>
                  <a:gd name="T66" fmla="*/ 520 w 107"/>
                  <a:gd name="T67" fmla="*/ 609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115"/>
                  <a:gd name="T104" fmla="*/ 107 w 107"/>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115">
                    <a:moveTo>
                      <a:pt x="94" y="89"/>
                    </a:moveTo>
                    <a:cubicBezTo>
                      <a:pt x="94" y="92"/>
                      <a:pt x="94" y="95"/>
                      <a:pt x="94" y="98"/>
                    </a:cubicBezTo>
                    <a:cubicBezTo>
                      <a:pt x="91" y="98"/>
                      <a:pt x="88" y="97"/>
                      <a:pt x="86" y="96"/>
                    </a:cubicBezTo>
                    <a:cubicBezTo>
                      <a:pt x="84" y="96"/>
                      <a:pt x="80" y="96"/>
                      <a:pt x="79" y="94"/>
                    </a:cubicBezTo>
                    <a:cubicBezTo>
                      <a:pt x="77" y="92"/>
                      <a:pt x="76" y="90"/>
                      <a:pt x="74" y="88"/>
                    </a:cubicBezTo>
                    <a:cubicBezTo>
                      <a:pt x="73" y="86"/>
                      <a:pt x="71" y="84"/>
                      <a:pt x="72" y="83"/>
                    </a:cubicBezTo>
                    <a:cubicBezTo>
                      <a:pt x="80" y="74"/>
                      <a:pt x="81" y="61"/>
                      <a:pt x="76" y="49"/>
                    </a:cubicBezTo>
                    <a:cubicBezTo>
                      <a:pt x="75" y="47"/>
                      <a:pt x="75" y="46"/>
                      <a:pt x="74" y="44"/>
                    </a:cubicBezTo>
                    <a:cubicBezTo>
                      <a:pt x="73" y="43"/>
                      <a:pt x="71" y="41"/>
                      <a:pt x="71" y="40"/>
                    </a:cubicBezTo>
                    <a:cubicBezTo>
                      <a:pt x="71" y="39"/>
                      <a:pt x="75" y="37"/>
                      <a:pt x="75" y="37"/>
                    </a:cubicBezTo>
                    <a:cubicBezTo>
                      <a:pt x="76" y="35"/>
                      <a:pt x="78" y="34"/>
                      <a:pt x="79" y="33"/>
                    </a:cubicBezTo>
                    <a:cubicBezTo>
                      <a:pt x="80" y="32"/>
                      <a:pt x="82" y="33"/>
                      <a:pt x="84" y="34"/>
                    </a:cubicBezTo>
                    <a:cubicBezTo>
                      <a:pt x="86" y="34"/>
                      <a:pt x="89" y="35"/>
                      <a:pt x="92" y="35"/>
                    </a:cubicBezTo>
                    <a:cubicBezTo>
                      <a:pt x="94" y="36"/>
                      <a:pt x="94" y="36"/>
                      <a:pt x="94" y="38"/>
                    </a:cubicBezTo>
                    <a:cubicBezTo>
                      <a:pt x="94" y="40"/>
                      <a:pt x="94" y="43"/>
                      <a:pt x="94" y="45"/>
                    </a:cubicBezTo>
                    <a:cubicBezTo>
                      <a:pt x="98" y="41"/>
                      <a:pt x="103" y="38"/>
                      <a:pt x="107" y="34"/>
                    </a:cubicBezTo>
                    <a:cubicBezTo>
                      <a:pt x="103" y="29"/>
                      <a:pt x="98" y="24"/>
                      <a:pt x="94" y="19"/>
                    </a:cubicBezTo>
                    <a:cubicBezTo>
                      <a:pt x="94" y="22"/>
                      <a:pt x="94" y="25"/>
                      <a:pt x="94" y="27"/>
                    </a:cubicBezTo>
                    <a:cubicBezTo>
                      <a:pt x="89" y="26"/>
                      <a:pt x="85" y="25"/>
                      <a:pt x="80" y="24"/>
                    </a:cubicBezTo>
                    <a:cubicBezTo>
                      <a:pt x="79" y="24"/>
                      <a:pt x="76" y="23"/>
                      <a:pt x="75" y="23"/>
                    </a:cubicBezTo>
                    <a:cubicBezTo>
                      <a:pt x="74" y="24"/>
                      <a:pt x="72" y="26"/>
                      <a:pt x="71" y="27"/>
                    </a:cubicBezTo>
                    <a:cubicBezTo>
                      <a:pt x="69" y="29"/>
                      <a:pt x="67" y="31"/>
                      <a:pt x="65" y="33"/>
                    </a:cubicBezTo>
                    <a:cubicBezTo>
                      <a:pt x="64" y="34"/>
                      <a:pt x="64" y="33"/>
                      <a:pt x="62" y="32"/>
                    </a:cubicBezTo>
                    <a:cubicBezTo>
                      <a:pt x="57" y="28"/>
                      <a:pt x="50" y="26"/>
                      <a:pt x="45" y="28"/>
                    </a:cubicBezTo>
                    <a:cubicBezTo>
                      <a:pt x="43" y="29"/>
                      <a:pt x="43" y="29"/>
                      <a:pt x="42" y="28"/>
                    </a:cubicBezTo>
                    <a:cubicBezTo>
                      <a:pt x="40" y="26"/>
                      <a:pt x="39" y="23"/>
                      <a:pt x="37" y="21"/>
                    </a:cubicBezTo>
                    <a:cubicBezTo>
                      <a:pt x="35" y="18"/>
                      <a:pt x="33" y="14"/>
                      <a:pt x="30" y="13"/>
                    </a:cubicBezTo>
                    <a:cubicBezTo>
                      <a:pt x="25" y="12"/>
                      <a:pt x="20" y="10"/>
                      <a:pt x="14" y="9"/>
                    </a:cubicBezTo>
                    <a:cubicBezTo>
                      <a:pt x="12" y="9"/>
                      <a:pt x="12" y="9"/>
                      <a:pt x="12" y="7"/>
                    </a:cubicBezTo>
                    <a:cubicBezTo>
                      <a:pt x="12" y="5"/>
                      <a:pt x="12" y="2"/>
                      <a:pt x="12" y="0"/>
                    </a:cubicBezTo>
                    <a:cubicBezTo>
                      <a:pt x="8" y="3"/>
                      <a:pt x="4" y="6"/>
                      <a:pt x="0" y="10"/>
                    </a:cubicBezTo>
                    <a:cubicBezTo>
                      <a:pt x="4" y="15"/>
                      <a:pt x="8" y="21"/>
                      <a:pt x="12" y="26"/>
                    </a:cubicBezTo>
                    <a:cubicBezTo>
                      <a:pt x="12" y="23"/>
                      <a:pt x="12" y="20"/>
                      <a:pt x="12" y="17"/>
                    </a:cubicBezTo>
                    <a:cubicBezTo>
                      <a:pt x="15" y="18"/>
                      <a:pt x="18" y="19"/>
                      <a:pt x="22" y="19"/>
                    </a:cubicBezTo>
                    <a:cubicBezTo>
                      <a:pt x="24" y="20"/>
                      <a:pt x="26" y="20"/>
                      <a:pt x="28" y="22"/>
                    </a:cubicBezTo>
                    <a:cubicBezTo>
                      <a:pt x="30" y="25"/>
                      <a:pt x="32" y="27"/>
                      <a:pt x="33" y="30"/>
                    </a:cubicBezTo>
                    <a:cubicBezTo>
                      <a:pt x="34" y="31"/>
                      <a:pt x="35" y="32"/>
                      <a:pt x="36" y="33"/>
                    </a:cubicBezTo>
                    <a:cubicBezTo>
                      <a:pt x="36" y="34"/>
                      <a:pt x="35" y="34"/>
                      <a:pt x="35" y="35"/>
                    </a:cubicBezTo>
                    <a:cubicBezTo>
                      <a:pt x="28" y="44"/>
                      <a:pt x="27" y="56"/>
                      <a:pt x="32" y="68"/>
                    </a:cubicBezTo>
                    <a:cubicBezTo>
                      <a:pt x="33" y="69"/>
                      <a:pt x="34" y="71"/>
                      <a:pt x="34" y="72"/>
                    </a:cubicBezTo>
                    <a:cubicBezTo>
                      <a:pt x="35" y="74"/>
                      <a:pt x="36" y="74"/>
                      <a:pt x="35" y="76"/>
                    </a:cubicBezTo>
                    <a:cubicBezTo>
                      <a:pt x="33" y="78"/>
                      <a:pt x="30" y="80"/>
                      <a:pt x="27" y="82"/>
                    </a:cubicBezTo>
                    <a:cubicBezTo>
                      <a:pt x="26" y="83"/>
                      <a:pt x="24" y="82"/>
                      <a:pt x="23" y="82"/>
                    </a:cubicBezTo>
                    <a:cubicBezTo>
                      <a:pt x="20" y="81"/>
                      <a:pt x="17" y="81"/>
                      <a:pt x="15" y="80"/>
                    </a:cubicBezTo>
                    <a:cubicBezTo>
                      <a:pt x="12" y="79"/>
                      <a:pt x="12" y="80"/>
                      <a:pt x="12" y="78"/>
                    </a:cubicBezTo>
                    <a:cubicBezTo>
                      <a:pt x="12" y="75"/>
                      <a:pt x="12" y="73"/>
                      <a:pt x="12" y="71"/>
                    </a:cubicBezTo>
                    <a:cubicBezTo>
                      <a:pt x="8" y="74"/>
                      <a:pt x="4" y="78"/>
                      <a:pt x="0" y="81"/>
                    </a:cubicBezTo>
                    <a:cubicBezTo>
                      <a:pt x="4" y="86"/>
                      <a:pt x="8" y="91"/>
                      <a:pt x="12" y="96"/>
                    </a:cubicBezTo>
                    <a:cubicBezTo>
                      <a:pt x="12" y="94"/>
                      <a:pt x="12" y="91"/>
                      <a:pt x="12" y="88"/>
                    </a:cubicBezTo>
                    <a:cubicBezTo>
                      <a:pt x="19" y="89"/>
                      <a:pt x="25" y="91"/>
                      <a:pt x="31" y="92"/>
                    </a:cubicBezTo>
                    <a:cubicBezTo>
                      <a:pt x="33" y="92"/>
                      <a:pt x="35" y="89"/>
                      <a:pt x="36" y="88"/>
                    </a:cubicBezTo>
                    <a:cubicBezTo>
                      <a:pt x="38" y="86"/>
                      <a:pt x="40" y="83"/>
                      <a:pt x="42" y="81"/>
                    </a:cubicBezTo>
                    <a:cubicBezTo>
                      <a:pt x="47" y="85"/>
                      <a:pt x="51" y="87"/>
                      <a:pt x="56" y="88"/>
                    </a:cubicBezTo>
                    <a:cubicBezTo>
                      <a:pt x="59" y="88"/>
                      <a:pt x="61" y="88"/>
                      <a:pt x="63" y="88"/>
                    </a:cubicBezTo>
                    <a:cubicBezTo>
                      <a:pt x="64" y="88"/>
                      <a:pt x="64" y="87"/>
                      <a:pt x="65" y="88"/>
                    </a:cubicBezTo>
                    <a:cubicBezTo>
                      <a:pt x="66" y="90"/>
                      <a:pt x="67" y="91"/>
                      <a:pt x="68" y="93"/>
                    </a:cubicBezTo>
                    <a:cubicBezTo>
                      <a:pt x="70" y="95"/>
                      <a:pt x="71" y="97"/>
                      <a:pt x="73" y="99"/>
                    </a:cubicBezTo>
                    <a:cubicBezTo>
                      <a:pt x="73" y="100"/>
                      <a:pt x="74" y="101"/>
                      <a:pt x="75" y="102"/>
                    </a:cubicBezTo>
                    <a:cubicBezTo>
                      <a:pt x="77" y="104"/>
                      <a:pt x="81" y="104"/>
                      <a:pt x="84" y="104"/>
                    </a:cubicBezTo>
                    <a:cubicBezTo>
                      <a:pt x="87" y="105"/>
                      <a:pt x="91" y="106"/>
                      <a:pt x="94" y="107"/>
                    </a:cubicBezTo>
                    <a:cubicBezTo>
                      <a:pt x="94" y="107"/>
                      <a:pt x="94" y="114"/>
                      <a:pt x="94" y="115"/>
                    </a:cubicBezTo>
                    <a:cubicBezTo>
                      <a:pt x="98" y="112"/>
                      <a:pt x="103" y="109"/>
                      <a:pt x="107" y="106"/>
                    </a:cubicBezTo>
                    <a:cubicBezTo>
                      <a:pt x="103" y="100"/>
                      <a:pt x="98" y="95"/>
                      <a:pt x="94" y="89"/>
                    </a:cubicBezTo>
                    <a:close/>
                    <a:moveTo>
                      <a:pt x="65" y="75"/>
                    </a:moveTo>
                    <a:cubicBezTo>
                      <a:pt x="59" y="80"/>
                      <a:pt x="52" y="78"/>
                      <a:pt x="46" y="73"/>
                    </a:cubicBezTo>
                    <a:cubicBezTo>
                      <a:pt x="40" y="68"/>
                      <a:pt x="37" y="59"/>
                      <a:pt x="38" y="51"/>
                    </a:cubicBezTo>
                    <a:cubicBezTo>
                      <a:pt x="39" y="43"/>
                      <a:pt x="46" y="36"/>
                      <a:pt x="54" y="38"/>
                    </a:cubicBezTo>
                    <a:cubicBezTo>
                      <a:pt x="69" y="41"/>
                      <a:pt x="77" y="66"/>
                      <a:pt x="65" y="75"/>
                    </a:cubicBezTo>
                    <a:close/>
                  </a:path>
                </a:pathLst>
              </a:custGeom>
              <a:solidFill>
                <a:srgbClr val="741F00"/>
              </a:solidFill>
              <a:ln w="9525">
                <a:noFill/>
                <a:round/>
                <a:headEnd/>
                <a:tailEnd/>
              </a:ln>
            </p:spPr>
            <p:txBody>
              <a:bodyPr/>
              <a:lstStyle/>
              <a:p>
                <a:endParaRPr lang="en-US"/>
              </a:p>
            </p:txBody>
          </p:sp>
          <p:sp>
            <p:nvSpPr>
              <p:cNvPr id="4523" name="Freeform 107"/>
              <p:cNvSpPr>
                <a:spLocks noChangeAspect="1" noEditPoints="1"/>
              </p:cNvSpPr>
              <p:nvPr/>
            </p:nvSpPr>
            <p:spPr bwMode="auto">
              <a:xfrm>
                <a:off x="3180" y="2528"/>
                <a:ext cx="214" cy="231"/>
              </a:xfrm>
              <a:custGeom>
                <a:avLst/>
                <a:gdLst>
                  <a:gd name="T0" fmla="*/ 760 w 107"/>
                  <a:gd name="T1" fmla="*/ 795 h 115"/>
                  <a:gd name="T2" fmla="*/ 632 w 107"/>
                  <a:gd name="T3" fmla="*/ 755 h 115"/>
                  <a:gd name="T4" fmla="*/ 576 w 107"/>
                  <a:gd name="T5" fmla="*/ 665 h 115"/>
                  <a:gd name="T6" fmla="*/ 592 w 107"/>
                  <a:gd name="T7" fmla="*/ 356 h 115"/>
                  <a:gd name="T8" fmla="*/ 608 w 107"/>
                  <a:gd name="T9" fmla="*/ 291 h 115"/>
                  <a:gd name="T10" fmla="*/ 672 w 107"/>
                  <a:gd name="T11" fmla="*/ 267 h 115"/>
                  <a:gd name="T12" fmla="*/ 760 w 107"/>
                  <a:gd name="T13" fmla="*/ 299 h 115"/>
                  <a:gd name="T14" fmla="*/ 856 w 107"/>
                  <a:gd name="T15" fmla="*/ 275 h 115"/>
                  <a:gd name="T16" fmla="*/ 760 w 107"/>
                  <a:gd name="T17" fmla="*/ 217 h 115"/>
                  <a:gd name="T18" fmla="*/ 600 w 107"/>
                  <a:gd name="T19" fmla="*/ 185 h 115"/>
                  <a:gd name="T20" fmla="*/ 528 w 107"/>
                  <a:gd name="T21" fmla="*/ 259 h 115"/>
                  <a:gd name="T22" fmla="*/ 360 w 107"/>
                  <a:gd name="T23" fmla="*/ 225 h 115"/>
                  <a:gd name="T24" fmla="*/ 296 w 107"/>
                  <a:gd name="T25" fmla="*/ 169 h 115"/>
                  <a:gd name="T26" fmla="*/ 120 w 107"/>
                  <a:gd name="T27" fmla="*/ 72 h 115"/>
                  <a:gd name="T28" fmla="*/ 104 w 107"/>
                  <a:gd name="T29" fmla="*/ 0 h 115"/>
                  <a:gd name="T30" fmla="*/ 104 w 107"/>
                  <a:gd name="T31" fmla="*/ 201 h 115"/>
                  <a:gd name="T32" fmla="*/ 176 w 107"/>
                  <a:gd name="T33" fmla="*/ 153 h 115"/>
                  <a:gd name="T34" fmla="*/ 272 w 107"/>
                  <a:gd name="T35" fmla="*/ 235 h 115"/>
                  <a:gd name="T36" fmla="*/ 280 w 107"/>
                  <a:gd name="T37" fmla="*/ 275 h 115"/>
                  <a:gd name="T38" fmla="*/ 280 w 107"/>
                  <a:gd name="T39" fmla="*/ 576 h 115"/>
                  <a:gd name="T40" fmla="*/ 224 w 107"/>
                  <a:gd name="T41" fmla="*/ 665 h 115"/>
                  <a:gd name="T42" fmla="*/ 120 w 107"/>
                  <a:gd name="T43" fmla="*/ 641 h 115"/>
                  <a:gd name="T44" fmla="*/ 104 w 107"/>
                  <a:gd name="T45" fmla="*/ 568 h 115"/>
                  <a:gd name="T46" fmla="*/ 104 w 107"/>
                  <a:gd name="T47" fmla="*/ 779 h 115"/>
                  <a:gd name="T48" fmla="*/ 256 w 107"/>
                  <a:gd name="T49" fmla="*/ 739 h 115"/>
                  <a:gd name="T50" fmla="*/ 344 w 107"/>
                  <a:gd name="T51" fmla="*/ 657 h 115"/>
                  <a:gd name="T52" fmla="*/ 512 w 107"/>
                  <a:gd name="T53" fmla="*/ 707 h 115"/>
                  <a:gd name="T54" fmla="*/ 552 w 107"/>
                  <a:gd name="T55" fmla="*/ 747 h 115"/>
                  <a:gd name="T56" fmla="*/ 600 w 107"/>
                  <a:gd name="T57" fmla="*/ 828 h 115"/>
                  <a:gd name="T58" fmla="*/ 752 w 107"/>
                  <a:gd name="T59" fmla="*/ 860 h 115"/>
                  <a:gd name="T60" fmla="*/ 856 w 107"/>
                  <a:gd name="T61" fmla="*/ 852 h 115"/>
                  <a:gd name="T62" fmla="*/ 520 w 107"/>
                  <a:gd name="T63" fmla="*/ 609 h 115"/>
                  <a:gd name="T64" fmla="*/ 304 w 107"/>
                  <a:gd name="T65" fmla="*/ 412 h 115"/>
                  <a:gd name="T66" fmla="*/ 520 w 107"/>
                  <a:gd name="T67" fmla="*/ 609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115"/>
                  <a:gd name="T104" fmla="*/ 107 w 107"/>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115">
                    <a:moveTo>
                      <a:pt x="95" y="89"/>
                    </a:moveTo>
                    <a:cubicBezTo>
                      <a:pt x="95" y="92"/>
                      <a:pt x="95" y="95"/>
                      <a:pt x="95" y="98"/>
                    </a:cubicBezTo>
                    <a:cubicBezTo>
                      <a:pt x="92" y="97"/>
                      <a:pt x="89" y="96"/>
                      <a:pt x="86" y="96"/>
                    </a:cubicBezTo>
                    <a:cubicBezTo>
                      <a:pt x="84" y="95"/>
                      <a:pt x="81" y="95"/>
                      <a:pt x="79" y="93"/>
                    </a:cubicBezTo>
                    <a:cubicBezTo>
                      <a:pt x="78" y="91"/>
                      <a:pt x="76" y="89"/>
                      <a:pt x="75" y="87"/>
                    </a:cubicBezTo>
                    <a:cubicBezTo>
                      <a:pt x="74" y="86"/>
                      <a:pt x="71" y="83"/>
                      <a:pt x="72" y="82"/>
                    </a:cubicBezTo>
                    <a:cubicBezTo>
                      <a:pt x="80" y="73"/>
                      <a:pt x="82" y="60"/>
                      <a:pt x="76" y="48"/>
                    </a:cubicBezTo>
                    <a:cubicBezTo>
                      <a:pt x="76" y="47"/>
                      <a:pt x="75" y="45"/>
                      <a:pt x="74" y="44"/>
                    </a:cubicBezTo>
                    <a:cubicBezTo>
                      <a:pt x="74" y="43"/>
                      <a:pt x="72" y="40"/>
                      <a:pt x="72" y="40"/>
                    </a:cubicBezTo>
                    <a:cubicBezTo>
                      <a:pt x="72" y="39"/>
                      <a:pt x="75" y="37"/>
                      <a:pt x="76" y="36"/>
                    </a:cubicBezTo>
                    <a:cubicBezTo>
                      <a:pt x="77" y="35"/>
                      <a:pt x="78" y="34"/>
                      <a:pt x="80" y="33"/>
                    </a:cubicBezTo>
                    <a:cubicBezTo>
                      <a:pt x="81" y="32"/>
                      <a:pt x="83" y="33"/>
                      <a:pt x="84" y="33"/>
                    </a:cubicBezTo>
                    <a:cubicBezTo>
                      <a:pt x="87" y="34"/>
                      <a:pt x="89" y="34"/>
                      <a:pt x="92" y="35"/>
                    </a:cubicBezTo>
                    <a:cubicBezTo>
                      <a:pt x="94" y="35"/>
                      <a:pt x="95" y="35"/>
                      <a:pt x="95" y="37"/>
                    </a:cubicBezTo>
                    <a:cubicBezTo>
                      <a:pt x="95" y="40"/>
                      <a:pt x="95" y="42"/>
                      <a:pt x="95" y="44"/>
                    </a:cubicBezTo>
                    <a:cubicBezTo>
                      <a:pt x="99" y="41"/>
                      <a:pt x="103" y="37"/>
                      <a:pt x="107" y="34"/>
                    </a:cubicBezTo>
                    <a:cubicBezTo>
                      <a:pt x="103" y="29"/>
                      <a:pt x="99" y="24"/>
                      <a:pt x="95" y="18"/>
                    </a:cubicBezTo>
                    <a:cubicBezTo>
                      <a:pt x="95" y="21"/>
                      <a:pt x="95" y="24"/>
                      <a:pt x="95" y="27"/>
                    </a:cubicBezTo>
                    <a:cubicBezTo>
                      <a:pt x="90" y="26"/>
                      <a:pt x="85" y="25"/>
                      <a:pt x="80" y="24"/>
                    </a:cubicBezTo>
                    <a:cubicBezTo>
                      <a:pt x="79" y="24"/>
                      <a:pt x="76" y="22"/>
                      <a:pt x="75" y="23"/>
                    </a:cubicBezTo>
                    <a:cubicBezTo>
                      <a:pt x="74" y="23"/>
                      <a:pt x="73" y="25"/>
                      <a:pt x="72" y="26"/>
                    </a:cubicBezTo>
                    <a:cubicBezTo>
                      <a:pt x="70" y="28"/>
                      <a:pt x="68" y="30"/>
                      <a:pt x="66" y="32"/>
                    </a:cubicBezTo>
                    <a:cubicBezTo>
                      <a:pt x="65" y="33"/>
                      <a:pt x="64" y="32"/>
                      <a:pt x="63" y="31"/>
                    </a:cubicBezTo>
                    <a:cubicBezTo>
                      <a:pt x="58" y="28"/>
                      <a:pt x="51" y="26"/>
                      <a:pt x="45" y="28"/>
                    </a:cubicBezTo>
                    <a:cubicBezTo>
                      <a:pt x="44" y="28"/>
                      <a:pt x="43" y="29"/>
                      <a:pt x="42" y="27"/>
                    </a:cubicBezTo>
                    <a:cubicBezTo>
                      <a:pt x="41" y="25"/>
                      <a:pt x="39" y="23"/>
                      <a:pt x="37" y="21"/>
                    </a:cubicBezTo>
                    <a:cubicBezTo>
                      <a:pt x="36" y="18"/>
                      <a:pt x="34" y="13"/>
                      <a:pt x="31" y="12"/>
                    </a:cubicBezTo>
                    <a:cubicBezTo>
                      <a:pt x="25" y="11"/>
                      <a:pt x="20" y="10"/>
                      <a:pt x="15" y="9"/>
                    </a:cubicBezTo>
                    <a:cubicBezTo>
                      <a:pt x="13" y="8"/>
                      <a:pt x="13" y="8"/>
                      <a:pt x="13" y="6"/>
                    </a:cubicBezTo>
                    <a:cubicBezTo>
                      <a:pt x="13" y="4"/>
                      <a:pt x="13" y="2"/>
                      <a:pt x="13" y="0"/>
                    </a:cubicBezTo>
                    <a:cubicBezTo>
                      <a:pt x="8" y="3"/>
                      <a:pt x="4" y="6"/>
                      <a:pt x="0" y="9"/>
                    </a:cubicBezTo>
                    <a:cubicBezTo>
                      <a:pt x="4" y="15"/>
                      <a:pt x="8" y="20"/>
                      <a:pt x="13" y="25"/>
                    </a:cubicBezTo>
                    <a:cubicBezTo>
                      <a:pt x="13" y="23"/>
                      <a:pt x="13" y="20"/>
                      <a:pt x="13" y="17"/>
                    </a:cubicBezTo>
                    <a:cubicBezTo>
                      <a:pt x="16" y="17"/>
                      <a:pt x="19" y="18"/>
                      <a:pt x="22" y="19"/>
                    </a:cubicBezTo>
                    <a:cubicBezTo>
                      <a:pt x="25" y="19"/>
                      <a:pt x="27" y="19"/>
                      <a:pt x="29" y="22"/>
                    </a:cubicBezTo>
                    <a:cubicBezTo>
                      <a:pt x="30" y="24"/>
                      <a:pt x="32" y="27"/>
                      <a:pt x="34" y="29"/>
                    </a:cubicBezTo>
                    <a:cubicBezTo>
                      <a:pt x="35" y="30"/>
                      <a:pt x="35" y="31"/>
                      <a:pt x="36" y="32"/>
                    </a:cubicBezTo>
                    <a:cubicBezTo>
                      <a:pt x="37" y="33"/>
                      <a:pt x="35" y="33"/>
                      <a:pt x="35" y="34"/>
                    </a:cubicBezTo>
                    <a:cubicBezTo>
                      <a:pt x="28" y="44"/>
                      <a:pt x="28" y="55"/>
                      <a:pt x="33" y="67"/>
                    </a:cubicBezTo>
                    <a:cubicBezTo>
                      <a:pt x="33" y="69"/>
                      <a:pt x="34" y="70"/>
                      <a:pt x="35" y="71"/>
                    </a:cubicBezTo>
                    <a:cubicBezTo>
                      <a:pt x="36" y="73"/>
                      <a:pt x="37" y="73"/>
                      <a:pt x="35" y="75"/>
                    </a:cubicBezTo>
                    <a:cubicBezTo>
                      <a:pt x="33" y="78"/>
                      <a:pt x="30" y="80"/>
                      <a:pt x="28" y="82"/>
                    </a:cubicBezTo>
                    <a:cubicBezTo>
                      <a:pt x="27" y="83"/>
                      <a:pt x="25" y="82"/>
                      <a:pt x="23" y="81"/>
                    </a:cubicBezTo>
                    <a:cubicBezTo>
                      <a:pt x="21" y="81"/>
                      <a:pt x="18" y="80"/>
                      <a:pt x="15" y="79"/>
                    </a:cubicBezTo>
                    <a:cubicBezTo>
                      <a:pt x="13" y="79"/>
                      <a:pt x="13" y="79"/>
                      <a:pt x="13" y="77"/>
                    </a:cubicBezTo>
                    <a:cubicBezTo>
                      <a:pt x="13" y="75"/>
                      <a:pt x="13" y="72"/>
                      <a:pt x="13" y="70"/>
                    </a:cubicBezTo>
                    <a:cubicBezTo>
                      <a:pt x="8" y="73"/>
                      <a:pt x="4" y="77"/>
                      <a:pt x="0" y="81"/>
                    </a:cubicBezTo>
                    <a:cubicBezTo>
                      <a:pt x="4" y="86"/>
                      <a:pt x="8" y="91"/>
                      <a:pt x="13" y="96"/>
                    </a:cubicBezTo>
                    <a:cubicBezTo>
                      <a:pt x="13" y="93"/>
                      <a:pt x="13" y="90"/>
                      <a:pt x="13" y="87"/>
                    </a:cubicBezTo>
                    <a:cubicBezTo>
                      <a:pt x="19" y="89"/>
                      <a:pt x="25" y="90"/>
                      <a:pt x="32" y="91"/>
                    </a:cubicBezTo>
                    <a:cubicBezTo>
                      <a:pt x="33" y="92"/>
                      <a:pt x="36" y="88"/>
                      <a:pt x="37" y="87"/>
                    </a:cubicBezTo>
                    <a:cubicBezTo>
                      <a:pt x="39" y="85"/>
                      <a:pt x="41" y="83"/>
                      <a:pt x="43" y="81"/>
                    </a:cubicBezTo>
                    <a:cubicBezTo>
                      <a:pt x="47" y="85"/>
                      <a:pt x="52" y="86"/>
                      <a:pt x="57" y="87"/>
                    </a:cubicBezTo>
                    <a:cubicBezTo>
                      <a:pt x="59" y="88"/>
                      <a:pt x="61" y="87"/>
                      <a:pt x="64" y="87"/>
                    </a:cubicBezTo>
                    <a:cubicBezTo>
                      <a:pt x="65" y="87"/>
                      <a:pt x="65" y="86"/>
                      <a:pt x="66" y="87"/>
                    </a:cubicBezTo>
                    <a:cubicBezTo>
                      <a:pt x="67" y="89"/>
                      <a:pt x="68" y="91"/>
                      <a:pt x="69" y="92"/>
                    </a:cubicBezTo>
                    <a:cubicBezTo>
                      <a:pt x="70" y="94"/>
                      <a:pt x="72" y="96"/>
                      <a:pt x="73" y="98"/>
                    </a:cubicBezTo>
                    <a:cubicBezTo>
                      <a:pt x="74" y="99"/>
                      <a:pt x="74" y="101"/>
                      <a:pt x="75" y="102"/>
                    </a:cubicBezTo>
                    <a:cubicBezTo>
                      <a:pt x="77" y="103"/>
                      <a:pt x="82" y="103"/>
                      <a:pt x="84" y="104"/>
                    </a:cubicBezTo>
                    <a:cubicBezTo>
                      <a:pt x="88" y="105"/>
                      <a:pt x="91" y="105"/>
                      <a:pt x="94" y="106"/>
                    </a:cubicBezTo>
                    <a:cubicBezTo>
                      <a:pt x="95" y="106"/>
                      <a:pt x="95" y="114"/>
                      <a:pt x="95" y="115"/>
                    </a:cubicBezTo>
                    <a:cubicBezTo>
                      <a:pt x="99" y="112"/>
                      <a:pt x="103" y="108"/>
                      <a:pt x="107" y="105"/>
                    </a:cubicBezTo>
                    <a:cubicBezTo>
                      <a:pt x="103" y="100"/>
                      <a:pt x="99" y="94"/>
                      <a:pt x="95" y="89"/>
                    </a:cubicBezTo>
                    <a:close/>
                    <a:moveTo>
                      <a:pt x="65" y="75"/>
                    </a:moveTo>
                    <a:cubicBezTo>
                      <a:pt x="59" y="79"/>
                      <a:pt x="52" y="78"/>
                      <a:pt x="46" y="72"/>
                    </a:cubicBezTo>
                    <a:cubicBezTo>
                      <a:pt x="40" y="67"/>
                      <a:pt x="37" y="58"/>
                      <a:pt x="38" y="51"/>
                    </a:cubicBezTo>
                    <a:cubicBezTo>
                      <a:pt x="39" y="42"/>
                      <a:pt x="46" y="36"/>
                      <a:pt x="54" y="38"/>
                    </a:cubicBezTo>
                    <a:cubicBezTo>
                      <a:pt x="69" y="41"/>
                      <a:pt x="78" y="66"/>
                      <a:pt x="65" y="75"/>
                    </a:cubicBezTo>
                    <a:close/>
                  </a:path>
                </a:pathLst>
              </a:custGeom>
              <a:solidFill>
                <a:srgbClr val="FFFFFF"/>
              </a:solidFill>
              <a:ln w="9525">
                <a:noFill/>
                <a:round/>
                <a:headEnd/>
                <a:tailEnd/>
              </a:ln>
            </p:spPr>
            <p:txBody>
              <a:bodyPr/>
              <a:lstStyle/>
              <a:p>
                <a:endParaRPr lang="en-US"/>
              </a:p>
            </p:txBody>
          </p:sp>
        </p:grpSp>
        <p:grpSp>
          <p:nvGrpSpPr>
            <p:cNvPr id="10" name="Group 108"/>
            <p:cNvGrpSpPr>
              <a:grpSpLocks noChangeAspect="1"/>
            </p:cNvGrpSpPr>
            <p:nvPr/>
          </p:nvGrpSpPr>
          <p:grpSpPr bwMode="auto">
            <a:xfrm>
              <a:off x="7441033" y="4494809"/>
              <a:ext cx="230814" cy="251073"/>
              <a:chOff x="2190" y="2172"/>
              <a:chExt cx="684" cy="725"/>
            </a:xfrm>
          </p:grpSpPr>
          <p:sp>
            <p:nvSpPr>
              <p:cNvPr id="4457" name="Oval 109"/>
              <p:cNvSpPr>
                <a:spLocks noChangeAspect="1" noChangeArrowheads="1"/>
              </p:cNvSpPr>
              <p:nvPr/>
            </p:nvSpPr>
            <p:spPr bwMode="auto">
              <a:xfrm>
                <a:off x="2436" y="2494"/>
                <a:ext cx="324" cy="171"/>
              </a:xfrm>
              <a:prstGeom prst="ellipse">
                <a:avLst/>
              </a:prstGeom>
              <a:solidFill>
                <a:srgbClr val="E48E1A"/>
              </a:solidFill>
              <a:ln w="9525">
                <a:noFill/>
                <a:round/>
                <a:headEnd/>
                <a:tailEnd/>
              </a:ln>
            </p:spPr>
            <p:txBody>
              <a:bodyPr/>
              <a:lstStyle/>
              <a:p>
                <a:endParaRPr lang="en-US" sz="800"/>
              </a:p>
            </p:txBody>
          </p:sp>
          <p:sp>
            <p:nvSpPr>
              <p:cNvPr id="4458" name="Oval 110"/>
              <p:cNvSpPr>
                <a:spLocks noChangeAspect="1" noChangeArrowheads="1"/>
              </p:cNvSpPr>
              <p:nvPr/>
            </p:nvSpPr>
            <p:spPr bwMode="auto">
              <a:xfrm>
                <a:off x="2436" y="2474"/>
                <a:ext cx="324" cy="171"/>
              </a:xfrm>
              <a:prstGeom prst="ellipse">
                <a:avLst/>
              </a:prstGeom>
              <a:solidFill>
                <a:srgbClr val="FFF6E5"/>
              </a:solidFill>
              <a:ln w="9525">
                <a:noFill/>
                <a:round/>
                <a:headEnd/>
                <a:tailEnd/>
              </a:ln>
            </p:spPr>
            <p:txBody>
              <a:bodyPr/>
              <a:lstStyle/>
              <a:p>
                <a:endParaRPr lang="en-US" sz="800"/>
              </a:p>
            </p:txBody>
          </p:sp>
          <p:sp>
            <p:nvSpPr>
              <p:cNvPr id="4459" name="Oval 111"/>
              <p:cNvSpPr>
                <a:spLocks noChangeAspect="1" noChangeArrowheads="1"/>
              </p:cNvSpPr>
              <p:nvPr/>
            </p:nvSpPr>
            <p:spPr bwMode="auto">
              <a:xfrm>
                <a:off x="2436" y="2466"/>
                <a:ext cx="324" cy="171"/>
              </a:xfrm>
              <a:prstGeom prst="ellipse">
                <a:avLst/>
              </a:prstGeom>
              <a:solidFill>
                <a:srgbClr val="FDE0AA"/>
              </a:solidFill>
              <a:ln w="9525">
                <a:noFill/>
                <a:round/>
                <a:headEnd/>
                <a:tailEnd/>
              </a:ln>
            </p:spPr>
            <p:txBody>
              <a:bodyPr/>
              <a:lstStyle/>
              <a:p>
                <a:endParaRPr lang="en-US" sz="800"/>
              </a:p>
            </p:txBody>
          </p:sp>
          <p:sp>
            <p:nvSpPr>
              <p:cNvPr id="4460" name="Oval 112"/>
              <p:cNvSpPr>
                <a:spLocks noChangeAspect="1" noChangeArrowheads="1"/>
              </p:cNvSpPr>
              <p:nvPr/>
            </p:nvSpPr>
            <p:spPr bwMode="auto">
              <a:xfrm>
                <a:off x="2436" y="2434"/>
                <a:ext cx="324" cy="171"/>
              </a:xfrm>
              <a:prstGeom prst="ellipse">
                <a:avLst/>
              </a:prstGeom>
              <a:solidFill>
                <a:srgbClr val="E48E1A"/>
              </a:solidFill>
              <a:ln w="9525">
                <a:noFill/>
                <a:round/>
                <a:headEnd/>
                <a:tailEnd/>
              </a:ln>
            </p:spPr>
            <p:txBody>
              <a:bodyPr/>
              <a:lstStyle/>
              <a:p>
                <a:endParaRPr lang="en-US" sz="800"/>
              </a:p>
            </p:txBody>
          </p:sp>
          <p:sp>
            <p:nvSpPr>
              <p:cNvPr id="4461" name="Oval 113"/>
              <p:cNvSpPr>
                <a:spLocks noChangeAspect="1" noChangeArrowheads="1"/>
              </p:cNvSpPr>
              <p:nvPr/>
            </p:nvSpPr>
            <p:spPr bwMode="auto">
              <a:xfrm>
                <a:off x="2436" y="2414"/>
                <a:ext cx="324" cy="171"/>
              </a:xfrm>
              <a:prstGeom prst="ellipse">
                <a:avLst/>
              </a:prstGeom>
              <a:solidFill>
                <a:srgbClr val="FFF6E5"/>
              </a:solidFill>
              <a:ln w="9525">
                <a:noFill/>
                <a:round/>
                <a:headEnd/>
                <a:tailEnd/>
              </a:ln>
            </p:spPr>
            <p:txBody>
              <a:bodyPr/>
              <a:lstStyle/>
              <a:p>
                <a:endParaRPr lang="en-US" sz="800"/>
              </a:p>
            </p:txBody>
          </p:sp>
          <p:sp>
            <p:nvSpPr>
              <p:cNvPr id="4462" name="Oval 114"/>
              <p:cNvSpPr>
                <a:spLocks noChangeAspect="1" noChangeArrowheads="1"/>
              </p:cNvSpPr>
              <p:nvPr/>
            </p:nvSpPr>
            <p:spPr bwMode="auto">
              <a:xfrm>
                <a:off x="2436" y="2408"/>
                <a:ext cx="324" cy="171"/>
              </a:xfrm>
              <a:prstGeom prst="ellipse">
                <a:avLst/>
              </a:prstGeom>
              <a:solidFill>
                <a:srgbClr val="FDE0AA"/>
              </a:solidFill>
              <a:ln w="9525">
                <a:noFill/>
                <a:round/>
                <a:headEnd/>
                <a:tailEnd/>
              </a:ln>
            </p:spPr>
            <p:txBody>
              <a:bodyPr/>
              <a:lstStyle/>
              <a:p>
                <a:endParaRPr lang="en-US" sz="800"/>
              </a:p>
            </p:txBody>
          </p:sp>
          <p:sp>
            <p:nvSpPr>
              <p:cNvPr id="4463" name="Oval 115"/>
              <p:cNvSpPr>
                <a:spLocks noChangeAspect="1" noChangeArrowheads="1"/>
              </p:cNvSpPr>
              <p:nvPr/>
            </p:nvSpPr>
            <p:spPr bwMode="auto">
              <a:xfrm>
                <a:off x="2436" y="2376"/>
                <a:ext cx="324" cy="168"/>
              </a:xfrm>
              <a:prstGeom prst="ellipse">
                <a:avLst/>
              </a:prstGeom>
              <a:solidFill>
                <a:srgbClr val="E48E1A"/>
              </a:solidFill>
              <a:ln w="9525">
                <a:noFill/>
                <a:round/>
                <a:headEnd/>
                <a:tailEnd/>
              </a:ln>
            </p:spPr>
            <p:txBody>
              <a:bodyPr/>
              <a:lstStyle/>
              <a:p>
                <a:endParaRPr lang="en-US" sz="800"/>
              </a:p>
            </p:txBody>
          </p:sp>
          <p:sp>
            <p:nvSpPr>
              <p:cNvPr id="4464" name="Oval 116"/>
              <p:cNvSpPr>
                <a:spLocks noChangeAspect="1" noChangeArrowheads="1"/>
              </p:cNvSpPr>
              <p:nvPr/>
            </p:nvSpPr>
            <p:spPr bwMode="auto">
              <a:xfrm>
                <a:off x="2436" y="2356"/>
                <a:ext cx="324" cy="168"/>
              </a:xfrm>
              <a:prstGeom prst="ellipse">
                <a:avLst/>
              </a:prstGeom>
              <a:solidFill>
                <a:srgbClr val="FFF6E5"/>
              </a:solidFill>
              <a:ln w="9525">
                <a:noFill/>
                <a:round/>
                <a:headEnd/>
                <a:tailEnd/>
              </a:ln>
            </p:spPr>
            <p:txBody>
              <a:bodyPr/>
              <a:lstStyle/>
              <a:p>
                <a:endParaRPr lang="en-US" sz="800"/>
              </a:p>
            </p:txBody>
          </p:sp>
          <p:sp>
            <p:nvSpPr>
              <p:cNvPr id="4465" name="Oval 117"/>
              <p:cNvSpPr>
                <a:spLocks noChangeAspect="1" noChangeArrowheads="1"/>
              </p:cNvSpPr>
              <p:nvPr/>
            </p:nvSpPr>
            <p:spPr bwMode="auto">
              <a:xfrm>
                <a:off x="2436" y="2348"/>
                <a:ext cx="324" cy="170"/>
              </a:xfrm>
              <a:prstGeom prst="ellipse">
                <a:avLst/>
              </a:prstGeom>
              <a:solidFill>
                <a:srgbClr val="FDE0AA"/>
              </a:solidFill>
              <a:ln w="9525">
                <a:noFill/>
                <a:round/>
                <a:headEnd/>
                <a:tailEnd/>
              </a:ln>
            </p:spPr>
            <p:txBody>
              <a:bodyPr/>
              <a:lstStyle/>
              <a:p>
                <a:endParaRPr lang="en-US" sz="800"/>
              </a:p>
            </p:txBody>
          </p:sp>
          <p:sp>
            <p:nvSpPr>
              <p:cNvPr id="4466" name="Oval 118"/>
              <p:cNvSpPr>
                <a:spLocks noChangeAspect="1" noChangeArrowheads="1"/>
              </p:cNvSpPr>
              <p:nvPr/>
            </p:nvSpPr>
            <p:spPr bwMode="auto">
              <a:xfrm>
                <a:off x="2436" y="2316"/>
                <a:ext cx="324" cy="170"/>
              </a:xfrm>
              <a:prstGeom prst="ellipse">
                <a:avLst/>
              </a:prstGeom>
              <a:solidFill>
                <a:srgbClr val="E48E1A"/>
              </a:solidFill>
              <a:ln w="9525">
                <a:noFill/>
                <a:round/>
                <a:headEnd/>
                <a:tailEnd/>
              </a:ln>
            </p:spPr>
            <p:txBody>
              <a:bodyPr/>
              <a:lstStyle/>
              <a:p>
                <a:endParaRPr lang="en-US" sz="800"/>
              </a:p>
            </p:txBody>
          </p:sp>
          <p:sp>
            <p:nvSpPr>
              <p:cNvPr id="4467" name="Oval 119"/>
              <p:cNvSpPr>
                <a:spLocks noChangeAspect="1" noChangeArrowheads="1"/>
              </p:cNvSpPr>
              <p:nvPr/>
            </p:nvSpPr>
            <p:spPr bwMode="auto">
              <a:xfrm>
                <a:off x="2436" y="2296"/>
                <a:ext cx="324" cy="170"/>
              </a:xfrm>
              <a:prstGeom prst="ellipse">
                <a:avLst/>
              </a:prstGeom>
              <a:solidFill>
                <a:srgbClr val="FFF6E5"/>
              </a:solidFill>
              <a:ln w="9525">
                <a:noFill/>
                <a:round/>
                <a:headEnd/>
                <a:tailEnd/>
              </a:ln>
            </p:spPr>
            <p:txBody>
              <a:bodyPr/>
              <a:lstStyle/>
              <a:p>
                <a:endParaRPr lang="en-US" sz="800"/>
              </a:p>
            </p:txBody>
          </p:sp>
          <p:sp>
            <p:nvSpPr>
              <p:cNvPr id="4468" name="Oval 120"/>
              <p:cNvSpPr>
                <a:spLocks noChangeAspect="1" noChangeArrowheads="1"/>
              </p:cNvSpPr>
              <p:nvPr/>
            </p:nvSpPr>
            <p:spPr bwMode="auto">
              <a:xfrm>
                <a:off x="2436" y="2288"/>
                <a:ext cx="324" cy="170"/>
              </a:xfrm>
              <a:prstGeom prst="ellipse">
                <a:avLst/>
              </a:prstGeom>
              <a:solidFill>
                <a:srgbClr val="FDE0AA"/>
              </a:solidFill>
              <a:ln w="9525">
                <a:noFill/>
                <a:round/>
                <a:headEnd/>
                <a:tailEnd/>
              </a:ln>
            </p:spPr>
            <p:txBody>
              <a:bodyPr/>
              <a:lstStyle/>
              <a:p>
                <a:endParaRPr lang="en-US" sz="800"/>
              </a:p>
            </p:txBody>
          </p:sp>
          <p:sp>
            <p:nvSpPr>
              <p:cNvPr id="4469" name="Oval 121"/>
              <p:cNvSpPr>
                <a:spLocks noChangeAspect="1" noChangeArrowheads="1"/>
              </p:cNvSpPr>
              <p:nvPr/>
            </p:nvSpPr>
            <p:spPr bwMode="auto">
              <a:xfrm>
                <a:off x="2436" y="2256"/>
                <a:ext cx="324" cy="170"/>
              </a:xfrm>
              <a:prstGeom prst="ellipse">
                <a:avLst/>
              </a:prstGeom>
              <a:solidFill>
                <a:srgbClr val="E48E1A"/>
              </a:solidFill>
              <a:ln w="9525">
                <a:noFill/>
                <a:round/>
                <a:headEnd/>
                <a:tailEnd/>
              </a:ln>
            </p:spPr>
            <p:txBody>
              <a:bodyPr/>
              <a:lstStyle/>
              <a:p>
                <a:endParaRPr lang="en-US" sz="800"/>
              </a:p>
            </p:txBody>
          </p:sp>
          <p:sp>
            <p:nvSpPr>
              <p:cNvPr id="4470" name="Oval 122"/>
              <p:cNvSpPr>
                <a:spLocks noChangeAspect="1" noChangeArrowheads="1"/>
              </p:cNvSpPr>
              <p:nvPr/>
            </p:nvSpPr>
            <p:spPr bwMode="auto">
              <a:xfrm>
                <a:off x="2436" y="2236"/>
                <a:ext cx="324" cy="170"/>
              </a:xfrm>
              <a:prstGeom prst="ellipse">
                <a:avLst/>
              </a:prstGeom>
              <a:solidFill>
                <a:srgbClr val="FFF6E5"/>
              </a:solidFill>
              <a:ln w="9525">
                <a:noFill/>
                <a:round/>
                <a:headEnd/>
                <a:tailEnd/>
              </a:ln>
            </p:spPr>
            <p:txBody>
              <a:bodyPr/>
              <a:lstStyle/>
              <a:p>
                <a:endParaRPr lang="en-US" sz="800"/>
              </a:p>
            </p:txBody>
          </p:sp>
          <p:sp>
            <p:nvSpPr>
              <p:cNvPr id="4471" name="Oval 123"/>
              <p:cNvSpPr>
                <a:spLocks noChangeAspect="1" noChangeArrowheads="1"/>
              </p:cNvSpPr>
              <p:nvPr/>
            </p:nvSpPr>
            <p:spPr bwMode="auto">
              <a:xfrm>
                <a:off x="2436" y="2230"/>
                <a:ext cx="324" cy="170"/>
              </a:xfrm>
              <a:prstGeom prst="ellipse">
                <a:avLst/>
              </a:prstGeom>
              <a:solidFill>
                <a:srgbClr val="FDE0AA"/>
              </a:solidFill>
              <a:ln w="9525">
                <a:noFill/>
                <a:round/>
                <a:headEnd/>
                <a:tailEnd/>
              </a:ln>
            </p:spPr>
            <p:txBody>
              <a:bodyPr/>
              <a:lstStyle/>
              <a:p>
                <a:endParaRPr lang="en-US" sz="800"/>
              </a:p>
            </p:txBody>
          </p:sp>
          <p:sp>
            <p:nvSpPr>
              <p:cNvPr id="4472" name="Oval 124"/>
              <p:cNvSpPr>
                <a:spLocks noChangeAspect="1" noChangeArrowheads="1"/>
              </p:cNvSpPr>
              <p:nvPr/>
            </p:nvSpPr>
            <p:spPr bwMode="auto">
              <a:xfrm>
                <a:off x="2436" y="2198"/>
                <a:ext cx="324" cy="170"/>
              </a:xfrm>
              <a:prstGeom prst="ellipse">
                <a:avLst/>
              </a:prstGeom>
              <a:solidFill>
                <a:srgbClr val="E48E1A"/>
              </a:solidFill>
              <a:ln w="9525">
                <a:noFill/>
                <a:round/>
                <a:headEnd/>
                <a:tailEnd/>
              </a:ln>
            </p:spPr>
            <p:txBody>
              <a:bodyPr/>
              <a:lstStyle/>
              <a:p>
                <a:endParaRPr lang="en-US" sz="800"/>
              </a:p>
            </p:txBody>
          </p:sp>
          <p:sp>
            <p:nvSpPr>
              <p:cNvPr id="4473" name="Oval 125"/>
              <p:cNvSpPr>
                <a:spLocks noChangeAspect="1" noChangeArrowheads="1"/>
              </p:cNvSpPr>
              <p:nvPr/>
            </p:nvSpPr>
            <p:spPr bwMode="auto">
              <a:xfrm>
                <a:off x="2436" y="2178"/>
                <a:ext cx="324" cy="170"/>
              </a:xfrm>
              <a:prstGeom prst="ellipse">
                <a:avLst/>
              </a:prstGeom>
              <a:solidFill>
                <a:srgbClr val="FFF6E5"/>
              </a:solidFill>
              <a:ln w="9525">
                <a:noFill/>
                <a:round/>
                <a:headEnd/>
                <a:tailEnd/>
              </a:ln>
            </p:spPr>
            <p:txBody>
              <a:bodyPr/>
              <a:lstStyle/>
              <a:p>
                <a:endParaRPr lang="en-US" sz="800"/>
              </a:p>
            </p:txBody>
          </p:sp>
          <p:sp>
            <p:nvSpPr>
              <p:cNvPr id="4474" name="Oval 126"/>
              <p:cNvSpPr>
                <a:spLocks noChangeAspect="1" noChangeArrowheads="1"/>
              </p:cNvSpPr>
              <p:nvPr/>
            </p:nvSpPr>
            <p:spPr bwMode="auto">
              <a:xfrm>
                <a:off x="2436" y="2172"/>
                <a:ext cx="324" cy="170"/>
              </a:xfrm>
              <a:prstGeom prst="ellipse">
                <a:avLst/>
              </a:prstGeom>
              <a:solidFill>
                <a:srgbClr val="FDE0AA"/>
              </a:solidFill>
              <a:ln w="9525">
                <a:noFill/>
                <a:round/>
                <a:headEnd/>
                <a:tailEnd/>
              </a:ln>
            </p:spPr>
            <p:txBody>
              <a:bodyPr/>
              <a:lstStyle/>
              <a:p>
                <a:endParaRPr lang="en-US" sz="800"/>
              </a:p>
            </p:txBody>
          </p:sp>
          <p:sp>
            <p:nvSpPr>
              <p:cNvPr id="4475" name="Freeform 127"/>
              <p:cNvSpPr>
                <a:spLocks noChangeAspect="1"/>
              </p:cNvSpPr>
              <p:nvPr/>
            </p:nvSpPr>
            <p:spPr bwMode="auto">
              <a:xfrm>
                <a:off x="2446" y="2230"/>
                <a:ext cx="166" cy="98"/>
              </a:xfrm>
              <a:custGeom>
                <a:avLst/>
                <a:gdLst>
                  <a:gd name="T0" fmla="*/ 664 w 83"/>
                  <a:gd name="T1" fmla="*/ 376 h 49"/>
                  <a:gd name="T2" fmla="*/ 264 w 83"/>
                  <a:gd name="T3" fmla="*/ 312 h 49"/>
                  <a:gd name="T4" fmla="*/ 72 w 83"/>
                  <a:gd name="T5" fmla="*/ 0 h 49"/>
                  <a:gd name="T6" fmla="*/ 288 w 83"/>
                  <a:gd name="T7" fmla="*/ 280 h 49"/>
                  <a:gd name="T8" fmla="*/ 664 w 83"/>
                  <a:gd name="T9" fmla="*/ 376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7"/>
                    </a:moveTo>
                    <a:cubicBezTo>
                      <a:pt x="66" y="49"/>
                      <a:pt x="49" y="46"/>
                      <a:pt x="33" y="39"/>
                    </a:cubicBezTo>
                    <a:cubicBezTo>
                      <a:pt x="21" y="34"/>
                      <a:pt x="0" y="19"/>
                      <a:pt x="9" y="0"/>
                    </a:cubicBezTo>
                    <a:cubicBezTo>
                      <a:pt x="8" y="18"/>
                      <a:pt x="24" y="29"/>
                      <a:pt x="36" y="35"/>
                    </a:cubicBezTo>
                    <a:cubicBezTo>
                      <a:pt x="51" y="43"/>
                      <a:pt x="67" y="46"/>
                      <a:pt x="83" y="47"/>
                    </a:cubicBezTo>
                  </a:path>
                </a:pathLst>
              </a:custGeom>
              <a:solidFill>
                <a:srgbClr val="F8B856"/>
              </a:solidFill>
              <a:ln w="9525">
                <a:noFill/>
                <a:round/>
                <a:headEnd/>
                <a:tailEnd/>
              </a:ln>
            </p:spPr>
            <p:txBody>
              <a:bodyPr/>
              <a:lstStyle/>
              <a:p>
                <a:endParaRPr lang="en-US"/>
              </a:p>
            </p:txBody>
          </p:sp>
          <p:sp>
            <p:nvSpPr>
              <p:cNvPr id="4476" name="Freeform 128"/>
              <p:cNvSpPr>
                <a:spLocks noChangeAspect="1"/>
              </p:cNvSpPr>
              <p:nvPr/>
            </p:nvSpPr>
            <p:spPr bwMode="auto">
              <a:xfrm>
                <a:off x="2570" y="2180"/>
                <a:ext cx="182" cy="118"/>
              </a:xfrm>
              <a:custGeom>
                <a:avLst/>
                <a:gdLst>
                  <a:gd name="T0" fmla="*/ 48 w 91"/>
                  <a:gd name="T1" fmla="*/ 0 h 59"/>
                  <a:gd name="T2" fmla="*/ 608 w 91"/>
                  <a:gd name="T3" fmla="*/ 160 h 59"/>
                  <a:gd name="T4" fmla="*/ 584 w 91"/>
                  <a:gd name="T5" fmla="*/ 472 h 59"/>
                  <a:gd name="T6" fmla="*/ 488 w 91"/>
                  <a:gd name="T7" fmla="*/ 144 h 59"/>
                  <a:gd name="T8" fmla="*/ 0 w 91"/>
                  <a:gd name="T9" fmla="*/ 0 h 59"/>
                  <a:gd name="T10" fmla="*/ 48 w 91"/>
                  <a:gd name="T11" fmla="*/ 0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0"/>
                    </a:moveTo>
                    <a:cubicBezTo>
                      <a:pt x="29" y="1"/>
                      <a:pt x="57" y="5"/>
                      <a:pt x="76" y="20"/>
                    </a:cubicBezTo>
                    <a:cubicBezTo>
                      <a:pt x="91" y="32"/>
                      <a:pt x="90" y="49"/>
                      <a:pt x="73" y="59"/>
                    </a:cubicBezTo>
                    <a:cubicBezTo>
                      <a:pt x="87" y="45"/>
                      <a:pt x="75" y="27"/>
                      <a:pt x="61" y="18"/>
                    </a:cubicBezTo>
                    <a:cubicBezTo>
                      <a:pt x="42" y="7"/>
                      <a:pt x="21" y="2"/>
                      <a:pt x="0" y="0"/>
                    </a:cubicBezTo>
                    <a:cubicBezTo>
                      <a:pt x="2" y="0"/>
                      <a:pt x="4" y="0"/>
                      <a:pt x="6" y="0"/>
                    </a:cubicBezTo>
                  </a:path>
                </a:pathLst>
              </a:custGeom>
              <a:solidFill>
                <a:srgbClr val="FFFFFF"/>
              </a:solidFill>
              <a:ln w="9525">
                <a:noFill/>
                <a:round/>
                <a:headEnd/>
                <a:tailEnd/>
              </a:ln>
            </p:spPr>
            <p:txBody>
              <a:bodyPr/>
              <a:lstStyle/>
              <a:p>
                <a:endParaRPr lang="en-US"/>
              </a:p>
            </p:txBody>
          </p:sp>
          <p:sp>
            <p:nvSpPr>
              <p:cNvPr id="4477" name="Oval 129"/>
              <p:cNvSpPr>
                <a:spLocks noChangeAspect="1" noChangeArrowheads="1"/>
              </p:cNvSpPr>
              <p:nvPr/>
            </p:nvSpPr>
            <p:spPr bwMode="auto">
              <a:xfrm>
                <a:off x="2548" y="2727"/>
                <a:ext cx="326" cy="170"/>
              </a:xfrm>
              <a:prstGeom prst="ellipse">
                <a:avLst/>
              </a:prstGeom>
              <a:solidFill>
                <a:srgbClr val="898989"/>
              </a:solidFill>
              <a:ln w="9525">
                <a:noFill/>
                <a:round/>
                <a:headEnd/>
                <a:tailEnd/>
              </a:ln>
            </p:spPr>
            <p:txBody>
              <a:bodyPr/>
              <a:lstStyle/>
              <a:p>
                <a:endParaRPr lang="en-US" sz="800"/>
              </a:p>
            </p:txBody>
          </p:sp>
          <p:sp>
            <p:nvSpPr>
              <p:cNvPr id="4478" name="Oval 130"/>
              <p:cNvSpPr>
                <a:spLocks noChangeAspect="1" noChangeArrowheads="1"/>
              </p:cNvSpPr>
              <p:nvPr/>
            </p:nvSpPr>
            <p:spPr bwMode="auto">
              <a:xfrm>
                <a:off x="2548" y="2707"/>
                <a:ext cx="326" cy="170"/>
              </a:xfrm>
              <a:prstGeom prst="ellipse">
                <a:avLst/>
              </a:prstGeom>
              <a:solidFill>
                <a:srgbClr val="EBEBEB"/>
              </a:solidFill>
              <a:ln w="9525">
                <a:noFill/>
                <a:round/>
                <a:headEnd/>
                <a:tailEnd/>
              </a:ln>
            </p:spPr>
            <p:txBody>
              <a:bodyPr/>
              <a:lstStyle/>
              <a:p>
                <a:endParaRPr lang="en-US" sz="800"/>
              </a:p>
            </p:txBody>
          </p:sp>
          <p:sp>
            <p:nvSpPr>
              <p:cNvPr id="4479" name="Oval 131"/>
              <p:cNvSpPr>
                <a:spLocks noChangeAspect="1" noChangeArrowheads="1"/>
              </p:cNvSpPr>
              <p:nvPr/>
            </p:nvSpPr>
            <p:spPr bwMode="auto">
              <a:xfrm>
                <a:off x="2548" y="2699"/>
                <a:ext cx="326" cy="170"/>
              </a:xfrm>
              <a:prstGeom prst="ellipse">
                <a:avLst/>
              </a:prstGeom>
              <a:solidFill>
                <a:srgbClr val="DCDDDD"/>
              </a:solidFill>
              <a:ln w="9525">
                <a:noFill/>
                <a:round/>
                <a:headEnd/>
                <a:tailEnd/>
              </a:ln>
            </p:spPr>
            <p:txBody>
              <a:bodyPr/>
              <a:lstStyle/>
              <a:p>
                <a:endParaRPr lang="en-US" sz="800"/>
              </a:p>
            </p:txBody>
          </p:sp>
          <p:sp>
            <p:nvSpPr>
              <p:cNvPr id="4480" name="Oval 132"/>
              <p:cNvSpPr>
                <a:spLocks noChangeAspect="1" noChangeArrowheads="1"/>
              </p:cNvSpPr>
              <p:nvPr/>
            </p:nvSpPr>
            <p:spPr bwMode="auto">
              <a:xfrm>
                <a:off x="2548" y="2667"/>
                <a:ext cx="326" cy="170"/>
              </a:xfrm>
              <a:prstGeom prst="ellipse">
                <a:avLst/>
              </a:prstGeom>
              <a:solidFill>
                <a:srgbClr val="898989"/>
              </a:solidFill>
              <a:ln w="9525">
                <a:noFill/>
                <a:round/>
                <a:headEnd/>
                <a:tailEnd/>
              </a:ln>
            </p:spPr>
            <p:txBody>
              <a:bodyPr/>
              <a:lstStyle/>
              <a:p>
                <a:endParaRPr lang="en-US" sz="800"/>
              </a:p>
            </p:txBody>
          </p:sp>
          <p:sp>
            <p:nvSpPr>
              <p:cNvPr id="4481" name="Oval 133"/>
              <p:cNvSpPr>
                <a:spLocks noChangeAspect="1" noChangeArrowheads="1"/>
              </p:cNvSpPr>
              <p:nvPr/>
            </p:nvSpPr>
            <p:spPr bwMode="auto">
              <a:xfrm>
                <a:off x="2548" y="2647"/>
                <a:ext cx="326" cy="170"/>
              </a:xfrm>
              <a:prstGeom prst="ellipse">
                <a:avLst/>
              </a:prstGeom>
              <a:solidFill>
                <a:srgbClr val="EBEBEB"/>
              </a:solidFill>
              <a:ln w="9525">
                <a:noFill/>
                <a:round/>
                <a:headEnd/>
                <a:tailEnd/>
              </a:ln>
            </p:spPr>
            <p:txBody>
              <a:bodyPr/>
              <a:lstStyle/>
              <a:p>
                <a:endParaRPr lang="en-US" sz="800"/>
              </a:p>
            </p:txBody>
          </p:sp>
          <p:sp>
            <p:nvSpPr>
              <p:cNvPr id="4482" name="Oval 134"/>
              <p:cNvSpPr>
                <a:spLocks noChangeAspect="1" noChangeArrowheads="1"/>
              </p:cNvSpPr>
              <p:nvPr/>
            </p:nvSpPr>
            <p:spPr bwMode="auto">
              <a:xfrm>
                <a:off x="2548" y="2641"/>
                <a:ext cx="326" cy="170"/>
              </a:xfrm>
              <a:prstGeom prst="ellipse">
                <a:avLst/>
              </a:prstGeom>
              <a:solidFill>
                <a:srgbClr val="DCDDDD"/>
              </a:solidFill>
              <a:ln w="9525">
                <a:noFill/>
                <a:round/>
                <a:headEnd/>
                <a:tailEnd/>
              </a:ln>
            </p:spPr>
            <p:txBody>
              <a:bodyPr/>
              <a:lstStyle/>
              <a:p>
                <a:endParaRPr lang="en-US" sz="800"/>
              </a:p>
            </p:txBody>
          </p:sp>
          <p:sp>
            <p:nvSpPr>
              <p:cNvPr id="4483" name="Oval 135"/>
              <p:cNvSpPr>
                <a:spLocks noChangeAspect="1" noChangeArrowheads="1"/>
              </p:cNvSpPr>
              <p:nvPr/>
            </p:nvSpPr>
            <p:spPr bwMode="auto">
              <a:xfrm>
                <a:off x="2548" y="2609"/>
                <a:ext cx="326" cy="168"/>
              </a:xfrm>
              <a:prstGeom prst="ellipse">
                <a:avLst/>
              </a:prstGeom>
              <a:solidFill>
                <a:srgbClr val="898989"/>
              </a:solidFill>
              <a:ln w="9525">
                <a:noFill/>
                <a:round/>
                <a:headEnd/>
                <a:tailEnd/>
              </a:ln>
            </p:spPr>
            <p:txBody>
              <a:bodyPr/>
              <a:lstStyle/>
              <a:p>
                <a:endParaRPr lang="en-US" sz="800"/>
              </a:p>
            </p:txBody>
          </p:sp>
          <p:sp>
            <p:nvSpPr>
              <p:cNvPr id="4484" name="Oval 136"/>
              <p:cNvSpPr>
                <a:spLocks noChangeAspect="1" noChangeArrowheads="1"/>
              </p:cNvSpPr>
              <p:nvPr/>
            </p:nvSpPr>
            <p:spPr bwMode="auto">
              <a:xfrm>
                <a:off x="2548" y="2589"/>
                <a:ext cx="326" cy="168"/>
              </a:xfrm>
              <a:prstGeom prst="ellipse">
                <a:avLst/>
              </a:prstGeom>
              <a:solidFill>
                <a:srgbClr val="EBEBEB"/>
              </a:solidFill>
              <a:ln w="9525">
                <a:noFill/>
                <a:round/>
                <a:headEnd/>
                <a:tailEnd/>
              </a:ln>
            </p:spPr>
            <p:txBody>
              <a:bodyPr/>
              <a:lstStyle/>
              <a:p>
                <a:endParaRPr lang="en-US" sz="800"/>
              </a:p>
            </p:txBody>
          </p:sp>
          <p:sp>
            <p:nvSpPr>
              <p:cNvPr id="4485" name="Oval 137"/>
              <p:cNvSpPr>
                <a:spLocks noChangeAspect="1" noChangeArrowheads="1"/>
              </p:cNvSpPr>
              <p:nvPr/>
            </p:nvSpPr>
            <p:spPr bwMode="auto">
              <a:xfrm>
                <a:off x="2548" y="2581"/>
                <a:ext cx="326" cy="170"/>
              </a:xfrm>
              <a:prstGeom prst="ellipse">
                <a:avLst/>
              </a:prstGeom>
              <a:solidFill>
                <a:srgbClr val="DCDDDD"/>
              </a:solidFill>
              <a:ln w="9525">
                <a:noFill/>
                <a:round/>
                <a:headEnd/>
                <a:tailEnd/>
              </a:ln>
            </p:spPr>
            <p:txBody>
              <a:bodyPr/>
              <a:lstStyle/>
              <a:p>
                <a:endParaRPr lang="en-US" sz="800"/>
              </a:p>
            </p:txBody>
          </p:sp>
          <p:sp>
            <p:nvSpPr>
              <p:cNvPr id="4486" name="Oval 138"/>
              <p:cNvSpPr>
                <a:spLocks noChangeAspect="1" noChangeArrowheads="1"/>
              </p:cNvSpPr>
              <p:nvPr/>
            </p:nvSpPr>
            <p:spPr bwMode="auto">
              <a:xfrm>
                <a:off x="2548" y="2549"/>
                <a:ext cx="326" cy="170"/>
              </a:xfrm>
              <a:prstGeom prst="ellipse">
                <a:avLst/>
              </a:prstGeom>
              <a:solidFill>
                <a:srgbClr val="898989"/>
              </a:solidFill>
              <a:ln w="9525">
                <a:noFill/>
                <a:round/>
                <a:headEnd/>
                <a:tailEnd/>
              </a:ln>
            </p:spPr>
            <p:txBody>
              <a:bodyPr/>
              <a:lstStyle/>
              <a:p>
                <a:endParaRPr lang="en-US" sz="800"/>
              </a:p>
            </p:txBody>
          </p:sp>
          <p:sp>
            <p:nvSpPr>
              <p:cNvPr id="4487" name="Oval 139"/>
              <p:cNvSpPr>
                <a:spLocks noChangeAspect="1" noChangeArrowheads="1"/>
              </p:cNvSpPr>
              <p:nvPr/>
            </p:nvSpPr>
            <p:spPr bwMode="auto">
              <a:xfrm>
                <a:off x="2548" y="2528"/>
                <a:ext cx="326" cy="171"/>
              </a:xfrm>
              <a:prstGeom prst="ellipse">
                <a:avLst/>
              </a:prstGeom>
              <a:solidFill>
                <a:srgbClr val="EBEBEB"/>
              </a:solidFill>
              <a:ln w="9525">
                <a:noFill/>
                <a:round/>
                <a:headEnd/>
                <a:tailEnd/>
              </a:ln>
            </p:spPr>
            <p:txBody>
              <a:bodyPr/>
              <a:lstStyle/>
              <a:p>
                <a:endParaRPr lang="en-US" sz="800"/>
              </a:p>
            </p:txBody>
          </p:sp>
          <p:sp>
            <p:nvSpPr>
              <p:cNvPr id="4488" name="Oval 140"/>
              <p:cNvSpPr>
                <a:spLocks noChangeAspect="1" noChangeArrowheads="1"/>
              </p:cNvSpPr>
              <p:nvPr/>
            </p:nvSpPr>
            <p:spPr bwMode="auto">
              <a:xfrm>
                <a:off x="2548" y="2520"/>
                <a:ext cx="326" cy="171"/>
              </a:xfrm>
              <a:prstGeom prst="ellipse">
                <a:avLst/>
              </a:prstGeom>
              <a:solidFill>
                <a:srgbClr val="DCDDDD"/>
              </a:solidFill>
              <a:ln w="9525">
                <a:noFill/>
                <a:round/>
                <a:headEnd/>
                <a:tailEnd/>
              </a:ln>
            </p:spPr>
            <p:txBody>
              <a:bodyPr/>
              <a:lstStyle/>
              <a:p>
                <a:endParaRPr lang="en-US" sz="800"/>
              </a:p>
            </p:txBody>
          </p:sp>
          <p:sp>
            <p:nvSpPr>
              <p:cNvPr id="4489" name="Oval 141"/>
              <p:cNvSpPr>
                <a:spLocks noChangeAspect="1" noChangeArrowheads="1"/>
              </p:cNvSpPr>
              <p:nvPr/>
            </p:nvSpPr>
            <p:spPr bwMode="auto">
              <a:xfrm>
                <a:off x="2548" y="2488"/>
                <a:ext cx="326" cy="171"/>
              </a:xfrm>
              <a:prstGeom prst="ellipse">
                <a:avLst/>
              </a:prstGeom>
              <a:solidFill>
                <a:srgbClr val="898989"/>
              </a:solidFill>
              <a:ln w="9525">
                <a:noFill/>
                <a:round/>
                <a:headEnd/>
                <a:tailEnd/>
              </a:ln>
            </p:spPr>
            <p:txBody>
              <a:bodyPr/>
              <a:lstStyle/>
              <a:p>
                <a:endParaRPr lang="en-US" sz="800"/>
              </a:p>
            </p:txBody>
          </p:sp>
          <p:sp>
            <p:nvSpPr>
              <p:cNvPr id="4490" name="Oval 142"/>
              <p:cNvSpPr>
                <a:spLocks noChangeAspect="1" noChangeArrowheads="1"/>
              </p:cNvSpPr>
              <p:nvPr/>
            </p:nvSpPr>
            <p:spPr bwMode="auto">
              <a:xfrm>
                <a:off x="2548" y="2468"/>
                <a:ext cx="326" cy="171"/>
              </a:xfrm>
              <a:prstGeom prst="ellipse">
                <a:avLst/>
              </a:prstGeom>
              <a:solidFill>
                <a:srgbClr val="EBEBEB"/>
              </a:solidFill>
              <a:ln w="9525">
                <a:noFill/>
                <a:round/>
                <a:headEnd/>
                <a:tailEnd/>
              </a:ln>
            </p:spPr>
            <p:txBody>
              <a:bodyPr/>
              <a:lstStyle/>
              <a:p>
                <a:endParaRPr lang="en-US" sz="800"/>
              </a:p>
            </p:txBody>
          </p:sp>
          <p:sp>
            <p:nvSpPr>
              <p:cNvPr id="4491" name="Oval 143"/>
              <p:cNvSpPr>
                <a:spLocks noChangeAspect="1" noChangeArrowheads="1"/>
              </p:cNvSpPr>
              <p:nvPr/>
            </p:nvSpPr>
            <p:spPr bwMode="auto">
              <a:xfrm>
                <a:off x="2548" y="2462"/>
                <a:ext cx="326" cy="171"/>
              </a:xfrm>
              <a:prstGeom prst="ellipse">
                <a:avLst/>
              </a:prstGeom>
              <a:solidFill>
                <a:srgbClr val="DCDDDD"/>
              </a:solidFill>
              <a:ln w="9525">
                <a:noFill/>
                <a:round/>
                <a:headEnd/>
                <a:tailEnd/>
              </a:ln>
            </p:spPr>
            <p:txBody>
              <a:bodyPr/>
              <a:lstStyle/>
              <a:p>
                <a:endParaRPr lang="en-US" sz="800"/>
              </a:p>
            </p:txBody>
          </p:sp>
          <p:sp>
            <p:nvSpPr>
              <p:cNvPr id="4492" name="Oval 144"/>
              <p:cNvSpPr>
                <a:spLocks noChangeAspect="1" noChangeArrowheads="1"/>
              </p:cNvSpPr>
              <p:nvPr/>
            </p:nvSpPr>
            <p:spPr bwMode="auto">
              <a:xfrm>
                <a:off x="2548" y="2430"/>
                <a:ext cx="326" cy="171"/>
              </a:xfrm>
              <a:prstGeom prst="ellipse">
                <a:avLst/>
              </a:prstGeom>
              <a:solidFill>
                <a:srgbClr val="898989"/>
              </a:solidFill>
              <a:ln w="9525">
                <a:noFill/>
                <a:round/>
                <a:headEnd/>
                <a:tailEnd/>
              </a:ln>
            </p:spPr>
            <p:txBody>
              <a:bodyPr/>
              <a:lstStyle/>
              <a:p>
                <a:endParaRPr lang="en-US" sz="800"/>
              </a:p>
            </p:txBody>
          </p:sp>
          <p:sp>
            <p:nvSpPr>
              <p:cNvPr id="4493" name="Oval 145"/>
              <p:cNvSpPr>
                <a:spLocks noChangeAspect="1" noChangeArrowheads="1"/>
              </p:cNvSpPr>
              <p:nvPr/>
            </p:nvSpPr>
            <p:spPr bwMode="auto">
              <a:xfrm>
                <a:off x="2548" y="2410"/>
                <a:ext cx="326" cy="171"/>
              </a:xfrm>
              <a:prstGeom prst="ellipse">
                <a:avLst/>
              </a:prstGeom>
              <a:solidFill>
                <a:srgbClr val="EBEBEB"/>
              </a:solidFill>
              <a:ln w="9525">
                <a:noFill/>
                <a:round/>
                <a:headEnd/>
                <a:tailEnd/>
              </a:ln>
            </p:spPr>
            <p:txBody>
              <a:bodyPr/>
              <a:lstStyle/>
              <a:p>
                <a:endParaRPr lang="en-US" sz="800"/>
              </a:p>
            </p:txBody>
          </p:sp>
          <p:sp>
            <p:nvSpPr>
              <p:cNvPr id="4494" name="Oval 146"/>
              <p:cNvSpPr>
                <a:spLocks noChangeAspect="1" noChangeArrowheads="1"/>
              </p:cNvSpPr>
              <p:nvPr/>
            </p:nvSpPr>
            <p:spPr bwMode="auto">
              <a:xfrm>
                <a:off x="2548" y="2404"/>
                <a:ext cx="326" cy="171"/>
              </a:xfrm>
              <a:prstGeom prst="ellipse">
                <a:avLst/>
              </a:prstGeom>
              <a:solidFill>
                <a:srgbClr val="DCDDDD"/>
              </a:solidFill>
              <a:ln w="9525">
                <a:noFill/>
                <a:round/>
                <a:headEnd/>
                <a:tailEnd/>
              </a:ln>
            </p:spPr>
            <p:txBody>
              <a:bodyPr/>
              <a:lstStyle/>
              <a:p>
                <a:endParaRPr lang="en-US" sz="800"/>
              </a:p>
            </p:txBody>
          </p:sp>
          <p:sp>
            <p:nvSpPr>
              <p:cNvPr id="4495" name="Freeform 147"/>
              <p:cNvSpPr>
                <a:spLocks noChangeAspect="1"/>
              </p:cNvSpPr>
              <p:nvPr/>
            </p:nvSpPr>
            <p:spPr bwMode="auto">
              <a:xfrm>
                <a:off x="2560" y="2462"/>
                <a:ext cx="166" cy="99"/>
              </a:xfrm>
              <a:custGeom>
                <a:avLst/>
                <a:gdLst>
                  <a:gd name="T0" fmla="*/ 664 w 83"/>
                  <a:gd name="T1" fmla="*/ 388 h 49"/>
                  <a:gd name="T2" fmla="*/ 256 w 83"/>
                  <a:gd name="T3" fmla="*/ 323 h 49"/>
                  <a:gd name="T4" fmla="*/ 72 w 83"/>
                  <a:gd name="T5" fmla="*/ 0 h 49"/>
                  <a:gd name="T6" fmla="*/ 280 w 83"/>
                  <a:gd name="T7" fmla="*/ 289 h 49"/>
                  <a:gd name="T8" fmla="*/ 664 w 83"/>
                  <a:gd name="T9" fmla="*/ 388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7"/>
                    </a:moveTo>
                    <a:cubicBezTo>
                      <a:pt x="66" y="49"/>
                      <a:pt x="48" y="46"/>
                      <a:pt x="32" y="39"/>
                    </a:cubicBezTo>
                    <a:cubicBezTo>
                      <a:pt x="21" y="34"/>
                      <a:pt x="0" y="19"/>
                      <a:pt x="9" y="0"/>
                    </a:cubicBezTo>
                    <a:cubicBezTo>
                      <a:pt x="8" y="18"/>
                      <a:pt x="24" y="29"/>
                      <a:pt x="35" y="35"/>
                    </a:cubicBezTo>
                    <a:cubicBezTo>
                      <a:pt x="50" y="43"/>
                      <a:pt x="67" y="46"/>
                      <a:pt x="83" y="47"/>
                    </a:cubicBezTo>
                  </a:path>
                </a:pathLst>
              </a:custGeom>
              <a:solidFill>
                <a:srgbClr val="B5B5B6"/>
              </a:solidFill>
              <a:ln w="9525">
                <a:noFill/>
                <a:round/>
                <a:headEnd/>
                <a:tailEnd/>
              </a:ln>
            </p:spPr>
            <p:txBody>
              <a:bodyPr/>
              <a:lstStyle/>
              <a:p>
                <a:endParaRPr lang="en-US"/>
              </a:p>
            </p:txBody>
          </p:sp>
          <p:sp>
            <p:nvSpPr>
              <p:cNvPr id="4496" name="Freeform 148"/>
              <p:cNvSpPr>
                <a:spLocks noChangeAspect="1"/>
              </p:cNvSpPr>
              <p:nvPr/>
            </p:nvSpPr>
            <p:spPr bwMode="auto">
              <a:xfrm>
                <a:off x="2682" y="2412"/>
                <a:ext cx="182" cy="118"/>
              </a:xfrm>
              <a:custGeom>
                <a:avLst/>
                <a:gdLst>
                  <a:gd name="T0" fmla="*/ 48 w 91"/>
                  <a:gd name="T1" fmla="*/ 0 h 59"/>
                  <a:gd name="T2" fmla="*/ 608 w 91"/>
                  <a:gd name="T3" fmla="*/ 160 h 59"/>
                  <a:gd name="T4" fmla="*/ 592 w 91"/>
                  <a:gd name="T5" fmla="*/ 472 h 59"/>
                  <a:gd name="T6" fmla="*/ 496 w 91"/>
                  <a:gd name="T7" fmla="*/ 144 h 59"/>
                  <a:gd name="T8" fmla="*/ 0 w 91"/>
                  <a:gd name="T9" fmla="*/ 0 h 59"/>
                  <a:gd name="T10" fmla="*/ 48 w 91"/>
                  <a:gd name="T11" fmla="*/ 0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0"/>
                    </a:moveTo>
                    <a:cubicBezTo>
                      <a:pt x="30" y="1"/>
                      <a:pt x="58" y="5"/>
                      <a:pt x="76" y="20"/>
                    </a:cubicBezTo>
                    <a:cubicBezTo>
                      <a:pt x="91" y="32"/>
                      <a:pt x="91" y="49"/>
                      <a:pt x="74" y="59"/>
                    </a:cubicBezTo>
                    <a:cubicBezTo>
                      <a:pt x="88" y="45"/>
                      <a:pt x="76" y="27"/>
                      <a:pt x="62" y="18"/>
                    </a:cubicBezTo>
                    <a:cubicBezTo>
                      <a:pt x="43" y="7"/>
                      <a:pt x="22" y="2"/>
                      <a:pt x="0" y="0"/>
                    </a:cubicBezTo>
                    <a:cubicBezTo>
                      <a:pt x="2" y="0"/>
                      <a:pt x="4" y="0"/>
                      <a:pt x="6" y="0"/>
                    </a:cubicBezTo>
                  </a:path>
                </a:pathLst>
              </a:custGeom>
              <a:solidFill>
                <a:srgbClr val="FFFFFF"/>
              </a:solidFill>
              <a:ln w="9525">
                <a:noFill/>
                <a:round/>
                <a:headEnd/>
                <a:tailEnd/>
              </a:ln>
            </p:spPr>
            <p:txBody>
              <a:bodyPr/>
              <a:lstStyle/>
              <a:p>
                <a:endParaRPr lang="en-US"/>
              </a:p>
            </p:txBody>
          </p:sp>
          <p:sp>
            <p:nvSpPr>
              <p:cNvPr id="4497" name="Oval 149"/>
              <p:cNvSpPr>
                <a:spLocks noChangeAspect="1" noChangeArrowheads="1"/>
              </p:cNvSpPr>
              <p:nvPr/>
            </p:nvSpPr>
            <p:spPr bwMode="auto">
              <a:xfrm>
                <a:off x="2190" y="2621"/>
                <a:ext cx="324" cy="170"/>
              </a:xfrm>
              <a:prstGeom prst="ellipse">
                <a:avLst/>
              </a:prstGeom>
              <a:solidFill>
                <a:srgbClr val="0B3C68"/>
              </a:solidFill>
              <a:ln w="9525">
                <a:noFill/>
                <a:round/>
                <a:headEnd/>
                <a:tailEnd/>
              </a:ln>
            </p:spPr>
            <p:txBody>
              <a:bodyPr/>
              <a:lstStyle/>
              <a:p>
                <a:endParaRPr lang="en-US" sz="800"/>
              </a:p>
            </p:txBody>
          </p:sp>
          <p:sp>
            <p:nvSpPr>
              <p:cNvPr id="4498" name="Oval 150"/>
              <p:cNvSpPr>
                <a:spLocks noChangeAspect="1" noChangeArrowheads="1"/>
              </p:cNvSpPr>
              <p:nvPr/>
            </p:nvSpPr>
            <p:spPr bwMode="auto">
              <a:xfrm>
                <a:off x="2190" y="2601"/>
                <a:ext cx="324" cy="170"/>
              </a:xfrm>
              <a:prstGeom prst="ellipse">
                <a:avLst/>
              </a:prstGeom>
              <a:solidFill>
                <a:srgbClr val="BDC9D6"/>
              </a:solidFill>
              <a:ln w="9525">
                <a:noFill/>
                <a:round/>
                <a:headEnd/>
                <a:tailEnd/>
              </a:ln>
            </p:spPr>
            <p:txBody>
              <a:bodyPr/>
              <a:lstStyle/>
              <a:p>
                <a:endParaRPr lang="en-US" sz="800"/>
              </a:p>
            </p:txBody>
          </p:sp>
          <p:sp>
            <p:nvSpPr>
              <p:cNvPr id="4499" name="Oval 151"/>
              <p:cNvSpPr>
                <a:spLocks noChangeAspect="1" noChangeArrowheads="1"/>
              </p:cNvSpPr>
              <p:nvPr/>
            </p:nvSpPr>
            <p:spPr bwMode="auto">
              <a:xfrm>
                <a:off x="2190" y="2595"/>
                <a:ext cx="324" cy="168"/>
              </a:xfrm>
              <a:prstGeom prst="ellipse">
                <a:avLst/>
              </a:prstGeom>
              <a:solidFill>
                <a:srgbClr val="8BA6BD"/>
              </a:solidFill>
              <a:ln w="9525">
                <a:noFill/>
                <a:round/>
                <a:headEnd/>
                <a:tailEnd/>
              </a:ln>
            </p:spPr>
            <p:txBody>
              <a:bodyPr/>
              <a:lstStyle/>
              <a:p>
                <a:endParaRPr lang="en-US" sz="800"/>
              </a:p>
            </p:txBody>
          </p:sp>
          <p:sp>
            <p:nvSpPr>
              <p:cNvPr id="4500" name="Oval 152"/>
              <p:cNvSpPr>
                <a:spLocks noChangeAspect="1" noChangeArrowheads="1"/>
              </p:cNvSpPr>
              <p:nvPr/>
            </p:nvSpPr>
            <p:spPr bwMode="auto">
              <a:xfrm>
                <a:off x="2190" y="2563"/>
                <a:ext cx="324" cy="168"/>
              </a:xfrm>
              <a:prstGeom prst="ellipse">
                <a:avLst/>
              </a:prstGeom>
              <a:solidFill>
                <a:srgbClr val="0B3C68"/>
              </a:solidFill>
              <a:ln w="9525">
                <a:noFill/>
                <a:round/>
                <a:headEnd/>
                <a:tailEnd/>
              </a:ln>
            </p:spPr>
            <p:txBody>
              <a:bodyPr/>
              <a:lstStyle/>
              <a:p>
                <a:endParaRPr lang="en-US" sz="800"/>
              </a:p>
            </p:txBody>
          </p:sp>
          <p:sp>
            <p:nvSpPr>
              <p:cNvPr id="4501" name="Oval 153"/>
              <p:cNvSpPr>
                <a:spLocks noChangeAspect="1" noChangeArrowheads="1"/>
              </p:cNvSpPr>
              <p:nvPr/>
            </p:nvSpPr>
            <p:spPr bwMode="auto">
              <a:xfrm>
                <a:off x="2190" y="2542"/>
                <a:ext cx="324" cy="169"/>
              </a:xfrm>
              <a:prstGeom prst="ellipse">
                <a:avLst/>
              </a:prstGeom>
              <a:solidFill>
                <a:srgbClr val="BDC9D6"/>
              </a:solidFill>
              <a:ln w="9525">
                <a:noFill/>
                <a:round/>
                <a:headEnd/>
                <a:tailEnd/>
              </a:ln>
            </p:spPr>
            <p:txBody>
              <a:bodyPr/>
              <a:lstStyle/>
              <a:p>
                <a:endParaRPr lang="en-US" sz="800"/>
              </a:p>
            </p:txBody>
          </p:sp>
          <p:sp>
            <p:nvSpPr>
              <p:cNvPr id="4502" name="Oval 154"/>
              <p:cNvSpPr>
                <a:spLocks noChangeAspect="1" noChangeArrowheads="1"/>
              </p:cNvSpPr>
              <p:nvPr/>
            </p:nvSpPr>
            <p:spPr bwMode="auto">
              <a:xfrm>
                <a:off x="2190" y="2534"/>
                <a:ext cx="324" cy="171"/>
              </a:xfrm>
              <a:prstGeom prst="ellipse">
                <a:avLst/>
              </a:prstGeom>
              <a:solidFill>
                <a:srgbClr val="8BA6BD"/>
              </a:solidFill>
              <a:ln w="9525">
                <a:noFill/>
                <a:round/>
                <a:headEnd/>
                <a:tailEnd/>
              </a:ln>
            </p:spPr>
            <p:txBody>
              <a:bodyPr/>
              <a:lstStyle/>
              <a:p>
                <a:endParaRPr lang="en-US" sz="800"/>
              </a:p>
            </p:txBody>
          </p:sp>
          <p:sp>
            <p:nvSpPr>
              <p:cNvPr id="4503" name="Oval 155"/>
              <p:cNvSpPr>
                <a:spLocks noChangeAspect="1" noChangeArrowheads="1"/>
              </p:cNvSpPr>
              <p:nvPr/>
            </p:nvSpPr>
            <p:spPr bwMode="auto">
              <a:xfrm>
                <a:off x="2190" y="2502"/>
                <a:ext cx="324" cy="171"/>
              </a:xfrm>
              <a:prstGeom prst="ellipse">
                <a:avLst/>
              </a:prstGeom>
              <a:solidFill>
                <a:srgbClr val="0B3C68"/>
              </a:solidFill>
              <a:ln w="9525">
                <a:noFill/>
                <a:round/>
                <a:headEnd/>
                <a:tailEnd/>
              </a:ln>
            </p:spPr>
            <p:txBody>
              <a:bodyPr/>
              <a:lstStyle/>
              <a:p>
                <a:endParaRPr lang="en-US" sz="800"/>
              </a:p>
            </p:txBody>
          </p:sp>
          <p:sp>
            <p:nvSpPr>
              <p:cNvPr id="4504" name="Oval 156"/>
              <p:cNvSpPr>
                <a:spLocks noChangeAspect="1" noChangeArrowheads="1"/>
              </p:cNvSpPr>
              <p:nvPr/>
            </p:nvSpPr>
            <p:spPr bwMode="auto">
              <a:xfrm>
                <a:off x="2190" y="2482"/>
                <a:ext cx="324" cy="171"/>
              </a:xfrm>
              <a:prstGeom prst="ellipse">
                <a:avLst/>
              </a:prstGeom>
              <a:solidFill>
                <a:srgbClr val="BDC9D6"/>
              </a:solidFill>
              <a:ln w="9525">
                <a:noFill/>
                <a:round/>
                <a:headEnd/>
                <a:tailEnd/>
              </a:ln>
            </p:spPr>
            <p:txBody>
              <a:bodyPr/>
              <a:lstStyle/>
              <a:p>
                <a:endParaRPr lang="en-US" sz="800"/>
              </a:p>
            </p:txBody>
          </p:sp>
          <p:sp>
            <p:nvSpPr>
              <p:cNvPr id="4505" name="Oval 157"/>
              <p:cNvSpPr>
                <a:spLocks noChangeAspect="1" noChangeArrowheads="1"/>
              </p:cNvSpPr>
              <p:nvPr/>
            </p:nvSpPr>
            <p:spPr bwMode="auto">
              <a:xfrm>
                <a:off x="2190" y="2474"/>
                <a:ext cx="324" cy="171"/>
              </a:xfrm>
              <a:prstGeom prst="ellipse">
                <a:avLst/>
              </a:prstGeom>
              <a:solidFill>
                <a:srgbClr val="8BA6BD"/>
              </a:solidFill>
              <a:ln w="9525">
                <a:noFill/>
                <a:round/>
                <a:headEnd/>
                <a:tailEnd/>
              </a:ln>
            </p:spPr>
            <p:txBody>
              <a:bodyPr/>
              <a:lstStyle/>
              <a:p>
                <a:endParaRPr lang="en-US" sz="800"/>
              </a:p>
            </p:txBody>
          </p:sp>
          <p:sp>
            <p:nvSpPr>
              <p:cNvPr id="4506" name="Oval 158"/>
              <p:cNvSpPr>
                <a:spLocks noChangeAspect="1" noChangeArrowheads="1"/>
              </p:cNvSpPr>
              <p:nvPr/>
            </p:nvSpPr>
            <p:spPr bwMode="auto">
              <a:xfrm>
                <a:off x="2190" y="2442"/>
                <a:ext cx="324" cy="171"/>
              </a:xfrm>
              <a:prstGeom prst="ellipse">
                <a:avLst/>
              </a:prstGeom>
              <a:solidFill>
                <a:srgbClr val="0B3C68"/>
              </a:solidFill>
              <a:ln w="9525">
                <a:noFill/>
                <a:round/>
                <a:headEnd/>
                <a:tailEnd/>
              </a:ln>
            </p:spPr>
            <p:txBody>
              <a:bodyPr/>
              <a:lstStyle/>
              <a:p>
                <a:endParaRPr lang="en-US" sz="800"/>
              </a:p>
            </p:txBody>
          </p:sp>
          <p:sp>
            <p:nvSpPr>
              <p:cNvPr id="4507" name="Oval 159"/>
              <p:cNvSpPr>
                <a:spLocks noChangeAspect="1" noChangeArrowheads="1"/>
              </p:cNvSpPr>
              <p:nvPr/>
            </p:nvSpPr>
            <p:spPr bwMode="auto">
              <a:xfrm>
                <a:off x="2190" y="2422"/>
                <a:ext cx="324" cy="171"/>
              </a:xfrm>
              <a:prstGeom prst="ellipse">
                <a:avLst/>
              </a:prstGeom>
              <a:solidFill>
                <a:srgbClr val="BDC9D6"/>
              </a:solidFill>
              <a:ln w="9525">
                <a:noFill/>
                <a:round/>
                <a:headEnd/>
                <a:tailEnd/>
              </a:ln>
            </p:spPr>
            <p:txBody>
              <a:bodyPr/>
              <a:lstStyle/>
              <a:p>
                <a:endParaRPr lang="en-US" sz="800"/>
              </a:p>
            </p:txBody>
          </p:sp>
          <p:sp>
            <p:nvSpPr>
              <p:cNvPr id="4508" name="Oval 160"/>
              <p:cNvSpPr>
                <a:spLocks noChangeAspect="1" noChangeArrowheads="1"/>
              </p:cNvSpPr>
              <p:nvPr/>
            </p:nvSpPr>
            <p:spPr bwMode="auto">
              <a:xfrm>
                <a:off x="2190" y="2414"/>
                <a:ext cx="324" cy="171"/>
              </a:xfrm>
              <a:prstGeom prst="ellipse">
                <a:avLst/>
              </a:prstGeom>
              <a:solidFill>
                <a:srgbClr val="8BA6BD"/>
              </a:solidFill>
              <a:ln w="9525">
                <a:noFill/>
                <a:round/>
                <a:headEnd/>
                <a:tailEnd/>
              </a:ln>
            </p:spPr>
            <p:txBody>
              <a:bodyPr/>
              <a:lstStyle/>
              <a:p>
                <a:endParaRPr lang="en-US" sz="800"/>
              </a:p>
            </p:txBody>
          </p:sp>
          <p:sp>
            <p:nvSpPr>
              <p:cNvPr id="4509" name="Oval 161"/>
              <p:cNvSpPr>
                <a:spLocks noChangeAspect="1" noChangeArrowheads="1"/>
              </p:cNvSpPr>
              <p:nvPr/>
            </p:nvSpPr>
            <p:spPr bwMode="auto">
              <a:xfrm>
                <a:off x="2190" y="2382"/>
                <a:ext cx="324" cy="171"/>
              </a:xfrm>
              <a:prstGeom prst="ellipse">
                <a:avLst/>
              </a:prstGeom>
              <a:solidFill>
                <a:srgbClr val="0B3C68"/>
              </a:solidFill>
              <a:ln w="9525">
                <a:noFill/>
                <a:round/>
                <a:headEnd/>
                <a:tailEnd/>
              </a:ln>
            </p:spPr>
            <p:txBody>
              <a:bodyPr/>
              <a:lstStyle/>
              <a:p>
                <a:endParaRPr lang="en-US" sz="800"/>
              </a:p>
            </p:txBody>
          </p:sp>
          <p:sp>
            <p:nvSpPr>
              <p:cNvPr id="4510" name="Oval 162"/>
              <p:cNvSpPr>
                <a:spLocks noChangeAspect="1" noChangeArrowheads="1"/>
              </p:cNvSpPr>
              <p:nvPr/>
            </p:nvSpPr>
            <p:spPr bwMode="auto">
              <a:xfrm>
                <a:off x="2190" y="2362"/>
                <a:ext cx="324" cy="170"/>
              </a:xfrm>
              <a:prstGeom prst="ellipse">
                <a:avLst/>
              </a:prstGeom>
              <a:solidFill>
                <a:srgbClr val="BDC9D6"/>
              </a:solidFill>
              <a:ln w="9525">
                <a:noFill/>
                <a:round/>
                <a:headEnd/>
                <a:tailEnd/>
              </a:ln>
            </p:spPr>
            <p:txBody>
              <a:bodyPr/>
              <a:lstStyle/>
              <a:p>
                <a:endParaRPr lang="en-US" sz="800"/>
              </a:p>
            </p:txBody>
          </p:sp>
          <p:sp>
            <p:nvSpPr>
              <p:cNvPr id="4511" name="Oval 163"/>
              <p:cNvSpPr>
                <a:spLocks noChangeAspect="1" noChangeArrowheads="1"/>
              </p:cNvSpPr>
              <p:nvPr/>
            </p:nvSpPr>
            <p:spPr bwMode="auto">
              <a:xfrm>
                <a:off x="2190" y="2356"/>
                <a:ext cx="324" cy="170"/>
              </a:xfrm>
              <a:prstGeom prst="ellipse">
                <a:avLst/>
              </a:prstGeom>
              <a:solidFill>
                <a:srgbClr val="8BA6BD"/>
              </a:solidFill>
              <a:ln w="9525">
                <a:noFill/>
                <a:round/>
                <a:headEnd/>
                <a:tailEnd/>
              </a:ln>
            </p:spPr>
            <p:txBody>
              <a:bodyPr/>
              <a:lstStyle/>
              <a:p>
                <a:endParaRPr lang="en-US" sz="800"/>
              </a:p>
            </p:txBody>
          </p:sp>
          <p:sp>
            <p:nvSpPr>
              <p:cNvPr id="4512" name="Oval 164"/>
              <p:cNvSpPr>
                <a:spLocks noChangeAspect="1" noChangeArrowheads="1"/>
              </p:cNvSpPr>
              <p:nvPr/>
            </p:nvSpPr>
            <p:spPr bwMode="auto">
              <a:xfrm>
                <a:off x="2190" y="2326"/>
                <a:ext cx="324" cy="170"/>
              </a:xfrm>
              <a:prstGeom prst="ellipse">
                <a:avLst/>
              </a:prstGeom>
              <a:solidFill>
                <a:srgbClr val="0B3C68"/>
              </a:solidFill>
              <a:ln w="9525">
                <a:noFill/>
                <a:round/>
                <a:headEnd/>
                <a:tailEnd/>
              </a:ln>
            </p:spPr>
            <p:txBody>
              <a:bodyPr/>
              <a:lstStyle/>
              <a:p>
                <a:endParaRPr lang="en-US" sz="800"/>
              </a:p>
            </p:txBody>
          </p:sp>
          <p:sp>
            <p:nvSpPr>
              <p:cNvPr id="4513" name="Oval 165"/>
              <p:cNvSpPr>
                <a:spLocks noChangeAspect="1" noChangeArrowheads="1"/>
              </p:cNvSpPr>
              <p:nvPr/>
            </p:nvSpPr>
            <p:spPr bwMode="auto">
              <a:xfrm>
                <a:off x="2190" y="2306"/>
                <a:ext cx="324" cy="170"/>
              </a:xfrm>
              <a:prstGeom prst="ellipse">
                <a:avLst/>
              </a:prstGeom>
              <a:solidFill>
                <a:srgbClr val="BDC9D6"/>
              </a:solidFill>
              <a:ln w="9525">
                <a:noFill/>
                <a:round/>
                <a:headEnd/>
                <a:tailEnd/>
              </a:ln>
            </p:spPr>
            <p:txBody>
              <a:bodyPr/>
              <a:lstStyle/>
              <a:p>
                <a:endParaRPr lang="en-US" sz="800"/>
              </a:p>
            </p:txBody>
          </p:sp>
          <p:sp>
            <p:nvSpPr>
              <p:cNvPr id="4514" name="Oval 166"/>
              <p:cNvSpPr>
                <a:spLocks noChangeAspect="1" noChangeArrowheads="1"/>
              </p:cNvSpPr>
              <p:nvPr/>
            </p:nvSpPr>
            <p:spPr bwMode="auto">
              <a:xfrm>
                <a:off x="2190" y="2298"/>
                <a:ext cx="324" cy="170"/>
              </a:xfrm>
              <a:prstGeom prst="ellipse">
                <a:avLst/>
              </a:prstGeom>
              <a:solidFill>
                <a:srgbClr val="8BA6BD"/>
              </a:solidFill>
              <a:ln w="9525">
                <a:noFill/>
                <a:round/>
                <a:headEnd/>
                <a:tailEnd/>
              </a:ln>
            </p:spPr>
            <p:txBody>
              <a:bodyPr/>
              <a:lstStyle/>
              <a:p>
                <a:endParaRPr lang="en-US" sz="800"/>
              </a:p>
            </p:txBody>
          </p:sp>
          <p:sp>
            <p:nvSpPr>
              <p:cNvPr id="4515" name="Freeform 167"/>
              <p:cNvSpPr>
                <a:spLocks noChangeAspect="1"/>
              </p:cNvSpPr>
              <p:nvPr/>
            </p:nvSpPr>
            <p:spPr bwMode="auto">
              <a:xfrm>
                <a:off x="2200" y="2356"/>
                <a:ext cx="166" cy="98"/>
              </a:xfrm>
              <a:custGeom>
                <a:avLst/>
                <a:gdLst>
                  <a:gd name="T0" fmla="*/ 664 w 83"/>
                  <a:gd name="T1" fmla="*/ 384 h 49"/>
                  <a:gd name="T2" fmla="*/ 264 w 83"/>
                  <a:gd name="T3" fmla="*/ 312 h 49"/>
                  <a:gd name="T4" fmla="*/ 72 w 83"/>
                  <a:gd name="T5" fmla="*/ 0 h 49"/>
                  <a:gd name="T6" fmla="*/ 288 w 83"/>
                  <a:gd name="T7" fmla="*/ 288 h 49"/>
                  <a:gd name="T8" fmla="*/ 664 w 83"/>
                  <a:gd name="T9" fmla="*/ 384 h 49"/>
                  <a:gd name="T10" fmla="*/ 0 60000 65536"/>
                  <a:gd name="T11" fmla="*/ 0 60000 65536"/>
                  <a:gd name="T12" fmla="*/ 0 60000 65536"/>
                  <a:gd name="T13" fmla="*/ 0 60000 65536"/>
                  <a:gd name="T14" fmla="*/ 0 60000 65536"/>
                  <a:gd name="T15" fmla="*/ 0 w 83"/>
                  <a:gd name="T16" fmla="*/ 0 h 49"/>
                  <a:gd name="T17" fmla="*/ 83 w 83"/>
                  <a:gd name="T18" fmla="*/ 49 h 49"/>
                </a:gdLst>
                <a:ahLst/>
                <a:cxnLst>
                  <a:cxn ang="T10">
                    <a:pos x="T0" y="T1"/>
                  </a:cxn>
                  <a:cxn ang="T11">
                    <a:pos x="T2" y="T3"/>
                  </a:cxn>
                  <a:cxn ang="T12">
                    <a:pos x="T4" y="T5"/>
                  </a:cxn>
                  <a:cxn ang="T13">
                    <a:pos x="T6" y="T7"/>
                  </a:cxn>
                  <a:cxn ang="T14">
                    <a:pos x="T8" y="T9"/>
                  </a:cxn>
                </a:cxnLst>
                <a:rect l="T15" t="T16" r="T17" b="T18"/>
                <a:pathLst>
                  <a:path w="83" h="49">
                    <a:moveTo>
                      <a:pt x="83" y="48"/>
                    </a:moveTo>
                    <a:cubicBezTo>
                      <a:pt x="66" y="49"/>
                      <a:pt x="49" y="47"/>
                      <a:pt x="33" y="39"/>
                    </a:cubicBezTo>
                    <a:cubicBezTo>
                      <a:pt x="21" y="34"/>
                      <a:pt x="0" y="19"/>
                      <a:pt x="9" y="0"/>
                    </a:cubicBezTo>
                    <a:cubicBezTo>
                      <a:pt x="8" y="18"/>
                      <a:pt x="24" y="30"/>
                      <a:pt x="36" y="36"/>
                    </a:cubicBezTo>
                    <a:cubicBezTo>
                      <a:pt x="51" y="43"/>
                      <a:pt x="67" y="47"/>
                      <a:pt x="83" y="48"/>
                    </a:cubicBezTo>
                  </a:path>
                </a:pathLst>
              </a:custGeom>
              <a:solidFill>
                <a:srgbClr val="BDC9D6"/>
              </a:solidFill>
              <a:ln w="9525">
                <a:noFill/>
                <a:round/>
                <a:headEnd/>
                <a:tailEnd/>
              </a:ln>
            </p:spPr>
            <p:txBody>
              <a:bodyPr/>
              <a:lstStyle/>
              <a:p>
                <a:endParaRPr lang="en-US"/>
              </a:p>
            </p:txBody>
          </p:sp>
          <p:sp>
            <p:nvSpPr>
              <p:cNvPr id="4516" name="Freeform 168"/>
              <p:cNvSpPr>
                <a:spLocks noChangeAspect="1"/>
              </p:cNvSpPr>
              <p:nvPr/>
            </p:nvSpPr>
            <p:spPr bwMode="auto">
              <a:xfrm>
                <a:off x="2324" y="2306"/>
                <a:ext cx="182" cy="118"/>
              </a:xfrm>
              <a:custGeom>
                <a:avLst/>
                <a:gdLst>
                  <a:gd name="T0" fmla="*/ 48 w 91"/>
                  <a:gd name="T1" fmla="*/ 8 h 59"/>
                  <a:gd name="T2" fmla="*/ 608 w 91"/>
                  <a:gd name="T3" fmla="*/ 160 h 59"/>
                  <a:gd name="T4" fmla="*/ 584 w 91"/>
                  <a:gd name="T5" fmla="*/ 472 h 59"/>
                  <a:gd name="T6" fmla="*/ 488 w 91"/>
                  <a:gd name="T7" fmla="*/ 144 h 59"/>
                  <a:gd name="T8" fmla="*/ 0 w 91"/>
                  <a:gd name="T9" fmla="*/ 0 h 59"/>
                  <a:gd name="T10" fmla="*/ 48 w 91"/>
                  <a:gd name="T11" fmla="*/ 8 h 59"/>
                  <a:gd name="T12" fmla="*/ 0 60000 65536"/>
                  <a:gd name="T13" fmla="*/ 0 60000 65536"/>
                  <a:gd name="T14" fmla="*/ 0 60000 65536"/>
                  <a:gd name="T15" fmla="*/ 0 60000 65536"/>
                  <a:gd name="T16" fmla="*/ 0 60000 65536"/>
                  <a:gd name="T17" fmla="*/ 0 60000 65536"/>
                  <a:gd name="T18" fmla="*/ 0 w 91"/>
                  <a:gd name="T19" fmla="*/ 0 h 59"/>
                  <a:gd name="T20" fmla="*/ 91 w 9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1" h="59">
                    <a:moveTo>
                      <a:pt x="6" y="1"/>
                    </a:moveTo>
                    <a:cubicBezTo>
                      <a:pt x="29" y="1"/>
                      <a:pt x="57" y="5"/>
                      <a:pt x="76" y="20"/>
                    </a:cubicBezTo>
                    <a:cubicBezTo>
                      <a:pt x="91" y="32"/>
                      <a:pt x="90" y="49"/>
                      <a:pt x="73" y="59"/>
                    </a:cubicBezTo>
                    <a:cubicBezTo>
                      <a:pt x="87" y="45"/>
                      <a:pt x="75" y="27"/>
                      <a:pt x="61" y="18"/>
                    </a:cubicBezTo>
                    <a:cubicBezTo>
                      <a:pt x="42" y="8"/>
                      <a:pt x="21" y="2"/>
                      <a:pt x="0" y="0"/>
                    </a:cubicBezTo>
                    <a:cubicBezTo>
                      <a:pt x="2" y="0"/>
                      <a:pt x="4" y="0"/>
                      <a:pt x="6" y="1"/>
                    </a:cubicBezTo>
                  </a:path>
                </a:pathLst>
              </a:custGeom>
              <a:solidFill>
                <a:srgbClr val="FFFFFF"/>
              </a:solidFill>
              <a:ln w="9525">
                <a:noFill/>
                <a:round/>
                <a:headEnd/>
                <a:tailEnd/>
              </a:ln>
            </p:spPr>
            <p:txBody>
              <a:bodyPr/>
              <a:lstStyle/>
              <a:p>
                <a:endParaRPr lang="en-US"/>
              </a:p>
            </p:txBody>
          </p:sp>
        </p:grpSp>
        <p:sp>
          <p:nvSpPr>
            <p:cNvPr id="4178" name="Rectangle 169"/>
            <p:cNvSpPr>
              <a:spLocks noChangeArrowheads="1"/>
            </p:cNvSpPr>
            <p:nvPr/>
          </p:nvSpPr>
          <p:spPr bwMode="auto">
            <a:xfrm>
              <a:off x="7232318" y="5831616"/>
              <a:ext cx="368838"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S2a</a:t>
              </a:r>
            </a:p>
          </p:txBody>
        </p:sp>
        <p:sp>
          <p:nvSpPr>
            <p:cNvPr id="4179" name="Line 170"/>
            <p:cNvSpPr>
              <a:spLocks noChangeShapeType="1"/>
            </p:cNvSpPr>
            <p:nvPr/>
          </p:nvSpPr>
          <p:spPr bwMode="auto">
            <a:xfrm flipV="1">
              <a:off x="5521676" y="5128781"/>
              <a:ext cx="591767" cy="772529"/>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80" name="Line 171"/>
            <p:cNvSpPr>
              <a:spLocks noChangeShapeType="1"/>
            </p:cNvSpPr>
            <p:nvPr/>
          </p:nvSpPr>
          <p:spPr bwMode="auto">
            <a:xfrm flipH="1" flipV="1">
              <a:off x="6652828" y="5667872"/>
              <a:ext cx="153876" cy="209087"/>
            </a:xfrm>
            <a:prstGeom prst="line">
              <a:avLst/>
            </a:prstGeom>
            <a:noFill/>
            <a:ln w="19050">
              <a:solidFill>
                <a:srgbClr val="0033CC"/>
              </a:solidFill>
              <a:round/>
              <a:headEnd/>
              <a:tailEnd/>
            </a:ln>
          </p:spPr>
          <p:txBody>
            <a:bodyPr wrap="none" lIns="87828" tIns="43914" rIns="87828" bIns="43914" anchor="ctr"/>
            <a:lstStyle/>
            <a:p>
              <a:endParaRPr lang="en-US"/>
            </a:p>
          </p:txBody>
        </p:sp>
        <p:sp>
          <p:nvSpPr>
            <p:cNvPr id="4181" name="Rectangle 172"/>
            <p:cNvSpPr>
              <a:spLocks noChangeArrowheads="1"/>
            </p:cNvSpPr>
            <p:nvPr/>
          </p:nvSpPr>
          <p:spPr bwMode="auto">
            <a:xfrm>
              <a:off x="5631041" y="5667754"/>
              <a:ext cx="423846" cy="214318"/>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S101</a:t>
              </a:r>
            </a:p>
          </p:txBody>
        </p:sp>
        <p:sp>
          <p:nvSpPr>
            <p:cNvPr id="4182" name="Rectangle 173"/>
            <p:cNvSpPr>
              <a:spLocks noChangeArrowheads="1"/>
            </p:cNvSpPr>
            <p:nvPr/>
          </p:nvSpPr>
          <p:spPr bwMode="auto">
            <a:xfrm>
              <a:off x="6516141" y="5726652"/>
              <a:ext cx="426546"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S103</a:t>
              </a:r>
            </a:p>
          </p:txBody>
        </p:sp>
        <p:grpSp>
          <p:nvGrpSpPr>
            <p:cNvPr id="11" name="Group 174"/>
            <p:cNvGrpSpPr>
              <a:grpSpLocks noChangeAspect="1"/>
            </p:cNvGrpSpPr>
            <p:nvPr/>
          </p:nvGrpSpPr>
          <p:grpSpPr bwMode="auto">
            <a:xfrm>
              <a:off x="5393179" y="4954122"/>
              <a:ext cx="207898" cy="223362"/>
              <a:chOff x="1464" y="2279"/>
              <a:chExt cx="464" cy="485"/>
            </a:xfrm>
          </p:grpSpPr>
          <p:sp>
            <p:nvSpPr>
              <p:cNvPr id="4438" name="Freeform 175"/>
              <p:cNvSpPr>
                <a:spLocks noChangeAspect="1"/>
              </p:cNvSpPr>
              <p:nvPr/>
            </p:nvSpPr>
            <p:spPr bwMode="auto">
              <a:xfrm>
                <a:off x="1848" y="2343"/>
                <a:ext cx="80" cy="421"/>
              </a:xfrm>
              <a:custGeom>
                <a:avLst/>
                <a:gdLst>
                  <a:gd name="T0" fmla="*/ 312 w 40"/>
                  <a:gd name="T1" fmla="*/ 40 h 210"/>
                  <a:gd name="T2" fmla="*/ 40 w 40"/>
                  <a:gd name="T3" fmla="*/ 160 h 210"/>
                  <a:gd name="T4" fmla="*/ 0 w 40"/>
                  <a:gd name="T5" fmla="*/ 1660 h 210"/>
                  <a:gd name="T6" fmla="*/ 80 w 40"/>
                  <a:gd name="T7" fmla="*/ 1628 h 210"/>
                  <a:gd name="T8" fmla="*/ 288 w 40"/>
                  <a:gd name="T9" fmla="*/ 1427 h 210"/>
                  <a:gd name="T10" fmla="*/ 320 w 40"/>
                  <a:gd name="T11" fmla="*/ 1331 h 210"/>
                  <a:gd name="T12" fmla="*/ 320 w 40"/>
                  <a:gd name="T13" fmla="*/ 120 h 210"/>
                  <a:gd name="T14" fmla="*/ 312 w 40"/>
                  <a:gd name="T15" fmla="*/ 40 h 21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0"/>
                  <a:gd name="T26" fmla="*/ 40 w 4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0">
                    <a:moveTo>
                      <a:pt x="39" y="5"/>
                    </a:moveTo>
                    <a:cubicBezTo>
                      <a:pt x="36" y="0"/>
                      <a:pt x="5" y="20"/>
                      <a:pt x="5" y="20"/>
                    </a:cubicBezTo>
                    <a:cubicBezTo>
                      <a:pt x="0" y="206"/>
                      <a:pt x="0" y="206"/>
                      <a:pt x="0" y="206"/>
                    </a:cubicBezTo>
                    <a:cubicBezTo>
                      <a:pt x="0" y="206"/>
                      <a:pt x="1" y="210"/>
                      <a:pt x="10" y="202"/>
                    </a:cubicBezTo>
                    <a:cubicBezTo>
                      <a:pt x="17" y="195"/>
                      <a:pt x="33" y="181"/>
                      <a:pt x="36" y="177"/>
                    </a:cubicBezTo>
                    <a:cubicBezTo>
                      <a:pt x="40" y="173"/>
                      <a:pt x="40" y="174"/>
                      <a:pt x="40" y="165"/>
                    </a:cubicBezTo>
                    <a:cubicBezTo>
                      <a:pt x="40" y="15"/>
                      <a:pt x="40" y="15"/>
                      <a:pt x="40" y="15"/>
                    </a:cubicBezTo>
                    <a:cubicBezTo>
                      <a:pt x="40" y="6"/>
                      <a:pt x="40" y="6"/>
                      <a:pt x="39" y="5"/>
                    </a:cubicBezTo>
                    <a:close/>
                  </a:path>
                </a:pathLst>
              </a:custGeom>
              <a:solidFill>
                <a:srgbClr val="0B3C68"/>
              </a:solidFill>
              <a:ln w="9525">
                <a:noFill/>
                <a:round/>
                <a:headEnd/>
                <a:tailEnd/>
              </a:ln>
            </p:spPr>
            <p:txBody>
              <a:bodyPr/>
              <a:lstStyle/>
              <a:p>
                <a:endParaRPr lang="en-US"/>
              </a:p>
            </p:txBody>
          </p:sp>
          <p:sp>
            <p:nvSpPr>
              <p:cNvPr id="4439" name="Freeform 176"/>
              <p:cNvSpPr>
                <a:spLocks noChangeAspect="1"/>
              </p:cNvSpPr>
              <p:nvPr/>
            </p:nvSpPr>
            <p:spPr bwMode="auto">
              <a:xfrm>
                <a:off x="1464" y="2279"/>
                <a:ext cx="458" cy="110"/>
              </a:xfrm>
              <a:custGeom>
                <a:avLst/>
                <a:gdLst>
                  <a:gd name="T0" fmla="*/ 1832 w 229"/>
                  <a:gd name="T1" fmla="*/ 272 h 55"/>
                  <a:gd name="T2" fmla="*/ 1584 w 229"/>
                  <a:gd name="T3" fmla="*/ 440 h 55"/>
                  <a:gd name="T4" fmla="*/ 64 w 229"/>
                  <a:gd name="T5" fmla="*/ 160 h 55"/>
                  <a:gd name="T6" fmla="*/ 8 w 229"/>
                  <a:gd name="T7" fmla="*/ 200 h 55"/>
                  <a:gd name="T8" fmla="*/ 32 w 229"/>
                  <a:gd name="T9" fmla="*/ 136 h 55"/>
                  <a:gd name="T10" fmla="*/ 232 w 229"/>
                  <a:gd name="T11" fmla="*/ 8 h 55"/>
                  <a:gd name="T12" fmla="*/ 264 w 229"/>
                  <a:gd name="T13" fmla="*/ 0 h 55"/>
                  <a:gd name="T14" fmla="*/ 1768 w 229"/>
                  <a:gd name="T15" fmla="*/ 256 h 55"/>
                  <a:gd name="T16" fmla="*/ 1832 w 229"/>
                  <a:gd name="T17" fmla="*/ 27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5"/>
                  <a:gd name="T29" fmla="*/ 229 w 2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5">
                    <a:moveTo>
                      <a:pt x="229" y="34"/>
                    </a:moveTo>
                    <a:cubicBezTo>
                      <a:pt x="198" y="55"/>
                      <a:pt x="198" y="55"/>
                      <a:pt x="198" y="55"/>
                    </a:cubicBezTo>
                    <a:cubicBezTo>
                      <a:pt x="86" y="36"/>
                      <a:pt x="17" y="22"/>
                      <a:pt x="8" y="20"/>
                    </a:cubicBezTo>
                    <a:cubicBezTo>
                      <a:pt x="2" y="19"/>
                      <a:pt x="1" y="25"/>
                      <a:pt x="1" y="25"/>
                    </a:cubicBezTo>
                    <a:cubicBezTo>
                      <a:pt x="1" y="25"/>
                      <a:pt x="0" y="20"/>
                      <a:pt x="4" y="17"/>
                    </a:cubicBezTo>
                    <a:cubicBezTo>
                      <a:pt x="7" y="15"/>
                      <a:pt x="22" y="6"/>
                      <a:pt x="29" y="1"/>
                    </a:cubicBezTo>
                    <a:cubicBezTo>
                      <a:pt x="31" y="0"/>
                      <a:pt x="33" y="0"/>
                      <a:pt x="33" y="0"/>
                    </a:cubicBezTo>
                    <a:cubicBezTo>
                      <a:pt x="33" y="0"/>
                      <a:pt x="219" y="31"/>
                      <a:pt x="221" y="32"/>
                    </a:cubicBezTo>
                    <a:cubicBezTo>
                      <a:pt x="228" y="33"/>
                      <a:pt x="229" y="34"/>
                      <a:pt x="229" y="34"/>
                    </a:cubicBezTo>
                    <a:close/>
                  </a:path>
                </a:pathLst>
              </a:custGeom>
              <a:solidFill>
                <a:srgbClr val="456488"/>
              </a:solidFill>
              <a:ln w="9525">
                <a:noFill/>
                <a:round/>
                <a:headEnd/>
                <a:tailEnd/>
              </a:ln>
            </p:spPr>
            <p:txBody>
              <a:bodyPr/>
              <a:lstStyle/>
              <a:p>
                <a:endParaRPr lang="en-US"/>
              </a:p>
            </p:txBody>
          </p:sp>
          <p:sp>
            <p:nvSpPr>
              <p:cNvPr id="4440" name="Freeform 177"/>
              <p:cNvSpPr>
                <a:spLocks noChangeAspect="1"/>
              </p:cNvSpPr>
              <p:nvPr/>
            </p:nvSpPr>
            <p:spPr bwMode="auto">
              <a:xfrm>
                <a:off x="1842" y="2345"/>
                <a:ext cx="86" cy="60"/>
              </a:xfrm>
              <a:custGeom>
                <a:avLst/>
                <a:gdLst>
                  <a:gd name="T0" fmla="*/ 0 w 43"/>
                  <a:gd name="T1" fmla="*/ 168 h 30"/>
                  <a:gd name="T2" fmla="*/ 304 w 43"/>
                  <a:gd name="T3" fmla="*/ 0 h 30"/>
                  <a:gd name="T4" fmla="*/ 344 w 43"/>
                  <a:gd name="T5" fmla="*/ 56 h 30"/>
                  <a:gd name="T6" fmla="*/ 56 w 43"/>
                  <a:gd name="T7" fmla="*/ 240 h 30"/>
                  <a:gd name="T8" fmla="*/ 0 w 43"/>
                  <a:gd name="T9" fmla="*/ 168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2" y="1"/>
                      <a:pt x="43" y="4"/>
                      <a:pt x="43" y="7"/>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4441" name="Freeform 178"/>
              <p:cNvSpPr>
                <a:spLocks noChangeAspect="1"/>
              </p:cNvSpPr>
              <p:nvPr/>
            </p:nvSpPr>
            <p:spPr bwMode="auto">
              <a:xfrm>
                <a:off x="1466" y="2317"/>
                <a:ext cx="396" cy="447"/>
              </a:xfrm>
              <a:custGeom>
                <a:avLst/>
                <a:gdLst>
                  <a:gd name="T0" fmla="*/ 1536 w 198"/>
                  <a:gd name="T1" fmla="*/ 273 h 223"/>
                  <a:gd name="T2" fmla="*/ 48 w 198"/>
                  <a:gd name="T3" fmla="*/ 8 h 223"/>
                  <a:gd name="T4" fmla="*/ 0 w 198"/>
                  <a:gd name="T5" fmla="*/ 40 h 223"/>
                  <a:gd name="T6" fmla="*/ 0 w 198"/>
                  <a:gd name="T7" fmla="*/ 1347 h 223"/>
                  <a:gd name="T8" fmla="*/ 48 w 198"/>
                  <a:gd name="T9" fmla="*/ 1451 h 223"/>
                  <a:gd name="T10" fmla="*/ 1488 w 198"/>
                  <a:gd name="T11" fmla="*/ 1764 h 223"/>
                  <a:gd name="T12" fmla="*/ 1576 w 198"/>
                  <a:gd name="T13" fmla="*/ 1708 h 223"/>
                  <a:gd name="T14" fmla="*/ 1576 w 198"/>
                  <a:gd name="T15" fmla="*/ 345 h 223"/>
                  <a:gd name="T16" fmla="*/ 1536 w 198"/>
                  <a:gd name="T17" fmla="*/ 273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2" y="34"/>
                    </a:moveTo>
                    <a:cubicBezTo>
                      <a:pt x="85" y="16"/>
                      <a:pt x="16" y="3"/>
                      <a:pt x="6" y="1"/>
                    </a:cubicBezTo>
                    <a:cubicBezTo>
                      <a:pt x="0" y="0"/>
                      <a:pt x="0" y="5"/>
                      <a:pt x="0" y="5"/>
                    </a:cubicBezTo>
                    <a:cubicBezTo>
                      <a:pt x="0" y="5"/>
                      <a:pt x="0" y="156"/>
                      <a:pt x="0" y="167"/>
                    </a:cubicBezTo>
                    <a:cubicBezTo>
                      <a:pt x="0" y="178"/>
                      <a:pt x="1" y="179"/>
                      <a:pt x="6" y="180"/>
                    </a:cubicBezTo>
                    <a:cubicBezTo>
                      <a:pt x="9" y="181"/>
                      <a:pt x="153" y="212"/>
                      <a:pt x="186" y="219"/>
                    </a:cubicBezTo>
                    <a:cubicBezTo>
                      <a:pt x="198" y="223"/>
                      <a:pt x="197" y="216"/>
                      <a:pt x="197" y="212"/>
                    </a:cubicBezTo>
                    <a:cubicBezTo>
                      <a:pt x="197" y="212"/>
                      <a:pt x="197" y="50"/>
                      <a:pt x="197" y="43"/>
                    </a:cubicBezTo>
                    <a:cubicBezTo>
                      <a:pt x="197" y="39"/>
                      <a:pt x="194" y="35"/>
                      <a:pt x="192" y="34"/>
                    </a:cubicBezTo>
                    <a:close/>
                  </a:path>
                </a:pathLst>
              </a:custGeom>
              <a:solidFill>
                <a:srgbClr val="8BA6BD"/>
              </a:solidFill>
              <a:ln w="9525">
                <a:noFill/>
                <a:round/>
                <a:headEnd/>
                <a:tailEnd/>
              </a:ln>
            </p:spPr>
            <p:txBody>
              <a:bodyPr/>
              <a:lstStyle/>
              <a:p>
                <a:endParaRPr lang="en-US"/>
              </a:p>
            </p:txBody>
          </p:sp>
          <p:sp>
            <p:nvSpPr>
              <p:cNvPr id="4442" name="Freeform 179"/>
              <p:cNvSpPr>
                <a:spLocks noChangeAspect="1"/>
              </p:cNvSpPr>
              <p:nvPr/>
            </p:nvSpPr>
            <p:spPr bwMode="auto">
              <a:xfrm>
                <a:off x="1478" y="2329"/>
                <a:ext cx="370" cy="417"/>
              </a:xfrm>
              <a:custGeom>
                <a:avLst/>
                <a:gdLst>
                  <a:gd name="T0" fmla="*/ 1432 w 185"/>
                  <a:gd name="T1" fmla="*/ 265 h 208"/>
                  <a:gd name="T2" fmla="*/ 48 w 185"/>
                  <a:gd name="T3" fmla="*/ 8 h 208"/>
                  <a:gd name="T4" fmla="*/ 0 w 185"/>
                  <a:gd name="T5" fmla="*/ 40 h 208"/>
                  <a:gd name="T6" fmla="*/ 0 w 185"/>
                  <a:gd name="T7" fmla="*/ 1249 h 208"/>
                  <a:gd name="T8" fmla="*/ 48 w 185"/>
                  <a:gd name="T9" fmla="*/ 1355 h 208"/>
                  <a:gd name="T10" fmla="*/ 1392 w 185"/>
                  <a:gd name="T11" fmla="*/ 1652 h 208"/>
                  <a:gd name="T12" fmla="*/ 1472 w 185"/>
                  <a:gd name="T13" fmla="*/ 1588 h 208"/>
                  <a:gd name="T14" fmla="*/ 1464 w 185"/>
                  <a:gd name="T15" fmla="*/ 329 h 208"/>
                  <a:gd name="T16" fmla="*/ 1432 w 185"/>
                  <a:gd name="T17" fmla="*/ 265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208"/>
                  <a:gd name="T29" fmla="*/ 185 w 185"/>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208">
                    <a:moveTo>
                      <a:pt x="179" y="33"/>
                    </a:moveTo>
                    <a:cubicBezTo>
                      <a:pt x="79" y="15"/>
                      <a:pt x="14" y="3"/>
                      <a:pt x="6" y="1"/>
                    </a:cubicBezTo>
                    <a:cubicBezTo>
                      <a:pt x="0" y="0"/>
                      <a:pt x="0" y="5"/>
                      <a:pt x="0" y="5"/>
                    </a:cubicBezTo>
                    <a:cubicBezTo>
                      <a:pt x="0" y="5"/>
                      <a:pt x="0" y="145"/>
                      <a:pt x="0" y="155"/>
                    </a:cubicBezTo>
                    <a:cubicBezTo>
                      <a:pt x="0" y="166"/>
                      <a:pt x="1" y="166"/>
                      <a:pt x="6" y="168"/>
                    </a:cubicBezTo>
                    <a:cubicBezTo>
                      <a:pt x="8" y="169"/>
                      <a:pt x="143" y="198"/>
                      <a:pt x="174" y="205"/>
                    </a:cubicBezTo>
                    <a:cubicBezTo>
                      <a:pt x="185" y="208"/>
                      <a:pt x="183" y="200"/>
                      <a:pt x="184" y="197"/>
                    </a:cubicBezTo>
                    <a:cubicBezTo>
                      <a:pt x="184" y="197"/>
                      <a:pt x="183" y="47"/>
                      <a:pt x="183" y="41"/>
                    </a:cubicBezTo>
                    <a:cubicBezTo>
                      <a:pt x="183" y="36"/>
                      <a:pt x="183" y="33"/>
                      <a:pt x="179" y="33"/>
                    </a:cubicBezTo>
                    <a:close/>
                  </a:path>
                </a:pathLst>
              </a:custGeom>
              <a:solidFill>
                <a:srgbClr val="5D7695"/>
              </a:solidFill>
              <a:ln w="9525">
                <a:noFill/>
                <a:round/>
                <a:headEnd/>
                <a:tailEnd/>
              </a:ln>
            </p:spPr>
            <p:txBody>
              <a:bodyPr/>
              <a:lstStyle/>
              <a:p>
                <a:endParaRPr lang="en-US"/>
              </a:p>
            </p:txBody>
          </p:sp>
          <p:sp>
            <p:nvSpPr>
              <p:cNvPr id="4443" name="Freeform 180"/>
              <p:cNvSpPr>
                <a:spLocks noChangeAspect="1" noEditPoints="1"/>
              </p:cNvSpPr>
              <p:nvPr/>
            </p:nvSpPr>
            <p:spPr bwMode="auto">
              <a:xfrm>
                <a:off x="1476" y="2329"/>
                <a:ext cx="372" cy="413"/>
              </a:xfrm>
              <a:custGeom>
                <a:avLst/>
                <a:gdLst>
                  <a:gd name="T0" fmla="*/ 16 w 186"/>
                  <a:gd name="T1" fmla="*/ 8 h 206"/>
                  <a:gd name="T2" fmla="*/ 0 w 186"/>
                  <a:gd name="T3" fmla="*/ 40 h 206"/>
                  <a:gd name="T4" fmla="*/ 0 w 186"/>
                  <a:gd name="T5" fmla="*/ 1251 h 206"/>
                  <a:gd name="T6" fmla="*/ 48 w 186"/>
                  <a:gd name="T7" fmla="*/ 1363 h 206"/>
                  <a:gd name="T8" fmla="*/ 544 w 186"/>
                  <a:gd name="T9" fmla="*/ 1468 h 206"/>
                  <a:gd name="T10" fmla="*/ 1400 w 186"/>
                  <a:gd name="T11" fmla="*/ 1660 h 206"/>
                  <a:gd name="T12" fmla="*/ 1456 w 186"/>
                  <a:gd name="T13" fmla="*/ 1652 h 206"/>
                  <a:gd name="T14" fmla="*/ 1480 w 186"/>
                  <a:gd name="T15" fmla="*/ 1596 h 206"/>
                  <a:gd name="T16" fmla="*/ 1480 w 186"/>
                  <a:gd name="T17" fmla="*/ 329 h 206"/>
                  <a:gd name="T18" fmla="*/ 1440 w 186"/>
                  <a:gd name="T19" fmla="*/ 257 h 206"/>
                  <a:gd name="T20" fmla="*/ 1440 w 186"/>
                  <a:gd name="T21" fmla="*/ 257 h 206"/>
                  <a:gd name="T22" fmla="*/ 56 w 186"/>
                  <a:gd name="T23" fmla="*/ 0 h 206"/>
                  <a:gd name="T24" fmla="*/ 16 w 186"/>
                  <a:gd name="T25" fmla="*/ 8 h 206"/>
                  <a:gd name="T26" fmla="*/ 1400 w 186"/>
                  <a:gd name="T27" fmla="*/ 1644 h 206"/>
                  <a:gd name="T28" fmla="*/ 544 w 186"/>
                  <a:gd name="T29" fmla="*/ 1460 h 206"/>
                  <a:gd name="T30" fmla="*/ 56 w 186"/>
                  <a:gd name="T31" fmla="*/ 1347 h 206"/>
                  <a:gd name="T32" fmla="*/ 8 w 186"/>
                  <a:gd name="T33" fmla="*/ 1251 h 206"/>
                  <a:gd name="T34" fmla="*/ 8 w 186"/>
                  <a:gd name="T35" fmla="*/ 40 h 206"/>
                  <a:gd name="T36" fmla="*/ 24 w 186"/>
                  <a:gd name="T37" fmla="*/ 16 h 206"/>
                  <a:gd name="T38" fmla="*/ 56 w 186"/>
                  <a:gd name="T39" fmla="*/ 16 h 206"/>
                  <a:gd name="T40" fmla="*/ 1440 w 186"/>
                  <a:gd name="T41" fmla="*/ 265 h 206"/>
                  <a:gd name="T42" fmla="*/ 1464 w 186"/>
                  <a:gd name="T43" fmla="*/ 329 h 206"/>
                  <a:gd name="T44" fmla="*/ 1472 w 186"/>
                  <a:gd name="T45" fmla="*/ 1588 h 206"/>
                  <a:gd name="T46" fmla="*/ 1456 w 186"/>
                  <a:gd name="T47" fmla="*/ 1644 h 206"/>
                  <a:gd name="T48" fmla="*/ 1400 w 186"/>
                  <a:gd name="T49" fmla="*/ 1644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06"/>
                  <a:gd name="T77" fmla="*/ 186 w 186"/>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06">
                    <a:moveTo>
                      <a:pt x="2" y="1"/>
                    </a:moveTo>
                    <a:cubicBezTo>
                      <a:pt x="0" y="3"/>
                      <a:pt x="0" y="5"/>
                      <a:pt x="0" y="5"/>
                    </a:cubicBezTo>
                    <a:cubicBezTo>
                      <a:pt x="0" y="155"/>
                      <a:pt x="0" y="155"/>
                      <a:pt x="0" y="155"/>
                    </a:cubicBezTo>
                    <a:cubicBezTo>
                      <a:pt x="0" y="166"/>
                      <a:pt x="1" y="167"/>
                      <a:pt x="6" y="169"/>
                    </a:cubicBezTo>
                    <a:cubicBezTo>
                      <a:pt x="8" y="169"/>
                      <a:pt x="31" y="174"/>
                      <a:pt x="68" y="182"/>
                    </a:cubicBezTo>
                    <a:cubicBezTo>
                      <a:pt x="175" y="206"/>
                      <a:pt x="175" y="206"/>
                      <a:pt x="175" y="206"/>
                    </a:cubicBezTo>
                    <a:cubicBezTo>
                      <a:pt x="177" y="206"/>
                      <a:pt x="181" y="206"/>
                      <a:pt x="182" y="205"/>
                    </a:cubicBezTo>
                    <a:cubicBezTo>
                      <a:pt x="186" y="203"/>
                      <a:pt x="185" y="198"/>
                      <a:pt x="185" y="198"/>
                    </a:cubicBezTo>
                    <a:cubicBezTo>
                      <a:pt x="185" y="41"/>
                      <a:pt x="185" y="41"/>
                      <a:pt x="185" y="41"/>
                    </a:cubicBezTo>
                    <a:cubicBezTo>
                      <a:pt x="185" y="37"/>
                      <a:pt x="184" y="33"/>
                      <a:pt x="180" y="32"/>
                    </a:cubicBezTo>
                    <a:cubicBezTo>
                      <a:pt x="180" y="32"/>
                      <a:pt x="180" y="32"/>
                      <a:pt x="180" y="32"/>
                    </a:cubicBezTo>
                    <a:cubicBezTo>
                      <a:pt x="7" y="0"/>
                      <a:pt x="7" y="0"/>
                      <a:pt x="7" y="0"/>
                    </a:cubicBezTo>
                    <a:cubicBezTo>
                      <a:pt x="5" y="0"/>
                      <a:pt x="3" y="0"/>
                      <a:pt x="2" y="1"/>
                    </a:cubicBezTo>
                    <a:close/>
                    <a:moveTo>
                      <a:pt x="175" y="204"/>
                    </a:moveTo>
                    <a:cubicBezTo>
                      <a:pt x="68" y="181"/>
                      <a:pt x="68" y="181"/>
                      <a:pt x="68" y="181"/>
                    </a:cubicBezTo>
                    <a:cubicBezTo>
                      <a:pt x="36" y="174"/>
                      <a:pt x="8" y="168"/>
                      <a:pt x="7" y="167"/>
                    </a:cubicBezTo>
                    <a:cubicBezTo>
                      <a:pt x="2" y="166"/>
                      <a:pt x="1" y="165"/>
                      <a:pt x="1" y="155"/>
                    </a:cubicBezTo>
                    <a:cubicBezTo>
                      <a:pt x="1" y="5"/>
                      <a:pt x="1" y="5"/>
                      <a:pt x="1" y="5"/>
                    </a:cubicBezTo>
                    <a:cubicBezTo>
                      <a:pt x="1" y="5"/>
                      <a:pt x="1" y="3"/>
                      <a:pt x="3" y="2"/>
                    </a:cubicBezTo>
                    <a:cubicBezTo>
                      <a:pt x="4" y="2"/>
                      <a:pt x="5" y="1"/>
                      <a:pt x="7" y="2"/>
                    </a:cubicBezTo>
                    <a:cubicBezTo>
                      <a:pt x="180" y="33"/>
                      <a:pt x="180" y="33"/>
                      <a:pt x="180" y="33"/>
                    </a:cubicBezTo>
                    <a:cubicBezTo>
                      <a:pt x="183" y="34"/>
                      <a:pt x="183" y="36"/>
                      <a:pt x="183" y="41"/>
                    </a:cubicBezTo>
                    <a:cubicBezTo>
                      <a:pt x="184" y="197"/>
                      <a:pt x="184" y="197"/>
                      <a:pt x="184" y="197"/>
                    </a:cubicBezTo>
                    <a:cubicBezTo>
                      <a:pt x="184" y="197"/>
                      <a:pt x="184" y="202"/>
                      <a:pt x="182" y="204"/>
                    </a:cubicBezTo>
                    <a:cubicBezTo>
                      <a:pt x="180" y="205"/>
                      <a:pt x="177" y="205"/>
                      <a:pt x="175" y="204"/>
                    </a:cubicBezTo>
                    <a:close/>
                  </a:path>
                </a:pathLst>
              </a:custGeom>
              <a:solidFill>
                <a:srgbClr val="2B4F7C"/>
              </a:solidFill>
              <a:ln w="9525">
                <a:noFill/>
                <a:round/>
                <a:headEnd/>
                <a:tailEnd/>
              </a:ln>
            </p:spPr>
            <p:txBody>
              <a:bodyPr/>
              <a:lstStyle/>
              <a:p>
                <a:endParaRPr lang="en-US"/>
              </a:p>
            </p:txBody>
          </p:sp>
          <p:sp>
            <p:nvSpPr>
              <p:cNvPr id="4444" name="Freeform 181"/>
              <p:cNvSpPr>
                <a:spLocks noChangeAspect="1" noEditPoints="1"/>
              </p:cNvSpPr>
              <p:nvPr/>
            </p:nvSpPr>
            <p:spPr bwMode="auto">
              <a:xfrm>
                <a:off x="1482" y="2375"/>
                <a:ext cx="358" cy="339"/>
              </a:xfrm>
              <a:custGeom>
                <a:avLst/>
                <a:gdLst>
                  <a:gd name="T0" fmla="*/ 306 w 358"/>
                  <a:gd name="T1" fmla="*/ 181 h 339"/>
                  <a:gd name="T2" fmla="*/ 306 w 358"/>
                  <a:gd name="T3" fmla="*/ 181 h 339"/>
                  <a:gd name="T4" fmla="*/ 332 w 358"/>
                  <a:gd name="T5" fmla="*/ 147 h 339"/>
                  <a:gd name="T6" fmla="*/ 358 w 358"/>
                  <a:gd name="T7" fmla="*/ 113 h 339"/>
                  <a:gd name="T8" fmla="*/ 332 w 358"/>
                  <a:gd name="T9" fmla="*/ 68 h 339"/>
                  <a:gd name="T10" fmla="*/ 306 w 358"/>
                  <a:gd name="T11" fmla="*/ 22 h 339"/>
                  <a:gd name="T12" fmla="*/ 204 w 358"/>
                  <a:gd name="T13" fmla="*/ 0 h 339"/>
                  <a:gd name="T14" fmla="*/ 178 w 358"/>
                  <a:gd name="T15" fmla="*/ 34 h 339"/>
                  <a:gd name="T16" fmla="*/ 154 w 358"/>
                  <a:gd name="T17" fmla="*/ 68 h 339"/>
                  <a:gd name="T18" fmla="*/ 52 w 358"/>
                  <a:gd name="T19" fmla="*/ 46 h 339"/>
                  <a:gd name="T20" fmla="*/ 26 w 358"/>
                  <a:gd name="T21" fmla="*/ 81 h 339"/>
                  <a:gd name="T22" fmla="*/ 0 w 358"/>
                  <a:gd name="T23" fmla="*/ 117 h 339"/>
                  <a:gd name="T24" fmla="*/ 26 w 358"/>
                  <a:gd name="T25" fmla="*/ 161 h 339"/>
                  <a:gd name="T26" fmla="*/ 52 w 358"/>
                  <a:gd name="T27" fmla="*/ 207 h 339"/>
                  <a:gd name="T28" fmla="*/ 154 w 358"/>
                  <a:gd name="T29" fmla="*/ 229 h 339"/>
                  <a:gd name="T30" fmla="*/ 178 w 358"/>
                  <a:gd name="T31" fmla="*/ 273 h 339"/>
                  <a:gd name="T32" fmla="*/ 204 w 358"/>
                  <a:gd name="T33" fmla="*/ 317 h 339"/>
                  <a:gd name="T34" fmla="*/ 306 w 358"/>
                  <a:gd name="T35" fmla="*/ 339 h 339"/>
                  <a:gd name="T36" fmla="*/ 332 w 358"/>
                  <a:gd name="T37" fmla="*/ 305 h 339"/>
                  <a:gd name="T38" fmla="*/ 358 w 358"/>
                  <a:gd name="T39" fmla="*/ 271 h 339"/>
                  <a:gd name="T40" fmla="*/ 332 w 358"/>
                  <a:gd name="T41" fmla="*/ 227 h 339"/>
                  <a:gd name="T42" fmla="*/ 306 w 358"/>
                  <a:gd name="T43" fmla="*/ 181 h 339"/>
                  <a:gd name="T44" fmla="*/ 306 w 358"/>
                  <a:gd name="T45" fmla="*/ 181 h 339"/>
                  <a:gd name="T46" fmla="*/ 188 w 358"/>
                  <a:gd name="T47" fmla="*/ 42 h 339"/>
                  <a:gd name="T48" fmla="*/ 212 w 358"/>
                  <a:gd name="T49" fmla="*/ 12 h 339"/>
                  <a:gd name="T50" fmla="*/ 300 w 358"/>
                  <a:gd name="T51" fmla="*/ 32 h 339"/>
                  <a:gd name="T52" fmla="*/ 322 w 358"/>
                  <a:gd name="T53" fmla="*/ 70 h 339"/>
                  <a:gd name="T54" fmla="*/ 344 w 358"/>
                  <a:gd name="T55" fmla="*/ 111 h 339"/>
                  <a:gd name="T56" fmla="*/ 322 w 358"/>
                  <a:gd name="T57" fmla="*/ 141 h 339"/>
                  <a:gd name="T58" fmla="*/ 300 w 358"/>
                  <a:gd name="T59" fmla="*/ 169 h 339"/>
                  <a:gd name="T60" fmla="*/ 212 w 358"/>
                  <a:gd name="T61" fmla="*/ 151 h 339"/>
                  <a:gd name="T62" fmla="*/ 188 w 358"/>
                  <a:gd name="T63" fmla="*/ 111 h 339"/>
                  <a:gd name="T64" fmla="*/ 166 w 358"/>
                  <a:gd name="T65" fmla="*/ 72 h 339"/>
                  <a:gd name="T66" fmla="*/ 188 w 358"/>
                  <a:gd name="T67" fmla="*/ 42 h 339"/>
                  <a:gd name="T68" fmla="*/ 188 w 358"/>
                  <a:gd name="T69" fmla="*/ 42 h 339"/>
                  <a:gd name="T70" fmla="*/ 146 w 358"/>
                  <a:gd name="T71" fmla="*/ 215 h 339"/>
                  <a:gd name="T72" fmla="*/ 58 w 358"/>
                  <a:gd name="T73" fmla="*/ 197 h 339"/>
                  <a:gd name="T74" fmla="*/ 36 w 358"/>
                  <a:gd name="T75" fmla="*/ 157 h 339"/>
                  <a:gd name="T76" fmla="*/ 14 w 358"/>
                  <a:gd name="T77" fmla="*/ 119 h 339"/>
                  <a:gd name="T78" fmla="*/ 36 w 358"/>
                  <a:gd name="T79" fmla="*/ 89 h 339"/>
                  <a:gd name="T80" fmla="*/ 58 w 358"/>
                  <a:gd name="T81" fmla="*/ 58 h 339"/>
                  <a:gd name="T82" fmla="*/ 146 w 358"/>
                  <a:gd name="T83" fmla="*/ 78 h 339"/>
                  <a:gd name="T84" fmla="*/ 168 w 358"/>
                  <a:gd name="T85" fmla="*/ 117 h 339"/>
                  <a:gd name="T86" fmla="*/ 190 w 358"/>
                  <a:gd name="T87" fmla="*/ 157 h 339"/>
                  <a:gd name="T88" fmla="*/ 168 w 358"/>
                  <a:gd name="T89" fmla="*/ 187 h 339"/>
                  <a:gd name="T90" fmla="*/ 146 w 358"/>
                  <a:gd name="T91" fmla="*/ 215 h 339"/>
                  <a:gd name="T92" fmla="*/ 146 w 358"/>
                  <a:gd name="T93" fmla="*/ 215 h 339"/>
                  <a:gd name="T94" fmla="*/ 322 w 358"/>
                  <a:gd name="T95" fmla="*/ 299 h 339"/>
                  <a:gd name="T96" fmla="*/ 300 w 358"/>
                  <a:gd name="T97" fmla="*/ 327 h 339"/>
                  <a:gd name="T98" fmla="*/ 212 w 358"/>
                  <a:gd name="T99" fmla="*/ 309 h 339"/>
                  <a:gd name="T100" fmla="*/ 188 w 358"/>
                  <a:gd name="T101" fmla="*/ 269 h 339"/>
                  <a:gd name="T102" fmla="*/ 166 w 358"/>
                  <a:gd name="T103" fmla="*/ 231 h 339"/>
                  <a:gd name="T104" fmla="*/ 188 w 358"/>
                  <a:gd name="T105" fmla="*/ 201 h 339"/>
                  <a:gd name="T106" fmla="*/ 212 w 358"/>
                  <a:gd name="T107" fmla="*/ 171 h 339"/>
                  <a:gd name="T108" fmla="*/ 300 w 358"/>
                  <a:gd name="T109" fmla="*/ 191 h 339"/>
                  <a:gd name="T110" fmla="*/ 322 w 358"/>
                  <a:gd name="T111" fmla="*/ 229 h 339"/>
                  <a:gd name="T112" fmla="*/ 344 w 358"/>
                  <a:gd name="T113" fmla="*/ 269 h 339"/>
                  <a:gd name="T114" fmla="*/ 322 w 358"/>
                  <a:gd name="T115" fmla="*/ 299 h 339"/>
                  <a:gd name="T116" fmla="*/ 322 w 358"/>
                  <a:gd name="T117" fmla="*/ 299 h 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8"/>
                  <a:gd name="T178" fmla="*/ 0 h 339"/>
                  <a:gd name="T179" fmla="*/ 358 w 358"/>
                  <a:gd name="T180" fmla="*/ 339 h 3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8" h="339">
                    <a:moveTo>
                      <a:pt x="306" y="181"/>
                    </a:moveTo>
                    <a:lnTo>
                      <a:pt x="306" y="181"/>
                    </a:lnTo>
                    <a:lnTo>
                      <a:pt x="332" y="147"/>
                    </a:lnTo>
                    <a:lnTo>
                      <a:pt x="358" y="113"/>
                    </a:lnTo>
                    <a:lnTo>
                      <a:pt x="332" y="68"/>
                    </a:lnTo>
                    <a:lnTo>
                      <a:pt x="306" y="22"/>
                    </a:lnTo>
                    <a:lnTo>
                      <a:pt x="204" y="0"/>
                    </a:lnTo>
                    <a:lnTo>
                      <a:pt x="178" y="34"/>
                    </a:lnTo>
                    <a:lnTo>
                      <a:pt x="154" y="68"/>
                    </a:lnTo>
                    <a:lnTo>
                      <a:pt x="52" y="46"/>
                    </a:lnTo>
                    <a:lnTo>
                      <a:pt x="26" y="81"/>
                    </a:lnTo>
                    <a:lnTo>
                      <a:pt x="0" y="117"/>
                    </a:lnTo>
                    <a:lnTo>
                      <a:pt x="26" y="161"/>
                    </a:lnTo>
                    <a:lnTo>
                      <a:pt x="52" y="207"/>
                    </a:lnTo>
                    <a:lnTo>
                      <a:pt x="154" y="229"/>
                    </a:lnTo>
                    <a:lnTo>
                      <a:pt x="178" y="273"/>
                    </a:lnTo>
                    <a:lnTo>
                      <a:pt x="204" y="317"/>
                    </a:lnTo>
                    <a:lnTo>
                      <a:pt x="306" y="339"/>
                    </a:lnTo>
                    <a:lnTo>
                      <a:pt x="332" y="305"/>
                    </a:lnTo>
                    <a:lnTo>
                      <a:pt x="358" y="271"/>
                    </a:lnTo>
                    <a:lnTo>
                      <a:pt x="332" y="227"/>
                    </a:lnTo>
                    <a:lnTo>
                      <a:pt x="306" y="181"/>
                    </a:lnTo>
                    <a:close/>
                    <a:moveTo>
                      <a:pt x="188" y="42"/>
                    </a:moveTo>
                    <a:lnTo>
                      <a:pt x="212" y="12"/>
                    </a:lnTo>
                    <a:lnTo>
                      <a:pt x="300" y="32"/>
                    </a:lnTo>
                    <a:lnTo>
                      <a:pt x="322" y="70"/>
                    </a:lnTo>
                    <a:lnTo>
                      <a:pt x="344" y="111"/>
                    </a:lnTo>
                    <a:lnTo>
                      <a:pt x="322" y="141"/>
                    </a:lnTo>
                    <a:lnTo>
                      <a:pt x="300" y="169"/>
                    </a:lnTo>
                    <a:lnTo>
                      <a:pt x="212" y="151"/>
                    </a:lnTo>
                    <a:lnTo>
                      <a:pt x="188" y="111"/>
                    </a:lnTo>
                    <a:lnTo>
                      <a:pt x="166" y="72"/>
                    </a:lnTo>
                    <a:lnTo>
                      <a:pt x="188" y="42"/>
                    </a:lnTo>
                    <a:close/>
                    <a:moveTo>
                      <a:pt x="146" y="215"/>
                    </a:moveTo>
                    <a:lnTo>
                      <a:pt x="58" y="197"/>
                    </a:lnTo>
                    <a:lnTo>
                      <a:pt x="36" y="157"/>
                    </a:lnTo>
                    <a:lnTo>
                      <a:pt x="14" y="119"/>
                    </a:lnTo>
                    <a:lnTo>
                      <a:pt x="36" y="89"/>
                    </a:lnTo>
                    <a:lnTo>
                      <a:pt x="58" y="58"/>
                    </a:lnTo>
                    <a:lnTo>
                      <a:pt x="146" y="78"/>
                    </a:lnTo>
                    <a:lnTo>
                      <a:pt x="168" y="117"/>
                    </a:lnTo>
                    <a:lnTo>
                      <a:pt x="190" y="157"/>
                    </a:lnTo>
                    <a:lnTo>
                      <a:pt x="168" y="187"/>
                    </a:lnTo>
                    <a:lnTo>
                      <a:pt x="146" y="215"/>
                    </a:lnTo>
                    <a:close/>
                    <a:moveTo>
                      <a:pt x="322" y="299"/>
                    </a:moveTo>
                    <a:lnTo>
                      <a:pt x="300" y="327"/>
                    </a:lnTo>
                    <a:lnTo>
                      <a:pt x="212" y="309"/>
                    </a:lnTo>
                    <a:lnTo>
                      <a:pt x="188" y="269"/>
                    </a:lnTo>
                    <a:lnTo>
                      <a:pt x="166" y="231"/>
                    </a:lnTo>
                    <a:lnTo>
                      <a:pt x="188" y="201"/>
                    </a:lnTo>
                    <a:lnTo>
                      <a:pt x="212" y="171"/>
                    </a:lnTo>
                    <a:lnTo>
                      <a:pt x="300" y="191"/>
                    </a:lnTo>
                    <a:lnTo>
                      <a:pt x="322" y="229"/>
                    </a:lnTo>
                    <a:lnTo>
                      <a:pt x="344" y="269"/>
                    </a:lnTo>
                    <a:lnTo>
                      <a:pt x="322" y="299"/>
                    </a:lnTo>
                    <a:close/>
                  </a:path>
                </a:pathLst>
              </a:custGeom>
              <a:solidFill>
                <a:srgbClr val="D3D6DF"/>
              </a:solidFill>
              <a:ln w="9525">
                <a:noFill/>
                <a:round/>
                <a:headEnd/>
                <a:tailEnd/>
              </a:ln>
            </p:spPr>
            <p:txBody>
              <a:bodyPr/>
              <a:lstStyle/>
              <a:p>
                <a:endParaRPr lang="en-US"/>
              </a:p>
            </p:txBody>
          </p:sp>
          <p:sp>
            <p:nvSpPr>
              <p:cNvPr id="4445" name="Freeform 182"/>
              <p:cNvSpPr>
                <a:spLocks noChangeAspect="1" noEditPoints="1"/>
              </p:cNvSpPr>
              <p:nvPr/>
            </p:nvSpPr>
            <p:spPr bwMode="auto">
              <a:xfrm>
                <a:off x="1534" y="2397"/>
                <a:ext cx="306" cy="317"/>
              </a:xfrm>
              <a:custGeom>
                <a:avLst/>
                <a:gdLst>
                  <a:gd name="T0" fmla="*/ 248 w 306"/>
                  <a:gd name="T1" fmla="*/ 305 h 317"/>
                  <a:gd name="T2" fmla="*/ 254 w 306"/>
                  <a:gd name="T3" fmla="*/ 317 h 317"/>
                  <a:gd name="T4" fmla="*/ 306 w 306"/>
                  <a:gd name="T5" fmla="*/ 249 h 317"/>
                  <a:gd name="T6" fmla="*/ 292 w 306"/>
                  <a:gd name="T7" fmla="*/ 247 h 317"/>
                  <a:gd name="T8" fmla="*/ 248 w 306"/>
                  <a:gd name="T9" fmla="*/ 305 h 317"/>
                  <a:gd name="T10" fmla="*/ 248 w 306"/>
                  <a:gd name="T11" fmla="*/ 305 h 317"/>
                  <a:gd name="T12" fmla="*/ 248 w 306"/>
                  <a:gd name="T13" fmla="*/ 169 h 317"/>
                  <a:gd name="T14" fmla="*/ 292 w 306"/>
                  <a:gd name="T15" fmla="*/ 247 h 317"/>
                  <a:gd name="T16" fmla="*/ 306 w 306"/>
                  <a:gd name="T17" fmla="*/ 249 h 317"/>
                  <a:gd name="T18" fmla="*/ 254 w 306"/>
                  <a:gd name="T19" fmla="*/ 159 h 317"/>
                  <a:gd name="T20" fmla="*/ 248 w 306"/>
                  <a:gd name="T21" fmla="*/ 169 h 317"/>
                  <a:gd name="T22" fmla="*/ 248 w 306"/>
                  <a:gd name="T23" fmla="*/ 169 h 317"/>
                  <a:gd name="T24" fmla="*/ 152 w 306"/>
                  <a:gd name="T25" fmla="*/ 295 h 317"/>
                  <a:gd name="T26" fmla="*/ 254 w 306"/>
                  <a:gd name="T27" fmla="*/ 317 h 317"/>
                  <a:gd name="T28" fmla="*/ 248 w 306"/>
                  <a:gd name="T29" fmla="*/ 305 h 317"/>
                  <a:gd name="T30" fmla="*/ 160 w 306"/>
                  <a:gd name="T31" fmla="*/ 287 h 317"/>
                  <a:gd name="T32" fmla="*/ 152 w 306"/>
                  <a:gd name="T33" fmla="*/ 295 h 317"/>
                  <a:gd name="T34" fmla="*/ 152 w 306"/>
                  <a:gd name="T35" fmla="*/ 295 h 317"/>
                  <a:gd name="T36" fmla="*/ 94 w 306"/>
                  <a:gd name="T37" fmla="*/ 195 h 317"/>
                  <a:gd name="T38" fmla="*/ 94 w 306"/>
                  <a:gd name="T39" fmla="*/ 193 h 317"/>
                  <a:gd name="T40" fmla="*/ 6 w 306"/>
                  <a:gd name="T41" fmla="*/ 175 h 317"/>
                  <a:gd name="T42" fmla="*/ 0 w 306"/>
                  <a:gd name="T43" fmla="*/ 185 h 317"/>
                  <a:gd name="T44" fmla="*/ 102 w 306"/>
                  <a:gd name="T45" fmla="*/ 207 h 317"/>
                  <a:gd name="T46" fmla="*/ 100 w 306"/>
                  <a:gd name="T47" fmla="*/ 203 h 317"/>
                  <a:gd name="T48" fmla="*/ 102 w 306"/>
                  <a:gd name="T49" fmla="*/ 207 h 317"/>
                  <a:gd name="T50" fmla="*/ 152 w 306"/>
                  <a:gd name="T51" fmla="*/ 137 h 317"/>
                  <a:gd name="T52" fmla="*/ 138 w 306"/>
                  <a:gd name="T53" fmla="*/ 135 h 317"/>
                  <a:gd name="T54" fmla="*/ 94 w 306"/>
                  <a:gd name="T55" fmla="*/ 195 h 317"/>
                  <a:gd name="T56" fmla="*/ 94 w 306"/>
                  <a:gd name="T57" fmla="*/ 195 h 317"/>
                  <a:gd name="T58" fmla="*/ 248 w 306"/>
                  <a:gd name="T59" fmla="*/ 10 h 317"/>
                  <a:gd name="T60" fmla="*/ 292 w 306"/>
                  <a:gd name="T61" fmla="*/ 89 h 317"/>
                  <a:gd name="T62" fmla="*/ 306 w 306"/>
                  <a:gd name="T63" fmla="*/ 91 h 317"/>
                  <a:gd name="T64" fmla="*/ 254 w 306"/>
                  <a:gd name="T65" fmla="*/ 0 h 317"/>
                  <a:gd name="T66" fmla="*/ 248 w 306"/>
                  <a:gd name="T67" fmla="*/ 10 h 317"/>
                  <a:gd name="T68" fmla="*/ 248 w 306"/>
                  <a:gd name="T69" fmla="*/ 10 h 317"/>
                  <a:gd name="T70" fmla="*/ 160 w 306"/>
                  <a:gd name="T71" fmla="*/ 129 h 317"/>
                  <a:gd name="T72" fmla="*/ 152 w 306"/>
                  <a:gd name="T73" fmla="*/ 137 h 317"/>
                  <a:gd name="T74" fmla="*/ 254 w 306"/>
                  <a:gd name="T75" fmla="*/ 159 h 317"/>
                  <a:gd name="T76" fmla="*/ 248 w 306"/>
                  <a:gd name="T77" fmla="*/ 147 h 317"/>
                  <a:gd name="T78" fmla="*/ 160 w 306"/>
                  <a:gd name="T79" fmla="*/ 129 h 317"/>
                  <a:gd name="T80" fmla="*/ 160 w 306"/>
                  <a:gd name="T81" fmla="*/ 129 h 317"/>
                  <a:gd name="T82" fmla="*/ 306 w 306"/>
                  <a:gd name="T83" fmla="*/ 91 h 317"/>
                  <a:gd name="T84" fmla="*/ 292 w 306"/>
                  <a:gd name="T85" fmla="*/ 89 h 317"/>
                  <a:gd name="T86" fmla="*/ 248 w 306"/>
                  <a:gd name="T87" fmla="*/ 147 h 317"/>
                  <a:gd name="T88" fmla="*/ 254 w 306"/>
                  <a:gd name="T89" fmla="*/ 159 h 317"/>
                  <a:gd name="T90" fmla="*/ 306 w 306"/>
                  <a:gd name="T91" fmla="*/ 91 h 317"/>
                  <a:gd name="T92" fmla="*/ 306 w 306"/>
                  <a:gd name="T93" fmla="*/ 91 h 317"/>
                  <a:gd name="T94" fmla="*/ 94 w 306"/>
                  <a:gd name="T95" fmla="*/ 56 h 317"/>
                  <a:gd name="T96" fmla="*/ 138 w 306"/>
                  <a:gd name="T97" fmla="*/ 135 h 317"/>
                  <a:gd name="T98" fmla="*/ 152 w 306"/>
                  <a:gd name="T99" fmla="*/ 137 h 317"/>
                  <a:gd name="T100" fmla="*/ 102 w 306"/>
                  <a:gd name="T101" fmla="*/ 46 h 317"/>
                  <a:gd name="T102" fmla="*/ 94 w 306"/>
                  <a:gd name="T103" fmla="*/ 56 h 317"/>
                  <a:gd name="T104" fmla="*/ 94 w 306"/>
                  <a:gd name="T105" fmla="*/ 56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6"/>
                  <a:gd name="T160" fmla="*/ 0 h 317"/>
                  <a:gd name="T161" fmla="*/ 306 w 306"/>
                  <a:gd name="T162" fmla="*/ 317 h 3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6" h="317">
                    <a:moveTo>
                      <a:pt x="248" y="305"/>
                    </a:moveTo>
                    <a:lnTo>
                      <a:pt x="254" y="317"/>
                    </a:lnTo>
                    <a:lnTo>
                      <a:pt x="306" y="249"/>
                    </a:lnTo>
                    <a:lnTo>
                      <a:pt x="292" y="247"/>
                    </a:lnTo>
                    <a:lnTo>
                      <a:pt x="248" y="305"/>
                    </a:lnTo>
                    <a:close/>
                    <a:moveTo>
                      <a:pt x="248" y="169"/>
                    </a:moveTo>
                    <a:lnTo>
                      <a:pt x="292" y="247"/>
                    </a:lnTo>
                    <a:lnTo>
                      <a:pt x="306" y="249"/>
                    </a:lnTo>
                    <a:lnTo>
                      <a:pt x="254" y="159"/>
                    </a:lnTo>
                    <a:lnTo>
                      <a:pt x="248" y="169"/>
                    </a:lnTo>
                    <a:close/>
                    <a:moveTo>
                      <a:pt x="152" y="295"/>
                    </a:moveTo>
                    <a:lnTo>
                      <a:pt x="254" y="317"/>
                    </a:lnTo>
                    <a:lnTo>
                      <a:pt x="248" y="305"/>
                    </a:lnTo>
                    <a:lnTo>
                      <a:pt x="160" y="287"/>
                    </a:lnTo>
                    <a:lnTo>
                      <a:pt x="152" y="295"/>
                    </a:lnTo>
                    <a:close/>
                    <a:moveTo>
                      <a:pt x="94" y="195"/>
                    </a:moveTo>
                    <a:lnTo>
                      <a:pt x="94" y="193"/>
                    </a:lnTo>
                    <a:lnTo>
                      <a:pt x="6" y="175"/>
                    </a:lnTo>
                    <a:lnTo>
                      <a:pt x="0" y="185"/>
                    </a:lnTo>
                    <a:lnTo>
                      <a:pt x="102" y="207"/>
                    </a:lnTo>
                    <a:lnTo>
                      <a:pt x="100" y="203"/>
                    </a:lnTo>
                    <a:lnTo>
                      <a:pt x="102" y="207"/>
                    </a:lnTo>
                    <a:lnTo>
                      <a:pt x="152" y="137"/>
                    </a:lnTo>
                    <a:lnTo>
                      <a:pt x="138" y="135"/>
                    </a:lnTo>
                    <a:lnTo>
                      <a:pt x="94" y="195"/>
                    </a:lnTo>
                    <a:close/>
                    <a:moveTo>
                      <a:pt x="248" y="10"/>
                    </a:moveTo>
                    <a:lnTo>
                      <a:pt x="292" y="89"/>
                    </a:lnTo>
                    <a:lnTo>
                      <a:pt x="306" y="91"/>
                    </a:lnTo>
                    <a:lnTo>
                      <a:pt x="254" y="0"/>
                    </a:lnTo>
                    <a:lnTo>
                      <a:pt x="248" y="10"/>
                    </a:lnTo>
                    <a:close/>
                    <a:moveTo>
                      <a:pt x="160" y="129"/>
                    </a:moveTo>
                    <a:lnTo>
                      <a:pt x="152" y="137"/>
                    </a:lnTo>
                    <a:lnTo>
                      <a:pt x="254" y="159"/>
                    </a:lnTo>
                    <a:lnTo>
                      <a:pt x="248" y="147"/>
                    </a:lnTo>
                    <a:lnTo>
                      <a:pt x="160" y="129"/>
                    </a:lnTo>
                    <a:close/>
                    <a:moveTo>
                      <a:pt x="306" y="91"/>
                    </a:moveTo>
                    <a:lnTo>
                      <a:pt x="292" y="89"/>
                    </a:lnTo>
                    <a:lnTo>
                      <a:pt x="248" y="147"/>
                    </a:lnTo>
                    <a:lnTo>
                      <a:pt x="254" y="159"/>
                    </a:lnTo>
                    <a:lnTo>
                      <a:pt x="306" y="91"/>
                    </a:lnTo>
                    <a:close/>
                    <a:moveTo>
                      <a:pt x="94" y="56"/>
                    </a:moveTo>
                    <a:lnTo>
                      <a:pt x="138" y="135"/>
                    </a:lnTo>
                    <a:lnTo>
                      <a:pt x="152" y="137"/>
                    </a:lnTo>
                    <a:lnTo>
                      <a:pt x="102" y="46"/>
                    </a:lnTo>
                    <a:lnTo>
                      <a:pt x="94" y="56"/>
                    </a:lnTo>
                    <a:close/>
                  </a:path>
                </a:pathLst>
              </a:custGeom>
              <a:solidFill>
                <a:srgbClr val="456488"/>
              </a:solidFill>
              <a:ln w="9525">
                <a:noFill/>
                <a:round/>
                <a:headEnd/>
                <a:tailEnd/>
              </a:ln>
            </p:spPr>
            <p:txBody>
              <a:bodyPr/>
              <a:lstStyle/>
              <a:p>
                <a:endParaRPr lang="en-US"/>
              </a:p>
            </p:txBody>
          </p:sp>
          <p:sp>
            <p:nvSpPr>
              <p:cNvPr id="4446" name="Freeform 183"/>
              <p:cNvSpPr>
                <a:spLocks noChangeAspect="1"/>
              </p:cNvSpPr>
              <p:nvPr/>
            </p:nvSpPr>
            <p:spPr bwMode="auto">
              <a:xfrm>
                <a:off x="1720" y="2456"/>
                <a:ext cx="110" cy="56"/>
              </a:xfrm>
              <a:custGeom>
                <a:avLst/>
                <a:gdLst>
                  <a:gd name="T0" fmla="*/ 8 w 55"/>
                  <a:gd name="T1" fmla="*/ 152 h 28"/>
                  <a:gd name="T2" fmla="*/ 64 w 55"/>
                  <a:gd name="T3" fmla="*/ 200 h 28"/>
                  <a:gd name="T4" fmla="*/ 112 w 55"/>
                  <a:gd name="T5" fmla="*/ 160 h 28"/>
                  <a:gd name="T6" fmla="*/ 176 w 55"/>
                  <a:gd name="T7" fmla="*/ 120 h 28"/>
                  <a:gd name="T8" fmla="*/ 296 w 55"/>
                  <a:gd name="T9" fmla="*/ 144 h 28"/>
                  <a:gd name="T10" fmla="*/ 312 w 55"/>
                  <a:gd name="T11" fmla="*/ 160 h 28"/>
                  <a:gd name="T12" fmla="*/ 312 w 55"/>
                  <a:gd name="T13" fmla="*/ 224 h 28"/>
                  <a:gd name="T14" fmla="*/ 440 w 55"/>
                  <a:gd name="T15" fmla="*/ 128 h 28"/>
                  <a:gd name="T16" fmla="*/ 312 w 55"/>
                  <a:gd name="T17" fmla="*/ 0 h 28"/>
                  <a:gd name="T18" fmla="*/ 312 w 55"/>
                  <a:gd name="T19" fmla="*/ 72 h 28"/>
                  <a:gd name="T20" fmla="*/ 120 w 55"/>
                  <a:gd name="T21" fmla="*/ 40 h 28"/>
                  <a:gd name="T22" fmla="*/ 72 w 55"/>
                  <a:gd name="T23" fmla="*/ 80 h 28"/>
                  <a:gd name="T24" fmla="*/ 0 w 55"/>
                  <a:gd name="T25" fmla="*/ 136 h 28"/>
                  <a:gd name="T26" fmla="*/ 8 w 55"/>
                  <a:gd name="T27" fmla="*/ 152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28"/>
                  <a:gd name="T44" fmla="*/ 55 w 55"/>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28">
                    <a:moveTo>
                      <a:pt x="1" y="19"/>
                    </a:moveTo>
                    <a:cubicBezTo>
                      <a:pt x="3" y="21"/>
                      <a:pt x="6" y="23"/>
                      <a:pt x="8" y="25"/>
                    </a:cubicBezTo>
                    <a:cubicBezTo>
                      <a:pt x="9" y="23"/>
                      <a:pt x="12" y="22"/>
                      <a:pt x="14" y="20"/>
                    </a:cubicBezTo>
                    <a:cubicBezTo>
                      <a:pt x="16" y="19"/>
                      <a:pt x="19" y="15"/>
                      <a:pt x="22" y="15"/>
                    </a:cubicBezTo>
                    <a:cubicBezTo>
                      <a:pt x="27" y="16"/>
                      <a:pt x="32" y="17"/>
                      <a:pt x="37" y="18"/>
                    </a:cubicBezTo>
                    <a:cubicBezTo>
                      <a:pt x="39" y="18"/>
                      <a:pt x="39" y="18"/>
                      <a:pt x="39" y="20"/>
                    </a:cubicBezTo>
                    <a:cubicBezTo>
                      <a:pt x="39" y="23"/>
                      <a:pt x="39" y="25"/>
                      <a:pt x="39" y="28"/>
                    </a:cubicBezTo>
                    <a:cubicBezTo>
                      <a:pt x="44" y="24"/>
                      <a:pt x="50" y="20"/>
                      <a:pt x="55" y="16"/>
                    </a:cubicBezTo>
                    <a:cubicBezTo>
                      <a:pt x="50" y="11"/>
                      <a:pt x="44" y="5"/>
                      <a:pt x="39" y="0"/>
                    </a:cubicBezTo>
                    <a:cubicBezTo>
                      <a:pt x="39" y="3"/>
                      <a:pt x="39" y="6"/>
                      <a:pt x="39" y="9"/>
                    </a:cubicBezTo>
                    <a:cubicBezTo>
                      <a:pt x="31" y="8"/>
                      <a:pt x="23" y="7"/>
                      <a:pt x="15" y="5"/>
                    </a:cubicBezTo>
                    <a:cubicBezTo>
                      <a:pt x="13" y="5"/>
                      <a:pt x="11" y="8"/>
                      <a:pt x="9" y="10"/>
                    </a:cubicBezTo>
                    <a:cubicBezTo>
                      <a:pt x="6" y="12"/>
                      <a:pt x="3" y="15"/>
                      <a:pt x="0" y="17"/>
                    </a:cubicBezTo>
                    <a:cubicBezTo>
                      <a:pt x="1" y="18"/>
                      <a:pt x="1" y="18"/>
                      <a:pt x="1" y="19"/>
                    </a:cubicBezTo>
                  </a:path>
                </a:pathLst>
              </a:custGeom>
              <a:solidFill>
                <a:srgbClr val="0B3C68"/>
              </a:solidFill>
              <a:ln w="9525">
                <a:noFill/>
                <a:round/>
                <a:headEnd/>
                <a:tailEnd/>
              </a:ln>
            </p:spPr>
            <p:txBody>
              <a:bodyPr/>
              <a:lstStyle/>
              <a:p>
                <a:endParaRPr lang="en-US"/>
              </a:p>
            </p:txBody>
          </p:sp>
          <p:sp>
            <p:nvSpPr>
              <p:cNvPr id="4447" name="Freeform 184"/>
              <p:cNvSpPr>
                <a:spLocks noChangeAspect="1"/>
              </p:cNvSpPr>
              <p:nvPr/>
            </p:nvSpPr>
            <p:spPr bwMode="auto">
              <a:xfrm>
                <a:off x="1516" y="2413"/>
                <a:ext cx="110" cy="73"/>
              </a:xfrm>
              <a:custGeom>
                <a:avLst/>
                <a:gdLst>
                  <a:gd name="T0" fmla="*/ 128 w 55"/>
                  <a:gd name="T1" fmla="*/ 152 h 36"/>
                  <a:gd name="T2" fmla="*/ 224 w 55"/>
                  <a:gd name="T3" fmla="*/ 168 h 36"/>
                  <a:gd name="T4" fmla="*/ 296 w 55"/>
                  <a:gd name="T5" fmla="*/ 193 h 36"/>
                  <a:gd name="T6" fmla="*/ 384 w 55"/>
                  <a:gd name="T7" fmla="*/ 300 h 36"/>
                  <a:gd name="T8" fmla="*/ 440 w 55"/>
                  <a:gd name="T9" fmla="*/ 251 h 36"/>
                  <a:gd name="T10" fmla="*/ 368 w 55"/>
                  <a:gd name="T11" fmla="*/ 160 h 36"/>
                  <a:gd name="T12" fmla="*/ 328 w 55"/>
                  <a:gd name="T13" fmla="*/ 116 h 36"/>
                  <a:gd name="T14" fmla="*/ 304 w 55"/>
                  <a:gd name="T15" fmla="*/ 107 h 36"/>
                  <a:gd name="T16" fmla="*/ 152 w 55"/>
                  <a:gd name="T17" fmla="*/ 75 h 36"/>
                  <a:gd name="T18" fmla="*/ 136 w 55"/>
                  <a:gd name="T19" fmla="*/ 65 h 36"/>
                  <a:gd name="T20" fmla="*/ 128 w 55"/>
                  <a:gd name="T21" fmla="*/ 0 h 36"/>
                  <a:gd name="T22" fmla="*/ 0 w 55"/>
                  <a:gd name="T23" fmla="*/ 83 h 36"/>
                  <a:gd name="T24" fmla="*/ 128 w 55"/>
                  <a:gd name="T25" fmla="*/ 227 h 36"/>
                  <a:gd name="T26" fmla="*/ 128 w 55"/>
                  <a:gd name="T27" fmla="*/ 15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36"/>
                  <a:gd name="T44" fmla="*/ 55 w 55"/>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36">
                    <a:moveTo>
                      <a:pt x="16" y="18"/>
                    </a:moveTo>
                    <a:cubicBezTo>
                      <a:pt x="20" y="18"/>
                      <a:pt x="24" y="19"/>
                      <a:pt x="28" y="20"/>
                    </a:cubicBezTo>
                    <a:cubicBezTo>
                      <a:pt x="32" y="20"/>
                      <a:pt x="34" y="20"/>
                      <a:pt x="37" y="23"/>
                    </a:cubicBezTo>
                    <a:cubicBezTo>
                      <a:pt x="40" y="27"/>
                      <a:pt x="46" y="31"/>
                      <a:pt x="48" y="36"/>
                    </a:cubicBezTo>
                    <a:cubicBezTo>
                      <a:pt x="50" y="34"/>
                      <a:pt x="53" y="32"/>
                      <a:pt x="55" y="30"/>
                    </a:cubicBezTo>
                    <a:cubicBezTo>
                      <a:pt x="52" y="27"/>
                      <a:pt x="49" y="23"/>
                      <a:pt x="46" y="19"/>
                    </a:cubicBezTo>
                    <a:cubicBezTo>
                      <a:pt x="44" y="17"/>
                      <a:pt x="43" y="15"/>
                      <a:pt x="41" y="14"/>
                    </a:cubicBezTo>
                    <a:cubicBezTo>
                      <a:pt x="41" y="13"/>
                      <a:pt x="39" y="13"/>
                      <a:pt x="38" y="13"/>
                    </a:cubicBezTo>
                    <a:cubicBezTo>
                      <a:pt x="32" y="12"/>
                      <a:pt x="26" y="10"/>
                      <a:pt x="19" y="9"/>
                    </a:cubicBezTo>
                    <a:cubicBezTo>
                      <a:pt x="18" y="9"/>
                      <a:pt x="17" y="9"/>
                      <a:pt x="17" y="8"/>
                    </a:cubicBezTo>
                    <a:cubicBezTo>
                      <a:pt x="17" y="5"/>
                      <a:pt x="17" y="2"/>
                      <a:pt x="16" y="0"/>
                    </a:cubicBezTo>
                    <a:cubicBezTo>
                      <a:pt x="11" y="3"/>
                      <a:pt x="6" y="7"/>
                      <a:pt x="0" y="10"/>
                    </a:cubicBezTo>
                    <a:cubicBezTo>
                      <a:pt x="6" y="16"/>
                      <a:pt x="11" y="22"/>
                      <a:pt x="16" y="27"/>
                    </a:cubicBezTo>
                    <a:cubicBezTo>
                      <a:pt x="16" y="24"/>
                      <a:pt x="16" y="21"/>
                      <a:pt x="16" y="18"/>
                    </a:cubicBezTo>
                  </a:path>
                </a:pathLst>
              </a:custGeom>
              <a:solidFill>
                <a:srgbClr val="0B3C68"/>
              </a:solidFill>
              <a:ln w="9525">
                <a:noFill/>
                <a:round/>
                <a:headEnd/>
                <a:tailEnd/>
              </a:ln>
            </p:spPr>
            <p:txBody>
              <a:bodyPr/>
              <a:lstStyle/>
              <a:p>
                <a:endParaRPr lang="en-US"/>
              </a:p>
            </p:txBody>
          </p:sp>
          <p:sp>
            <p:nvSpPr>
              <p:cNvPr id="4448" name="Freeform 185"/>
              <p:cNvSpPr>
                <a:spLocks noChangeAspect="1"/>
              </p:cNvSpPr>
              <p:nvPr/>
            </p:nvSpPr>
            <p:spPr bwMode="auto">
              <a:xfrm>
                <a:off x="1716" y="2598"/>
                <a:ext cx="110" cy="72"/>
              </a:xfrm>
              <a:custGeom>
                <a:avLst/>
                <a:gdLst>
                  <a:gd name="T0" fmla="*/ 312 w 55"/>
                  <a:gd name="T1" fmla="*/ 144 h 36"/>
                  <a:gd name="T2" fmla="*/ 216 w 55"/>
                  <a:gd name="T3" fmla="*/ 128 h 36"/>
                  <a:gd name="T4" fmla="*/ 152 w 55"/>
                  <a:gd name="T5" fmla="*/ 104 h 36"/>
                  <a:gd name="T6" fmla="*/ 96 w 55"/>
                  <a:gd name="T7" fmla="*/ 48 h 36"/>
                  <a:gd name="T8" fmla="*/ 64 w 55"/>
                  <a:gd name="T9" fmla="*/ 0 h 36"/>
                  <a:gd name="T10" fmla="*/ 0 w 55"/>
                  <a:gd name="T11" fmla="*/ 48 h 36"/>
                  <a:gd name="T12" fmla="*/ 80 w 55"/>
                  <a:gd name="T13" fmla="*/ 136 h 36"/>
                  <a:gd name="T14" fmla="*/ 112 w 55"/>
                  <a:gd name="T15" fmla="*/ 184 h 36"/>
                  <a:gd name="T16" fmla="*/ 144 w 55"/>
                  <a:gd name="T17" fmla="*/ 184 h 36"/>
                  <a:gd name="T18" fmla="*/ 288 w 55"/>
                  <a:gd name="T19" fmla="*/ 216 h 36"/>
                  <a:gd name="T20" fmla="*/ 312 w 55"/>
                  <a:gd name="T21" fmla="*/ 224 h 36"/>
                  <a:gd name="T22" fmla="*/ 312 w 55"/>
                  <a:gd name="T23" fmla="*/ 288 h 36"/>
                  <a:gd name="T24" fmla="*/ 440 w 55"/>
                  <a:gd name="T25" fmla="*/ 208 h 36"/>
                  <a:gd name="T26" fmla="*/ 312 w 55"/>
                  <a:gd name="T27" fmla="*/ 72 h 36"/>
                  <a:gd name="T28" fmla="*/ 312 w 55"/>
                  <a:gd name="T29" fmla="*/ 144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36"/>
                  <a:gd name="T47" fmla="*/ 55 w 55"/>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36">
                    <a:moveTo>
                      <a:pt x="39" y="18"/>
                    </a:moveTo>
                    <a:cubicBezTo>
                      <a:pt x="35" y="18"/>
                      <a:pt x="31" y="17"/>
                      <a:pt x="27" y="16"/>
                    </a:cubicBezTo>
                    <a:cubicBezTo>
                      <a:pt x="24" y="16"/>
                      <a:pt x="21" y="16"/>
                      <a:pt x="19" y="13"/>
                    </a:cubicBezTo>
                    <a:cubicBezTo>
                      <a:pt x="17" y="11"/>
                      <a:pt x="15" y="8"/>
                      <a:pt x="12" y="6"/>
                    </a:cubicBezTo>
                    <a:cubicBezTo>
                      <a:pt x="11" y="4"/>
                      <a:pt x="9" y="3"/>
                      <a:pt x="8" y="0"/>
                    </a:cubicBezTo>
                    <a:cubicBezTo>
                      <a:pt x="6" y="2"/>
                      <a:pt x="3" y="4"/>
                      <a:pt x="0" y="6"/>
                    </a:cubicBezTo>
                    <a:cubicBezTo>
                      <a:pt x="3" y="10"/>
                      <a:pt x="7" y="13"/>
                      <a:pt x="10" y="17"/>
                    </a:cubicBezTo>
                    <a:cubicBezTo>
                      <a:pt x="11" y="19"/>
                      <a:pt x="13" y="21"/>
                      <a:pt x="14" y="23"/>
                    </a:cubicBezTo>
                    <a:cubicBezTo>
                      <a:pt x="15" y="23"/>
                      <a:pt x="17" y="23"/>
                      <a:pt x="18" y="23"/>
                    </a:cubicBezTo>
                    <a:cubicBezTo>
                      <a:pt x="24" y="25"/>
                      <a:pt x="30" y="26"/>
                      <a:pt x="36" y="27"/>
                    </a:cubicBezTo>
                    <a:cubicBezTo>
                      <a:pt x="38" y="27"/>
                      <a:pt x="39" y="27"/>
                      <a:pt x="39" y="28"/>
                    </a:cubicBezTo>
                    <a:cubicBezTo>
                      <a:pt x="39" y="31"/>
                      <a:pt x="39" y="34"/>
                      <a:pt x="39" y="36"/>
                    </a:cubicBezTo>
                    <a:cubicBezTo>
                      <a:pt x="44" y="33"/>
                      <a:pt x="50" y="29"/>
                      <a:pt x="55" y="26"/>
                    </a:cubicBezTo>
                    <a:cubicBezTo>
                      <a:pt x="50" y="20"/>
                      <a:pt x="45" y="15"/>
                      <a:pt x="39" y="9"/>
                    </a:cubicBezTo>
                    <a:cubicBezTo>
                      <a:pt x="39" y="12"/>
                      <a:pt x="39" y="15"/>
                      <a:pt x="39" y="18"/>
                    </a:cubicBezTo>
                  </a:path>
                </a:pathLst>
              </a:custGeom>
              <a:solidFill>
                <a:srgbClr val="0B3C68"/>
              </a:solidFill>
              <a:ln w="9525">
                <a:noFill/>
                <a:round/>
                <a:headEnd/>
                <a:tailEnd/>
              </a:ln>
            </p:spPr>
            <p:txBody>
              <a:bodyPr/>
              <a:lstStyle/>
              <a:p>
                <a:endParaRPr lang="en-US"/>
              </a:p>
            </p:txBody>
          </p:sp>
          <p:sp>
            <p:nvSpPr>
              <p:cNvPr id="4449" name="Freeform 186"/>
              <p:cNvSpPr>
                <a:spLocks noChangeAspect="1"/>
              </p:cNvSpPr>
              <p:nvPr/>
            </p:nvSpPr>
            <p:spPr bwMode="auto">
              <a:xfrm>
                <a:off x="1516" y="2578"/>
                <a:ext cx="112" cy="54"/>
              </a:xfrm>
              <a:custGeom>
                <a:avLst/>
                <a:gdLst>
                  <a:gd name="T0" fmla="*/ 432 w 56"/>
                  <a:gd name="T1" fmla="*/ 64 h 27"/>
                  <a:gd name="T2" fmla="*/ 384 w 56"/>
                  <a:gd name="T3" fmla="*/ 16 h 27"/>
                  <a:gd name="T4" fmla="*/ 336 w 56"/>
                  <a:gd name="T5" fmla="*/ 56 h 27"/>
                  <a:gd name="T6" fmla="*/ 272 w 56"/>
                  <a:gd name="T7" fmla="*/ 96 h 27"/>
                  <a:gd name="T8" fmla="*/ 144 w 56"/>
                  <a:gd name="T9" fmla="*/ 72 h 27"/>
                  <a:gd name="T10" fmla="*/ 128 w 56"/>
                  <a:gd name="T11" fmla="*/ 56 h 27"/>
                  <a:gd name="T12" fmla="*/ 128 w 56"/>
                  <a:gd name="T13" fmla="*/ 0 h 27"/>
                  <a:gd name="T14" fmla="*/ 0 w 56"/>
                  <a:gd name="T15" fmla="*/ 88 h 27"/>
                  <a:gd name="T16" fmla="*/ 128 w 56"/>
                  <a:gd name="T17" fmla="*/ 216 h 27"/>
                  <a:gd name="T18" fmla="*/ 136 w 56"/>
                  <a:gd name="T19" fmla="*/ 144 h 27"/>
                  <a:gd name="T20" fmla="*/ 328 w 56"/>
                  <a:gd name="T21" fmla="*/ 176 h 27"/>
                  <a:gd name="T22" fmla="*/ 392 w 56"/>
                  <a:gd name="T23" fmla="*/ 120 h 27"/>
                  <a:gd name="T24" fmla="*/ 432 w 56"/>
                  <a:gd name="T25" fmla="*/ 88 h 27"/>
                  <a:gd name="T26" fmla="*/ 432 w 56"/>
                  <a:gd name="T27" fmla="*/ 64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27"/>
                  <a:gd name="T44" fmla="*/ 56 w 5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27">
                    <a:moveTo>
                      <a:pt x="54" y="8"/>
                    </a:moveTo>
                    <a:cubicBezTo>
                      <a:pt x="52" y="6"/>
                      <a:pt x="50" y="4"/>
                      <a:pt x="48" y="2"/>
                    </a:cubicBezTo>
                    <a:cubicBezTo>
                      <a:pt x="47" y="4"/>
                      <a:pt x="43" y="6"/>
                      <a:pt x="42" y="7"/>
                    </a:cubicBezTo>
                    <a:cubicBezTo>
                      <a:pt x="39" y="9"/>
                      <a:pt x="36" y="12"/>
                      <a:pt x="34" y="12"/>
                    </a:cubicBezTo>
                    <a:cubicBezTo>
                      <a:pt x="28" y="11"/>
                      <a:pt x="23" y="10"/>
                      <a:pt x="18" y="9"/>
                    </a:cubicBezTo>
                    <a:cubicBezTo>
                      <a:pt x="16" y="9"/>
                      <a:pt x="16" y="9"/>
                      <a:pt x="16" y="7"/>
                    </a:cubicBezTo>
                    <a:cubicBezTo>
                      <a:pt x="16" y="4"/>
                      <a:pt x="16" y="2"/>
                      <a:pt x="16" y="0"/>
                    </a:cubicBezTo>
                    <a:cubicBezTo>
                      <a:pt x="11" y="3"/>
                      <a:pt x="6" y="7"/>
                      <a:pt x="0" y="11"/>
                    </a:cubicBezTo>
                    <a:cubicBezTo>
                      <a:pt x="6" y="16"/>
                      <a:pt x="11" y="22"/>
                      <a:pt x="16" y="27"/>
                    </a:cubicBezTo>
                    <a:cubicBezTo>
                      <a:pt x="17" y="24"/>
                      <a:pt x="17" y="21"/>
                      <a:pt x="17" y="18"/>
                    </a:cubicBezTo>
                    <a:cubicBezTo>
                      <a:pt x="25" y="19"/>
                      <a:pt x="33" y="21"/>
                      <a:pt x="41" y="22"/>
                    </a:cubicBezTo>
                    <a:cubicBezTo>
                      <a:pt x="43" y="22"/>
                      <a:pt x="47" y="17"/>
                      <a:pt x="49" y="15"/>
                    </a:cubicBezTo>
                    <a:cubicBezTo>
                      <a:pt x="50" y="14"/>
                      <a:pt x="52" y="12"/>
                      <a:pt x="54" y="11"/>
                    </a:cubicBezTo>
                    <a:cubicBezTo>
                      <a:pt x="56" y="10"/>
                      <a:pt x="56" y="10"/>
                      <a:pt x="54" y="8"/>
                    </a:cubicBezTo>
                  </a:path>
                </a:pathLst>
              </a:custGeom>
              <a:solidFill>
                <a:srgbClr val="0B3C68"/>
              </a:solidFill>
              <a:ln w="9525">
                <a:noFill/>
                <a:round/>
                <a:headEnd/>
                <a:tailEnd/>
              </a:ln>
            </p:spPr>
            <p:txBody>
              <a:bodyPr/>
              <a:lstStyle/>
              <a:p>
                <a:endParaRPr lang="en-US"/>
              </a:p>
            </p:txBody>
          </p:sp>
          <p:sp>
            <p:nvSpPr>
              <p:cNvPr id="4450" name="Freeform 187"/>
              <p:cNvSpPr>
                <a:spLocks noChangeAspect="1"/>
              </p:cNvSpPr>
              <p:nvPr/>
            </p:nvSpPr>
            <p:spPr bwMode="auto">
              <a:xfrm>
                <a:off x="1612" y="2464"/>
                <a:ext cx="106" cy="130"/>
              </a:xfrm>
              <a:custGeom>
                <a:avLst/>
                <a:gdLst>
                  <a:gd name="T0" fmla="*/ 424 w 53"/>
                  <a:gd name="T1" fmla="*/ 32 h 65"/>
                  <a:gd name="T2" fmla="*/ 384 w 53"/>
                  <a:gd name="T3" fmla="*/ 16 h 65"/>
                  <a:gd name="T4" fmla="*/ 304 w 53"/>
                  <a:gd name="T5" fmla="*/ 144 h 65"/>
                  <a:gd name="T6" fmla="*/ 320 w 53"/>
                  <a:gd name="T7" fmla="*/ 144 h 65"/>
                  <a:gd name="T8" fmla="*/ 128 w 53"/>
                  <a:gd name="T9" fmla="*/ 80 h 65"/>
                  <a:gd name="T10" fmla="*/ 48 w 53"/>
                  <a:gd name="T11" fmla="*/ 288 h 65"/>
                  <a:gd name="T12" fmla="*/ 8 w 53"/>
                  <a:gd name="T13" fmla="*/ 392 h 65"/>
                  <a:gd name="T14" fmla="*/ 0 w 53"/>
                  <a:gd name="T15" fmla="*/ 416 h 65"/>
                  <a:gd name="T16" fmla="*/ 24 w 53"/>
                  <a:gd name="T17" fmla="*/ 456 h 65"/>
                  <a:gd name="T18" fmla="*/ 176 w 53"/>
                  <a:gd name="T19" fmla="*/ 520 h 65"/>
                  <a:gd name="T20" fmla="*/ 240 w 53"/>
                  <a:gd name="T21" fmla="*/ 504 h 65"/>
                  <a:gd name="T22" fmla="*/ 296 w 53"/>
                  <a:gd name="T23" fmla="*/ 360 h 65"/>
                  <a:gd name="T24" fmla="*/ 384 w 53"/>
                  <a:gd name="T25" fmla="*/ 144 h 65"/>
                  <a:gd name="T26" fmla="*/ 416 w 53"/>
                  <a:gd name="T27" fmla="*/ 64 h 65"/>
                  <a:gd name="T28" fmla="*/ 424 w 53"/>
                  <a:gd name="T29" fmla="*/ 32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65"/>
                  <a:gd name="T47" fmla="*/ 53 w 53"/>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65">
                    <a:moveTo>
                      <a:pt x="53" y="4"/>
                    </a:moveTo>
                    <a:cubicBezTo>
                      <a:pt x="52" y="3"/>
                      <a:pt x="49" y="0"/>
                      <a:pt x="48" y="2"/>
                    </a:cubicBezTo>
                    <a:cubicBezTo>
                      <a:pt x="44" y="7"/>
                      <a:pt x="41" y="12"/>
                      <a:pt x="38" y="18"/>
                    </a:cubicBezTo>
                    <a:cubicBezTo>
                      <a:pt x="39" y="18"/>
                      <a:pt x="39" y="18"/>
                      <a:pt x="40" y="18"/>
                    </a:cubicBezTo>
                    <a:cubicBezTo>
                      <a:pt x="37" y="18"/>
                      <a:pt x="16" y="10"/>
                      <a:pt x="16" y="10"/>
                    </a:cubicBezTo>
                    <a:cubicBezTo>
                      <a:pt x="13" y="19"/>
                      <a:pt x="9" y="28"/>
                      <a:pt x="6" y="36"/>
                    </a:cubicBezTo>
                    <a:cubicBezTo>
                      <a:pt x="4" y="41"/>
                      <a:pt x="3" y="45"/>
                      <a:pt x="1" y="49"/>
                    </a:cubicBezTo>
                    <a:cubicBezTo>
                      <a:pt x="1" y="50"/>
                      <a:pt x="1" y="51"/>
                      <a:pt x="0" y="52"/>
                    </a:cubicBezTo>
                    <a:cubicBezTo>
                      <a:pt x="0" y="53"/>
                      <a:pt x="2" y="55"/>
                      <a:pt x="3" y="57"/>
                    </a:cubicBezTo>
                    <a:cubicBezTo>
                      <a:pt x="7" y="62"/>
                      <a:pt x="15" y="65"/>
                      <a:pt x="22" y="65"/>
                    </a:cubicBezTo>
                    <a:cubicBezTo>
                      <a:pt x="23" y="65"/>
                      <a:pt x="29" y="65"/>
                      <a:pt x="30" y="63"/>
                    </a:cubicBezTo>
                    <a:cubicBezTo>
                      <a:pt x="32" y="57"/>
                      <a:pt x="34" y="51"/>
                      <a:pt x="37" y="45"/>
                    </a:cubicBezTo>
                    <a:cubicBezTo>
                      <a:pt x="40" y="36"/>
                      <a:pt x="44" y="27"/>
                      <a:pt x="48" y="18"/>
                    </a:cubicBezTo>
                    <a:cubicBezTo>
                      <a:pt x="49" y="14"/>
                      <a:pt x="50" y="11"/>
                      <a:pt x="52" y="8"/>
                    </a:cubicBezTo>
                    <a:cubicBezTo>
                      <a:pt x="52" y="7"/>
                      <a:pt x="53" y="5"/>
                      <a:pt x="53" y="4"/>
                    </a:cubicBezTo>
                  </a:path>
                </a:pathLst>
              </a:custGeom>
              <a:solidFill>
                <a:srgbClr val="0B3C68"/>
              </a:solidFill>
              <a:ln w="9525">
                <a:noFill/>
                <a:round/>
                <a:headEnd/>
                <a:tailEnd/>
              </a:ln>
            </p:spPr>
            <p:txBody>
              <a:bodyPr/>
              <a:lstStyle/>
              <a:p>
                <a:endParaRPr lang="en-US"/>
              </a:p>
            </p:txBody>
          </p:sp>
          <p:sp>
            <p:nvSpPr>
              <p:cNvPr id="4451" name="Freeform 188"/>
              <p:cNvSpPr>
                <a:spLocks noChangeAspect="1"/>
              </p:cNvSpPr>
              <p:nvPr/>
            </p:nvSpPr>
            <p:spPr bwMode="auto">
              <a:xfrm>
                <a:off x="1716" y="2447"/>
                <a:ext cx="108" cy="57"/>
              </a:xfrm>
              <a:custGeom>
                <a:avLst/>
                <a:gdLst>
                  <a:gd name="T0" fmla="*/ 8 w 54"/>
                  <a:gd name="T1" fmla="*/ 161 h 28"/>
                  <a:gd name="T2" fmla="*/ 56 w 54"/>
                  <a:gd name="T3" fmla="*/ 220 h 28"/>
                  <a:gd name="T4" fmla="*/ 104 w 54"/>
                  <a:gd name="T5" fmla="*/ 169 h 28"/>
                  <a:gd name="T6" fmla="*/ 168 w 54"/>
                  <a:gd name="T7" fmla="*/ 128 h 28"/>
                  <a:gd name="T8" fmla="*/ 296 w 54"/>
                  <a:gd name="T9" fmla="*/ 153 h 28"/>
                  <a:gd name="T10" fmla="*/ 312 w 54"/>
                  <a:gd name="T11" fmla="*/ 179 h 28"/>
                  <a:gd name="T12" fmla="*/ 312 w 54"/>
                  <a:gd name="T13" fmla="*/ 236 h 28"/>
                  <a:gd name="T14" fmla="*/ 432 w 54"/>
                  <a:gd name="T15" fmla="*/ 136 h 28"/>
                  <a:gd name="T16" fmla="*/ 304 w 54"/>
                  <a:gd name="T17" fmla="*/ 0 h 28"/>
                  <a:gd name="T18" fmla="*/ 304 w 54"/>
                  <a:gd name="T19" fmla="*/ 75 h 28"/>
                  <a:gd name="T20" fmla="*/ 120 w 54"/>
                  <a:gd name="T21" fmla="*/ 49 h 28"/>
                  <a:gd name="T22" fmla="*/ 72 w 54"/>
                  <a:gd name="T23" fmla="*/ 83 h 28"/>
                  <a:gd name="T24" fmla="*/ 0 w 54"/>
                  <a:gd name="T25" fmla="*/ 153 h 28"/>
                  <a:gd name="T26" fmla="*/ 8 w 54"/>
                  <a:gd name="T27" fmla="*/ 161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28"/>
                  <a:gd name="T44" fmla="*/ 54 w 54"/>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28">
                    <a:moveTo>
                      <a:pt x="1" y="19"/>
                    </a:moveTo>
                    <a:cubicBezTo>
                      <a:pt x="3" y="21"/>
                      <a:pt x="5" y="24"/>
                      <a:pt x="7" y="26"/>
                    </a:cubicBezTo>
                    <a:cubicBezTo>
                      <a:pt x="9" y="24"/>
                      <a:pt x="11" y="22"/>
                      <a:pt x="13" y="20"/>
                    </a:cubicBezTo>
                    <a:cubicBezTo>
                      <a:pt x="15" y="19"/>
                      <a:pt x="19" y="15"/>
                      <a:pt x="21" y="15"/>
                    </a:cubicBezTo>
                    <a:cubicBezTo>
                      <a:pt x="26" y="16"/>
                      <a:pt x="32" y="17"/>
                      <a:pt x="37" y="18"/>
                    </a:cubicBezTo>
                    <a:cubicBezTo>
                      <a:pt x="39" y="19"/>
                      <a:pt x="39" y="18"/>
                      <a:pt x="39" y="21"/>
                    </a:cubicBezTo>
                    <a:cubicBezTo>
                      <a:pt x="39" y="23"/>
                      <a:pt x="39" y="25"/>
                      <a:pt x="39" y="28"/>
                    </a:cubicBezTo>
                    <a:cubicBezTo>
                      <a:pt x="44" y="24"/>
                      <a:pt x="49" y="20"/>
                      <a:pt x="54" y="16"/>
                    </a:cubicBezTo>
                    <a:cubicBezTo>
                      <a:pt x="49" y="11"/>
                      <a:pt x="44" y="6"/>
                      <a:pt x="38" y="0"/>
                    </a:cubicBezTo>
                    <a:cubicBezTo>
                      <a:pt x="38" y="3"/>
                      <a:pt x="38" y="6"/>
                      <a:pt x="38" y="9"/>
                    </a:cubicBezTo>
                    <a:cubicBezTo>
                      <a:pt x="30" y="8"/>
                      <a:pt x="23" y="7"/>
                      <a:pt x="15" y="6"/>
                    </a:cubicBezTo>
                    <a:cubicBezTo>
                      <a:pt x="13" y="5"/>
                      <a:pt x="10" y="9"/>
                      <a:pt x="9" y="10"/>
                    </a:cubicBezTo>
                    <a:cubicBezTo>
                      <a:pt x="6" y="13"/>
                      <a:pt x="3" y="15"/>
                      <a:pt x="0" y="18"/>
                    </a:cubicBezTo>
                    <a:cubicBezTo>
                      <a:pt x="0" y="18"/>
                      <a:pt x="0" y="19"/>
                      <a:pt x="1" y="19"/>
                    </a:cubicBezTo>
                  </a:path>
                </a:pathLst>
              </a:custGeom>
              <a:solidFill>
                <a:srgbClr val="FFFFFF"/>
              </a:solidFill>
              <a:ln w="9525">
                <a:noFill/>
                <a:round/>
                <a:headEnd/>
                <a:tailEnd/>
              </a:ln>
            </p:spPr>
            <p:txBody>
              <a:bodyPr/>
              <a:lstStyle/>
              <a:p>
                <a:endParaRPr lang="en-US"/>
              </a:p>
            </p:txBody>
          </p:sp>
          <p:sp>
            <p:nvSpPr>
              <p:cNvPr id="4452" name="Freeform 189"/>
              <p:cNvSpPr>
                <a:spLocks noChangeAspect="1"/>
              </p:cNvSpPr>
              <p:nvPr/>
            </p:nvSpPr>
            <p:spPr bwMode="auto">
              <a:xfrm>
                <a:off x="1730" y="250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FFFFFF"/>
              </a:solidFill>
              <a:ln w="9525">
                <a:noFill/>
                <a:round/>
                <a:headEnd/>
                <a:tailEnd/>
              </a:ln>
            </p:spPr>
            <p:txBody>
              <a:bodyPr/>
              <a:lstStyle/>
              <a:p>
                <a:endParaRPr lang="en-US"/>
              </a:p>
            </p:txBody>
          </p:sp>
          <p:sp>
            <p:nvSpPr>
              <p:cNvPr id="4453" name="Freeform 190"/>
              <p:cNvSpPr>
                <a:spLocks noChangeAspect="1"/>
              </p:cNvSpPr>
              <p:nvPr/>
            </p:nvSpPr>
            <p:spPr bwMode="auto">
              <a:xfrm>
                <a:off x="1512" y="2405"/>
                <a:ext cx="110" cy="73"/>
              </a:xfrm>
              <a:custGeom>
                <a:avLst/>
                <a:gdLst>
                  <a:gd name="T0" fmla="*/ 128 w 55"/>
                  <a:gd name="T1" fmla="*/ 152 h 36"/>
                  <a:gd name="T2" fmla="*/ 224 w 55"/>
                  <a:gd name="T3" fmla="*/ 168 h 36"/>
                  <a:gd name="T4" fmla="*/ 288 w 55"/>
                  <a:gd name="T5" fmla="*/ 193 h 36"/>
                  <a:gd name="T6" fmla="*/ 376 w 55"/>
                  <a:gd name="T7" fmla="*/ 300 h 36"/>
                  <a:gd name="T8" fmla="*/ 440 w 55"/>
                  <a:gd name="T9" fmla="*/ 260 h 36"/>
                  <a:gd name="T10" fmla="*/ 360 w 55"/>
                  <a:gd name="T11" fmla="*/ 160 h 36"/>
                  <a:gd name="T12" fmla="*/ 328 w 55"/>
                  <a:gd name="T13" fmla="*/ 116 h 36"/>
                  <a:gd name="T14" fmla="*/ 296 w 55"/>
                  <a:gd name="T15" fmla="*/ 107 h 36"/>
                  <a:gd name="T16" fmla="*/ 152 w 55"/>
                  <a:gd name="T17" fmla="*/ 83 h 36"/>
                  <a:gd name="T18" fmla="*/ 128 w 55"/>
                  <a:gd name="T19" fmla="*/ 65 h 36"/>
                  <a:gd name="T20" fmla="*/ 128 w 55"/>
                  <a:gd name="T21" fmla="*/ 0 h 36"/>
                  <a:gd name="T22" fmla="*/ 0 w 55"/>
                  <a:gd name="T23" fmla="*/ 91 h 36"/>
                  <a:gd name="T24" fmla="*/ 128 w 55"/>
                  <a:gd name="T25" fmla="*/ 235 h 36"/>
                  <a:gd name="T26" fmla="*/ 128 w 55"/>
                  <a:gd name="T27" fmla="*/ 15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36"/>
                  <a:gd name="T44" fmla="*/ 55 w 55"/>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36">
                    <a:moveTo>
                      <a:pt x="16" y="18"/>
                    </a:moveTo>
                    <a:cubicBezTo>
                      <a:pt x="20" y="19"/>
                      <a:pt x="24" y="19"/>
                      <a:pt x="28" y="20"/>
                    </a:cubicBezTo>
                    <a:cubicBezTo>
                      <a:pt x="31" y="21"/>
                      <a:pt x="34" y="21"/>
                      <a:pt x="36" y="23"/>
                    </a:cubicBezTo>
                    <a:cubicBezTo>
                      <a:pt x="40" y="27"/>
                      <a:pt x="45" y="31"/>
                      <a:pt x="47" y="36"/>
                    </a:cubicBezTo>
                    <a:cubicBezTo>
                      <a:pt x="50" y="35"/>
                      <a:pt x="52" y="33"/>
                      <a:pt x="55" y="31"/>
                    </a:cubicBezTo>
                    <a:cubicBezTo>
                      <a:pt x="52" y="27"/>
                      <a:pt x="49" y="23"/>
                      <a:pt x="45" y="19"/>
                    </a:cubicBezTo>
                    <a:cubicBezTo>
                      <a:pt x="44" y="18"/>
                      <a:pt x="42" y="16"/>
                      <a:pt x="41" y="14"/>
                    </a:cubicBezTo>
                    <a:cubicBezTo>
                      <a:pt x="40" y="13"/>
                      <a:pt x="38" y="13"/>
                      <a:pt x="37" y="13"/>
                    </a:cubicBezTo>
                    <a:cubicBezTo>
                      <a:pt x="31" y="12"/>
                      <a:pt x="25" y="11"/>
                      <a:pt x="19" y="10"/>
                    </a:cubicBezTo>
                    <a:cubicBezTo>
                      <a:pt x="17" y="9"/>
                      <a:pt x="16" y="10"/>
                      <a:pt x="16" y="8"/>
                    </a:cubicBezTo>
                    <a:cubicBezTo>
                      <a:pt x="16" y="5"/>
                      <a:pt x="16" y="3"/>
                      <a:pt x="16" y="0"/>
                    </a:cubicBezTo>
                    <a:cubicBezTo>
                      <a:pt x="11" y="4"/>
                      <a:pt x="5" y="7"/>
                      <a:pt x="0" y="11"/>
                    </a:cubicBezTo>
                    <a:cubicBezTo>
                      <a:pt x="5" y="16"/>
                      <a:pt x="11" y="22"/>
                      <a:pt x="16" y="28"/>
                    </a:cubicBezTo>
                    <a:cubicBezTo>
                      <a:pt x="16" y="24"/>
                      <a:pt x="16" y="21"/>
                      <a:pt x="16" y="18"/>
                    </a:cubicBezTo>
                  </a:path>
                </a:pathLst>
              </a:custGeom>
              <a:solidFill>
                <a:srgbClr val="FFFFFF"/>
              </a:solidFill>
              <a:ln w="9525">
                <a:noFill/>
                <a:round/>
                <a:headEnd/>
                <a:tailEnd/>
              </a:ln>
            </p:spPr>
            <p:txBody>
              <a:bodyPr/>
              <a:lstStyle/>
              <a:p>
                <a:endParaRPr lang="en-US"/>
              </a:p>
            </p:txBody>
          </p:sp>
          <p:sp>
            <p:nvSpPr>
              <p:cNvPr id="4454" name="Freeform 191"/>
              <p:cNvSpPr>
                <a:spLocks noChangeAspect="1"/>
              </p:cNvSpPr>
              <p:nvPr/>
            </p:nvSpPr>
            <p:spPr bwMode="auto">
              <a:xfrm>
                <a:off x="1712" y="2592"/>
                <a:ext cx="108" cy="72"/>
              </a:xfrm>
              <a:custGeom>
                <a:avLst/>
                <a:gdLst>
                  <a:gd name="T0" fmla="*/ 312 w 54"/>
                  <a:gd name="T1" fmla="*/ 144 h 36"/>
                  <a:gd name="T2" fmla="*/ 216 w 54"/>
                  <a:gd name="T3" fmla="*/ 128 h 36"/>
                  <a:gd name="T4" fmla="*/ 144 w 54"/>
                  <a:gd name="T5" fmla="*/ 104 h 36"/>
                  <a:gd name="T6" fmla="*/ 96 w 54"/>
                  <a:gd name="T7" fmla="*/ 40 h 36"/>
                  <a:gd name="T8" fmla="*/ 56 w 54"/>
                  <a:gd name="T9" fmla="*/ 0 h 36"/>
                  <a:gd name="T10" fmla="*/ 0 w 54"/>
                  <a:gd name="T11" fmla="*/ 40 h 36"/>
                  <a:gd name="T12" fmla="*/ 72 w 54"/>
                  <a:gd name="T13" fmla="*/ 136 h 36"/>
                  <a:gd name="T14" fmla="*/ 112 w 54"/>
                  <a:gd name="T15" fmla="*/ 176 h 36"/>
                  <a:gd name="T16" fmla="*/ 136 w 54"/>
                  <a:gd name="T17" fmla="*/ 184 h 36"/>
                  <a:gd name="T18" fmla="*/ 288 w 54"/>
                  <a:gd name="T19" fmla="*/ 208 h 36"/>
                  <a:gd name="T20" fmla="*/ 304 w 54"/>
                  <a:gd name="T21" fmla="*/ 224 h 36"/>
                  <a:gd name="T22" fmla="*/ 312 w 54"/>
                  <a:gd name="T23" fmla="*/ 288 h 36"/>
                  <a:gd name="T24" fmla="*/ 432 w 54"/>
                  <a:gd name="T25" fmla="*/ 200 h 36"/>
                  <a:gd name="T26" fmla="*/ 312 w 54"/>
                  <a:gd name="T27" fmla="*/ 64 h 36"/>
                  <a:gd name="T28" fmla="*/ 312 w 54"/>
                  <a:gd name="T29" fmla="*/ 144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36"/>
                  <a:gd name="T47" fmla="*/ 54 w 5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36">
                    <a:moveTo>
                      <a:pt x="39" y="18"/>
                    </a:moveTo>
                    <a:cubicBezTo>
                      <a:pt x="35" y="17"/>
                      <a:pt x="31" y="16"/>
                      <a:pt x="27" y="16"/>
                    </a:cubicBezTo>
                    <a:cubicBezTo>
                      <a:pt x="23" y="15"/>
                      <a:pt x="21" y="15"/>
                      <a:pt x="18" y="13"/>
                    </a:cubicBezTo>
                    <a:cubicBezTo>
                      <a:pt x="16" y="10"/>
                      <a:pt x="14" y="8"/>
                      <a:pt x="12" y="5"/>
                    </a:cubicBezTo>
                    <a:cubicBezTo>
                      <a:pt x="10" y="4"/>
                      <a:pt x="8" y="2"/>
                      <a:pt x="7" y="0"/>
                    </a:cubicBezTo>
                    <a:cubicBezTo>
                      <a:pt x="5" y="2"/>
                      <a:pt x="2" y="3"/>
                      <a:pt x="0" y="5"/>
                    </a:cubicBezTo>
                    <a:cubicBezTo>
                      <a:pt x="3" y="9"/>
                      <a:pt x="6" y="13"/>
                      <a:pt x="9" y="17"/>
                    </a:cubicBezTo>
                    <a:cubicBezTo>
                      <a:pt x="11" y="18"/>
                      <a:pt x="12" y="20"/>
                      <a:pt x="14" y="22"/>
                    </a:cubicBezTo>
                    <a:cubicBezTo>
                      <a:pt x="14" y="23"/>
                      <a:pt x="16" y="23"/>
                      <a:pt x="17" y="23"/>
                    </a:cubicBezTo>
                    <a:cubicBezTo>
                      <a:pt x="23" y="24"/>
                      <a:pt x="30" y="25"/>
                      <a:pt x="36" y="26"/>
                    </a:cubicBezTo>
                    <a:cubicBezTo>
                      <a:pt x="37" y="27"/>
                      <a:pt x="38" y="26"/>
                      <a:pt x="38" y="28"/>
                    </a:cubicBezTo>
                    <a:cubicBezTo>
                      <a:pt x="38" y="30"/>
                      <a:pt x="39" y="33"/>
                      <a:pt x="39" y="36"/>
                    </a:cubicBezTo>
                    <a:cubicBezTo>
                      <a:pt x="44" y="32"/>
                      <a:pt x="49" y="29"/>
                      <a:pt x="54" y="25"/>
                    </a:cubicBezTo>
                    <a:cubicBezTo>
                      <a:pt x="49" y="20"/>
                      <a:pt x="44" y="14"/>
                      <a:pt x="39" y="8"/>
                    </a:cubicBezTo>
                    <a:cubicBezTo>
                      <a:pt x="39" y="11"/>
                      <a:pt x="39" y="15"/>
                      <a:pt x="39" y="18"/>
                    </a:cubicBezTo>
                  </a:path>
                </a:pathLst>
              </a:custGeom>
              <a:solidFill>
                <a:srgbClr val="FFFFFF"/>
              </a:solidFill>
              <a:ln w="9525">
                <a:noFill/>
                <a:round/>
                <a:headEnd/>
                <a:tailEnd/>
              </a:ln>
            </p:spPr>
            <p:txBody>
              <a:bodyPr/>
              <a:lstStyle/>
              <a:p>
                <a:endParaRPr lang="en-US"/>
              </a:p>
            </p:txBody>
          </p:sp>
          <p:sp>
            <p:nvSpPr>
              <p:cNvPr id="4455" name="Freeform 192"/>
              <p:cNvSpPr>
                <a:spLocks noChangeAspect="1"/>
              </p:cNvSpPr>
              <p:nvPr/>
            </p:nvSpPr>
            <p:spPr bwMode="auto">
              <a:xfrm>
                <a:off x="1512" y="2570"/>
                <a:ext cx="110" cy="54"/>
              </a:xfrm>
              <a:custGeom>
                <a:avLst/>
                <a:gdLst>
                  <a:gd name="T0" fmla="*/ 432 w 55"/>
                  <a:gd name="T1" fmla="*/ 72 h 27"/>
                  <a:gd name="T2" fmla="*/ 376 w 55"/>
                  <a:gd name="T3" fmla="*/ 16 h 27"/>
                  <a:gd name="T4" fmla="*/ 328 w 55"/>
                  <a:gd name="T5" fmla="*/ 56 h 27"/>
                  <a:gd name="T6" fmla="*/ 264 w 55"/>
                  <a:gd name="T7" fmla="*/ 96 h 27"/>
                  <a:gd name="T8" fmla="*/ 136 w 55"/>
                  <a:gd name="T9" fmla="*/ 72 h 27"/>
                  <a:gd name="T10" fmla="*/ 128 w 55"/>
                  <a:gd name="T11" fmla="*/ 56 h 27"/>
                  <a:gd name="T12" fmla="*/ 128 w 55"/>
                  <a:gd name="T13" fmla="*/ 0 h 27"/>
                  <a:gd name="T14" fmla="*/ 0 w 55"/>
                  <a:gd name="T15" fmla="*/ 88 h 27"/>
                  <a:gd name="T16" fmla="*/ 128 w 55"/>
                  <a:gd name="T17" fmla="*/ 216 h 27"/>
                  <a:gd name="T18" fmla="*/ 128 w 55"/>
                  <a:gd name="T19" fmla="*/ 144 h 27"/>
                  <a:gd name="T20" fmla="*/ 320 w 55"/>
                  <a:gd name="T21" fmla="*/ 176 h 27"/>
                  <a:gd name="T22" fmla="*/ 384 w 55"/>
                  <a:gd name="T23" fmla="*/ 128 h 27"/>
                  <a:gd name="T24" fmla="*/ 432 w 55"/>
                  <a:gd name="T25" fmla="*/ 88 h 27"/>
                  <a:gd name="T26" fmla="*/ 432 w 55"/>
                  <a:gd name="T27" fmla="*/ 7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27"/>
                  <a:gd name="T44" fmla="*/ 55 w 55"/>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27">
                    <a:moveTo>
                      <a:pt x="54" y="9"/>
                    </a:moveTo>
                    <a:cubicBezTo>
                      <a:pt x="52" y="6"/>
                      <a:pt x="49" y="4"/>
                      <a:pt x="47" y="2"/>
                    </a:cubicBezTo>
                    <a:cubicBezTo>
                      <a:pt x="46" y="4"/>
                      <a:pt x="43" y="6"/>
                      <a:pt x="41" y="7"/>
                    </a:cubicBezTo>
                    <a:cubicBezTo>
                      <a:pt x="39" y="9"/>
                      <a:pt x="36" y="13"/>
                      <a:pt x="33" y="12"/>
                    </a:cubicBezTo>
                    <a:cubicBezTo>
                      <a:pt x="28" y="11"/>
                      <a:pt x="22" y="10"/>
                      <a:pt x="17" y="9"/>
                    </a:cubicBezTo>
                    <a:cubicBezTo>
                      <a:pt x="15" y="9"/>
                      <a:pt x="16" y="9"/>
                      <a:pt x="16" y="7"/>
                    </a:cubicBezTo>
                    <a:cubicBezTo>
                      <a:pt x="16" y="5"/>
                      <a:pt x="16" y="2"/>
                      <a:pt x="16" y="0"/>
                    </a:cubicBezTo>
                    <a:cubicBezTo>
                      <a:pt x="11" y="4"/>
                      <a:pt x="5" y="7"/>
                      <a:pt x="0" y="11"/>
                    </a:cubicBezTo>
                    <a:cubicBezTo>
                      <a:pt x="5" y="17"/>
                      <a:pt x="11" y="22"/>
                      <a:pt x="16" y="27"/>
                    </a:cubicBezTo>
                    <a:cubicBezTo>
                      <a:pt x="16" y="24"/>
                      <a:pt x="16" y="21"/>
                      <a:pt x="16" y="18"/>
                    </a:cubicBezTo>
                    <a:cubicBezTo>
                      <a:pt x="24" y="20"/>
                      <a:pt x="32" y="21"/>
                      <a:pt x="40" y="22"/>
                    </a:cubicBezTo>
                    <a:cubicBezTo>
                      <a:pt x="42" y="22"/>
                      <a:pt x="47" y="17"/>
                      <a:pt x="48" y="16"/>
                    </a:cubicBezTo>
                    <a:cubicBezTo>
                      <a:pt x="50" y="14"/>
                      <a:pt x="52" y="13"/>
                      <a:pt x="54" y="11"/>
                    </a:cubicBezTo>
                    <a:cubicBezTo>
                      <a:pt x="55" y="10"/>
                      <a:pt x="55" y="10"/>
                      <a:pt x="54" y="9"/>
                    </a:cubicBezTo>
                  </a:path>
                </a:pathLst>
              </a:custGeom>
              <a:solidFill>
                <a:srgbClr val="FFFFFF"/>
              </a:solidFill>
              <a:ln w="9525">
                <a:noFill/>
                <a:round/>
                <a:headEnd/>
                <a:tailEnd/>
              </a:ln>
            </p:spPr>
            <p:txBody>
              <a:bodyPr/>
              <a:lstStyle/>
              <a:p>
                <a:endParaRPr lang="en-US"/>
              </a:p>
            </p:txBody>
          </p:sp>
          <p:sp>
            <p:nvSpPr>
              <p:cNvPr id="4456" name="Freeform 193"/>
              <p:cNvSpPr>
                <a:spLocks noChangeAspect="1"/>
              </p:cNvSpPr>
              <p:nvPr/>
            </p:nvSpPr>
            <p:spPr bwMode="auto">
              <a:xfrm>
                <a:off x="1606" y="2458"/>
                <a:ext cx="106" cy="130"/>
              </a:xfrm>
              <a:custGeom>
                <a:avLst/>
                <a:gdLst>
                  <a:gd name="T0" fmla="*/ 424 w 53"/>
                  <a:gd name="T1" fmla="*/ 32 h 65"/>
                  <a:gd name="T2" fmla="*/ 384 w 53"/>
                  <a:gd name="T3" fmla="*/ 8 h 65"/>
                  <a:gd name="T4" fmla="*/ 304 w 53"/>
                  <a:gd name="T5" fmla="*/ 136 h 65"/>
                  <a:gd name="T6" fmla="*/ 320 w 53"/>
                  <a:gd name="T7" fmla="*/ 144 h 65"/>
                  <a:gd name="T8" fmla="*/ 128 w 53"/>
                  <a:gd name="T9" fmla="*/ 72 h 65"/>
                  <a:gd name="T10" fmla="*/ 48 w 53"/>
                  <a:gd name="T11" fmla="*/ 288 h 65"/>
                  <a:gd name="T12" fmla="*/ 16 w 53"/>
                  <a:gd name="T13" fmla="*/ 384 h 65"/>
                  <a:gd name="T14" fmla="*/ 8 w 53"/>
                  <a:gd name="T15" fmla="*/ 408 h 65"/>
                  <a:gd name="T16" fmla="*/ 24 w 53"/>
                  <a:gd name="T17" fmla="*/ 448 h 65"/>
                  <a:gd name="T18" fmla="*/ 176 w 53"/>
                  <a:gd name="T19" fmla="*/ 520 h 65"/>
                  <a:gd name="T20" fmla="*/ 240 w 53"/>
                  <a:gd name="T21" fmla="*/ 496 h 65"/>
                  <a:gd name="T22" fmla="*/ 296 w 53"/>
                  <a:gd name="T23" fmla="*/ 360 h 65"/>
                  <a:gd name="T24" fmla="*/ 384 w 53"/>
                  <a:gd name="T25" fmla="*/ 136 h 65"/>
                  <a:gd name="T26" fmla="*/ 416 w 53"/>
                  <a:gd name="T27" fmla="*/ 56 h 65"/>
                  <a:gd name="T28" fmla="*/ 424 w 53"/>
                  <a:gd name="T29" fmla="*/ 32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65"/>
                  <a:gd name="T47" fmla="*/ 53 w 53"/>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65">
                    <a:moveTo>
                      <a:pt x="53" y="4"/>
                    </a:moveTo>
                    <a:cubicBezTo>
                      <a:pt x="53" y="2"/>
                      <a:pt x="49" y="0"/>
                      <a:pt x="48" y="1"/>
                    </a:cubicBezTo>
                    <a:cubicBezTo>
                      <a:pt x="45" y="7"/>
                      <a:pt x="42" y="12"/>
                      <a:pt x="38" y="17"/>
                    </a:cubicBezTo>
                    <a:cubicBezTo>
                      <a:pt x="39" y="17"/>
                      <a:pt x="40" y="17"/>
                      <a:pt x="40" y="18"/>
                    </a:cubicBezTo>
                    <a:cubicBezTo>
                      <a:pt x="38" y="17"/>
                      <a:pt x="17" y="9"/>
                      <a:pt x="16" y="9"/>
                    </a:cubicBezTo>
                    <a:cubicBezTo>
                      <a:pt x="13" y="18"/>
                      <a:pt x="10" y="27"/>
                      <a:pt x="6" y="36"/>
                    </a:cubicBezTo>
                    <a:cubicBezTo>
                      <a:pt x="5" y="40"/>
                      <a:pt x="3" y="44"/>
                      <a:pt x="2" y="48"/>
                    </a:cubicBezTo>
                    <a:cubicBezTo>
                      <a:pt x="1" y="49"/>
                      <a:pt x="1" y="50"/>
                      <a:pt x="1" y="51"/>
                    </a:cubicBezTo>
                    <a:cubicBezTo>
                      <a:pt x="0" y="53"/>
                      <a:pt x="2" y="55"/>
                      <a:pt x="3" y="56"/>
                    </a:cubicBezTo>
                    <a:cubicBezTo>
                      <a:pt x="7" y="62"/>
                      <a:pt x="15" y="65"/>
                      <a:pt x="22" y="65"/>
                    </a:cubicBezTo>
                    <a:cubicBezTo>
                      <a:pt x="24" y="65"/>
                      <a:pt x="29" y="64"/>
                      <a:pt x="30" y="62"/>
                    </a:cubicBezTo>
                    <a:cubicBezTo>
                      <a:pt x="33" y="57"/>
                      <a:pt x="35" y="51"/>
                      <a:pt x="37" y="45"/>
                    </a:cubicBezTo>
                    <a:cubicBezTo>
                      <a:pt x="41" y="35"/>
                      <a:pt x="44" y="26"/>
                      <a:pt x="48" y="17"/>
                    </a:cubicBezTo>
                    <a:cubicBezTo>
                      <a:pt x="49" y="14"/>
                      <a:pt x="51" y="11"/>
                      <a:pt x="52" y="7"/>
                    </a:cubicBezTo>
                    <a:cubicBezTo>
                      <a:pt x="52" y="6"/>
                      <a:pt x="53" y="5"/>
                      <a:pt x="53" y="4"/>
                    </a:cubicBezTo>
                  </a:path>
                </a:pathLst>
              </a:custGeom>
              <a:solidFill>
                <a:srgbClr val="FFFFFF"/>
              </a:solidFill>
              <a:ln w="9525">
                <a:noFill/>
                <a:round/>
                <a:headEnd/>
                <a:tailEnd/>
              </a:ln>
            </p:spPr>
            <p:txBody>
              <a:bodyPr/>
              <a:lstStyle/>
              <a:p>
                <a:endParaRPr lang="en-US"/>
              </a:p>
            </p:txBody>
          </p:sp>
        </p:grpSp>
        <p:grpSp>
          <p:nvGrpSpPr>
            <p:cNvPr id="12" name="Group 194"/>
            <p:cNvGrpSpPr>
              <a:grpSpLocks noChangeAspect="1"/>
            </p:cNvGrpSpPr>
            <p:nvPr/>
          </p:nvGrpSpPr>
          <p:grpSpPr bwMode="auto">
            <a:xfrm>
              <a:off x="5375173" y="5895431"/>
              <a:ext cx="221812" cy="236796"/>
              <a:chOff x="3118" y="1268"/>
              <a:chExt cx="464" cy="485"/>
            </a:xfrm>
          </p:grpSpPr>
          <p:sp>
            <p:nvSpPr>
              <p:cNvPr id="4430" name="Freeform 195"/>
              <p:cNvSpPr>
                <a:spLocks noChangeAspect="1"/>
              </p:cNvSpPr>
              <p:nvPr/>
            </p:nvSpPr>
            <p:spPr bwMode="auto">
              <a:xfrm>
                <a:off x="3502" y="1330"/>
                <a:ext cx="80" cy="423"/>
              </a:xfrm>
              <a:custGeom>
                <a:avLst/>
                <a:gdLst>
                  <a:gd name="T0" fmla="*/ 312 w 40"/>
                  <a:gd name="T1" fmla="*/ 48 h 211"/>
                  <a:gd name="T2" fmla="*/ 40 w 40"/>
                  <a:gd name="T3" fmla="*/ 168 h 211"/>
                  <a:gd name="T4" fmla="*/ 0 w 40"/>
                  <a:gd name="T5" fmla="*/ 1668 h 211"/>
                  <a:gd name="T6" fmla="*/ 72 w 40"/>
                  <a:gd name="T7" fmla="*/ 1636 h 211"/>
                  <a:gd name="T8" fmla="*/ 288 w 40"/>
                  <a:gd name="T9" fmla="*/ 1427 h 211"/>
                  <a:gd name="T10" fmla="*/ 320 w 40"/>
                  <a:gd name="T11" fmla="*/ 1339 h 211"/>
                  <a:gd name="T12" fmla="*/ 320 w 40"/>
                  <a:gd name="T13" fmla="*/ 128 h 211"/>
                  <a:gd name="T14" fmla="*/ 312 w 40"/>
                  <a:gd name="T15" fmla="*/ 48 h 21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1"/>
                  <a:gd name="T26" fmla="*/ 40 w 4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1">
                    <a:moveTo>
                      <a:pt x="39" y="6"/>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7"/>
                      <a:pt x="39" y="6"/>
                      <a:pt x="39" y="6"/>
                    </a:cubicBezTo>
                    <a:close/>
                  </a:path>
                </a:pathLst>
              </a:custGeom>
              <a:solidFill>
                <a:srgbClr val="0B3C68"/>
              </a:solidFill>
              <a:ln w="9525">
                <a:noFill/>
                <a:round/>
                <a:headEnd/>
                <a:tailEnd/>
              </a:ln>
            </p:spPr>
            <p:txBody>
              <a:bodyPr/>
              <a:lstStyle/>
              <a:p>
                <a:endParaRPr lang="en-US"/>
              </a:p>
            </p:txBody>
          </p:sp>
          <p:sp>
            <p:nvSpPr>
              <p:cNvPr id="4431" name="Freeform 196"/>
              <p:cNvSpPr>
                <a:spLocks noChangeAspect="1"/>
              </p:cNvSpPr>
              <p:nvPr/>
            </p:nvSpPr>
            <p:spPr bwMode="auto">
              <a:xfrm>
                <a:off x="3118" y="1268"/>
                <a:ext cx="456" cy="110"/>
              </a:xfrm>
              <a:custGeom>
                <a:avLst/>
                <a:gdLst>
                  <a:gd name="T0" fmla="*/ 1824 w 228"/>
                  <a:gd name="T1" fmla="*/ 272 h 55"/>
                  <a:gd name="T2" fmla="*/ 1584 w 228"/>
                  <a:gd name="T3" fmla="*/ 440 h 55"/>
                  <a:gd name="T4" fmla="*/ 56 w 228"/>
                  <a:gd name="T5" fmla="*/ 160 h 55"/>
                  <a:gd name="T6" fmla="*/ 8 w 228"/>
                  <a:gd name="T7" fmla="*/ 200 h 55"/>
                  <a:gd name="T8" fmla="*/ 32 w 228"/>
                  <a:gd name="T9" fmla="*/ 136 h 55"/>
                  <a:gd name="T10" fmla="*/ 224 w 228"/>
                  <a:gd name="T11" fmla="*/ 8 h 55"/>
                  <a:gd name="T12" fmla="*/ 264 w 228"/>
                  <a:gd name="T13" fmla="*/ 0 h 55"/>
                  <a:gd name="T14" fmla="*/ 1768 w 228"/>
                  <a:gd name="T15" fmla="*/ 256 h 55"/>
                  <a:gd name="T16" fmla="*/ 1824 w 228"/>
                  <a:gd name="T17" fmla="*/ 27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5"/>
                  <a:gd name="T29" fmla="*/ 228 w 22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5">
                    <a:moveTo>
                      <a:pt x="228" y="34"/>
                    </a:moveTo>
                    <a:cubicBezTo>
                      <a:pt x="198" y="55"/>
                      <a:pt x="198" y="55"/>
                      <a:pt x="198" y="55"/>
                    </a:cubicBezTo>
                    <a:cubicBezTo>
                      <a:pt x="86" y="35"/>
                      <a:pt x="16" y="21"/>
                      <a:pt x="7" y="20"/>
                    </a:cubicBezTo>
                    <a:cubicBezTo>
                      <a:pt x="2" y="19"/>
                      <a:pt x="1" y="25"/>
                      <a:pt x="1" y="25"/>
                    </a:cubicBezTo>
                    <a:cubicBezTo>
                      <a:pt x="1" y="25"/>
                      <a:pt x="0" y="19"/>
                      <a:pt x="4" y="17"/>
                    </a:cubicBezTo>
                    <a:cubicBezTo>
                      <a:pt x="7" y="14"/>
                      <a:pt x="21" y="5"/>
                      <a:pt x="28" y="1"/>
                    </a:cubicBezTo>
                    <a:cubicBezTo>
                      <a:pt x="31" y="0"/>
                      <a:pt x="33" y="0"/>
                      <a:pt x="33" y="0"/>
                    </a:cubicBezTo>
                    <a:cubicBezTo>
                      <a:pt x="33" y="0"/>
                      <a:pt x="218" y="31"/>
                      <a:pt x="221" y="32"/>
                    </a:cubicBezTo>
                    <a:cubicBezTo>
                      <a:pt x="228" y="33"/>
                      <a:pt x="228" y="34"/>
                      <a:pt x="228" y="34"/>
                    </a:cubicBezTo>
                    <a:close/>
                  </a:path>
                </a:pathLst>
              </a:custGeom>
              <a:solidFill>
                <a:srgbClr val="456488"/>
              </a:solidFill>
              <a:ln w="9525">
                <a:noFill/>
                <a:round/>
                <a:headEnd/>
                <a:tailEnd/>
              </a:ln>
            </p:spPr>
            <p:txBody>
              <a:bodyPr/>
              <a:lstStyle/>
              <a:p>
                <a:endParaRPr lang="en-US"/>
              </a:p>
            </p:txBody>
          </p:sp>
          <p:sp>
            <p:nvSpPr>
              <p:cNvPr id="4432" name="Freeform 197"/>
              <p:cNvSpPr>
                <a:spLocks noChangeAspect="1"/>
              </p:cNvSpPr>
              <p:nvPr/>
            </p:nvSpPr>
            <p:spPr bwMode="auto">
              <a:xfrm>
                <a:off x="3496" y="1334"/>
                <a:ext cx="86" cy="60"/>
              </a:xfrm>
              <a:custGeom>
                <a:avLst/>
                <a:gdLst>
                  <a:gd name="T0" fmla="*/ 0 w 43"/>
                  <a:gd name="T1" fmla="*/ 168 h 30"/>
                  <a:gd name="T2" fmla="*/ 304 w 43"/>
                  <a:gd name="T3" fmla="*/ 0 h 30"/>
                  <a:gd name="T4" fmla="*/ 344 w 43"/>
                  <a:gd name="T5" fmla="*/ 48 h 30"/>
                  <a:gd name="T6" fmla="*/ 56 w 43"/>
                  <a:gd name="T7" fmla="*/ 240 h 30"/>
                  <a:gd name="T8" fmla="*/ 0 w 43"/>
                  <a:gd name="T9" fmla="*/ 168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1" y="1"/>
                      <a:pt x="42" y="3"/>
                      <a:pt x="43" y="6"/>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4433" name="Freeform 198"/>
              <p:cNvSpPr>
                <a:spLocks noChangeAspect="1"/>
              </p:cNvSpPr>
              <p:nvPr/>
            </p:nvSpPr>
            <p:spPr bwMode="auto">
              <a:xfrm>
                <a:off x="3118" y="1304"/>
                <a:ext cx="396" cy="447"/>
              </a:xfrm>
              <a:custGeom>
                <a:avLst/>
                <a:gdLst>
                  <a:gd name="T0" fmla="*/ 1544 w 198"/>
                  <a:gd name="T1" fmla="*/ 281 h 223"/>
                  <a:gd name="T2" fmla="*/ 56 w 198"/>
                  <a:gd name="T3" fmla="*/ 16 h 223"/>
                  <a:gd name="T4" fmla="*/ 0 w 198"/>
                  <a:gd name="T5" fmla="*/ 48 h 223"/>
                  <a:gd name="T6" fmla="*/ 0 w 198"/>
                  <a:gd name="T7" fmla="*/ 1355 h 223"/>
                  <a:gd name="T8" fmla="*/ 56 w 198"/>
                  <a:gd name="T9" fmla="*/ 1459 h 223"/>
                  <a:gd name="T10" fmla="*/ 1488 w 198"/>
                  <a:gd name="T11" fmla="*/ 1772 h 223"/>
                  <a:gd name="T12" fmla="*/ 1584 w 198"/>
                  <a:gd name="T13" fmla="*/ 1708 h 223"/>
                  <a:gd name="T14" fmla="*/ 1576 w 198"/>
                  <a:gd name="T15" fmla="*/ 353 h 223"/>
                  <a:gd name="T16" fmla="*/ 1544 w 198"/>
                  <a:gd name="T17" fmla="*/ 281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3" y="35"/>
                    </a:moveTo>
                    <a:cubicBezTo>
                      <a:pt x="86" y="16"/>
                      <a:pt x="16" y="3"/>
                      <a:pt x="7" y="2"/>
                    </a:cubicBezTo>
                    <a:cubicBezTo>
                      <a:pt x="0" y="0"/>
                      <a:pt x="0" y="6"/>
                      <a:pt x="0" y="6"/>
                    </a:cubicBezTo>
                    <a:cubicBezTo>
                      <a:pt x="0" y="6"/>
                      <a:pt x="0" y="157"/>
                      <a:pt x="0" y="168"/>
                    </a:cubicBezTo>
                    <a:cubicBezTo>
                      <a:pt x="0" y="179"/>
                      <a:pt x="2" y="179"/>
                      <a:pt x="7" y="181"/>
                    </a:cubicBezTo>
                    <a:cubicBezTo>
                      <a:pt x="10" y="182"/>
                      <a:pt x="153" y="212"/>
                      <a:pt x="186" y="220"/>
                    </a:cubicBezTo>
                    <a:cubicBezTo>
                      <a:pt x="198" y="223"/>
                      <a:pt x="198" y="216"/>
                      <a:pt x="198" y="212"/>
                    </a:cubicBezTo>
                    <a:cubicBezTo>
                      <a:pt x="198" y="212"/>
                      <a:pt x="197" y="50"/>
                      <a:pt x="197" y="44"/>
                    </a:cubicBezTo>
                    <a:cubicBezTo>
                      <a:pt x="197" y="39"/>
                      <a:pt x="194" y="36"/>
                      <a:pt x="193" y="35"/>
                    </a:cubicBezTo>
                    <a:close/>
                  </a:path>
                </a:pathLst>
              </a:custGeom>
              <a:solidFill>
                <a:srgbClr val="8BA6BD"/>
              </a:solidFill>
              <a:ln w="9525">
                <a:noFill/>
                <a:round/>
                <a:headEnd/>
                <a:tailEnd/>
              </a:ln>
            </p:spPr>
            <p:txBody>
              <a:bodyPr/>
              <a:lstStyle/>
              <a:p>
                <a:endParaRPr lang="en-US"/>
              </a:p>
            </p:txBody>
          </p:sp>
          <p:sp>
            <p:nvSpPr>
              <p:cNvPr id="4434" name="Freeform 199"/>
              <p:cNvSpPr>
                <a:spLocks noChangeAspect="1"/>
              </p:cNvSpPr>
              <p:nvPr/>
            </p:nvSpPr>
            <p:spPr bwMode="auto">
              <a:xfrm>
                <a:off x="3130" y="1318"/>
                <a:ext cx="372" cy="417"/>
              </a:xfrm>
              <a:custGeom>
                <a:avLst/>
                <a:gdLst>
                  <a:gd name="T0" fmla="*/ 1432 w 186"/>
                  <a:gd name="T1" fmla="*/ 257 h 208"/>
                  <a:gd name="T2" fmla="*/ 48 w 186"/>
                  <a:gd name="T3" fmla="*/ 8 h 208"/>
                  <a:gd name="T4" fmla="*/ 0 w 186"/>
                  <a:gd name="T5" fmla="*/ 40 h 208"/>
                  <a:gd name="T6" fmla="*/ 0 w 186"/>
                  <a:gd name="T7" fmla="*/ 1249 h 208"/>
                  <a:gd name="T8" fmla="*/ 48 w 186"/>
                  <a:gd name="T9" fmla="*/ 1355 h 208"/>
                  <a:gd name="T10" fmla="*/ 1400 w 186"/>
                  <a:gd name="T11" fmla="*/ 1652 h 208"/>
                  <a:gd name="T12" fmla="*/ 1472 w 186"/>
                  <a:gd name="T13" fmla="*/ 1588 h 208"/>
                  <a:gd name="T14" fmla="*/ 1472 w 186"/>
                  <a:gd name="T15" fmla="*/ 329 h 208"/>
                  <a:gd name="T16" fmla="*/ 1432 w 186"/>
                  <a:gd name="T17" fmla="*/ 25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79" y="32"/>
                    </a:moveTo>
                    <a:cubicBezTo>
                      <a:pt x="80" y="14"/>
                      <a:pt x="15" y="2"/>
                      <a:pt x="6" y="1"/>
                    </a:cubicBezTo>
                    <a:cubicBezTo>
                      <a:pt x="0" y="0"/>
                      <a:pt x="0" y="5"/>
                      <a:pt x="0" y="5"/>
                    </a:cubicBezTo>
                    <a:cubicBezTo>
                      <a:pt x="0" y="5"/>
                      <a:pt x="0" y="145"/>
                      <a:pt x="0" y="155"/>
                    </a:cubicBezTo>
                    <a:cubicBezTo>
                      <a:pt x="0" y="166"/>
                      <a:pt x="2" y="166"/>
                      <a:pt x="6" y="168"/>
                    </a:cubicBezTo>
                    <a:cubicBezTo>
                      <a:pt x="9" y="169"/>
                      <a:pt x="144" y="198"/>
                      <a:pt x="175" y="205"/>
                    </a:cubicBezTo>
                    <a:cubicBezTo>
                      <a:pt x="186" y="208"/>
                      <a:pt x="184" y="200"/>
                      <a:pt x="184" y="197"/>
                    </a:cubicBezTo>
                    <a:cubicBezTo>
                      <a:pt x="184" y="197"/>
                      <a:pt x="184" y="47"/>
                      <a:pt x="184" y="41"/>
                    </a:cubicBezTo>
                    <a:cubicBezTo>
                      <a:pt x="184" y="36"/>
                      <a:pt x="183" y="33"/>
                      <a:pt x="179" y="32"/>
                    </a:cubicBezTo>
                    <a:close/>
                  </a:path>
                </a:pathLst>
              </a:custGeom>
              <a:solidFill>
                <a:srgbClr val="5D7695"/>
              </a:solidFill>
              <a:ln w="9525">
                <a:noFill/>
                <a:round/>
                <a:headEnd/>
                <a:tailEnd/>
              </a:ln>
            </p:spPr>
            <p:txBody>
              <a:bodyPr/>
              <a:lstStyle/>
              <a:p>
                <a:endParaRPr lang="en-US"/>
              </a:p>
            </p:txBody>
          </p:sp>
          <p:sp>
            <p:nvSpPr>
              <p:cNvPr id="4435" name="Freeform 200"/>
              <p:cNvSpPr>
                <a:spLocks noChangeAspect="1" noEditPoints="1"/>
              </p:cNvSpPr>
              <p:nvPr/>
            </p:nvSpPr>
            <p:spPr bwMode="auto">
              <a:xfrm>
                <a:off x="3128" y="1318"/>
                <a:ext cx="374" cy="413"/>
              </a:xfrm>
              <a:custGeom>
                <a:avLst/>
                <a:gdLst>
                  <a:gd name="T0" fmla="*/ 16 w 187"/>
                  <a:gd name="T1" fmla="*/ 8 h 206"/>
                  <a:gd name="T2" fmla="*/ 0 w 187"/>
                  <a:gd name="T3" fmla="*/ 40 h 206"/>
                  <a:gd name="T4" fmla="*/ 0 w 187"/>
                  <a:gd name="T5" fmla="*/ 1251 h 206"/>
                  <a:gd name="T6" fmla="*/ 56 w 187"/>
                  <a:gd name="T7" fmla="*/ 1355 h 206"/>
                  <a:gd name="T8" fmla="*/ 552 w 187"/>
                  <a:gd name="T9" fmla="*/ 1468 h 206"/>
                  <a:gd name="T10" fmla="*/ 1400 w 187"/>
                  <a:gd name="T11" fmla="*/ 1652 h 206"/>
                  <a:gd name="T12" fmla="*/ 1464 w 187"/>
                  <a:gd name="T13" fmla="*/ 1652 h 206"/>
                  <a:gd name="T14" fmla="*/ 1488 w 187"/>
                  <a:gd name="T15" fmla="*/ 1588 h 206"/>
                  <a:gd name="T16" fmla="*/ 1480 w 187"/>
                  <a:gd name="T17" fmla="*/ 329 h 206"/>
                  <a:gd name="T18" fmla="*/ 1440 w 187"/>
                  <a:gd name="T19" fmla="*/ 249 h 206"/>
                  <a:gd name="T20" fmla="*/ 1440 w 187"/>
                  <a:gd name="T21" fmla="*/ 249 h 206"/>
                  <a:gd name="T22" fmla="*/ 64 w 187"/>
                  <a:gd name="T23" fmla="*/ 0 h 206"/>
                  <a:gd name="T24" fmla="*/ 16 w 187"/>
                  <a:gd name="T25" fmla="*/ 8 h 206"/>
                  <a:gd name="T26" fmla="*/ 1408 w 187"/>
                  <a:gd name="T27" fmla="*/ 1644 h 206"/>
                  <a:gd name="T28" fmla="*/ 552 w 187"/>
                  <a:gd name="T29" fmla="*/ 1452 h 206"/>
                  <a:gd name="T30" fmla="*/ 64 w 187"/>
                  <a:gd name="T31" fmla="*/ 1347 h 206"/>
                  <a:gd name="T32" fmla="*/ 16 w 187"/>
                  <a:gd name="T33" fmla="*/ 1251 h 206"/>
                  <a:gd name="T34" fmla="*/ 16 w 187"/>
                  <a:gd name="T35" fmla="*/ 40 h 206"/>
                  <a:gd name="T36" fmla="*/ 24 w 187"/>
                  <a:gd name="T37" fmla="*/ 16 h 206"/>
                  <a:gd name="T38" fmla="*/ 56 w 187"/>
                  <a:gd name="T39" fmla="*/ 8 h 206"/>
                  <a:gd name="T40" fmla="*/ 1440 w 187"/>
                  <a:gd name="T41" fmla="*/ 265 h 206"/>
                  <a:gd name="T42" fmla="*/ 1472 w 187"/>
                  <a:gd name="T43" fmla="*/ 329 h 206"/>
                  <a:gd name="T44" fmla="*/ 1472 w 187"/>
                  <a:gd name="T45" fmla="*/ 1588 h 206"/>
                  <a:gd name="T46" fmla="*/ 1456 w 187"/>
                  <a:gd name="T47" fmla="*/ 1644 h 206"/>
                  <a:gd name="T48" fmla="*/ 1408 w 187"/>
                  <a:gd name="T49" fmla="*/ 1644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206"/>
                  <a:gd name="T77" fmla="*/ 187 w 187"/>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206">
                    <a:moveTo>
                      <a:pt x="2" y="1"/>
                    </a:moveTo>
                    <a:cubicBezTo>
                      <a:pt x="1" y="2"/>
                      <a:pt x="0" y="5"/>
                      <a:pt x="0" y="5"/>
                    </a:cubicBezTo>
                    <a:cubicBezTo>
                      <a:pt x="0" y="155"/>
                      <a:pt x="0" y="155"/>
                      <a:pt x="0" y="155"/>
                    </a:cubicBezTo>
                    <a:cubicBezTo>
                      <a:pt x="0" y="166"/>
                      <a:pt x="2" y="167"/>
                      <a:pt x="7" y="168"/>
                    </a:cubicBezTo>
                    <a:cubicBezTo>
                      <a:pt x="8" y="169"/>
                      <a:pt x="31" y="174"/>
                      <a:pt x="69" y="182"/>
                    </a:cubicBezTo>
                    <a:cubicBezTo>
                      <a:pt x="175" y="205"/>
                      <a:pt x="175" y="205"/>
                      <a:pt x="175" y="205"/>
                    </a:cubicBezTo>
                    <a:cubicBezTo>
                      <a:pt x="178" y="206"/>
                      <a:pt x="181" y="206"/>
                      <a:pt x="183" y="205"/>
                    </a:cubicBezTo>
                    <a:cubicBezTo>
                      <a:pt x="187" y="203"/>
                      <a:pt x="186" y="197"/>
                      <a:pt x="186" y="197"/>
                    </a:cubicBezTo>
                    <a:cubicBezTo>
                      <a:pt x="185" y="41"/>
                      <a:pt x="185" y="41"/>
                      <a:pt x="185" y="41"/>
                    </a:cubicBezTo>
                    <a:cubicBezTo>
                      <a:pt x="185" y="36"/>
                      <a:pt x="185" y="32"/>
                      <a:pt x="180" y="31"/>
                    </a:cubicBezTo>
                    <a:cubicBezTo>
                      <a:pt x="180" y="31"/>
                      <a:pt x="180" y="31"/>
                      <a:pt x="180" y="31"/>
                    </a:cubicBezTo>
                    <a:cubicBezTo>
                      <a:pt x="8" y="0"/>
                      <a:pt x="8" y="0"/>
                      <a:pt x="8" y="0"/>
                    </a:cubicBezTo>
                    <a:cubicBezTo>
                      <a:pt x="5" y="0"/>
                      <a:pt x="4" y="0"/>
                      <a:pt x="2" y="1"/>
                    </a:cubicBezTo>
                    <a:close/>
                    <a:moveTo>
                      <a:pt x="176" y="204"/>
                    </a:moveTo>
                    <a:cubicBezTo>
                      <a:pt x="69" y="180"/>
                      <a:pt x="69" y="180"/>
                      <a:pt x="69" y="180"/>
                    </a:cubicBezTo>
                    <a:cubicBezTo>
                      <a:pt x="37" y="173"/>
                      <a:pt x="9" y="167"/>
                      <a:pt x="8" y="167"/>
                    </a:cubicBezTo>
                    <a:cubicBezTo>
                      <a:pt x="3" y="165"/>
                      <a:pt x="2" y="165"/>
                      <a:pt x="2" y="155"/>
                    </a:cubicBezTo>
                    <a:cubicBezTo>
                      <a:pt x="2" y="5"/>
                      <a:pt x="2" y="5"/>
                      <a:pt x="2" y="5"/>
                    </a:cubicBezTo>
                    <a:cubicBezTo>
                      <a:pt x="2" y="5"/>
                      <a:pt x="2" y="3"/>
                      <a:pt x="3" y="2"/>
                    </a:cubicBezTo>
                    <a:cubicBezTo>
                      <a:pt x="4" y="1"/>
                      <a:pt x="6" y="1"/>
                      <a:pt x="7" y="1"/>
                    </a:cubicBezTo>
                    <a:cubicBezTo>
                      <a:pt x="180" y="33"/>
                      <a:pt x="180" y="33"/>
                      <a:pt x="180" y="33"/>
                    </a:cubicBezTo>
                    <a:cubicBezTo>
                      <a:pt x="183" y="33"/>
                      <a:pt x="184" y="36"/>
                      <a:pt x="184" y="41"/>
                    </a:cubicBezTo>
                    <a:cubicBezTo>
                      <a:pt x="184" y="197"/>
                      <a:pt x="184" y="197"/>
                      <a:pt x="184" y="197"/>
                    </a:cubicBezTo>
                    <a:cubicBezTo>
                      <a:pt x="184" y="197"/>
                      <a:pt x="185" y="202"/>
                      <a:pt x="182" y="204"/>
                    </a:cubicBezTo>
                    <a:cubicBezTo>
                      <a:pt x="181" y="205"/>
                      <a:pt x="177" y="204"/>
                      <a:pt x="176" y="204"/>
                    </a:cubicBezTo>
                    <a:close/>
                  </a:path>
                </a:pathLst>
              </a:custGeom>
              <a:solidFill>
                <a:srgbClr val="2B4F7C"/>
              </a:solidFill>
              <a:ln w="9525">
                <a:noFill/>
                <a:round/>
                <a:headEnd/>
                <a:tailEnd/>
              </a:ln>
            </p:spPr>
            <p:txBody>
              <a:bodyPr/>
              <a:lstStyle/>
              <a:p>
                <a:endParaRPr lang="en-US"/>
              </a:p>
            </p:txBody>
          </p:sp>
          <p:sp>
            <p:nvSpPr>
              <p:cNvPr id="4436" name="Freeform 201"/>
              <p:cNvSpPr>
                <a:spLocks noChangeAspect="1" noEditPoints="1"/>
              </p:cNvSpPr>
              <p:nvPr/>
            </p:nvSpPr>
            <p:spPr bwMode="auto">
              <a:xfrm>
                <a:off x="3152" y="1370"/>
                <a:ext cx="334" cy="330"/>
              </a:xfrm>
              <a:custGeom>
                <a:avLst/>
                <a:gdLst>
                  <a:gd name="T0" fmla="*/ 792 w 167"/>
                  <a:gd name="T1" fmla="*/ 928 h 165"/>
                  <a:gd name="T2" fmla="*/ 1000 w 167"/>
                  <a:gd name="T3" fmla="*/ 1184 h 165"/>
                  <a:gd name="T4" fmla="*/ 1152 w 167"/>
                  <a:gd name="T5" fmla="*/ 1296 h 165"/>
                  <a:gd name="T6" fmla="*/ 1336 w 167"/>
                  <a:gd name="T7" fmla="*/ 1200 h 165"/>
                  <a:gd name="T8" fmla="*/ 1240 w 167"/>
                  <a:gd name="T9" fmla="*/ 1032 h 165"/>
                  <a:gd name="T10" fmla="*/ 1048 w 167"/>
                  <a:gd name="T11" fmla="*/ 984 h 165"/>
                  <a:gd name="T12" fmla="*/ 416 w 167"/>
                  <a:gd name="T13" fmla="*/ 328 h 165"/>
                  <a:gd name="T14" fmla="*/ 384 w 167"/>
                  <a:gd name="T15" fmla="*/ 256 h 165"/>
                  <a:gd name="T16" fmla="*/ 456 w 167"/>
                  <a:gd name="T17" fmla="*/ 320 h 165"/>
                  <a:gd name="T18" fmla="*/ 800 w 167"/>
                  <a:gd name="T19" fmla="*/ 440 h 165"/>
                  <a:gd name="T20" fmla="*/ 904 w 167"/>
                  <a:gd name="T21" fmla="*/ 440 h 165"/>
                  <a:gd name="T22" fmla="*/ 832 w 167"/>
                  <a:gd name="T23" fmla="*/ 328 h 165"/>
                  <a:gd name="T24" fmla="*/ 1096 w 167"/>
                  <a:gd name="T25" fmla="*/ 848 h 165"/>
                  <a:gd name="T26" fmla="*/ 1064 w 167"/>
                  <a:gd name="T27" fmla="*/ 872 h 165"/>
                  <a:gd name="T28" fmla="*/ 1032 w 167"/>
                  <a:gd name="T29" fmla="*/ 800 h 165"/>
                  <a:gd name="T30" fmla="*/ 1016 w 167"/>
                  <a:gd name="T31" fmla="*/ 752 h 165"/>
                  <a:gd name="T32" fmla="*/ 1024 w 167"/>
                  <a:gd name="T33" fmla="*/ 696 h 165"/>
                  <a:gd name="T34" fmla="*/ 992 w 167"/>
                  <a:gd name="T35" fmla="*/ 712 h 165"/>
                  <a:gd name="T36" fmla="*/ 968 w 167"/>
                  <a:gd name="T37" fmla="*/ 568 h 165"/>
                  <a:gd name="T38" fmla="*/ 912 w 167"/>
                  <a:gd name="T39" fmla="*/ 536 h 165"/>
                  <a:gd name="T40" fmla="*/ 896 w 167"/>
                  <a:gd name="T41" fmla="*/ 496 h 165"/>
                  <a:gd name="T42" fmla="*/ 872 w 167"/>
                  <a:gd name="T43" fmla="*/ 1224 h 165"/>
                  <a:gd name="T44" fmla="*/ 832 w 167"/>
                  <a:gd name="T45" fmla="*/ 1104 h 165"/>
                  <a:gd name="T46" fmla="*/ 944 w 167"/>
                  <a:gd name="T47" fmla="*/ 1160 h 165"/>
                  <a:gd name="T48" fmla="*/ 448 w 167"/>
                  <a:gd name="T49" fmla="*/ 1016 h 165"/>
                  <a:gd name="T50" fmla="*/ 448 w 167"/>
                  <a:gd name="T51" fmla="*/ 1064 h 165"/>
                  <a:gd name="T52" fmla="*/ 512 w 167"/>
                  <a:gd name="T53" fmla="*/ 1080 h 165"/>
                  <a:gd name="T54" fmla="*/ 552 w 167"/>
                  <a:gd name="T55" fmla="*/ 1088 h 165"/>
                  <a:gd name="T56" fmla="*/ 592 w 167"/>
                  <a:gd name="T57" fmla="*/ 1048 h 165"/>
                  <a:gd name="T58" fmla="*/ 592 w 167"/>
                  <a:gd name="T59" fmla="*/ 1096 h 165"/>
                  <a:gd name="T60" fmla="*/ 712 w 167"/>
                  <a:gd name="T61" fmla="*/ 1080 h 165"/>
                  <a:gd name="T62" fmla="*/ 752 w 167"/>
                  <a:gd name="T63" fmla="*/ 1128 h 165"/>
                  <a:gd name="T64" fmla="*/ 792 w 167"/>
                  <a:gd name="T65" fmla="*/ 1144 h 165"/>
                  <a:gd name="T66" fmla="*/ 168 w 167"/>
                  <a:gd name="T67" fmla="*/ 600 h 165"/>
                  <a:gd name="T68" fmla="*/ 256 w 167"/>
                  <a:gd name="T69" fmla="*/ 640 h 165"/>
                  <a:gd name="T70" fmla="*/ 192 w 167"/>
                  <a:gd name="T71" fmla="*/ 720 h 165"/>
                  <a:gd name="T72" fmla="*/ 264 w 167"/>
                  <a:gd name="T73" fmla="*/ 552 h 165"/>
                  <a:gd name="T74" fmla="*/ 320 w 167"/>
                  <a:gd name="T75" fmla="*/ 544 h 165"/>
                  <a:gd name="T76" fmla="*/ 344 w 167"/>
                  <a:gd name="T77" fmla="*/ 512 h 165"/>
                  <a:gd name="T78" fmla="*/ 328 w 167"/>
                  <a:gd name="T79" fmla="*/ 448 h 165"/>
                  <a:gd name="T80" fmla="*/ 360 w 167"/>
                  <a:gd name="T81" fmla="*/ 480 h 165"/>
                  <a:gd name="T82" fmla="*/ 384 w 167"/>
                  <a:gd name="T83" fmla="*/ 352 h 165"/>
                  <a:gd name="T84" fmla="*/ 472 w 167"/>
                  <a:gd name="T85" fmla="*/ 704 h 165"/>
                  <a:gd name="T86" fmla="*/ 640 w 167"/>
                  <a:gd name="T87" fmla="*/ 600 h 165"/>
                  <a:gd name="T88" fmla="*/ 520 w 167"/>
                  <a:gd name="T89" fmla="*/ 208 h 165"/>
                  <a:gd name="T90" fmla="*/ 672 w 167"/>
                  <a:gd name="T91" fmla="*/ 312 h 165"/>
                  <a:gd name="T92" fmla="*/ 856 w 167"/>
                  <a:gd name="T93" fmla="*/ 216 h 165"/>
                  <a:gd name="T94" fmla="*/ 760 w 167"/>
                  <a:gd name="T95" fmla="*/ 48 h 165"/>
                  <a:gd name="T96" fmla="*/ 568 w 167"/>
                  <a:gd name="T97" fmla="*/ 8 h 165"/>
                  <a:gd name="T98" fmla="*/ 48 w 167"/>
                  <a:gd name="T99" fmla="*/ 952 h 165"/>
                  <a:gd name="T100" fmla="*/ 192 w 167"/>
                  <a:gd name="T101" fmla="*/ 1056 h 165"/>
                  <a:gd name="T102" fmla="*/ 376 w 167"/>
                  <a:gd name="T103" fmla="*/ 968 h 165"/>
                  <a:gd name="T104" fmla="*/ 280 w 167"/>
                  <a:gd name="T105" fmla="*/ 800 h 165"/>
                  <a:gd name="T106" fmla="*/ 88 w 167"/>
                  <a:gd name="T107" fmla="*/ 752 h 165"/>
                  <a:gd name="T108" fmla="*/ 648 w 167"/>
                  <a:gd name="T109" fmla="*/ 680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
                  <a:gd name="T166" fmla="*/ 0 h 165"/>
                  <a:gd name="T167" fmla="*/ 167 w 167"/>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 h="165">
                    <a:moveTo>
                      <a:pt x="80" y="118"/>
                    </a:moveTo>
                    <a:cubicBezTo>
                      <a:pt x="80" y="114"/>
                      <a:pt x="82" y="107"/>
                      <a:pt x="88" y="107"/>
                    </a:cubicBezTo>
                    <a:cubicBezTo>
                      <a:pt x="93" y="108"/>
                      <a:pt x="97" y="111"/>
                      <a:pt x="99" y="116"/>
                    </a:cubicBezTo>
                    <a:cubicBezTo>
                      <a:pt x="94" y="112"/>
                      <a:pt x="83" y="111"/>
                      <a:pt x="80" y="118"/>
                    </a:cubicBezTo>
                    <a:moveTo>
                      <a:pt x="120" y="138"/>
                    </a:moveTo>
                    <a:cubicBezTo>
                      <a:pt x="122" y="142"/>
                      <a:pt x="124" y="145"/>
                      <a:pt x="125" y="148"/>
                    </a:cubicBezTo>
                    <a:cubicBezTo>
                      <a:pt x="127" y="150"/>
                      <a:pt x="128" y="152"/>
                      <a:pt x="129" y="154"/>
                    </a:cubicBezTo>
                    <a:cubicBezTo>
                      <a:pt x="129" y="155"/>
                      <a:pt x="131" y="159"/>
                      <a:pt x="132" y="159"/>
                    </a:cubicBezTo>
                    <a:cubicBezTo>
                      <a:pt x="136" y="160"/>
                      <a:pt x="140" y="161"/>
                      <a:pt x="144" y="162"/>
                    </a:cubicBezTo>
                    <a:cubicBezTo>
                      <a:pt x="145" y="162"/>
                      <a:pt x="155" y="165"/>
                      <a:pt x="156" y="164"/>
                    </a:cubicBezTo>
                    <a:cubicBezTo>
                      <a:pt x="158" y="161"/>
                      <a:pt x="161" y="158"/>
                      <a:pt x="163" y="155"/>
                    </a:cubicBezTo>
                    <a:cubicBezTo>
                      <a:pt x="164" y="154"/>
                      <a:pt x="167" y="151"/>
                      <a:pt x="167" y="150"/>
                    </a:cubicBezTo>
                    <a:cubicBezTo>
                      <a:pt x="167" y="148"/>
                      <a:pt x="165" y="145"/>
                      <a:pt x="164" y="144"/>
                    </a:cubicBezTo>
                    <a:cubicBezTo>
                      <a:pt x="162" y="140"/>
                      <a:pt x="160" y="137"/>
                      <a:pt x="158" y="133"/>
                    </a:cubicBezTo>
                    <a:cubicBezTo>
                      <a:pt x="157" y="132"/>
                      <a:pt x="156" y="129"/>
                      <a:pt x="155" y="129"/>
                    </a:cubicBezTo>
                    <a:cubicBezTo>
                      <a:pt x="153" y="128"/>
                      <a:pt x="150" y="128"/>
                      <a:pt x="148" y="127"/>
                    </a:cubicBezTo>
                    <a:cubicBezTo>
                      <a:pt x="145" y="127"/>
                      <a:pt x="143" y="126"/>
                      <a:pt x="141" y="125"/>
                    </a:cubicBezTo>
                    <a:cubicBezTo>
                      <a:pt x="139" y="125"/>
                      <a:pt x="132" y="123"/>
                      <a:pt x="131" y="123"/>
                    </a:cubicBezTo>
                    <a:cubicBezTo>
                      <a:pt x="127" y="128"/>
                      <a:pt x="123" y="133"/>
                      <a:pt x="120" y="138"/>
                    </a:cubicBezTo>
                    <a:moveTo>
                      <a:pt x="55" y="44"/>
                    </a:moveTo>
                    <a:cubicBezTo>
                      <a:pt x="54" y="43"/>
                      <a:pt x="53" y="42"/>
                      <a:pt x="52" y="41"/>
                    </a:cubicBezTo>
                    <a:cubicBezTo>
                      <a:pt x="51" y="40"/>
                      <a:pt x="51" y="40"/>
                      <a:pt x="52" y="38"/>
                    </a:cubicBezTo>
                    <a:cubicBezTo>
                      <a:pt x="53" y="37"/>
                      <a:pt x="53" y="37"/>
                      <a:pt x="52" y="35"/>
                    </a:cubicBezTo>
                    <a:cubicBezTo>
                      <a:pt x="51" y="34"/>
                      <a:pt x="49" y="33"/>
                      <a:pt x="48" y="32"/>
                    </a:cubicBezTo>
                    <a:cubicBezTo>
                      <a:pt x="50" y="32"/>
                      <a:pt x="60" y="30"/>
                      <a:pt x="60" y="31"/>
                    </a:cubicBezTo>
                    <a:cubicBezTo>
                      <a:pt x="62" y="36"/>
                      <a:pt x="63" y="41"/>
                      <a:pt x="64" y="46"/>
                    </a:cubicBezTo>
                    <a:cubicBezTo>
                      <a:pt x="62" y="44"/>
                      <a:pt x="59" y="42"/>
                      <a:pt x="57" y="40"/>
                    </a:cubicBezTo>
                    <a:cubicBezTo>
                      <a:pt x="57" y="41"/>
                      <a:pt x="56" y="42"/>
                      <a:pt x="55" y="44"/>
                    </a:cubicBezTo>
                    <a:moveTo>
                      <a:pt x="104" y="41"/>
                    </a:moveTo>
                    <a:cubicBezTo>
                      <a:pt x="103" y="46"/>
                      <a:pt x="101" y="50"/>
                      <a:pt x="100" y="55"/>
                    </a:cubicBezTo>
                    <a:cubicBezTo>
                      <a:pt x="101" y="54"/>
                      <a:pt x="107" y="52"/>
                      <a:pt x="107" y="53"/>
                    </a:cubicBezTo>
                    <a:cubicBezTo>
                      <a:pt x="109" y="57"/>
                      <a:pt x="109" y="57"/>
                      <a:pt x="109" y="57"/>
                    </a:cubicBezTo>
                    <a:cubicBezTo>
                      <a:pt x="111" y="56"/>
                      <a:pt x="112" y="56"/>
                      <a:pt x="113" y="55"/>
                    </a:cubicBezTo>
                    <a:cubicBezTo>
                      <a:pt x="113" y="54"/>
                      <a:pt x="112" y="52"/>
                      <a:pt x="111" y="51"/>
                    </a:cubicBezTo>
                    <a:cubicBezTo>
                      <a:pt x="113" y="50"/>
                      <a:pt x="114" y="50"/>
                      <a:pt x="116" y="49"/>
                    </a:cubicBezTo>
                    <a:cubicBezTo>
                      <a:pt x="112" y="46"/>
                      <a:pt x="108" y="44"/>
                      <a:pt x="104" y="41"/>
                    </a:cubicBezTo>
                    <a:moveTo>
                      <a:pt x="140" y="119"/>
                    </a:moveTo>
                    <a:cubicBezTo>
                      <a:pt x="141" y="114"/>
                      <a:pt x="142" y="110"/>
                      <a:pt x="144" y="105"/>
                    </a:cubicBezTo>
                    <a:cubicBezTo>
                      <a:pt x="142" y="106"/>
                      <a:pt x="138" y="108"/>
                      <a:pt x="137" y="106"/>
                    </a:cubicBezTo>
                    <a:cubicBezTo>
                      <a:pt x="137" y="106"/>
                      <a:pt x="136" y="103"/>
                      <a:pt x="135" y="103"/>
                    </a:cubicBezTo>
                    <a:cubicBezTo>
                      <a:pt x="134" y="104"/>
                      <a:pt x="133" y="105"/>
                      <a:pt x="132" y="105"/>
                    </a:cubicBezTo>
                    <a:cubicBezTo>
                      <a:pt x="132" y="106"/>
                      <a:pt x="133" y="108"/>
                      <a:pt x="133" y="109"/>
                    </a:cubicBezTo>
                    <a:cubicBezTo>
                      <a:pt x="132" y="110"/>
                      <a:pt x="130" y="110"/>
                      <a:pt x="128" y="111"/>
                    </a:cubicBezTo>
                    <a:cubicBezTo>
                      <a:pt x="132" y="114"/>
                      <a:pt x="136" y="116"/>
                      <a:pt x="140" y="119"/>
                    </a:cubicBezTo>
                    <a:moveTo>
                      <a:pt x="129" y="100"/>
                    </a:moveTo>
                    <a:cubicBezTo>
                      <a:pt x="130" y="99"/>
                      <a:pt x="132" y="99"/>
                      <a:pt x="133" y="98"/>
                    </a:cubicBezTo>
                    <a:cubicBezTo>
                      <a:pt x="133" y="96"/>
                      <a:pt x="132" y="95"/>
                      <a:pt x="131" y="93"/>
                    </a:cubicBezTo>
                    <a:cubicBezTo>
                      <a:pt x="127" y="94"/>
                      <a:pt x="127" y="94"/>
                      <a:pt x="127" y="94"/>
                    </a:cubicBezTo>
                    <a:cubicBezTo>
                      <a:pt x="127" y="96"/>
                      <a:pt x="128" y="98"/>
                      <a:pt x="129" y="100"/>
                    </a:cubicBezTo>
                    <a:moveTo>
                      <a:pt x="124" y="89"/>
                    </a:moveTo>
                    <a:cubicBezTo>
                      <a:pt x="126" y="88"/>
                      <a:pt x="127" y="88"/>
                      <a:pt x="128" y="87"/>
                    </a:cubicBezTo>
                    <a:cubicBezTo>
                      <a:pt x="128" y="86"/>
                      <a:pt x="127" y="84"/>
                      <a:pt x="126" y="82"/>
                    </a:cubicBezTo>
                    <a:cubicBezTo>
                      <a:pt x="126" y="82"/>
                      <a:pt x="122" y="83"/>
                      <a:pt x="121" y="84"/>
                    </a:cubicBezTo>
                    <a:cubicBezTo>
                      <a:pt x="122" y="85"/>
                      <a:pt x="123" y="87"/>
                      <a:pt x="124" y="89"/>
                    </a:cubicBezTo>
                    <a:moveTo>
                      <a:pt x="119" y="78"/>
                    </a:moveTo>
                    <a:cubicBezTo>
                      <a:pt x="120" y="78"/>
                      <a:pt x="122" y="77"/>
                      <a:pt x="123" y="76"/>
                    </a:cubicBezTo>
                    <a:cubicBezTo>
                      <a:pt x="123" y="75"/>
                      <a:pt x="122" y="73"/>
                      <a:pt x="121" y="71"/>
                    </a:cubicBezTo>
                    <a:cubicBezTo>
                      <a:pt x="117" y="73"/>
                      <a:pt x="117" y="73"/>
                      <a:pt x="117" y="73"/>
                    </a:cubicBezTo>
                    <a:cubicBezTo>
                      <a:pt x="117" y="75"/>
                      <a:pt x="118" y="76"/>
                      <a:pt x="119" y="78"/>
                    </a:cubicBezTo>
                    <a:moveTo>
                      <a:pt x="114" y="67"/>
                    </a:moveTo>
                    <a:cubicBezTo>
                      <a:pt x="115" y="67"/>
                      <a:pt x="117" y="66"/>
                      <a:pt x="118" y="66"/>
                    </a:cubicBezTo>
                    <a:cubicBezTo>
                      <a:pt x="118" y="64"/>
                      <a:pt x="117" y="62"/>
                      <a:pt x="116" y="61"/>
                    </a:cubicBezTo>
                    <a:cubicBezTo>
                      <a:pt x="116" y="60"/>
                      <a:pt x="112" y="62"/>
                      <a:pt x="112" y="62"/>
                    </a:cubicBezTo>
                    <a:cubicBezTo>
                      <a:pt x="112" y="64"/>
                      <a:pt x="113" y="66"/>
                      <a:pt x="114" y="67"/>
                    </a:cubicBezTo>
                    <a:moveTo>
                      <a:pt x="118" y="145"/>
                    </a:moveTo>
                    <a:cubicBezTo>
                      <a:pt x="115" y="148"/>
                      <a:pt x="112" y="150"/>
                      <a:pt x="109" y="153"/>
                    </a:cubicBezTo>
                    <a:cubicBezTo>
                      <a:pt x="109" y="152"/>
                      <a:pt x="109" y="145"/>
                      <a:pt x="108" y="145"/>
                    </a:cubicBezTo>
                    <a:cubicBezTo>
                      <a:pt x="105" y="144"/>
                      <a:pt x="105" y="144"/>
                      <a:pt x="105" y="144"/>
                    </a:cubicBezTo>
                    <a:cubicBezTo>
                      <a:pt x="104" y="142"/>
                      <a:pt x="104" y="140"/>
                      <a:pt x="104" y="138"/>
                    </a:cubicBezTo>
                    <a:cubicBezTo>
                      <a:pt x="106" y="139"/>
                      <a:pt x="107" y="139"/>
                      <a:pt x="109" y="139"/>
                    </a:cubicBezTo>
                    <a:cubicBezTo>
                      <a:pt x="108" y="137"/>
                      <a:pt x="108" y="135"/>
                      <a:pt x="108" y="133"/>
                    </a:cubicBezTo>
                    <a:cubicBezTo>
                      <a:pt x="112" y="137"/>
                      <a:pt x="115" y="141"/>
                      <a:pt x="118" y="145"/>
                    </a:cubicBezTo>
                    <a:moveTo>
                      <a:pt x="46" y="128"/>
                    </a:moveTo>
                    <a:cubicBezTo>
                      <a:pt x="49" y="125"/>
                      <a:pt x="52" y="123"/>
                      <a:pt x="55" y="120"/>
                    </a:cubicBezTo>
                    <a:cubicBezTo>
                      <a:pt x="55" y="121"/>
                      <a:pt x="55" y="127"/>
                      <a:pt x="56" y="127"/>
                    </a:cubicBezTo>
                    <a:cubicBezTo>
                      <a:pt x="57" y="128"/>
                      <a:pt x="59" y="128"/>
                      <a:pt x="59" y="129"/>
                    </a:cubicBezTo>
                    <a:cubicBezTo>
                      <a:pt x="59" y="130"/>
                      <a:pt x="59" y="132"/>
                      <a:pt x="59" y="133"/>
                    </a:cubicBezTo>
                    <a:cubicBezTo>
                      <a:pt x="58" y="133"/>
                      <a:pt x="57" y="133"/>
                      <a:pt x="56" y="133"/>
                    </a:cubicBezTo>
                    <a:cubicBezTo>
                      <a:pt x="56" y="135"/>
                      <a:pt x="56" y="137"/>
                      <a:pt x="56" y="140"/>
                    </a:cubicBezTo>
                    <a:cubicBezTo>
                      <a:pt x="52" y="136"/>
                      <a:pt x="49" y="132"/>
                      <a:pt x="46" y="128"/>
                    </a:cubicBezTo>
                    <a:moveTo>
                      <a:pt x="64" y="135"/>
                    </a:moveTo>
                    <a:cubicBezTo>
                      <a:pt x="64" y="133"/>
                      <a:pt x="64" y="131"/>
                      <a:pt x="64" y="129"/>
                    </a:cubicBezTo>
                    <a:cubicBezTo>
                      <a:pt x="65" y="129"/>
                      <a:pt x="69" y="130"/>
                      <a:pt x="69" y="130"/>
                    </a:cubicBezTo>
                    <a:cubicBezTo>
                      <a:pt x="70" y="131"/>
                      <a:pt x="69" y="135"/>
                      <a:pt x="69" y="136"/>
                    </a:cubicBezTo>
                    <a:cubicBezTo>
                      <a:pt x="68" y="135"/>
                      <a:pt x="66" y="135"/>
                      <a:pt x="64" y="135"/>
                    </a:cubicBezTo>
                    <a:moveTo>
                      <a:pt x="74" y="137"/>
                    </a:moveTo>
                    <a:cubicBezTo>
                      <a:pt x="74" y="135"/>
                      <a:pt x="74" y="133"/>
                      <a:pt x="74" y="131"/>
                    </a:cubicBezTo>
                    <a:cubicBezTo>
                      <a:pt x="75" y="132"/>
                      <a:pt x="79" y="132"/>
                      <a:pt x="79" y="132"/>
                    </a:cubicBezTo>
                    <a:cubicBezTo>
                      <a:pt x="80" y="133"/>
                      <a:pt x="79" y="137"/>
                      <a:pt x="79" y="138"/>
                    </a:cubicBezTo>
                    <a:cubicBezTo>
                      <a:pt x="78" y="138"/>
                      <a:pt x="76" y="137"/>
                      <a:pt x="74" y="137"/>
                    </a:cubicBezTo>
                    <a:moveTo>
                      <a:pt x="84" y="139"/>
                    </a:moveTo>
                    <a:cubicBezTo>
                      <a:pt x="84" y="137"/>
                      <a:pt x="84" y="135"/>
                      <a:pt x="84" y="134"/>
                    </a:cubicBezTo>
                    <a:cubicBezTo>
                      <a:pt x="85" y="134"/>
                      <a:pt x="89" y="134"/>
                      <a:pt x="89" y="135"/>
                    </a:cubicBezTo>
                    <a:cubicBezTo>
                      <a:pt x="90" y="136"/>
                      <a:pt x="89" y="139"/>
                      <a:pt x="89" y="140"/>
                    </a:cubicBezTo>
                    <a:cubicBezTo>
                      <a:pt x="88" y="140"/>
                      <a:pt x="86" y="140"/>
                      <a:pt x="84" y="139"/>
                    </a:cubicBezTo>
                    <a:moveTo>
                      <a:pt x="94" y="141"/>
                    </a:moveTo>
                    <a:cubicBezTo>
                      <a:pt x="94" y="140"/>
                      <a:pt x="94" y="138"/>
                      <a:pt x="94" y="136"/>
                    </a:cubicBezTo>
                    <a:cubicBezTo>
                      <a:pt x="95" y="136"/>
                      <a:pt x="99" y="136"/>
                      <a:pt x="99" y="137"/>
                    </a:cubicBezTo>
                    <a:cubicBezTo>
                      <a:pt x="100" y="138"/>
                      <a:pt x="99" y="141"/>
                      <a:pt x="99" y="143"/>
                    </a:cubicBezTo>
                    <a:cubicBezTo>
                      <a:pt x="98" y="142"/>
                      <a:pt x="96" y="142"/>
                      <a:pt x="94" y="141"/>
                    </a:cubicBezTo>
                    <a:moveTo>
                      <a:pt x="24" y="90"/>
                    </a:moveTo>
                    <a:cubicBezTo>
                      <a:pt x="23" y="85"/>
                      <a:pt x="22" y="80"/>
                      <a:pt x="21" y="75"/>
                    </a:cubicBezTo>
                    <a:cubicBezTo>
                      <a:pt x="23" y="77"/>
                      <a:pt x="24" y="78"/>
                      <a:pt x="26" y="80"/>
                    </a:cubicBezTo>
                    <a:cubicBezTo>
                      <a:pt x="27" y="79"/>
                      <a:pt x="28" y="78"/>
                      <a:pt x="28" y="77"/>
                    </a:cubicBezTo>
                    <a:cubicBezTo>
                      <a:pt x="29" y="78"/>
                      <a:pt x="30" y="79"/>
                      <a:pt x="32" y="80"/>
                    </a:cubicBezTo>
                    <a:cubicBezTo>
                      <a:pt x="33" y="81"/>
                      <a:pt x="32" y="81"/>
                      <a:pt x="31" y="83"/>
                    </a:cubicBezTo>
                    <a:cubicBezTo>
                      <a:pt x="30" y="85"/>
                      <a:pt x="35" y="87"/>
                      <a:pt x="36" y="89"/>
                    </a:cubicBezTo>
                    <a:cubicBezTo>
                      <a:pt x="32" y="89"/>
                      <a:pt x="28" y="90"/>
                      <a:pt x="24" y="90"/>
                    </a:cubicBezTo>
                    <a:moveTo>
                      <a:pt x="35" y="77"/>
                    </a:moveTo>
                    <a:cubicBezTo>
                      <a:pt x="34" y="75"/>
                      <a:pt x="32" y="74"/>
                      <a:pt x="31" y="73"/>
                    </a:cubicBezTo>
                    <a:cubicBezTo>
                      <a:pt x="33" y="69"/>
                      <a:pt x="33" y="69"/>
                      <a:pt x="33" y="69"/>
                    </a:cubicBezTo>
                    <a:cubicBezTo>
                      <a:pt x="35" y="70"/>
                      <a:pt x="36" y="71"/>
                      <a:pt x="38" y="72"/>
                    </a:cubicBezTo>
                    <a:cubicBezTo>
                      <a:pt x="38" y="73"/>
                      <a:pt x="35" y="76"/>
                      <a:pt x="35" y="77"/>
                    </a:cubicBezTo>
                    <a:moveTo>
                      <a:pt x="40" y="68"/>
                    </a:moveTo>
                    <a:cubicBezTo>
                      <a:pt x="39" y="67"/>
                      <a:pt x="37" y="66"/>
                      <a:pt x="36" y="65"/>
                    </a:cubicBezTo>
                    <a:cubicBezTo>
                      <a:pt x="36" y="64"/>
                      <a:pt x="38" y="61"/>
                      <a:pt x="38" y="60"/>
                    </a:cubicBezTo>
                    <a:cubicBezTo>
                      <a:pt x="40" y="62"/>
                      <a:pt x="41" y="63"/>
                      <a:pt x="43" y="64"/>
                    </a:cubicBezTo>
                    <a:cubicBezTo>
                      <a:pt x="43" y="64"/>
                      <a:pt x="41" y="68"/>
                      <a:pt x="40" y="68"/>
                    </a:cubicBezTo>
                    <a:moveTo>
                      <a:pt x="45" y="60"/>
                    </a:moveTo>
                    <a:cubicBezTo>
                      <a:pt x="44" y="59"/>
                      <a:pt x="42" y="58"/>
                      <a:pt x="41" y="56"/>
                    </a:cubicBezTo>
                    <a:cubicBezTo>
                      <a:pt x="41" y="56"/>
                      <a:pt x="43" y="53"/>
                      <a:pt x="43" y="52"/>
                    </a:cubicBezTo>
                    <a:cubicBezTo>
                      <a:pt x="45" y="53"/>
                      <a:pt x="46" y="55"/>
                      <a:pt x="48" y="56"/>
                    </a:cubicBezTo>
                    <a:cubicBezTo>
                      <a:pt x="45" y="60"/>
                      <a:pt x="45" y="60"/>
                      <a:pt x="45" y="60"/>
                    </a:cubicBezTo>
                    <a:moveTo>
                      <a:pt x="50" y="52"/>
                    </a:moveTo>
                    <a:cubicBezTo>
                      <a:pt x="49" y="51"/>
                      <a:pt x="47" y="49"/>
                      <a:pt x="46" y="48"/>
                    </a:cubicBezTo>
                    <a:cubicBezTo>
                      <a:pt x="48" y="44"/>
                      <a:pt x="48" y="44"/>
                      <a:pt x="48" y="44"/>
                    </a:cubicBezTo>
                    <a:cubicBezTo>
                      <a:pt x="50" y="45"/>
                      <a:pt x="51" y="46"/>
                      <a:pt x="53" y="48"/>
                    </a:cubicBezTo>
                    <a:cubicBezTo>
                      <a:pt x="53" y="48"/>
                      <a:pt x="50" y="51"/>
                      <a:pt x="50" y="52"/>
                    </a:cubicBezTo>
                    <a:moveTo>
                      <a:pt x="59" y="88"/>
                    </a:moveTo>
                    <a:cubicBezTo>
                      <a:pt x="59" y="77"/>
                      <a:pt x="63" y="65"/>
                      <a:pt x="75" y="64"/>
                    </a:cubicBezTo>
                    <a:cubicBezTo>
                      <a:pt x="86" y="63"/>
                      <a:pt x="95" y="74"/>
                      <a:pt x="100" y="82"/>
                    </a:cubicBezTo>
                    <a:cubicBezTo>
                      <a:pt x="94" y="78"/>
                      <a:pt x="87" y="75"/>
                      <a:pt x="80" y="75"/>
                    </a:cubicBezTo>
                    <a:cubicBezTo>
                      <a:pt x="71" y="76"/>
                      <a:pt x="63" y="80"/>
                      <a:pt x="59" y="88"/>
                    </a:cubicBezTo>
                    <a:moveTo>
                      <a:pt x="59" y="15"/>
                    </a:moveTo>
                    <a:cubicBezTo>
                      <a:pt x="61" y="19"/>
                      <a:pt x="63" y="22"/>
                      <a:pt x="65" y="26"/>
                    </a:cubicBezTo>
                    <a:cubicBezTo>
                      <a:pt x="67" y="28"/>
                      <a:pt x="68" y="30"/>
                      <a:pt x="69" y="31"/>
                    </a:cubicBezTo>
                    <a:cubicBezTo>
                      <a:pt x="69" y="32"/>
                      <a:pt x="71" y="36"/>
                      <a:pt x="72" y="36"/>
                    </a:cubicBezTo>
                    <a:cubicBezTo>
                      <a:pt x="76" y="37"/>
                      <a:pt x="80" y="38"/>
                      <a:pt x="84" y="39"/>
                    </a:cubicBezTo>
                    <a:cubicBezTo>
                      <a:pt x="85" y="39"/>
                      <a:pt x="95" y="43"/>
                      <a:pt x="95" y="42"/>
                    </a:cubicBezTo>
                    <a:cubicBezTo>
                      <a:pt x="98" y="39"/>
                      <a:pt x="100" y="35"/>
                      <a:pt x="103" y="32"/>
                    </a:cubicBezTo>
                    <a:cubicBezTo>
                      <a:pt x="104" y="31"/>
                      <a:pt x="106" y="29"/>
                      <a:pt x="107" y="27"/>
                    </a:cubicBezTo>
                    <a:cubicBezTo>
                      <a:pt x="104" y="22"/>
                      <a:pt x="104" y="22"/>
                      <a:pt x="104" y="22"/>
                    </a:cubicBezTo>
                    <a:cubicBezTo>
                      <a:pt x="102" y="18"/>
                      <a:pt x="100" y="14"/>
                      <a:pt x="98" y="11"/>
                    </a:cubicBezTo>
                    <a:cubicBezTo>
                      <a:pt x="98" y="10"/>
                      <a:pt x="96" y="6"/>
                      <a:pt x="95" y="6"/>
                    </a:cubicBezTo>
                    <a:cubicBezTo>
                      <a:pt x="93" y="6"/>
                      <a:pt x="91" y="5"/>
                      <a:pt x="88" y="5"/>
                    </a:cubicBezTo>
                    <a:cubicBezTo>
                      <a:pt x="86" y="4"/>
                      <a:pt x="83" y="3"/>
                      <a:pt x="80" y="3"/>
                    </a:cubicBezTo>
                    <a:cubicBezTo>
                      <a:pt x="79" y="2"/>
                      <a:pt x="72" y="0"/>
                      <a:pt x="71" y="1"/>
                    </a:cubicBezTo>
                    <a:cubicBezTo>
                      <a:pt x="67" y="6"/>
                      <a:pt x="63" y="10"/>
                      <a:pt x="59" y="15"/>
                    </a:cubicBezTo>
                    <a:moveTo>
                      <a:pt x="0" y="109"/>
                    </a:moveTo>
                    <a:cubicBezTo>
                      <a:pt x="2" y="112"/>
                      <a:pt x="4" y="116"/>
                      <a:pt x="6" y="119"/>
                    </a:cubicBezTo>
                    <a:cubicBezTo>
                      <a:pt x="7" y="121"/>
                      <a:pt x="8" y="123"/>
                      <a:pt x="9" y="125"/>
                    </a:cubicBezTo>
                    <a:cubicBezTo>
                      <a:pt x="9" y="126"/>
                      <a:pt x="11" y="129"/>
                      <a:pt x="12" y="129"/>
                    </a:cubicBezTo>
                    <a:cubicBezTo>
                      <a:pt x="16" y="130"/>
                      <a:pt x="20" y="131"/>
                      <a:pt x="24" y="132"/>
                    </a:cubicBezTo>
                    <a:cubicBezTo>
                      <a:pt x="25" y="133"/>
                      <a:pt x="35" y="136"/>
                      <a:pt x="36" y="135"/>
                    </a:cubicBezTo>
                    <a:cubicBezTo>
                      <a:pt x="38" y="132"/>
                      <a:pt x="40" y="129"/>
                      <a:pt x="43" y="126"/>
                    </a:cubicBezTo>
                    <a:cubicBezTo>
                      <a:pt x="44" y="124"/>
                      <a:pt x="46" y="122"/>
                      <a:pt x="47" y="121"/>
                    </a:cubicBezTo>
                    <a:cubicBezTo>
                      <a:pt x="48" y="120"/>
                      <a:pt x="45" y="116"/>
                      <a:pt x="44" y="115"/>
                    </a:cubicBezTo>
                    <a:cubicBezTo>
                      <a:pt x="42" y="112"/>
                      <a:pt x="40" y="108"/>
                      <a:pt x="38" y="104"/>
                    </a:cubicBezTo>
                    <a:cubicBezTo>
                      <a:pt x="38" y="104"/>
                      <a:pt x="36" y="100"/>
                      <a:pt x="35" y="100"/>
                    </a:cubicBezTo>
                    <a:cubicBezTo>
                      <a:pt x="33" y="99"/>
                      <a:pt x="31" y="99"/>
                      <a:pt x="28" y="98"/>
                    </a:cubicBezTo>
                    <a:cubicBezTo>
                      <a:pt x="26" y="97"/>
                      <a:pt x="23" y="97"/>
                      <a:pt x="21" y="96"/>
                    </a:cubicBezTo>
                    <a:cubicBezTo>
                      <a:pt x="19" y="96"/>
                      <a:pt x="12" y="93"/>
                      <a:pt x="11" y="94"/>
                    </a:cubicBezTo>
                    <a:cubicBezTo>
                      <a:pt x="7" y="99"/>
                      <a:pt x="3" y="104"/>
                      <a:pt x="0" y="109"/>
                    </a:cubicBezTo>
                    <a:moveTo>
                      <a:pt x="71" y="101"/>
                    </a:moveTo>
                    <a:cubicBezTo>
                      <a:pt x="70" y="94"/>
                      <a:pt x="73" y="87"/>
                      <a:pt x="81" y="85"/>
                    </a:cubicBezTo>
                    <a:cubicBezTo>
                      <a:pt x="88" y="84"/>
                      <a:pt x="94" y="92"/>
                      <a:pt x="97" y="97"/>
                    </a:cubicBezTo>
                    <a:cubicBezTo>
                      <a:pt x="88" y="91"/>
                      <a:pt x="77" y="91"/>
                      <a:pt x="71" y="101"/>
                    </a:cubicBezTo>
                  </a:path>
                </a:pathLst>
              </a:custGeom>
              <a:solidFill>
                <a:srgbClr val="0B3C68"/>
              </a:solidFill>
              <a:ln w="9525">
                <a:noFill/>
                <a:round/>
                <a:headEnd/>
                <a:tailEnd/>
              </a:ln>
            </p:spPr>
            <p:txBody>
              <a:bodyPr/>
              <a:lstStyle/>
              <a:p>
                <a:endParaRPr lang="en-US"/>
              </a:p>
            </p:txBody>
          </p:sp>
          <p:sp>
            <p:nvSpPr>
              <p:cNvPr id="4437" name="Freeform 202"/>
              <p:cNvSpPr>
                <a:spLocks noChangeAspect="1" noEditPoints="1"/>
              </p:cNvSpPr>
              <p:nvPr/>
            </p:nvSpPr>
            <p:spPr bwMode="auto">
              <a:xfrm>
                <a:off x="3142" y="1360"/>
                <a:ext cx="336" cy="332"/>
              </a:xfrm>
              <a:custGeom>
                <a:avLst/>
                <a:gdLst>
                  <a:gd name="T0" fmla="*/ 792 w 168"/>
                  <a:gd name="T1" fmla="*/ 928 h 166"/>
                  <a:gd name="T2" fmla="*/ 1008 w 168"/>
                  <a:gd name="T3" fmla="*/ 1192 h 166"/>
                  <a:gd name="T4" fmla="*/ 1152 w 168"/>
                  <a:gd name="T5" fmla="*/ 1296 h 166"/>
                  <a:gd name="T6" fmla="*/ 1344 w 168"/>
                  <a:gd name="T7" fmla="*/ 1200 h 166"/>
                  <a:gd name="T8" fmla="*/ 1248 w 168"/>
                  <a:gd name="T9" fmla="*/ 1032 h 166"/>
                  <a:gd name="T10" fmla="*/ 1056 w 168"/>
                  <a:gd name="T11" fmla="*/ 992 h 166"/>
                  <a:gd name="T12" fmla="*/ 416 w 168"/>
                  <a:gd name="T13" fmla="*/ 328 h 166"/>
                  <a:gd name="T14" fmla="*/ 392 w 168"/>
                  <a:gd name="T15" fmla="*/ 264 h 166"/>
                  <a:gd name="T16" fmla="*/ 464 w 168"/>
                  <a:gd name="T17" fmla="*/ 328 h 166"/>
                  <a:gd name="T18" fmla="*/ 808 w 168"/>
                  <a:gd name="T19" fmla="*/ 440 h 166"/>
                  <a:gd name="T20" fmla="*/ 912 w 168"/>
                  <a:gd name="T21" fmla="*/ 448 h 166"/>
                  <a:gd name="T22" fmla="*/ 832 w 168"/>
                  <a:gd name="T23" fmla="*/ 336 h 166"/>
                  <a:gd name="T24" fmla="*/ 1104 w 168"/>
                  <a:gd name="T25" fmla="*/ 856 h 166"/>
                  <a:gd name="T26" fmla="*/ 1072 w 168"/>
                  <a:gd name="T27" fmla="*/ 872 h 166"/>
                  <a:gd name="T28" fmla="*/ 1032 w 168"/>
                  <a:gd name="T29" fmla="*/ 800 h 166"/>
                  <a:gd name="T30" fmla="*/ 1016 w 168"/>
                  <a:gd name="T31" fmla="*/ 760 h 166"/>
                  <a:gd name="T32" fmla="*/ 1032 w 168"/>
                  <a:gd name="T33" fmla="*/ 704 h 166"/>
                  <a:gd name="T34" fmla="*/ 1000 w 168"/>
                  <a:gd name="T35" fmla="*/ 712 h 166"/>
                  <a:gd name="T36" fmla="*/ 968 w 168"/>
                  <a:gd name="T37" fmla="*/ 576 h 166"/>
                  <a:gd name="T38" fmla="*/ 912 w 168"/>
                  <a:gd name="T39" fmla="*/ 544 h 166"/>
                  <a:gd name="T40" fmla="*/ 896 w 168"/>
                  <a:gd name="T41" fmla="*/ 504 h 166"/>
                  <a:gd name="T42" fmla="*/ 872 w 168"/>
                  <a:gd name="T43" fmla="*/ 1232 h 166"/>
                  <a:gd name="T44" fmla="*/ 840 w 168"/>
                  <a:gd name="T45" fmla="*/ 1112 h 166"/>
                  <a:gd name="T46" fmla="*/ 952 w 168"/>
                  <a:gd name="T47" fmla="*/ 1160 h 166"/>
                  <a:gd name="T48" fmla="*/ 456 w 168"/>
                  <a:gd name="T49" fmla="*/ 1024 h 166"/>
                  <a:gd name="T50" fmla="*/ 448 w 168"/>
                  <a:gd name="T51" fmla="*/ 1064 h 166"/>
                  <a:gd name="T52" fmla="*/ 520 w 168"/>
                  <a:gd name="T53" fmla="*/ 1080 h 166"/>
                  <a:gd name="T54" fmla="*/ 560 w 168"/>
                  <a:gd name="T55" fmla="*/ 1088 h 166"/>
                  <a:gd name="T56" fmla="*/ 600 w 168"/>
                  <a:gd name="T57" fmla="*/ 1056 h 166"/>
                  <a:gd name="T58" fmla="*/ 600 w 168"/>
                  <a:gd name="T59" fmla="*/ 1096 h 166"/>
                  <a:gd name="T60" fmla="*/ 720 w 168"/>
                  <a:gd name="T61" fmla="*/ 1080 h 166"/>
                  <a:gd name="T62" fmla="*/ 760 w 168"/>
                  <a:gd name="T63" fmla="*/ 1136 h 166"/>
                  <a:gd name="T64" fmla="*/ 800 w 168"/>
                  <a:gd name="T65" fmla="*/ 1144 h 166"/>
                  <a:gd name="T66" fmla="*/ 168 w 168"/>
                  <a:gd name="T67" fmla="*/ 608 h 166"/>
                  <a:gd name="T68" fmla="*/ 256 w 168"/>
                  <a:gd name="T69" fmla="*/ 640 h 166"/>
                  <a:gd name="T70" fmla="*/ 192 w 168"/>
                  <a:gd name="T71" fmla="*/ 728 h 166"/>
                  <a:gd name="T72" fmla="*/ 272 w 168"/>
                  <a:gd name="T73" fmla="*/ 552 h 166"/>
                  <a:gd name="T74" fmla="*/ 328 w 168"/>
                  <a:gd name="T75" fmla="*/ 552 h 166"/>
                  <a:gd name="T76" fmla="*/ 344 w 168"/>
                  <a:gd name="T77" fmla="*/ 520 h 166"/>
                  <a:gd name="T78" fmla="*/ 328 w 168"/>
                  <a:gd name="T79" fmla="*/ 456 h 166"/>
                  <a:gd name="T80" fmla="*/ 368 w 168"/>
                  <a:gd name="T81" fmla="*/ 488 h 166"/>
                  <a:gd name="T82" fmla="*/ 392 w 168"/>
                  <a:gd name="T83" fmla="*/ 352 h 166"/>
                  <a:gd name="T84" fmla="*/ 480 w 168"/>
                  <a:gd name="T85" fmla="*/ 704 h 166"/>
                  <a:gd name="T86" fmla="*/ 640 w 168"/>
                  <a:gd name="T87" fmla="*/ 608 h 166"/>
                  <a:gd name="T88" fmla="*/ 528 w 168"/>
                  <a:gd name="T89" fmla="*/ 208 h 166"/>
                  <a:gd name="T90" fmla="*/ 672 w 168"/>
                  <a:gd name="T91" fmla="*/ 312 h 166"/>
                  <a:gd name="T92" fmla="*/ 864 w 168"/>
                  <a:gd name="T93" fmla="*/ 224 h 166"/>
                  <a:gd name="T94" fmla="*/ 768 w 168"/>
                  <a:gd name="T95" fmla="*/ 56 h 166"/>
                  <a:gd name="T96" fmla="*/ 576 w 168"/>
                  <a:gd name="T97" fmla="*/ 8 h 166"/>
                  <a:gd name="T98" fmla="*/ 48 w 168"/>
                  <a:gd name="T99" fmla="*/ 960 h 166"/>
                  <a:gd name="T100" fmla="*/ 192 w 168"/>
                  <a:gd name="T101" fmla="*/ 1064 h 166"/>
                  <a:gd name="T102" fmla="*/ 384 w 168"/>
                  <a:gd name="T103" fmla="*/ 968 h 166"/>
                  <a:gd name="T104" fmla="*/ 288 w 168"/>
                  <a:gd name="T105" fmla="*/ 800 h 166"/>
                  <a:gd name="T106" fmla="*/ 96 w 168"/>
                  <a:gd name="T107" fmla="*/ 760 h 166"/>
                  <a:gd name="T108" fmla="*/ 648 w 168"/>
                  <a:gd name="T109" fmla="*/ 688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166"/>
                  <a:gd name="T167" fmla="*/ 168 w 168"/>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166">
                    <a:moveTo>
                      <a:pt x="81" y="119"/>
                    </a:moveTo>
                    <a:cubicBezTo>
                      <a:pt x="80" y="114"/>
                      <a:pt x="83" y="107"/>
                      <a:pt x="88" y="108"/>
                    </a:cubicBezTo>
                    <a:cubicBezTo>
                      <a:pt x="93" y="108"/>
                      <a:pt x="97" y="112"/>
                      <a:pt x="99" y="116"/>
                    </a:cubicBezTo>
                    <a:cubicBezTo>
                      <a:pt x="94" y="112"/>
                      <a:pt x="84" y="111"/>
                      <a:pt x="81" y="119"/>
                    </a:cubicBezTo>
                    <a:moveTo>
                      <a:pt x="120" y="139"/>
                    </a:moveTo>
                    <a:cubicBezTo>
                      <a:pt x="122" y="142"/>
                      <a:pt x="124" y="145"/>
                      <a:pt x="126" y="149"/>
                    </a:cubicBezTo>
                    <a:cubicBezTo>
                      <a:pt x="127" y="151"/>
                      <a:pt x="128" y="153"/>
                      <a:pt x="129" y="155"/>
                    </a:cubicBezTo>
                    <a:cubicBezTo>
                      <a:pt x="130" y="156"/>
                      <a:pt x="131" y="159"/>
                      <a:pt x="132" y="159"/>
                    </a:cubicBezTo>
                    <a:cubicBezTo>
                      <a:pt x="136" y="160"/>
                      <a:pt x="140" y="161"/>
                      <a:pt x="144" y="162"/>
                    </a:cubicBezTo>
                    <a:cubicBezTo>
                      <a:pt x="146" y="163"/>
                      <a:pt x="155" y="166"/>
                      <a:pt x="156" y="165"/>
                    </a:cubicBezTo>
                    <a:cubicBezTo>
                      <a:pt x="159" y="162"/>
                      <a:pt x="161" y="159"/>
                      <a:pt x="164" y="155"/>
                    </a:cubicBezTo>
                    <a:cubicBezTo>
                      <a:pt x="164" y="154"/>
                      <a:pt x="168" y="152"/>
                      <a:pt x="168" y="150"/>
                    </a:cubicBezTo>
                    <a:cubicBezTo>
                      <a:pt x="168" y="149"/>
                      <a:pt x="165" y="146"/>
                      <a:pt x="164" y="144"/>
                    </a:cubicBezTo>
                    <a:cubicBezTo>
                      <a:pt x="162" y="141"/>
                      <a:pt x="160" y="137"/>
                      <a:pt x="158" y="133"/>
                    </a:cubicBezTo>
                    <a:cubicBezTo>
                      <a:pt x="158" y="133"/>
                      <a:pt x="157" y="130"/>
                      <a:pt x="156" y="129"/>
                    </a:cubicBezTo>
                    <a:cubicBezTo>
                      <a:pt x="153" y="129"/>
                      <a:pt x="151" y="128"/>
                      <a:pt x="148" y="128"/>
                    </a:cubicBezTo>
                    <a:cubicBezTo>
                      <a:pt x="146" y="127"/>
                      <a:pt x="143" y="126"/>
                      <a:pt x="141" y="126"/>
                    </a:cubicBezTo>
                    <a:cubicBezTo>
                      <a:pt x="140" y="126"/>
                      <a:pt x="132" y="123"/>
                      <a:pt x="132" y="124"/>
                    </a:cubicBezTo>
                    <a:cubicBezTo>
                      <a:pt x="128" y="129"/>
                      <a:pt x="124" y="134"/>
                      <a:pt x="120" y="139"/>
                    </a:cubicBezTo>
                    <a:moveTo>
                      <a:pt x="56" y="44"/>
                    </a:moveTo>
                    <a:cubicBezTo>
                      <a:pt x="55" y="43"/>
                      <a:pt x="53" y="42"/>
                      <a:pt x="52" y="41"/>
                    </a:cubicBezTo>
                    <a:cubicBezTo>
                      <a:pt x="51" y="40"/>
                      <a:pt x="51" y="40"/>
                      <a:pt x="52" y="39"/>
                    </a:cubicBezTo>
                    <a:cubicBezTo>
                      <a:pt x="53" y="37"/>
                      <a:pt x="54" y="37"/>
                      <a:pt x="52" y="36"/>
                    </a:cubicBezTo>
                    <a:cubicBezTo>
                      <a:pt x="51" y="35"/>
                      <a:pt x="50" y="34"/>
                      <a:pt x="49" y="33"/>
                    </a:cubicBezTo>
                    <a:cubicBezTo>
                      <a:pt x="50" y="33"/>
                      <a:pt x="61" y="31"/>
                      <a:pt x="61" y="32"/>
                    </a:cubicBezTo>
                    <a:cubicBezTo>
                      <a:pt x="62" y="36"/>
                      <a:pt x="63" y="41"/>
                      <a:pt x="64" y="46"/>
                    </a:cubicBezTo>
                    <a:cubicBezTo>
                      <a:pt x="62" y="44"/>
                      <a:pt x="60" y="42"/>
                      <a:pt x="58" y="41"/>
                    </a:cubicBezTo>
                    <a:cubicBezTo>
                      <a:pt x="57" y="42"/>
                      <a:pt x="56" y="43"/>
                      <a:pt x="56" y="44"/>
                    </a:cubicBezTo>
                    <a:moveTo>
                      <a:pt x="104" y="42"/>
                    </a:moveTo>
                    <a:cubicBezTo>
                      <a:pt x="103" y="46"/>
                      <a:pt x="102" y="51"/>
                      <a:pt x="101" y="55"/>
                    </a:cubicBezTo>
                    <a:cubicBezTo>
                      <a:pt x="102" y="55"/>
                      <a:pt x="107" y="52"/>
                      <a:pt x="108" y="53"/>
                    </a:cubicBezTo>
                    <a:cubicBezTo>
                      <a:pt x="108" y="54"/>
                      <a:pt x="109" y="57"/>
                      <a:pt x="110" y="57"/>
                    </a:cubicBezTo>
                    <a:cubicBezTo>
                      <a:pt x="111" y="57"/>
                      <a:pt x="112" y="56"/>
                      <a:pt x="114" y="56"/>
                    </a:cubicBezTo>
                    <a:cubicBezTo>
                      <a:pt x="113" y="54"/>
                      <a:pt x="112" y="53"/>
                      <a:pt x="112" y="51"/>
                    </a:cubicBezTo>
                    <a:cubicBezTo>
                      <a:pt x="113" y="51"/>
                      <a:pt x="115" y="50"/>
                      <a:pt x="116" y="49"/>
                    </a:cubicBezTo>
                    <a:cubicBezTo>
                      <a:pt x="112" y="47"/>
                      <a:pt x="108" y="44"/>
                      <a:pt x="104" y="42"/>
                    </a:cubicBezTo>
                    <a:moveTo>
                      <a:pt x="141" y="119"/>
                    </a:moveTo>
                    <a:cubicBezTo>
                      <a:pt x="142" y="115"/>
                      <a:pt x="143" y="110"/>
                      <a:pt x="144" y="106"/>
                    </a:cubicBezTo>
                    <a:cubicBezTo>
                      <a:pt x="142" y="106"/>
                      <a:pt x="139" y="109"/>
                      <a:pt x="138" y="107"/>
                    </a:cubicBezTo>
                    <a:cubicBezTo>
                      <a:pt x="137" y="106"/>
                      <a:pt x="137" y="104"/>
                      <a:pt x="136" y="104"/>
                    </a:cubicBezTo>
                    <a:cubicBezTo>
                      <a:pt x="135" y="104"/>
                      <a:pt x="133" y="105"/>
                      <a:pt x="132" y="106"/>
                    </a:cubicBezTo>
                    <a:cubicBezTo>
                      <a:pt x="133" y="107"/>
                      <a:pt x="133" y="108"/>
                      <a:pt x="134" y="109"/>
                    </a:cubicBezTo>
                    <a:cubicBezTo>
                      <a:pt x="132" y="110"/>
                      <a:pt x="130" y="111"/>
                      <a:pt x="128" y="111"/>
                    </a:cubicBezTo>
                    <a:cubicBezTo>
                      <a:pt x="132" y="114"/>
                      <a:pt x="137" y="117"/>
                      <a:pt x="141" y="119"/>
                    </a:cubicBezTo>
                    <a:moveTo>
                      <a:pt x="129" y="100"/>
                    </a:moveTo>
                    <a:cubicBezTo>
                      <a:pt x="131" y="100"/>
                      <a:pt x="132" y="99"/>
                      <a:pt x="134" y="99"/>
                    </a:cubicBezTo>
                    <a:cubicBezTo>
                      <a:pt x="133" y="97"/>
                      <a:pt x="132" y="95"/>
                      <a:pt x="131" y="93"/>
                    </a:cubicBezTo>
                    <a:cubicBezTo>
                      <a:pt x="131" y="93"/>
                      <a:pt x="128" y="95"/>
                      <a:pt x="127" y="95"/>
                    </a:cubicBezTo>
                    <a:cubicBezTo>
                      <a:pt x="128" y="97"/>
                      <a:pt x="129" y="98"/>
                      <a:pt x="129" y="100"/>
                    </a:cubicBezTo>
                    <a:moveTo>
                      <a:pt x="125" y="89"/>
                    </a:moveTo>
                    <a:cubicBezTo>
                      <a:pt x="126" y="89"/>
                      <a:pt x="127" y="88"/>
                      <a:pt x="129" y="88"/>
                    </a:cubicBezTo>
                    <a:cubicBezTo>
                      <a:pt x="128" y="86"/>
                      <a:pt x="127" y="84"/>
                      <a:pt x="126" y="82"/>
                    </a:cubicBezTo>
                    <a:cubicBezTo>
                      <a:pt x="122" y="84"/>
                      <a:pt x="122" y="84"/>
                      <a:pt x="122" y="84"/>
                    </a:cubicBezTo>
                    <a:cubicBezTo>
                      <a:pt x="123" y="86"/>
                      <a:pt x="124" y="88"/>
                      <a:pt x="125" y="89"/>
                    </a:cubicBezTo>
                    <a:moveTo>
                      <a:pt x="120" y="79"/>
                    </a:moveTo>
                    <a:cubicBezTo>
                      <a:pt x="121" y="78"/>
                      <a:pt x="122" y="77"/>
                      <a:pt x="124" y="77"/>
                    </a:cubicBezTo>
                    <a:cubicBezTo>
                      <a:pt x="123" y="75"/>
                      <a:pt x="122" y="73"/>
                      <a:pt x="121" y="72"/>
                    </a:cubicBezTo>
                    <a:cubicBezTo>
                      <a:pt x="121" y="72"/>
                      <a:pt x="118" y="73"/>
                      <a:pt x="117" y="73"/>
                    </a:cubicBezTo>
                    <a:cubicBezTo>
                      <a:pt x="118" y="75"/>
                      <a:pt x="119" y="77"/>
                      <a:pt x="120" y="79"/>
                    </a:cubicBezTo>
                    <a:moveTo>
                      <a:pt x="114" y="68"/>
                    </a:moveTo>
                    <a:cubicBezTo>
                      <a:pt x="116" y="67"/>
                      <a:pt x="117" y="67"/>
                      <a:pt x="119" y="66"/>
                    </a:cubicBezTo>
                    <a:cubicBezTo>
                      <a:pt x="118" y="65"/>
                      <a:pt x="117" y="63"/>
                      <a:pt x="116" y="61"/>
                    </a:cubicBezTo>
                    <a:cubicBezTo>
                      <a:pt x="116" y="61"/>
                      <a:pt x="113" y="62"/>
                      <a:pt x="112" y="63"/>
                    </a:cubicBezTo>
                    <a:cubicBezTo>
                      <a:pt x="113" y="64"/>
                      <a:pt x="114" y="66"/>
                      <a:pt x="114" y="68"/>
                    </a:cubicBezTo>
                    <a:moveTo>
                      <a:pt x="119" y="145"/>
                    </a:moveTo>
                    <a:cubicBezTo>
                      <a:pt x="116" y="148"/>
                      <a:pt x="113" y="151"/>
                      <a:pt x="109" y="154"/>
                    </a:cubicBezTo>
                    <a:cubicBezTo>
                      <a:pt x="109" y="153"/>
                      <a:pt x="110" y="145"/>
                      <a:pt x="109" y="145"/>
                    </a:cubicBezTo>
                    <a:cubicBezTo>
                      <a:pt x="108" y="145"/>
                      <a:pt x="105" y="144"/>
                      <a:pt x="105" y="144"/>
                    </a:cubicBezTo>
                    <a:cubicBezTo>
                      <a:pt x="105" y="142"/>
                      <a:pt x="105" y="140"/>
                      <a:pt x="105" y="139"/>
                    </a:cubicBezTo>
                    <a:cubicBezTo>
                      <a:pt x="106" y="139"/>
                      <a:pt x="108" y="139"/>
                      <a:pt x="109" y="140"/>
                    </a:cubicBezTo>
                    <a:cubicBezTo>
                      <a:pt x="109" y="138"/>
                      <a:pt x="109" y="136"/>
                      <a:pt x="109" y="134"/>
                    </a:cubicBezTo>
                    <a:cubicBezTo>
                      <a:pt x="112" y="138"/>
                      <a:pt x="115" y="141"/>
                      <a:pt x="119" y="145"/>
                    </a:cubicBezTo>
                    <a:moveTo>
                      <a:pt x="46" y="128"/>
                    </a:moveTo>
                    <a:cubicBezTo>
                      <a:pt x="49" y="126"/>
                      <a:pt x="53" y="123"/>
                      <a:pt x="56" y="120"/>
                    </a:cubicBezTo>
                    <a:cubicBezTo>
                      <a:pt x="56" y="122"/>
                      <a:pt x="55" y="127"/>
                      <a:pt x="57" y="128"/>
                    </a:cubicBezTo>
                    <a:cubicBezTo>
                      <a:pt x="57" y="128"/>
                      <a:pt x="60" y="128"/>
                      <a:pt x="60" y="129"/>
                    </a:cubicBezTo>
                    <a:cubicBezTo>
                      <a:pt x="60" y="131"/>
                      <a:pt x="60" y="132"/>
                      <a:pt x="60" y="134"/>
                    </a:cubicBezTo>
                    <a:cubicBezTo>
                      <a:pt x="59" y="134"/>
                      <a:pt x="57" y="133"/>
                      <a:pt x="56" y="133"/>
                    </a:cubicBezTo>
                    <a:cubicBezTo>
                      <a:pt x="56" y="135"/>
                      <a:pt x="56" y="138"/>
                      <a:pt x="56" y="140"/>
                    </a:cubicBezTo>
                    <a:cubicBezTo>
                      <a:pt x="53" y="136"/>
                      <a:pt x="50" y="132"/>
                      <a:pt x="46" y="128"/>
                    </a:cubicBezTo>
                    <a:moveTo>
                      <a:pt x="65" y="135"/>
                    </a:moveTo>
                    <a:cubicBezTo>
                      <a:pt x="65" y="133"/>
                      <a:pt x="65" y="131"/>
                      <a:pt x="65" y="130"/>
                    </a:cubicBezTo>
                    <a:cubicBezTo>
                      <a:pt x="66" y="130"/>
                      <a:pt x="69" y="130"/>
                      <a:pt x="70" y="131"/>
                    </a:cubicBezTo>
                    <a:cubicBezTo>
                      <a:pt x="70" y="132"/>
                      <a:pt x="70" y="135"/>
                      <a:pt x="70" y="136"/>
                    </a:cubicBezTo>
                    <a:cubicBezTo>
                      <a:pt x="68" y="136"/>
                      <a:pt x="66" y="135"/>
                      <a:pt x="65" y="135"/>
                    </a:cubicBezTo>
                    <a:moveTo>
                      <a:pt x="75" y="137"/>
                    </a:moveTo>
                    <a:cubicBezTo>
                      <a:pt x="75" y="136"/>
                      <a:pt x="75" y="134"/>
                      <a:pt x="75" y="132"/>
                    </a:cubicBezTo>
                    <a:cubicBezTo>
                      <a:pt x="76" y="132"/>
                      <a:pt x="79" y="132"/>
                      <a:pt x="80" y="133"/>
                    </a:cubicBezTo>
                    <a:cubicBezTo>
                      <a:pt x="80" y="134"/>
                      <a:pt x="80" y="137"/>
                      <a:pt x="80" y="138"/>
                    </a:cubicBezTo>
                    <a:cubicBezTo>
                      <a:pt x="78" y="138"/>
                      <a:pt x="76" y="138"/>
                      <a:pt x="75" y="137"/>
                    </a:cubicBezTo>
                    <a:moveTo>
                      <a:pt x="85" y="140"/>
                    </a:moveTo>
                    <a:cubicBezTo>
                      <a:pt x="85" y="138"/>
                      <a:pt x="85" y="136"/>
                      <a:pt x="85" y="134"/>
                    </a:cubicBezTo>
                    <a:cubicBezTo>
                      <a:pt x="86" y="134"/>
                      <a:pt x="89" y="135"/>
                      <a:pt x="90" y="135"/>
                    </a:cubicBezTo>
                    <a:cubicBezTo>
                      <a:pt x="90" y="136"/>
                      <a:pt x="90" y="140"/>
                      <a:pt x="90" y="141"/>
                    </a:cubicBezTo>
                    <a:cubicBezTo>
                      <a:pt x="88" y="140"/>
                      <a:pt x="87" y="140"/>
                      <a:pt x="85" y="140"/>
                    </a:cubicBezTo>
                    <a:moveTo>
                      <a:pt x="95" y="142"/>
                    </a:moveTo>
                    <a:cubicBezTo>
                      <a:pt x="95" y="140"/>
                      <a:pt x="95" y="138"/>
                      <a:pt x="95" y="136"/>
                    </a:cubicBezTo>
                    <a:cubicBezTo>
                      <a:pt x="96" y="137"/>
                      <a:pt x="99" y="137"/>
                      <a:pt x="100" y="138"/>
                    </a:cubicBezTo>
                    <a:cubicBezTo>
                      <a:pt x="100" y="138"/>
                      <a:pt x="100" y="142"/>
                      <a:pt x="100" y="143"/>
                    </a:cubicBezTo>
                    <a:cubicBezTo>
                      <a:pt x="98" y="143"/>
                      <a:pt x="97" y="142"/>
                      <a:pt x="95" y="142"/>
                    </a:cubicBezTo>
                    <a:moveTo>
                      <a:pt x="24" y="91"/>
                    </a:moveTo>
                    <a:cubicBezTo>
                      <a:pt x="23" y="86"/>
                      <a:pt x="22" y="81"/>
                      <a:pt x="21" y="76"/>
                    </a:cubicBezTo>
                    <a:cubicBezTo>
                      <a:pt x="23" y="77"/>
                      <a:pt x="25" y="79"/>
                      <a:pt x="27" y="81"/>
                    </a:cubicBezTo>
                    <a:cubicBezTo>
                      <a:pt x="27" y="80"/>
                      <a:pt x="28" y="79"/>
                      <a:pt x="29" y="77"/>
                    </a:cubicBezTo>
                    <a:cubicBezTo>
                      <a:pt x="30" y="78"/>
                      <a:pt x="31" y="79"/>
                      <a:pt x="32" y="80"/>
                    </a:cubicBezTo>
                    <a:cubicBezTo>
                      <a:pt x="34" y="82"/>
                      <a:pt x="33" y="82"/>
                      <a:pt x="32" y="83"/>
                    </a:cubicBezTo>
                    <a:cubicBezTo>
                      <a:pt x="31" y="85"/>
                      <a:pt x="35" y="88"/>
                      <a:pt x="37" y="89"/>
                    </a:cubicBezTo>
                    <a:cubicBezTo>
                      <a:pt x="33" y="90"/>
                      <a:pt x="29" y="90"/>
                      <a:pt x="24" y="91"/>
                    </a:cubicBezTo>
                    <a:moveTo>
                      <a:pt x="36" y="77"/>
                    </a:moveTo>
                    <a:cubicBezTo>
                      <a:pt x="34" y="76"/>
                      <a:pt x="33" y="75"/>
                      <a:pt x="31" y="74"/>
                    </a:cubicBezTo>
                    <a:cubicBezTo>
                      <a:pt x="31" y="73"/>
                      <a:pt x="33" y="70"/>
                      <a:pt x="34" y="69"/>
                    </a:cubicBezTo>
                    <a:cubicBezTo>
                      <a:pt x="35" y="71"/>
                      <a:pt x="37" y="72"/>
                      <a:pt x="38" y="73"/>
                    </a:cubicBezTo>
                    <a:cubicBezTo>
                      <a:pt x="36" y="77"/>
                      <a:pt x="36" y="77"/>
                      <a:pt x="36" y="77"/>
                    </a:cubicBezTo>
                    <a:moveTo>
                      <a:pt x="41" y="69"/>
                    </a:moveTo>
                    <a:cubicBezTo>
                      <a:pt x="39" y="68"/>
                      <a:pt x="38" y="66"/>
                      <a:pt x="36" y="65"/>
                    </a:cubicBezTo>
                    <a:cubicBezTo>
                      <a:pt x="36" y="65"/>
                      <a:pt x="38" y="61"/>
                      <a:pt x="39" y="61"/>
                    </a:cubicBezTo>
                    <a:cubicBezTo>
                      <a:pt x="40" y="62"/>
                      <a:pt x="42" y="63"/>
                      <a:pt x="43" y="65"/>
                    </a:cubicBezTo>
                    <a:cubicBezTo>
                      <a:pt x="43" y="65"/>
                      <a:pt x="41" y="68"/>
                      <a:pt x="41" y="69"/>
                    </a:cubicBezTo>
                    <a:moveTo>
                      <a:pt x="46" y="61"/>
                    </a:moveTo>
                    <a:cubicBezTo>
                      <a:pt x="44" y="59"/>
                      <a:pt x="43" y="58"/>
                      <a:pt x="41" y="57"/>
                    </a:cubicBezTo>
                    <a:cubicBezTo>
                      <a:pt x="41" y="57"/>
                      <a:pt x="43" y="53"/>
                      <a:pt x="44" y="53"/>
                    </a:cubicBezTo>
                    <a:cubicBezTo>
                      <a:pt x="45" y="54"/>
                      <a:pt x="47" y="55"/>
                      <a:pt x="48" y="56"/>
                    </a:cubicBezTo>
                    <a:cubicBezTo>
                      <a:pt x="48" y="57"/>
                      <a:pt x="46" y="60"/>
                      <a:pt x="46" y="61"/>
                    </a:cubicBezTo>
                    <a:moveTo>
                      <a:pt x="51" y="52"/>
                    </a:moveTo>
                    <a:cubicBezTo>
                      <a:pt x="49" y="51"/>
                      <a:pt x="48" y="50"/>
                      <a:pt x="46" y="49"/>
                    </a:cubicBezTo>
                    <a:cubicBezTo>
                      <a:pt x="46" y="48"/>
                      <a:pt x="48" y="45"/>
                      <a:pt x="49" y="44"/>
                    </a:cubicBezTo>
                    <a:cubicBezTo>
                      <a:pt x="50" y="46"/>
                      <a:pt x="52" y="47"/>
                      <a:pt x="53" y="48"/>
                    </a:cubicBezTo>
                    <a:cubicBezTo>
                      <a:pt x="51" y="52"/>
                      <a:pt x="51" y="52"/>
                      <a:pt x="51" y="52"/>
                    </a:cubicBezTo>
                    <a:moveTo>
                      <a:pt x="60" y="88"/>
                    </a:moveTo>
                    <a:cubicBezTo>
                      <a:pt x="59" y="77"/>
                      <a:pt x="63" y="66"/>
                      <a:pt x="75" y="65"/>
                    </a:cubicBezTo>
                    <a:cubicBezTo>
                      <a:pt x="87" y="63"/>
                      <a:pt x="96" y="74"/>
                      <a:pt x="101" y="83"/>
                    </a:cubicBezTo>
                    <a:cubicBezTo>
                      <a:pt x="95" y="79"/>
                      <a:pt x="88" y="76"/>
                      <a:pt x="80" y="76"/>
                    </a:cubicBezTo>
                    <a:cubicBezTo>
                      <a:pt x="72" y="76"/>
                      <a:pt x="64" y="81"/>
                      <a:pt x="60" y="88"/>
                    </a:cubicBezTo>
                    <a:moveTo>
                      <a:pt x="60" y="16"/>
                    </a:moveTo>
                    <a:cubicBezTo>
                      <a:pt x="62" y="19"/>
                      <a:pt x="64" y="23"/>
                      <a:pt x="66" y="26"/>
                    </a:cubicBezTo>
                    <a:cubicBezTo>
                      <a:pt x="67" y="28"/>
                      <a:pt x="68" y="30"/>
                      <a:pt x="69" y="32"/>
                    </a:cubicBezTo>
                    <a:cubicBezTo>
                      <a:pt x="70" y="33"/>
                      <a:pt x="71" y="36"/>
                      <a:pt x="72" y="37"/>
                    </a:cubicBezTo>
                    <a:cubicBezTo>
                      <a:pt x="76" y="38"/>
                      <a:pt x="80" y="38"/>
                      <a:pt x="84" y="39"/>
                    </a:cubicBezTo>
                    <a:cubicBezTo>
                      <a:pt x="86" y="40"/>
                      <a:pt x="95" y="43"/>
                      <a:pt x="96" y="42"/>
                    </a:cubicBezTo>
                    <a:cubicBezTo>
                      <a:pt x="98" y="39"/>
                      <a:pt x="101" y="36"/>
                      <a:pt x="103" y="33"/>
                    </a:cubicBezTo>
                    <a:cubicBezTo>
                      <a:pt x="105" y="31"/>
                      <a:pt x="106" y="29"/>
                      <a:pt x="108" y="28"/>
                    </a:cubicBezTo>
                    <a:cubicBezTo>
                      <a:pt x="108" y="27"/>
                      <a:pt x="105" y="23"/>
                      <a:pt x="105" y="22"/>
                    </a:cubicBezTo>
                    <a:cubicBezTo>
                      <a:pt x="103" y="19"/>
                      <a:pt x="100" y="15"/>
                      <a:pt x="98" y="11"/>
                    </a:cubicBezTo>
                    <a:cubicBezTo>
                      <a:pt x="96" y="7"/>
                      <a:pt x="96" y="7"/>
                      <a:pt x="96" y="7"/>
                    </a:cubicBezTo>
                    <a:cubicBezTo>
                      <a:pt x="93" y="6"/>
                      <a:pt x="91" y="6"/>
                      <a:pt x="89" y="5"/>
                    </a:cubicBezTo>
                    <a:cubicBezTo>
                      <a:pt x="86" y="4"/>
                      <a:pt x="84" y="4"/>
                      <a:pt x="81" y="3"/>
                    </a:cubicBezTo>
                    <a:cubicBezTo>
                      <a:pt x="80" y="3"/>
                      <a:pt x="72" y="0"/>
                      <a:pt x="72" y="1"/>
                    </a:cubicBezTo>
                    <a:cubicBezTo>
                      <a:pt x="68" y="6"/>
                      <a:pt x="64" y="11"/>
                      <a:pt x="60" y="16"/>
                    </a:cubicBezTo>
                    <a:moveTo>
                      <a:pt x="0" y="109"/>
                    </a:moveTo>
                    <a:cubicBezTo>
                      <a:pt x="2" y="113"/>
                      <a:pt x="4" y="116"/>
                      <a:pt x="6" y="120"/>
                    </a:cubicBezTo>
                    <a:cubicBezTo>
                      <a:pt x="7" y="121"/>
                      <a:pt x="8" y="123"/>
                      <a:pt x="9" y="125"/>
                    </a:cubicBezTo>
                    <a:cubicBezTo>
                      <a:pt x="10" y="126"/>
                      <a:pt x="11" y="130"/>
                      <a:pt x="12" y="130"/>
                    </a:cubicBezTo>
                    <a:cubicBezTo>
                      <a:pt x="16" y="131"/>
                      <a:pt x="20" y="132"/>
                      <a:pt x="24" y="133"/>
                    </a:cubicBezTo>
                    <a:cubicBezTo>
                      <a:pt x="26" y="133"/>
                      <a:pt x="35" y="137"/>
                      <a:pt x="36" y="135"/>
                    </a:cubicBezTo>
                    <a:cubicBezTo>
                      <a:pt x="38" y="132"/>
                      <a:pt x="41" y="129"/>
                      <a:pt x="43" y="126"/>
                    </a:cubicBezTo>
                    <a:cubicBezTo>
                      <a:pt x="45" y="124"/>
                      <a:pt x="46" y="123"/>
                      <a:pt x="48" y="121"/>
                    </a:cubicBezTo>
                    <a:cubicBezTo>
                      <a:pt x="45" y="116"/>
                      <a:pt x="45" y="116"/>
                      <a:pt x="45" y="116"/>
                    </a:cubicBezTo>
                    <a:cubicBezTo>
                      <a:pt x="43" y="112"/>
                      <a:pt x="41" y="108"/>
                      <a:pt x="38" y="105"/>
                    </a:cubicBezTo>
                    <a:cubicBezTo>
                      <a:pt x="38" y="104"/>
                      <a:pt x="37" y="100"/>
                      <a:pt x="36" y="100"/>
                    </a:cubicBezTo>
                    <a:cubicBezTo>
                      <a:pt x="34" y="100"/>
                      <a:pt x="31" y="99"/>
                      <a:pt x="29" y="98"/>
                    </a:cubicBezTo>
                    <a:cubicBezTo>
                      <a:pt x="26" y="98"/>
                      <a:pt x="24" y="97"/>
                      <a:pt x="21" y="97"/>
                    </a:cubicBezTo>
                    <a:cubicBezTo>
                      <a:pt x="20" y="96"/>
                      <a:pt x="13" y="94"/>
                      <a:pt x="12" y="95"/>
                    </a:cubicBezTo>
                    <a:cubicBezTo>
                      <a:pt x="8" y="99"/>
                      <a:pt x="4" y="104"/>
                      <a:pt x="0" y="109"/>
                    </a:cubicBezTo>
                    <a:moveTo>
                      <a:pt x="71" y="101"/>
                    </a:moveTo>
                    <a:cubicBezTo>
                      <a:pt x="71" y="94"/>
                      <a:pt x="74" y="87"/>
                      <a:pt x="81" y="86"/>
                    </a:cubicBezTo>
                    <a:cubicBezTo>
                      <a:pt x="88" y="85"/>
                      <a:pt x="95" y="92"/>
                      <a:pt x="98" y="98"/>
                    </a:cubicBezTo>
                    <a:cubicBezTo>
                      <a:pt x="89" y="92"/>
                      <a:pt x="78" y="91"/>
                      <a:pt x="71" y="101"/>
                    </a:cubicBezTo>
                  </a:path>
                </a:pathLst>
              </a:custGeom>
              <a:solidFill>
                <a:srgbClr val="FFFFFF"/>
              </a:solidFill>
              <a:ln w="9525">
                <a:noFill/>
                <a:round/>
                <a:headEnd/>
                <a:tailEnd/>
              </a:ln>
            </p:spPr>
            <p:txBody>
              <a:bodyPr/>
              <a:lstStyle/>
              <a:p>
                <a:endParaRPr lang="en-US"/>
              </a:p>
            </p:txBody>
          </p:sp>
        </p:grpSp>
        <p:grpSp>
          <p:nvGrpSpPr>
            <p:cNvPr id="13" name="Group 203"/>
            <p:cNvGrpSpPr>
              <a:grpSpLocks noChangeAspect="1"/>
            </p:cNvGrpSpPr>
            <p:nvPr/>
          </p:nvGrpSpPr>
          <p:grpSpPr bwMode="auto">
            <a:xfrm>
              <a:off x="4983926" y="5330324"/>
              <a:ext cx="331488" cy="333370"/>
              <a:chOff x="2228" y="1321"/>
              <a:chExt cx="457" cy="563"/>
            </a:xfrm>
          </p:grpSpPr>
          <p:sp>
            <p:nvSpPr>
              <p:cNvPr id="4409" name="Rectangle 204"/>
              <p:cNvSpPr>
                <a:spLocks noChangeAspect="1" noChangeArrowheads="1"/>
              </p:cNvSpPr>
              <p:nvPr/>
            </p:nvSpPr>
            <p:spPr bwMode="auto">
              <a:xfrm>
                <a:off x="2491" y="1746"/>
                <a:ext cx="128" cy="16"/>
              </a:xfrm>
              <a:prstGeom prst="rect">
                <a:avLst/>
              </a:prstGeom>
              <a:solidFill>
                <a:srgbClr val="F6B148"/>
              </a:solidFill>
              <a:ln w="9525">
                <a:noFill/>
                <a:miter lim="800000"/>
                <a:headEnd/>
                <a:tailEnd/>
              </a:ln>
            </p:spPr>
            <p:txBody>
              <a:bodyPr/>
              <a:lstStyle/>
              <a:p>
                <a:endParaRPr lang="en-US" sz="800"/>
              </a:p>
            </p:txBody>
          </p:sp>
          <p:sp>
            <p:nvSpPr>
              <p:cNvPr id="4410" name="Freeform 205"/>
              <p:cNvSpPr>
                <a:spLocks noChangeAspect="1"/>
              </p:cNvSpPr>
              <p:nvPr/>
            </p:nvSpPr>
            <p:spPr bwMode="auto">
              <a:xfrm>
                <a:off x="2619" y="1690"/>
                <a:ext cx="66" cy="72"/>
              </a:xfrm>
              <a:custGeom>
                <a:avLst/>
                <a:gdLst>
                  <a:gd name="T0" fmla="*/ 0 w 66"/>
                  <a:gd name="T1" fmla="*/ 72 h 72"/>
                  <a:gd name="T2" fmla="*/ 66 w 66"/>
                  <a:gd name="T3" fmla="*/ 16 h 72"/>
                  <a:gd name="T4" fmla="*/ 66 w 66"/>
                  <a:gd name="T5" fmla="*/ 0 h 72"/>
                  <a:gd name="T6" fmla="*/ 0 w 66"/>
                  <a:gd name="T7" fmla="*/ 56 h 72"/>
                  <a:gd name="T8" fmla="*/ 0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66" y="16"/>
                    </a:lnTo>
                    <a:lnTo>
                      <a:pt x="66" y="0"/>
                    </a:lnTo>
                    <a:lnTo>
                      <a:pt x="0" y="56"/>
                    </a:lnTo>
                    <a:lnTo>
                      <a:pt x="0" y="72"/>
                    </a:lnTo>
                    <a:close/>
                  </a:path>
                </a:pathLst>
              </a:custGeom>
              <a:solidFill>
                <a:srgbClr val="E38D19"/>
              </a:solidFill>
              <a:ln w="9525">
                <a:noFill/>
                <a:round/>
                <a:headEnd/>
                <a:tailEnd/>
              </a:ln>
            </p:spPr>
            <p:txBody>
              <a:bodyPr/>
              <a:lstStyle/>
              <a:p>
                <a:endParaRPr lang="en-US"/>
              </a:p>
            </p:txBody>
          </p:sp>
          <p:sp>
            <p:nvSpPr>
              <p:cNvPr id="4411" name="Freeform 206"/>
              <p:cNvSpPr>
                <a:spLocks noChangeAspect="1"/>
              </p:cNvSpPr>
              <p:nvPr/>
            </p:nvSpPr>
            <p:spPr bwMode="auto">
              <a:xfrm>
                <a:off x="2425" y="1690"/>
                <a:ext cx="66" cy="72"/>
              </a:xfrm>
              <a:custGeom>
                <a:avLst/>
                <a:gdLst>
                  <a:gd name="T0" fmla="*/ 66 w 66"/>
                  <a:gd name="T1" fmla="*/ 72 h 72"/>
                  <a:gd name="T2" fmla="*/ 0 w 66"/>
                  <a:gd name="T3" fmla="*/ 16 h 72"/>
                  <a:gd name="T4" fmla="*/ 0 w 66"/>
                  <a:gd name="T5" fmla="*/ 0 h 72"/>
                  <a:gd name="T6" fmla="*/ 66 w 66"/>
                  <a:gd name="T7" fmla="*/ 56 h 72"/>
                  <a:gd name="T8" fmla="*/ 66 w 66"/>
                  <a:gd name="T9" fmla="*/ 7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66" y="72"/>
                    </a:moveTo>
                    <a:lnTo>
                      <a:pt x="0" y="16"/>
                    </a:lnTo>
                    <a:lnTo>
                      <a:pt x="0" y="0"/>
                    </a:lnTo>
                    <a:lnTo>
                      <a:pt x="66" y="56"/>
                    </a:lnTo>
                    <a:lnTo>
                      <a:pt x="66" y="72"/>
                    </a:lnTo>
                    <a:close/>
                  </a:path>
                </a:pathLst>
              </a:custGeom>
              <a:solidFill>
                <a:srgbClr val="E38D19"/>
              </a:solidFill>
              <a:ln w="9525">
                <a:noFill/>
                <a:round/>
                <a:headEnd/>
                <a:tailEnd/>
              </a:ln>
            </p:spPr>
            <p:txBody>
              <a:bodyPr/>
              <a:lstStyle/>
              <a:p>
                <a:endParaRPr lang="en-US"/>
              </a:p>
            </p:txBody>
          </p:sp>
          <p:sp>
            <p:nvSpPr>
              <p:cNvPr id="4412" name="Freeform 207"/>
              <p:cNvSpPr>
                <a:spLocks noChangeAspect="1"/>
              </p:cNvSpPr>
              <p:nvPr/>
            </p:nvSpPr>
            <p:spPr bwMode="auto">
              <a:xfrm>
                <a:off x="2425" y="1634"/>
                <a:ext cx="260" cy="112"/>
              </a:xfrm>
              <a:custGeom>
                <a:avLst/>
                <a:gdLst>
                  <a:gd name="T0" fmla="*/ 260 w 260"/>
                  <a:gd name="T1" fmla="*/ 56 h 112"/>
                  <a:gd name="T2" fmla="*/ 228 w 260"/>
                  <a:gd name="T3" fmla="*/ 84 h 112"/>
                  <a:gd name="T4" fmla="*/ 196 w 260"/>
                  <a:gd name="T5" fmla="*/ 112 h 112"/>
                  <a:gd name="T6" fmla="*/ 130 w 260"/>
                  <a:gd name="T7" fmla="*/ 112 h 112"/>
                  <a:gd name="T8" fmla="*/ 66 w 260"/>
                  <a:gd name="T9" fmla="*/ 112 h 112"/>
                  <a:gd name="T10" fmla="*/ 34 w 260"/>
                  <a:gd name="T11" fmla="*/ 84 h 112"/>
                  <a:gd name="T12" fmla="*/ 0 w 260"/>
                  <a:gd name="T13" fmla="*/ 56 h 112"/>
                  <a:gd name="T14" fmla="*/ 34 w 260"/>
                  <a:gd name="T15" fmla="*/ 28 h 112"/>
                  <a:gd name="T16" fmla="*/ 66 w 260"/>
                  <a:gd name="T17" fmla="*/ 0 h 112"/>
                  <a:gd name="T18" fmla="*/ 130 w 260"/>
                  <a:gd name="T19" fmla="*/ 0 h 112"/>
                  <a:gd name="T20" fmla="*/ 196 w 260"/>
                  <a:gd name="T21" fmla="*/ 0 h 112"/>
                  <a:gd name="T22" fmla="*/ 228 w 260"/>
                  <a:gd name="T23" fmla="*/ 28 h 112"/>
                  <a:gd name="T24" fmla="*/ 260 w 260"/>
                  <a:gd name="T25" fmla="*/ 56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2"/>
                  <a:gd name="T41" fmla="*/ 260 w 26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2">
                    <a:moveTo>
                      <a:pt x="260" y="56"/>
                    </a:moveTo>
                    <a:lnTo>
                      <a:pt x="228" y="84"/>
                    </a:lnTo>
                    <a:lnTo>
                      <a:pt x="196" y="112"/>
                    </a:lnTo>
                    <a:lnTo>
                      <a:pt x="130" y="112"/>
                    </a:lnTo>
                    <a:lnTo>
                      <a:pt x="66" y="112"/>
                    </a:lnTo>
                    <a:lnTo>
                      <a:pt x="34" y="84"/>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4413" name="Rectangle 208"/>
              <p:cNvSpPr>
                <a:spLocks noChangeAspect="1" noChangeArrowheads="1"/>
              </p:cNvSpPr>
              <p:nvPr/>
            </p:nvSpPr>
            <p:spPr bwMode="auto">
              <a:xfrm>
                <a:off x="2294" y="1806"/>
                <a:ext cx="129" cy="16"/>
              </a:xfrm>
              <a:prstGeom prst="rect">
                <a:avLst/>
              </a:prstGeom>
              <a:solidFill>
                <a:srgbClr val="F6B148"/>
              </a:solidFill>
              <a:ln w="9525">
                <a:noFill/>
                <a:miter lim="800000"/>
                <a:headEnd/>
                <a:tailEnd/>
              </a:ln>
            </p:spPr>
            <p:txBody>
              <a:bodyPr/>
              <a:lstStyle/>
              <a:p>
                <a:endParaRPr lang="en-US" sz="800"/>
              </a:p>
            </p:txBody>
          </p:sp>
          <p:sp>
            <p:nvSpPr>
              <p:cNvPr id="4414" name="Freeform 209"/>
              <p:cNvSpPr>
                <a:spLocks noChangeAspect="1"/>
              </p:cNvSpPr>
              <p:nvPr/>
            </p:nvSpPr>
            <p:spPr bwMode="auto">
              <a:xfrm>
                <a:off x="2423" y="1752"/>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4415" name="Freeform 210"/>
              <p:cNvSpPr>
                <a:spLocks noChangeAspect="1"/>
              </p:cNvSpPr>
              <p:nvPr/>
            </p:nvSpPr>
            <p:spPr bwMode="auto">
              <a:xfrm>
                <a:off x="2228" y="1752"/>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4416" name="Freeform 211"/>
              <p:cNvSpPr>
                <a:spLocks noChangeAspect="1"/>
              </p:cNvSpPr>
              <p:nvPr/>
            </p:nvSpPr>
            <p:spPr bwMode="auto">
              <a:xfrm>
                <a:off x="2228" y="1696"/>
                <a:ext cx="261" cy="110"/>
              </a:xfrm>
              <a:custGeom>
                <a:avLst/>
                <a:gdLst>
                  <a:gd name="T0" fmla="*/ 261 w 261"/>
                  <a:gd name="T1" fmla="*/ 56 h 110"/>
                  <a:gd name="T2" fmla="*/ 227 w 261"/>
                  <a:gd name="T3" fmla="*/ 82 h 110"/>
                  <a:gd name="T4" fmla="*/ 195 w 261"/>
                  <a:gd name="T5" fmla="*/ 110 h 110"/>
                  <a:gd name="T6" fmla="*/ 130 w 261"/>
                  <a:gd name="T7" fmla="*/ 110 h 110"/>
                  <a:gd name="T8" fmla="*/ 66 w 261"/>
                  <a:gd name="T9" fmla="*/ 110 h 110"/>
                  <a:gd name="T10" fmla="*/ 32 w 261"/>
                  <a:gd name="T11" fmla="*/ 82 h 110"/>
                  <a:gd name="T12" fmla="*/ 0 w 261"/>
                  <a:gd name="T13" fmla="*/ 56 h 110"/>
                  <a:gd name="T14" fmla="*/ 32 w 261"/>
                  <a:gd name="T15" fmla="*/ 28 h 110"/>
                  <a:gd name="T16" fmla="*/ 66 w 261"/>
                  <a:gd name="T17" fmla="*/ 0 h 110"/>
                  <a:gd name="T18" fmla="*/ 130 w 261"/>
                  <a:gd name="T19" fmla="*/ 0 h 110"/>
                  <a:gd name="T20" fmla="*/ 195 w 261"/>
                  <a:gd name="T21" fmla="*/ 0 h 110"/>
                  <a:gd name="T22" fmla="*/ 227 w 261"/>
                  <a:gd name="T23" fmla="*/ 28 h 110"/>
                  <a:gd name="T24" fmla="*/ 261 w 261"/>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
                  <a:gd name="T40" fmla="*/ 0 h 110"/>
                  <a:gd name="T41" fmla="*/ 261 w 26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 h="110">
                    <a:moveTo>
                      <a:pt x="261" y="56"/>
                    </a:moveTo>
                    <a:lnTo>
                      <a:pt x="227" y="82"/>
                    </a:lnTo>
                    <a:lnTo>
                      <a:pt x="195" y="110"/>
                    </a:lnTo>
                    <a:lnTo>
                      <a:pt x="130" y="110"/>
                    </a:lnTo>
                    <a:lnTo>
                      <a:pt x="66" y="110"/>
                    </a:lnTo>
                    <a:lnTo>
                      <a:pt x="32" y="82"/>
                    </a:lnTo>
                    <a:lnTo>
                      <a:pt x="0" y="56"/>
                    </a:lnTo>
                    <a:lnTo>
                      <a:pt x="32" y="28"/>
                    </a:lnTo>
                    <a:lnTo>
                      <a:pt x="66" y="0"/>
                    </a:lnTo>
                    <a:lnTo>
                      <a:pt x="130" y="0"/>
                    </a:lnTo>
                    <a:lnTo>
                      <a:pt x="195" y="0"/>
                    </a:lnTo>
                    <a:lnTo>
                      <a:pt x="227" y="28"/>
                    </a:lnTo>
                    <a:lnTo>
                      <a:pt x="261" y="56"/>
                    </a:lnTo>
                    <a:close/>
                  </a:path>
                </a:pathLst>
              </a:custGeom>
              <a:solidFill>
                <a:srgbClr val="FBD58B"/>
              </a:solidFill>
              <a:ln w="9525">
                <a:noFill/>
                <a:round/>
                <a:headEnd/>
                <a:tailEnd/>
              </a:ln>
            </p:spPr>
            <p:txBody>
              <a:bodyPr/>
              <a:lstStyle/>
              <a:p>
                <a:endParaRPr lang="en-US"/>
              </a:p>
            </p:txBody>
          </p:sp>
          <p:sp>
            <p:nvSpPr>
              <p:cNvPr id="4417" name="Rectangle 212"/>
              <p:cNvSpPr>
                <a:spLocks noChangeAspect="1" noChangeArrowheads="1"/>
              </p:cNvSpPr>
              <p:nvPr/>
            </p:nvSpPr>
            <p:spPr bwMode="auto">
              <a:xfrm>
                <a:off x="2491" y="1868"/>
                <a:ext cx="128" cy="16"/>
              </a:xfrm>
              <a:prstGeom prst="rect">
                <a:avLst/>
              </a:prstGeom>
              <a:solidFill>
                <a:srgbClr val="F6B148"/>
              </a:solidFill>
              <a:ln w="9525">
                <a:noFill/>
                <a:miter lim="800000"/>
                <a:headEnd/>
                <a:tailEnd/>
              </a:ln>
            </p:spPr>
            <p:txBody>
              <a:bodyPr/>
              <a:lstStyle/>
              <a:p>
                <a:endParaRPr lang="en-US" sz="800"/>
              </a:p>
            </p:txBody>
          </p:sp>
          <p:sp>
            <p:nvSpPr>
              <p:cNvPr id="4418" name="Freeform 213"/>
              <p:cNvSpPr>
                <a:spLocks noChangeAspect="1"/>
              </p:cNvSpPr>
              <p:nvPr/>
            </p:nvSpPr>
            <p:spPr bwMode="auto">
              <a:xfrm>
                <a:off x="2619" y="1814"/>
                <a:ext cx="66" cy="70"/>
              </a:xfrm>
              <a:custGeom>
                <a:avLst/>
                <a:gdLst>
                  <a:gd name="T0" fmla="*/ 0 w 66"/>
                  <a:gd name="T1" fmla="*/ 70 h 70"/>
                  <a:gd name="T2" fmla="*/ 66 w 66"/>
                  <a:gd name="T3" fmla="*/ 16 h 70"/>
                  <a:gd name="T4" fmla="*/ 66 w 66"/>
                  <a:gd name="T5" fmla="*/ 0 h 70"/>
                  <a:gd name="T6" fmla="*/ 0 w 66"/>
                  <a:gd name="T7" fmla="*/ 54 h 70"/>
                  <a:gd name="T8" fmla="*/ 0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70"/>
                    </a:moveTo>
                    <a:lnTo>
                      <a:pt x="66" y="16"/>
                    </a:lnTo>
                    <a:lnTo>
                      <a:pt x="66" y="0"/>
                    </a:lnTo>
                    <a:lnTo>
                      <a:pt x="0" y="54"/>
                    </a:lnTo>
                    <a:lnTo>
                      <a:pt x="0" y="70"/>
                    </a:lnTo>
                    <a:close/>
                  </a:path>
                </a:pathLst>
              </a:custGeom>
              <a:solidFill>
                <a:srgbClr val="E38D19"/>
              </a:solidFill>
              <a:ln w="9525">
                <a:noFill/>
                <a:round/>
                <a:headEnd/>
                <a:tailEnd/>
              </a:ln>
            </p:spPr>
            <p:txBody>
              <a:bodyPr/>
              <a:lstStyle/>
              <a:p>
                <a:endParaRPr lang="en-US"/>
              </a:p>
            </p:txBody>
          </p:sp>
          <p:sp>
            <p:nvSpPr>
              <p:cNvPr id="4419" name="Freeform 214"/>
              <p:cNvSpPr>
                <a:spLocks noChangeAspect="1"/>
              </p:cNvSpPr>
              <p:nvPr/>
            </p:nvSpPr>
            <p:spPr bwMode="auto">
              <a:xfrm>
                <a:off x="2425" y="1814"/>
                <a:ext cx="66" cy="70"/>
              </a:xfrm>
              <a:custGeom>
                <a:avLst/>
                <a:gdLst>
                  <a:gd name="T0" fmla="*/ 66 w 66"/>
                  <a:gd name="T1" fmla="*/ 70 h 70"/>
                  <a:gd name="T2" fmla="*/ 0 w 66"/>
                  <a:gd name="T3" fmla="*/ 16 h 70"/>
                  <a:gd name="T4" fmla="*/ 0 w 66"/>
                  <a:gd name="T5" fmla="*/ 0 h 70"/>
                  <a:gd name="T6" fmla="*/ 66 w 66"/>
                  <a:gd name="T7" fmla="*/ 54 h 70"/>
                  <a:gd name="T8" fmla="*/ 66 w 66"/>
                  <a:gd name="T9" fmla="*/ 7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66" y="70"/>
                    </a:moveTo>
                    <a:lnTo>
                      <a:pt x="0" y="16"/>
                    </a:lnTo>
                    <a:lnTo>
                      <a:pt x="0" y="0"/>
                    </a:lnTo>
                    <a:lnTo>
                      <a:pt x="66" y="54"/>
                    </a:lnTo>
                    <a:lnTo>
                      <a:pt x="66" y="70"/>
                    </a:lnTo>
                    <a:close/>
                  </a:path>
                </a:pathLst>
              </a:custGeom>
              <a:solidFill>
                <a:srgbClr val="E38D19"/>
              </a:solidFill>
              <a:ln w="9525">
                <a:noFill/>
                <a:round/>
                <a:headEnd/>
                <a:tailEnd/>
              </a:ln>
            </p:spPr>
            <p:txBody>
              <a:bodyPr/>
              <a:lstStyle/>
              <a:p>
                <a:endParaRPr lang="en-US"/>
              </a:p>
            </p:txBody>
          </p:sp>
          <p:sp>
            <p:nvSpPr>
              <p:cNvPr id="4420" name="Freeform 215"/>
              <p:cNvSpPr>
                <a:spLocks noChangeAspect="1"/>
              </p:cNvSpPr>
              <p:nvPr/>
            </p:nvSpPr>
            <p:spPr bwMode="auto">
              <a:xfrm>
                <a:off x="2425" y="1758"/>
                <a:ext cx="260" cy="110"/>
              </a:xfrm>
              <a:custGeom>
                <a:avLst/>
                <a:gdLst>
                  <a:gd name="T0" fmla="*/ 260 w 260"/>
                  <a:gd name="T1" fmla="*/ 56 h 110"/>
                  <a:gd name="T2" fmla="*/ 228 w 260"/>
                  <a:gd name="T3" fmla="*/ 82 h 110"/>
                  <a:gd name="T4" fmla="*/ 196 w 260"/>
                  <a:gd name="T5" fmla="*/ 110 h 110"/>
                  <a:gd name="T6" fmla="*/ 130 w 260"/>
                  <a:gd name="T7" fmla="*/ 110 h 110"/>
                  <a:gd name="T8" fmla="*/ 66 w 260"/>
                  <a:gd name="T9" fmla="*/ 110 h 110"/>
                  <a:gd name="T10" fmla="*/ 34 w 260"/>
                  <a:gd name="T11" fmla="*/ 82 h 110"/>
                  <a:gd name="T12" fmla="*/ 0 w 260"/>
                  <a:gd name="T13" fmla="*/ 56 h 110"/>
                  <a:gd name="T14" fmla="*/ 34 w 260"/>
                  <a:gd name="T15" fmla="*/ 28 h 110"/>
                  <a:gd name="T16" fmla="*/ 66 w 260"/>
                  <a:gd name="T17" fmla="*/ 0 h 110"/>
                  <a:gd name="T18" fmla="*/ 130 w 260"/>
                  <a:gd name="T19" fmla="*/ 0 h 110"/>
                  <a:gd name="T20" fmla="*/ 196 w 260"/>
                  <a:gd name="T21" fmla="*/ 0 h 110"/>
                  <a:gd name="T22" fmla="*/ 228 w 260"/>
                  <a:gd name="T23" fmla="*/ 28 h 110"/>
                  <a:gd name="T24" fmla="*/ 260 w 260"/>
                  <a:gd name="T25" fmla="*/ 56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110"/>
                  <a:gd name="T41" fmla="*/ 260 w 260"/>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110">
                    <a:moveTo>
                      <a:pt x="260" y="56"/>
                    </a:moveTo>
                    <a:lnTo>
                      <a:pt x="228" y="82"/>
                    </a:lnTo>
                    <a:lnTo>
                      <a:pt x="196" y="110"/>
                    </a:lnTo>
                    <a:lnTo>
                      <a:pt x="130" y="110"/>
                    </a:lnTo>
                    <a:lnTo>
                      <a:pt x="66" y="110"/>
                    </a:lnTo>
                    <a:lnTo>
                      <a:pt x="34" y="82"/>
                    </a:lnTo>
                    <a:lnTo>
                      <a:pt x="0" y="56"/>
                    </a:lnTo>
                    <a:lnTo>
                      <a:pt x="34" y="28"/>
                    </a:lnTo>
                    <a:lnTo>
                      <a:pt x="66" y="0"/>
                    </a:lnTo>
                    <a:lnTo>
                      <a:pt x="130" y="0"/>
                    </a:lnTo>
                    <a:lnTo>
                      <a:pt x="196" y="0"/>
                    </a:lnTo>
                    <a:lnTo>
                      <a:pt x="228" y="28"/>
                    </a:lnTo>
                    <a:lnTo>
                      <a:pt x="260" y="56"/>
                    </a:lnTo>
                    <a:close/>
                  </a:path>
                </a:pathLst>
              </a:custGeom>
              <a:solidFill>
                <a:srgbClr val="FBD58B"/>
              </a:solidFill>
              <a:ln w="9525">
                <a:noFill/>
                <a:round/>
                <a:headEnd/>
                <a:tailEnd/>
              </a:ln>
            </p:spPr>
            <p:txBody>
              <a:bodyPr/>
              <a:lstStyle/>
              <a:p>
                <a:endParaRPr lang="en-US"/>
              </a:p>
            </p:txBody>
          </p:sp>
          <p:sp>
            <p:nvSpPr>
              <p:cNvPr id="4421" name="Freeform 216"/>
              <p:cNvSpPr>
                <a:spLocks noChangeAspect="1"/>
              </p:cNvSpPr>
              <p:nvPr/>
            </p:nvSpPr>
            <p:spPr bwMode="auto">
              <a:xfrm>
                <a:off x="2461" y="1349"/>
                <a:ext cx="16" cy="16"/>
              </a:xfrm>
              <a:custGeom>
                <a:avLst/>
                <a:gdLst>
                  <a:gd name="T0" fmla="*/ 4 w 16"/>
                  <a:gd name="T1" fmla="*/ 0 h 16"/>
                  <a:gd name="T2" fmla="*/ 12 w 16"/>
                  <a:gd name="T3" fmla="*/ 0 h 16"/>
                  <a:gd name="T4" fmla="*/ 16 w 16"/>
                  <a:gd name="T5" fmla="*/ 16 h 16"/>
                  <a:gd name="T6" fmla="*/ 0 w 16"/>
                  <a:gd name="T7" fmla="*/ 16 h 16"/>
                  <a:gd name="T8" fmla="*/ 4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4" y="0"/>
                    </a:moveTo>
                    <a:lnTo>
                      <a:pt x="12" y="0"/>
                    </a:lnTo>
                    <a:lnTo>
                      <a:pt x="16" y="16"/>
                    </a:lnTo>
                    <a:lnTo>
                      <a:pt x="0" y="16"/>
                    </a:lnTo>
                    <a:lnTo>
                      <a:pt x="4" y="0"/>
                    </a:lnTo>
                    <a:close/>
                  </a:path>
                </a:pathLst>
              </a:custGeom>
              <a:solidFill>
                <a:srgbClr val="E38D19"/>
              </a:solidFill>
              <a:ln w="9525">
                <a:noFill/>
                <a:round/>
                <a:headEnd/>
                <a:tailEnd/>
              </a:ln>
            </p:spPr>
            <p:txBody>
              <a:bodyPr/>
              <a:lstStyle/>
              <a:p>
                <a:endParaRPr lang="en-US"/>
              </a:p>
            </p:txBody>
          </p:sp>
          <p:sp>
            <p:nvSpPr>
              <p:cNvPr id="4422" name="Freeform 217"/>
              <p:cNvSpPr>
                <a:spLocks noChangeAspect="1"/>
              </p:cNvSpPr>
              <p:nvPr/>
            </p:nvSpPr>
            <p:spPr bwMode="auto">
              <a:xfrm>
                <a:off x="2451" y="1361"/>
                <a:ext cx="36" cy="8"/>
              </a:xfrm>
              <a:custGeom>
                <a:avLst/>
                <a:gdLst>
                  <a:gd name="T0" fmla="*/ 18 w 36"/>
                  <a:gd name="T1" fmla="*/ 0 h 8"/>
                  <a:gd name="T2" fmla="*/ 26 w 36"/>
                  <a:gd name="T3" fmla="*/ 4 h 8"/>
                  <a:gd name="T4" fmla="*/ 36 w 36"/>
                  <a:gd name="T5" fmla="*/ 8 h 8"/>
                  <a:gd name="T6" fmla="*/ 18 w 36"/>
                  <a:gd name="T7" fmla="*/ 8 h 8"/>
                  <a:gd name="T8" fmla="*/ 0 w 36"/>
                  <a:gd name="T9" fmla="*/ 8 h 8"/>
                  <a:gd name="T10" fmla="*/ 8 w 36"/>
                  <a:gd name="T11" fmla="*/ 4 h 8"/>
                  <a:gd name="T12" fmla="*/ 18 w 36"/>
                  <a:gd name="T13" fmla="*/ 0 h 8"/>
                  <a:gd name="T14" fmla="*/ 0 60000 65536"/>
                  <a:gd name="T15" fmla="*/ 0 60000 65536"/>
                  <a:gd name="T16" fmla="*/ 0 60000 65536"/>
                  <a:gd name="T17" fmla="*/ 0 60000 65536"/>
                  <a:gd name="T18" fmla="*/ 0 60000 65536"/>
                  <a:gd name="T19" fmla="*/ 0 60000 65536"/>
                  <a:gd name="T20" fmla="*/ 0 60000 65536"/>
                  <a:gd name="T21" fmla="*/ 0 w 36"/>
                  <a:gd name="T22" fmla="*/ 0 h 8"/>
                  <a:gd name="T23" fmla="*/ 36 w 3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
                    <a:moveTo>
                      <a:pt x="18" y="0"/>
                    </a:moveTo>
                    <a:lnTo>
                      <a:pt x="26" y="4"/>
                    </a:lnTo>
                    <a:lnTo>
                      <a:pt x="36" y="8"/>
                    </a:lnTo>
                    <a:lnTo>
                      <a:pt x="18" y="8"/>
                    </a:lnTo>
                    <a:lnTo>
                      <a:pt x="0" y="8"/>
                    </a:lnTo>
                    <a:lnTo>
                      <a:pt x="8" y="4"/>
                    </a:lnTo>
                    <a:lnTo>
                      <a:pt x="18" y="0"/>
                    </a:lnTo>
                    <a:close/>
                  </a:path>
                </a:pathLst>
              </a:custGeom>
              <a:solidFill>
                <a:srgbClr val="E38D19"/>
              </a:solidFill>
              <a:ln w="9525">
                <a:noFill/>
                <a:round/>
                <a:headEnd/>
                <a:tailEnd/>
              </a:ln>
            </p:spPr>
            <p:txBody>
              <a:bodyPr/>
              <a:lstStyle/>
              <a:p>
                <a:endParaRPr lang="en-US"/>
              </a:p>
            </p:txBody>
          </p:sp>
          <p:sp>
            <p:nvSpPr>
              <p:cNvPr id="4423" name="Freeform 218"/>
              <p:cNvSpPr>
                <a:spLocks noChangeAspect="1" noEditPoints="1"/>
              </p:cNvSpPr>
              <p:nvPr/>
            </p:nvSpPr>
            <p:spPr bwMode="auto">
              <a:xfrm>
                <a:off x="2348" y="1369"/>
                <a:ext cx="239" cy="367"/>
              </a:xfrm>
              <a:custGeom>
                <a:avLst/>
                <a:gdLst>
                  <a:gd name="T0" fmla="*/ 235 w 239"/>
                  <a:gd name="T1" fmla="*/ 311 h 367"/>
                  <a:gd name="T2" fmla="*/ 201 w 239"/>
                  <a:gd name="T3" fmla="*/ 285 h 367"/>
                  <a:gd name="T4" fmla="*/ 191 w 239"/>
                  <a:gd name="T5" fmla="*/ 226 h 367"/>
                  <a:gd name="T6" fmla="*/ 167 w 239"/>
                  <a:gd name="T7" fmla="*/ 208 h 367"/>
                  <a:gd name="T8" fmla="*/ 135 w 239"/>
                  <a:gd name="T9" fmla="*/ 32 h 367"/>
                  <a:gd name="T10" fmla="*/ 143 w 239"/>
                  <a:gd name="T11" fmla="*/ 18 h 367"/>
                  <a:gd name="T12" fmla="*/ 135 w 239"/>
                  <a:gd name="T13" fmla="*/ 12 h 367"/>
                  <a:gd name="T14" fmla="*/ 135 w 239"/>
                  <a:gd name="T15" fmla="*/ 0 h 367"/>
                  <a:gd name="T16" fmla="*/ 107 w 239"/>
                  <a:gd name="T17" fmla="*/ 10 h 367"/>
                  <a:gd name="T18" fmla="*/ 105 w 239"/>
                  <a:gd name="T19" fmla="*/ 12 h 367"/>
                  <a:gd name="T20" fmla="*/ 99 w 239"/>
                  <a:gd name="T21" fmla="*/ 26 h 367"/>
                  <a:gd name="T22" fmla="*/ 109 w 239"/>
                  <a:gd name="T23" fmla="*/ 32 h 367"/>
                  <a:gd name="T24" fmla="*/ 50 w 239"/>
                  <a:gd name="T25" fmla="*/ 208 h 367"/>
                  <a:gd name="T26" fmla="*/ 67 w 239"/>
                  <a:gd name="T27" fmla="*/ 226 h 367"/>
                  <a:gd name="T28" fmla="*/ 4 w 239"/>
                  <a:gd name="T29" fmla="*/ 285 h 367"/>
                  <a:gd name="T30" fmla="*/ 28 w 239"/>
                  <a:gd name="T31" fmla="*/ 311 h 367"/>
                  <a:gd name="T32" fmla="*/ 121 w 239"/>
                  <a:gd name="T33" fmla="*/ 367 h 367"/>
                  <a:gd name="T34" fmla="*/ 211 w 239"/>
                  <a:gd name="T35" fmla="*/ 311 h 367"/>
                  <a:gd name="T36" fmla="*/ 121 w 239"/>
                  <a:gd name="T37" fmla="*/ 50 h 367"/>
                  <a:gd name="T38" fmla="*/ 121 w 239"/>
                  <a:gd name="T39" fmla="*/ 208 h 367"/>
                  <a:gd name="T40" fmla="*/ 121 w 239"/>
                  <a:gd name="T41" fmla="*/ 48 h 367"/>
                  <a:gd name="T42" fmla="*/ 121 w 239"/>
                  <a:gd name="T43" fmla="*/ 230 h 367"/>
                  <a:gd name="T44" fmla="*/ 175 w 239"/>
                  <a:gd name="T45" fmla="*/ 285 h 367"/>
                  <a:gd name="T46" fmla="*/ 67 w 239"/>
                  <a:gd name="T47" fmla="*/ 285 h 367"/>
                  <a:gd name="T48" fmla="*/ 121 w 239"/>
                  <a:gd name="T49" fmla="*/ 363 h 367"/>
                  <a:gd name="T50" fmla="*/ 34 w 239"/>
                  <a:gd name="T51" fmla="*/ 361 h 367"/>
                  <a:gd name="T52" fmla="*/ 40 w 239"/>
                  <a:gd name="T53" fmla="*/ 353 h 367"/>
                  <a:gd name="T54" fmla="*/ 46 w 239"/>
                  <a:gd name="T55" fmla="*/ 347 h 367"/>
                  <a:gd name="T56" fmla="*/ 54 w 239"/>
                  <a:gd name="T57" fmla="*/ 339 h 367"/>
                  <a:gd name="T58" fmla="*/ 69 w 239"/>
                  <a:gd name="T59" fmla="*/ 331 h 367"/>
                  <a:gd name="T60" fmla="*/ 85 w 239"/>
                  <a:gd name="T61" fmla="*/ 325 h 367"/>
                  <a:gd name="T62" fmla="*/ 95 w 239"/>
                  <a:gd name="T63" fmla="*/ 325 h 367"/>
                  <a:gd name="T64" fmla="*/ 107 w 239"/>
                  <a:gd name="T65" fmla="*/ 323 h 367"/>
                  <a:gd name="T66" fmla="*/ 121 w 239"/>
                  <a:gd name="T67" fmla="*/ 323 h 367"/>
                  <a:gd name="T68" fmla="*/ 133 w 239"/>
                  <a:gd name="T69" fmla="*/ 323 h 367"/>
                  <a:gd name="T70" fmla="*/ 145 w 239"/>
                  <a:gd name="T71" fmla="*/ 325 h 367"/>
                  <a:gd name="T72" fmla="*/ 155 w 239"/>
                  <a:gd name="T73" fmla="*/ 325 h 367"/>
                  <a:gd name="T74" fmla="*/ 173 w 239"/>
                  <a:gd name="T75" fmla="*/ 331 h 367"/>
                  <a:gd name="T76" fmla="*/ 185 w 239"/>
                  <a:gd name="T77" fmla="*/ 339 h 367"/>
                  <a:gd name="T78" fmla="*/ 195 w 239"/>
                  <a:gd name="T79" fmla="*/ 347 h 367"/>
                  <a:gd name="T80" fmla="*/ 201 w 239"/>
                  <a:gd name="T81" fmla="*/ 357 h 367"/>
                  <a:gd name="T82" fmla="*/ 205 w 239"/>
                  <a:gd name="T83" fmla="*/ 363 h 3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367"/>
                  <a:gd name="T128" fmla="*/ 239 w 239"/>
                  <a:gd name="T129" fmla="*/ 367 h 3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367">
                    <a:moveTo>
                      <a:pt x="211" y="311"/>
                    </a:moveTo>
                    <a:lnTo>
                      <a:pt x="235" y="311"/>
                    </a:lnTo>
                    <a:lnTo>
                      <a:pt x="235" y="285"/>
                    </a:lnTo>
                    <a:lnTo>
                      <a:pt x="201" y="285"/>
                    </a:lnTo>
                    <a:lnTo>
                      <a:pt x="175" y="226"/>
                    </a:lnTo>
                    <a:lnTo>
                      <a:pt x="191" y="226"/>
                    </a:lnTo>
                    <a:lnTo>
                      <a:pt x="191" y="208"/>
                    </a:lnTo>
                    <a:lnTo>
                      <a:pt x="167" y="208"/>
                    </a:lnTo>
                    <a:lnTo>
                      <a:pt x="131" y="32"/>
                    </a:lnTo>
                    <a:lnTo>
                      <a:pt x="135" y="32"/>
                    </a:lnTo>
                    <a:lnTo>
                      <a:pt x="143" y="26"/>
                    </a:lnTo>
                    <a:lnTo>
                      <a:pt x="143" y="18"/>
                    </a:lnTo>
                    <a:lnTo>
                      <a:pt x="135" y="12"/>
                    </a:lnTo>
                    <a:lnTo>
                      <a:pt x="135" y="10"/>
                    </a:lnTo>
                    <a:lnTo>
                      <a:pt x="135" y="0"/>
                    </a:lnTo>
                    <a:lnTo>
                      <a:pt x="107" y="0"/>
                    </a:lnTo>
                    <a:lnTo>
                      <a:pt x="107" y="10"/>
                    </a:lnTo>
                    <a:lnTo>
                      <a:pt x="107" y="12"/>
                    </a:lnTo>
                    <a:lnTo>
                      <a:pt x="105" y="12"/>
                    </a:lnTo>
                    <a:lnTo>
                      <a:pt x="99" y="18"/>
                    </a:lnTo>
                    <a:lnTo>
                      <a:pt x="99" y="26"/>
                    </a:lnTo>
                    <a:lnTo>
                      <a:pt x="105" y="32"/>
                    </a:lnTo>
                    <a:lnTo>
                      <a:pt x="109" y="32"/>
                    </a:lnTo>
                    <a:lnTo>
                      <a:pt x="75" y="208"/>
                    </a:lnTo>
                    <a:lnTo>
                      <a:pt x="50" y="208"/>
                    </a:lnTo>
                    <a:lnTo>
                      <a:pt x="50" y="226"/>
                    </a:lnTo>
                    <a:lnTo>
                      <a:pt x="67" y="226"/>
                    </a:lnTo>
                    <a:lnTo>
                      <a:pt x="38" y="285"/>
                    </a:lnTo>
                    <a:lnTo>
                      <a:pt x="4" y="285"/>
                    </a:lnTo>
                    <a:lnTo>
                      <a:pt x="4" y="311"/>
                    </a:lnTo>
                    <a:lnTo>
                      <a:pt x="28" y="311"/>
                    </a:lnTo>
                    <a:lnTo>
                      <a:pt x="0" y="367"/>
                    </a:lnTo>
                    <a:lnTo>
                      <a:pt x="121" y="367"/>
                    </a:lnTo>
                    <a:lnTo>
                      <a:pt x="239" y="367"/>
                    </a:lnTo>
                    <a:lnTo>
                      <a:pt x="211" y="311"/>
                    </a:lnTo>
                    <a:close/>
                    <a:moveTo>
                      <a:pt x="121" y="48"/>
                    </a:moveTo>
                    <a:lnTo>
                      <a:pt x="121" y="50"/>
                    </a:lnTo>
                    <a:lnTo>
                      <a:pt x="145" y="208"/>
                    </a:lnTo>
                    <a:lnTo>
                      <a:pt x="121" y="208"/>
                    </a:lnTo>
                    <a:lnTo>
                      <a:pt x="95" y="208"/>
                    </a:lnTo>
                    <a:lnTo>
                      <a:pt x="121" y="48"/>
                    </a:lnTo>
                    <a:close/>
                    <a:moveTo>
                      <a:pt x="91" y="230"/>
                    </a:moveTo>
                    <a:lnTo>
                      <a:pt x="121" y="230"/>
                    </a:lnTo>
                    <a:lnTo>
                      <a:pt x="149" y="230"/>
                    </a:lnTo>
                    <a:lnTo>
                      <a:pt x="175" y="285"/>
                    </a:lnTo>
                    <a:lnTo>
                      <a:pt x="121" y="285"/>
                    </a:lnTo>
                    <a:lnTo>
                      <a:pt x="67" y="285"/>
                    </a:lnTo>
                    <a:lnTo>
                      <a:pt x="91" y="230"/>
                    </a:lnTo>
                    <a:close/>
                    <a:moveTo>
                      <a:pt x="121" y="363"/>
                    </a:moveTo>
                    <a:lnTo>
                      <a:pt x="34" y="363"/>
                    </a:lnTo>
                    <a:lnTo>
                      <a:pt x="34" y="361"/>
                    </a:lnTo>
                    <a:lnTo>
                      <a:pt x="38" y="357"/>
                    </a:lnTo>
                    <a:lnTo>
                      <a:pt x="40" y="353"/>
                    </a:lnTo>
                    <a:lnTo>
                      <a:pt x="42" y="351"/>
                    </a:lnTo>
                    <a:lnTo>
                      <a:pt x="46" y="347"/>
                    </a:lnTo>
                    <a:lnTo>
                      <a:pt x="50" y="343"/>
                    </a:lnTo>
                    <a:lnTo>
                      <a:pt x="54" y="339"/>
                    </a:lnTo>
                    <a:lnTo>
                      <a:pt x="60" y="335"/>
                    </a:lnTo>
                    <a:lnTo>
                      <a:pt x="69" y="331"/>
                    </a:lnTo>
                    <a:lnTo>
                      <a:pt x="77" y="329"/>
                    </a:lnTo>
                    <a:lnTo>
                      <a:pt x="85" y="325"/>
                    </a:lnTo>
                    <a:lnTo>
                      <a:pt x="91" y="325"/>
                    </a:lnTo>
                    <a:lnTo>
                      <a:pt x="95" y="325"/>
                    </a:lnTo>
                    <a:lnTo>
                      <a:pt x="101" y="323"/>
                    </a:lnTo>
                    <a:lnTo>
                      <a:pt x="107" y="323"/>
                    </a:lnTo>
                    <a:lnTo>
                      <a:pt x="113" y="323"/>
                    </a:lnTo>
                    <a:lnTo>
                      <a:pt x="121" y="323"/>
                    </a:lnTo>
                    <a:lnTo>
                      <a:pt x="127" y="323"/>
                    </a:lnTo>
                    <a:lnTo>
                      <a:pt x="133" y="323"/>
                    </a:lnTo>
                    <a:lnTo>
                      <a:pt x="139" y="323"/>
                    </a:lnTo>
                    <a:lnTo>
                      <a:pt x="145" y="325"/>
                    </a:lnTo>
                    <a:lnTo>
                      <a:pt x="151" y="325"/>
                    </a:lnTo>
                    <a:lnTo>
                      <a:pt x="155" y="325"/>
                    </a:lnTo>
                    <a:lnTo>
                      <a:pt x="165" y="329"/>
                    </a:lnTo>
                    <a:lnTo>
                      <a:pt x="173" y="331"/>
                    </a:lnTo>
                    <a:lnTo>
                      <a:pt x="179" y="335"/>
                    </a:lnTo>
                    <a:lnTo>
                      <a:pt x="185" y="339"/>
                    </a:lnTo>
                    <a:lnTo>
                      <a:pt x="191" y="343"/>
                    </a:lnTo>
                    <a:lnTo>
                      <a:pt x="195" y="347"/>
                    </a:lnTo>
                    <a:lnTo>
                      <a:pt x="197" y="351"/>
                    </a:lnTo>
                    <a:lnTo>
                      <a:pt x="201" y="357"/>
                    </a:lnTo>
                    <a:lnTo>
                      <a:pt x="205" y="361"/>
                    </a:lnTo>
                    <a:lnTo>
                      <a:pt x="205" y="363"/>
                    </a:lnTo>
                    <a:lnTo>
                      <a:pt x="121" y="363"/>
                    </a:lnTo>
                    <a:close/>
                  </a:path>
                </a:pathLst>
              </a:custGeom>
              <a:solidFill>
                <a:srgbClr val="E38D19"/>
              </a:solidFill>
              <a:ln w="9525">
                <a:noFill/>
                <a:round/>
                <a:headEnd/>
                <a:tailEnd/>
              </a:ln>
            </p:spPr>
            <p:txBody>
              <a:bodyPr/>
              <a:lstStyle/>
              <a:p>
                <a:endParaRPr lang="en-US"/>
              </a:p>
            </p:txBody>
          </p:sp>
          <p:sp>
            <p:nvSpPr>
              <p:cNvPr id="4424" name="Freeform 219"/>
              <p:cNvSpPr>
                <a:spLocks noChangeAspect="1"/>
              </p:cNvSpPr>
              <p:nvPr/>
            </p:nvSpPr>
            <p:spPr bwMode="auto">
              <a:xfrm>
                <a:off x="2320" y="1321"/>
                <a:ext cx="20" cy="104"/>
              </a:xfrm>
              <a:custGeom>
                <a:avLst/>
                <a:gdLst>
                  <a:gd name="T0" fmla="*/ 80 w 10"/>
                  <a:gd name="T1" fmla="*/ 8 h 52"/>
                  <a:gd name="T2" fmla="*/ 72 w 10"/>
                  <a:gd name="T3" fmla="*/ 32 h 52"/>
                  <a:gd name="T4" fmla="*/ 64 w 10"/>
                  <a:gd name="T5" fmla="*/ 64 h 52"/>
                  <a:gd name="T6" fmla="*/ 48 w 10"/>
                  <a:gd name="T7" fmla="*/ 136 h 52"/>
                  <a:gd name="T8" fmla="*/ 40 w 10"/>
                  <a:gd name="T9" fmla="*/ 208 h 52"/>
                  <a:gd name="T10" fmla="*/ 40 w 10"/>
                  <a:gd name="T11" fmla="*/ 272 h 52"/>
                  <a:gd name="T12" fmla="*/ 56 w 10"/>
                  <a:gd name="T13" fmla="*/ 336 h 52"/>
                  <a:gd name="T14" fmla="*/ 72 w 10"/>
                  <a:gd name="T15" fmla="*/ 376 h 52"/>
                  <a:gd name="T16" fmla="*/ 80 w 10"/>
                  <a:gd name="T17" fmla="*/ 400 h 52"/>
                  <a:gd name="T18" fmla="*/ 72 w 10"/>
                  <a:gd name="T19" fmla="*/ 408 h 52"/>
                  <a:gd name="T20" fmla="*/ 72 w 10"/>
                  <a:gd name="T21" fmla="*/ 416 h 52"/>
                  <a:gd name="T22" fmla="*/ 56 w 10"/>
                  <a:gd name="T23" fmla="*/ 400 h 52"/>
                  <a:gd name="T24" fmla="*/ 40 w 10"/>
                  <a:gd name="T25" fmla="*/ 376 h 52"/>
                  <a:gd name="T26" fmla="*/ 8 w 10"/>
                  <a:gd name="T27" fmla="*/ 296 h 52"/>
                  <a:gd name="T28" fmla="*/ 0 w 10"/>
                  <a:gd name="T29" fmla="*/ 208 h 52"/>
                  <a:gd name="T30" fmla="*/ 8 w 10"/>
                  <a:gd name="T31" fmla="*/ 120 h 52"/>
                  <a:gd name="T32" fmla="*/ 40 w 10"/>
                  <a:gd name="T33" fmla="*/ 48 h 52"/>
                  <a:gd name="T34" fmla="*/ 56 w 10"/>
                  <a:gd name="T35" fmla="*/ 16 h 52"/>
                  <a:gd name="T36" fmla="*/ 72 w 10"/>
                  <a:gd name="T37" fmla="*/ 0 h 52"/>
                  <a:gd name="T38" fmla="*/ 80 w 10"/>
                  <a:gd name="T39" fmla="*/ 0 h 52"/>
                  <a:gd name="T40" fmla="*/ 8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1"/>
                    </a:moveTo>
                    <a:cubicBezTo>
                      <a:pt x="10" y="2"/>
                      <a:pt x="10" y="3"/>
                      <a:pt x="9" y="4"/>
                    </a:cubicBezTo>
                    <a:cubicBezTo>
                      <a:pt x="9" y="6"/>
                      <a:pt x="8" y="7"/>
                      <a:pt x="8" y="8"/>
                    </a:cubicBezTo>
                    <a:cubicBezTo>
                      <a:pt x="7" y="11"/>
                      <a:pt x="6" y="14"/>
                      <a:pt x="6" y="17"/>
                    </a:cubicBezTo>
                    <a:cubicBezTo>
                      <a:pt x="5" y="20"/>
                      <a:pt x="5" y="23"/>
                      <a:pt x="5" y="26"/>
                    </a:cubicBezTo>
                    <a:cubicBezTo>
                      <a:pt x="5" y="28"/>
                      <a:pt x="5" y="31"/>
                      <a:pt x="5" y="34"/>
                    </a:cubicBezTo>
                    <a:cubicBezTo>
                      <a:pt x="6" y="36"/>
                      <a:pt x="6" y="39"/>
                      <a:pt x="7" y="42"/>
                    </a:cubicBezTo>
                    <a:cubicBezTo>
                      <a:pt x="7" y="43"/>
                      <a:pt x="8" y="45"/>
                      <a:pt x="9" y="47"/>
                    </a:cubicBezTo>
                    <a:cubicBezTo>
                      <a:pt x="9" y="48"/>
                      <a:pt x="10" y="50"/>
                      <a:pt x="10" y="50"/>
                    </a:cubicBezTo>
                    <a:cubicBezTo>
                      <a:pt x="10" y="51"/>
                      <a:pt x="9" y="51"/>
                      <a:pt x="9" y="51"/>
                    </a:cubicBezTo>
                    <a:cubicBezTo>
                      <a:pt x="9" y="52"/>
                      <a:pt x="9" y="52"/>
                      <a:pt x="9" y="52"/>
                    </a:cubicBezTo>
                    <a:cubicBezTo>
                      <a:pt x="8" y="52"/>
                      <a:pt x="8" y="51"/>
                      <a:pt x="7" y="50"/>
                    </a:cubicBezTo>
                    <a:cubicBezTo>
                      <a:pt x="6" y="50"/>
                      <a:pt x="6" y="49"/>
                      <a:pt x="5" y="47"/>
                    </a:cubicBezTo>
                    <a:cubicBezTo>
                      <a:pt x="3" y="44"/>
                      <a:pt x="2" y="40"/>
                      <a:pt x="1" y="37"/>
                    </a:cubicBezTo>
                    <a:cubicBezTo>
                      <a:pt x="1" y="33"/>
                      <a:pt x="0" y="30"/>
                      <a:pt x="0" y="26"/>
                    </a:cubicBezTo>
                    <a:cubicBezTo>
                      <a:pt x="0" y="22"/>
                      <a:pt x="1" y="19"/>
                      <a:pt x="1" y="15"/>
                    </a:cubicBezTo>
                    <a:cubicBezTo>
                      <a:pt x="2" y="12"/>
                      <a:pt x="3" y="9"/>
                      <a:pt x="5" y="6"/>
                    </a:cubicBezTo>
                    <a:cubicBezTo>
                      <a:pt x="6" y="4"/>
                      <a:pt x="6" y="2"/>
                      <a:pt x="7" y="2"/>
                    </a:cubicBezTo>
                    <a:cubicBezTo>
                      <a:pt x="8" y="0"/>
                      <a:pt x="9" y="0"/>
                      <a:pt x="9" y="0"/>
                    </a:cubicBezTo>
                    <a:cubicBezTo>
                      <a:pt x="10" y="0"/>
                      <a:pt x="10" y="0"/>
                      <a:pt x="10" y="0"/>
                    </a:cubicBezTo>
                    <a:cubicBezTo>
                      <a:pt x="10" y="1"/>
                      <a:pt x="10" y="1"/>
                      <a:pt x="10" y="1"/>
                    </a:cubicBezTo>
                    <a:close/>
                  </a:path>
                </a:pathLst>
              </a:custGeom>
              <a:solidFill>
                <a:srgbClr val="E38D19"/>
              </a:solidFill>
              <a:ln w="9525">
                <a:noFill/>
                <a:round/>
                <a:headEnd/>
                <a:tailEnd/>
              </a:ln>
            </p:spPr>
            <p:txBody>
              <a:bodyPr/>
              <a:lstStyle/>
              <a:p>
                <a:endParaRPr lang="en-US"/>
              </a:p>
            </p:txBody>
          </p:sp>
          <p:sp>
            <p:nvSpPr>
              <p:cNvPr id="4425" name="Freeform 220"/>
              <p:cNvSpPr>
                <a:spLocks noChangeAspect="1"/>
              </p:cNvSpPr>
              <p:nvPr/>
            </p:nvSpPr>
            <p:spPr bwMode="auto">
              <a:xfrm>
                <a:off x="2362" y="1331"/>
                <a:ext cx="18" cy="82"/>
              </a:xfrm>
              <a:custGeom>
                <a:avLst/>
                <a:gdLst>
                  <a:gd name="T0" fmla="*/ 72 w 9"/>
                  <a:gd name="T1" fmla="*/ 16 h 41"/>
                  <a:gd name="T2" fmla="*/ 64 w 9"/>
                  <a:gd name="T3" fmla="*/ 32 h 41"/>
                  <a:gd name="T4" fmla="*/ 56 w 9"/>
                  <a:gd name="T5" fmla="*/ 56 h 41"/>
                  <a:gd name="T6" fmla="*/ 40 w 9"/>
                  <a:gd name="T7" fmla="*/ 112 h 41"/>
                  <a:gd name="T8" fmla="*/ 32 w 9"/>
                  <a:gd name="T9" fmla="*/ 168 h 41"/>
                  <a:gd name="T10" fmla="*/ 40 w 9"/>
                  <a:gd name="T11" fmla="*/ 216 h 41"/>
                  <a:gd name="T12" fmla="*/ 48 w 9"/>
                  <a:gd name="T13" fmla="*/ 264 h 41"/>
                  <a:gd name="T14" fmla="*/ 56 w 9"/>
                  <a:gd name="T15" fmla="*/ 296 h 41"/>
                  <a:gd name="T16" fmla="*/ 64 w 9"/>
                  <a:gd name="T17" fmla="*/ 320 h 41"/>
                  <a:gd name="T18" fmla="*/ 64 w 9"/>
                  <a:gd name="T19" fmla="*/ 328 h 41"/>
                  <a:gd name="T20" fmla="*/ 56 w 9"/>
                  <a:gd name="T21" fmla="*/ 328 h 41"/>
                  <a:gd name="T22" fmla="*/ 48 w 9"/>
                  <a:gd name="T23" fmla="*/ 320 h 41"/>
                  <a:gd name="T24" fmla="*/ 32 w 9"/>
                  <a:gd name="T25" fmla="*/ 304 h 41"/>
                  <a:gd name="T26" fmla="*/ 8 w 9"/>
                  <a:gd name="T27" fmla="*/ 232 h 41"/>
                  <a:gd name="T28" fmla="*/ 8 w 9"/>
                  <a:gd name="T29" fmla="*/ 168 h 41"/>
                  <a:gd name="T30" fmla="*/ 8 w 9"/>
                  <a:gd name="T31" fmla="*/ 96 h 41"/>
                  <a:gd name="T32" fmla="*/ 32 w 9"/>
                  <a:gd name="T33" fmla="*/ 40 h 41"/>
                  <a:gd name="T34" fmla="*/ 48 w 9"/>
                  <a:gd name="T35" fmla="*/ 16 h 41"/>
                  <a:gd name="T36" fmla="*/ 64 w 9"/>
                  <a:gd name="T37" fmla="*/ 0 h 41"/>
                  <a:gd name="T38" fmla="*/ 64 w 9"/>
                  <a:gd name="T39" fmla="*/ 8 h 41"/>
                  <a:gd name="T40" fmla="*/ 72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9" y="2"/>
                    </a:moveTo>
                    <a:cubicBezTo>
                      <a:pt x="9" y="2"/>
                      <a:pt x="8" y="3"/>
                      <a:pt x="8" y="4"/>
                    </a:cubicBezTo>
                    <a:cubicBezTo>
                      <a:pt x="7" y="5"/>
                      <a:pt x="7" y="6"/>
                      <a:pt x="7" y="7"/>
                    </a:cubicBezTo>
                    <a:cubicBezTo>
                      <a:pt x="6" y="9"/>
                      <a:pt x="5" y="12"/>
                      <a:pt x="5" y="14"/>
                    </a:cubicBezTo>
                    <a:cubicBezTo>
                      <a:pt x="5" y="16"/>
                      <a:pt x="4" y="18"/>
                      <a:pt x="4" y="21"/>
                    </a:cubicBezTo>
                    <a:cubicBezTo>
                      <a:pt x="4" y="23"/>
                      <a:pt x="4" y="25"/>
                      <a:pt x="5" y="27"/>
                    </a:cubicBezTo>
                    <a:cubicBezTo>
                      <a:pt x="5" y="29"/>
                      <a:pt x="5" y="31"/>
                      <a:pt x="6" y="33"/>
                    </a:cubicBezTo>
                    <a:cubicBezTo>
                      <a:pt x="6" y="34"/>
                      <a:pt x="7" y="36"/>
                      <a:pt x="7" y="37"/>
                    </a:cubicBezTo>
                    <a:cubicBezTo>
                      <a:pt x="8" y="39"/>
                      <a:pt x="8" y="39"/>
                      <a:pt x="8" y="40"/>
                    </a:cubicBezTo>
                    <a:cubicBezTo>
                      <a:pt x="8" y="40"/>
                      <a:pt x="8" y="41"/>
                      <a:pt x="8" y="41"/>
                    </a:cubicBezTo>
                    <a:cubicBezTo>
                      <a:pt x="7" y="41"/>
                      <a:pt x="7" y="41"/>
                      <a:pt x="7" y="41"/>
                    </a:cubicBezTo>
                    <a:cubicBezTo>
                      <a:pt x="7" y="41"/>
                      <a:pt x="7" y="41"/>
                      <a:pt x="6" y="40"/>
                    </a:cubicBezTo>
                    <a:cubicBezTo>
                      <a:pt x="6" y="40"/>
                      <a:pt x="5" y="39"/>
                      <a:pt x="4" y="38"/>
                    </a:cubicBezTo>
                    <a:cubicBezTo>
                      <a:pt x="3" y="35"/>
                      <a:pt x="2" y="32"/>
                      <a:pt x="1" y="29"/>
                    </a:cubicBezTo>
                    <a:cubicBezTo>
                      <a:pt x="1" y="27"/>
                      <a:pt x="0" y="24"/>
                      <a:pt x="1" y="21"/>
                    </a:cubicBezTo>
                    <a:cubicBezTo>
                      <a:pt x="1" y="18"/>
                      <a:pt x="1" y="15"/>
                      <a:pt x="1" y="12"/>
                    </a:cubicBezTo>
                    <a:cubicBezTo>
                      <a:pt x="2" y="10"/>
                      <a:pt x="3" y="7"/>
                      <a:pt x="4" y="5"/>
                    </a:cubicBezTo>
                    <a:cubicBezTo>
                      <a:pt x="5" y="3"/>
                      <a:pt x="6" y="2"/>
                      <a:pt x="6" y="2"/>
                    </a:cubicBezTo>
                    <a:cubicBezTo>
                      <a:pt x="7" y="1"/>
                      <a:pt x="7" y="0"/>
                      <a:pt x="8" y="0"/>
                    </a:cubicBezTo>
                    <a:cubicBezTo>
                      <a:pt x="8" y="1"/>
                      <a:pt x="8" y="1"/>
                      <a:pt x="8" y="1"/>
                    </a:cubicBezTo>
                    <a:lnTo>
                      <a:pt x="9" y="2"/>
                    </a:lnTo>
                    <a:close/>
                  </a:path>
                </a:pathLst>
              </a:custGeom>
              <a:solidFill>
                <a:srgbClr val="E38D19"/>
              </a:solidFill>
              <a:ln w="9525">
                <a:noFill/>
                <a:round/>
                <a:headEnd/>
                <a:tailEnd/>
              </a:ln>
            </p:spPr>
            <p:txBody>
              <a:bodyPr/>
              <a:lstStyle/>
              <a:p>
                <a:endParaRPr lang="en-US"/>
              </a:p>
            </p:txBody>
          </p:sp>
          <p:sp>
            <p:nvSpPr>
              <p:cNvPr id="4426" name="Freeform 221"/>
              <p:cNvSpPr>
                <a:spLocks noChangeAspect="1"/>
              </p:cNvSpPr>
              <p:nvPr/>
            </p:nvSpPr>
            <p:spPr bwMode="auto">
              <a:xfrm>
                <a:off x="2404" y="1343"/>
                <a:ext cx="15" cy="62"/>
              </a:xfrm>
              <a:custGeom>
                <a:avLst/>
                <a:gdLst>
                  <a:gd name="T0" fmla="*/ 69 w 7"/>
                  <a:gd name="T1" fmla="*/ 0 h 31"/>
                  <a:gd name="T2" fmla="*/ 60 w 7"/>
                  <a:gd name="T3" fmla="*/ 16 h 31"/>
                  <a:gd name="T4" fmla="*/ 60 w 7"/>
                  <a:gd name="T5" fmla="*/ 32 h 31"/>
                  <a:gd name="T6" fmla="*/ 41 w 7"/>
                  <a:gd name="T7" fmla="*/ 80 h 31"/>
                  <a:gd name="T8" fmla="*/ 28 w 7"/>
                  <a:gd name="T9" fmla="*/ 120 h 31"/>
                  <a:gd name="T10" fmla="*/ 41 w 7"/>
                  <a:gd name="T11" fmla="*/ 160 h 31"/>
                  <a:gd name="T12" fmla="*/ 51 w 7"/>
                  <a:gd name="T13" fmla="*/ 200 h 31"/>
                  <a:gd name="T14" fmla="*/ 60 w 7"/>
                  <a:gd name="T15" fmla="*/ 216 h 31"/>
                  <a:gd name="T16" fmla="*/ 60 w 7"/>
                  <a:gd name="T17" fmla="*/ 240 h 31"/>
                  <a:gd name="T18" fmla="*/ 60 w 7"/>
                  <a:gd name="T19" fmla="*/ 240 h 31"/>
                  <a:gd name="T20" fmla="*/ 60 w 7"/>
                  <a:gd name="T21" fmla="*/ 248 h 31"/>
                  <a:gd name="T22" fmla="*/ 51 w 7"/>
                  <a:gd name="T23" fmla="*/ 240 h 31"/>
                  <a:gd name="T24" fmla="*/ 28 w 7"/>
                  <a:gd name="T25" fmla="*/ 224 h 31"/>
                  <a:gd name="T26" fmla="*/ 9 w 7"/>
                  <a:gd name="T27" fmla="*/ 176 h 31"/>
                  <a:gd name="T28" fmla="*/ 0 w 7"/>
                  <a:gd name="T29" fmla="*/ 120 h 31"/>
                  <a:gd name="T30" fmla="*/ 9 w 7"/>
                  <a:gd name="T31" fmla="*/ 72 h 31"/>
                  <a:gd name="T32" fmla="*/ 28 w 7"/>
                  <a:gd name="T33" fmla="*/ 24 h 31"/>
                  <a:gd name="T34" fmla="*/ 51 w 7"/>
                  <a:gd name="T35" fmla="*/ 8 h 31"/>
                  <a:gd name="T36" fmla="*/ 60 w 7"/>
                  <a:gd name="T37" fmla="*/ 0 h 31"/>
                  <a:gd name="T38" fmla="*/ 69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7" y="0"/>
                    </a:moveTo>
                    <a:cubicBezTo>
                      <a:pt x="7" y="1"/>
                      <a:pt x="7" y="1"/>
                      <a:pt x="6" y="2"/>
                    </a:cubicBezTo>
                    <a:cubicBezTo>
                      <a:pt x="6" y="3"/>
                      <a:pt x="6" y="4"/>
                      <a:pt x="6" y="4"/>
                    </a:cubicBezTo>
                    <a:cubicBezTo>
                      <a:pt x="5" y="6"/>
                      <a:pt x="4" y="8"/>
                      <a:pt x="4" y="10"/>
                    </a:cubicBezTo>
                    <a:cubicBezTo>
                      <a:pt x="4" y="11"/>
                      <a:pt x="3" y="13"/>
                      <a:pt x="3" y="15"/>
                    </a:cubicBezTo>
                    <a:cubicBezTo>
                      <a:pt x="3" y="17"/>
                      <a:pt x="3" y="18"/>
                      <a:pt x="4" y="20"/>
                    </a:cubicBezTo>
                    <a:cubicBezTo>
                      <a:pt x="4" y="21"/>
                      <a:pt x="4" y="23"/>
                      <a:pt x="5" y="25"/>
                    </a:cubicBezTo>
                    <a:cubicBezTo>
                      <a:pt x="5" y="25"/>
                      <a:pt x="5" y="26"/>
                      <a:pt x="6" y="27"/>
                    </a:cubicBezTo>
                    <a:cubicBezTo>
                      <a:pt x="6" y="29"/>
                      <a:pt x="6" y="29"/>
                      <a:pt x="6" y="30"/>
                    </a:cubicBezTo>
                    <a:cubicBezTo>
                      <a:pt x="6" y="30"/>
                      <a:pt x="6" y="30"/>
                      <a:pt x="6" y="30"/>
                    </a:cubicBezTo>
                    <a:cubicBezTo>
                      <a:pt x="6" y="31"/>
                      <a:pt x="6" y="31"/>
                      <a:pt x="6" y="31"/>
                    </a:cubicBezTo>
                    <a:cubicBezTo>
                      <a:pt x="6" y="30"/>
                      <a:pt x="5" y="30"/>
                      <a:pt x="5" y="30"/>
                    </a:cubicBezTo>
                    <a:cubicBezTo>
                      <a:pt x="4" y="29"/>
                      <a:pt x="4" y="29"/>
                      <a:pt x="3" y="28"/>
                    </a:cubicBezTo>
                    <a:cubicBezTo>
                      <a:pt x="2" y="26"/>
                      <a:pt x="2" y="24"/>
                      <a:pt x="1" y="22"/>
                    </a:cubicBezTo>
                    <a:cubicBezTo>
                      <a:pt x="1" y="20"/>
                      <a:pt x="0" y="17"/>
                      <a:pt x="0" y="15"/>
                    </a:cubicBezTo>
                    <a:cubicBezTo>
                      <a:pt x="0" y="13"/>
                      <a:pt x="1" y="11"/>
                      <a:pt x="1" y="9"/>
                    </a:cubicBezTo>
                    <a:cubicBezTo>
                      <a:pt x="2" y="7"/>
                      <a:pt x="2" y="5"/>
                      <a:pt x="3" y="3"/>
                    </a:cubicBezTo>
                    <a:cubicBezTo>
                      <a:pt x="4" y="2"/>
                      <a:pt x="4" y="1"/>
                      <a:pt x="5" y="1"/>
                    </a:cubicBezTo>
                    <a:cubicBezTo>
                      <a:pt x="5" y="0"/>
                      <a:pt x="6" y="0"/>
                      <a:pt x="6" y="0"/>
                    </a:cubicBezTo>
                    <a:cubicBezTo>
                      <a:pt x="7" y="0"/>
                      <a:pt x="7" y="0"/>
                      <a:pt x="7" y="0"/>
                    </a:cubicBezTo>
                    <a:close/>
                  </a:path>
                </a:pathLst>
              </a:custGeom>
              <a:solidFill>
                <a:srgbClr val="E38D19"/>
              </a:solidFill>
              <a:ln w="9525">
                <a:noFill/>
                <a:round/>
                <a:headEnd/>
                <a:tailEnd/>
              </a:ln>
            </p:spPr>
            <p:txBody>
              <a:bodyPr/>
              <a:lstStyle/>
              <a:p>
                <a:endParaRPr lang="en-US"/>
              </a:p>
            </p:txBody>
          </p:sp>
          <p:sp>
            <p:nvSpPr>
              <p:cNvPr id="4427" name="Freeform 222"/>
              <p:cNvSpPr>
                <a:spLocks noChangeAspect="1"/>
              </p:cNvSpPr>
              <p:nvPr/>
            </p:nvSpPr>
            <p:spPr bwMode="auto">
              <a:xfrm>
                <a:off x="2595" y="1321"/>
                <a:ext cx="20" cy="104"/>
              </a:xfrm>
              <a:custGeom>
                <a:avLst/>
                <a:gdLst>
                  <a:gd name="T0" fmla="*/ 0 w 10"/>
                  <a:gd name="T1" fmla="*/ 8 h 52"/>
                  <a:gd name="T2" fmla="*/ 8 w 10"/>
                  <a:gd name="T3" fmla="*/ 32 h 52"/>
                  <a:gd name="T4" fmla="*/ 16 w 10"/>
                  <a:gd name="T5" fmla="*/ 64 h 52"/>
                  <a:gd name="T6" fmla="*/ 32 w 10"/>
                  <a:gd name="T7" fmla="*/ 136 h 52"/>
                  <a:gd name="T8" fmla="*/ 40 w 10"/>
                  <a:gd name="T9" fmla="*/ 208 h 52"/>
                  <a:gd name="T10" fmla="*/ 40 w 10"/>
                  <a:gd name="T11" fmla="*/ 272 h 52"/>
                  <a:gd name="T12" fmla="*/ 24 w 10"/>
                  <a:gd name="T13" fmla="*/ 336 h 52"/>
                  <a:gd name="T14" fmla="*/ 8 w 10"/>
                  <a:gd name="T15" fmla="*/ 376 h 52"/>
                  <a:gd name="T16" fmla="*/ 0 w 10"/>
                  <a:gd name="T17" fmla="*/ 400 h 52"/>
                  <a:gd name="T18" fmla="*/ 8 w 10"/>
                  <a:gd name="T19" fmla="*/ 408 h 52"/>
                  <a:gd name="T20" fmla="*/ 8 w 10"/>
                  <a:gd name="T21" fmla="*/ 416 h 52"/>
                  <a:gd name="T22" fmla="*/ 24 w 10"/>
                  <a:gd name="T23" fmla="*/ 400 h 52"/>
                  <a:gd name="T24" fmla="*/ 40 w 10"/>
                  <a:gd name="T25" fmla="*/ 376 h 52"/>
                  <a:gd name="T26" fmla="*/ 72 w 10"/>
                  <a:gd name="T27" fmla="*/ 296 h 52"/>
                  <a:gd name="T28" fmla="*/ 80 w 10"/>
                  <a:gd name="T29" fmla="*/ 208 h 52"/>
                  <a:gd name="T30" fmla="*/ 72 w 10"/>
                  <a:gd name="T31" fmla="*/ 120 h 52"/>
                  <a:gd name="T32" fmla="*/ 40 w 10"/>
                  <a:gd name="T33" fmla="*/ 48 h 52"/>
                  <a:gd name="T34" fmla="*/ 24 w 10"/>
                  <a:gd name="T35" fmla="*/ 16 h 52"/>
                  <a:gd name="T36" fmla="*/ 8 w 10"/>
                  <a:gd name="T37" fmla="*/ 0 h 52"/>
                  <a:gd name="T38" fmla="*/ 0 w 10"/>
                  <a:gd name="T39" fmla="*/ 0 h 52"/>
                  <a:gd name="T40" fmla="*/ 0 w 10"/>
                  <a:gd name="T41" fmla="*/ 8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0" y="1"/>
                    </a:moveTo>
                    <a:cubicBezTo>
                      <a:pt x="0" y="2"/>
                      <a:pt x="0" y="3"/>
                      <a:pt x="1" y="4"/>
                    </a:cubicBezTo>
                    <a:cubicBezTo>
                      <a:pt x="1" y="6"/>
                      <a:pt x="2" y="7"/>
                      <a:pt x="2" y="8"/>
                    </a:cubicBezTo>
                    <a:cubicBezTo>
                      <a:pt x="3" y="11"/>
                      <a:pt x="4" y="14"/>
                      <a:pt x="4" y="17"/>
                    </a:cubicBezTo>
                    <a:cubicBezTo>
                      <a:pt x="5" y="20"/>
                      <a:pt x="5" y="23"/>
                      <a:pt x="5" y="26"/>
                    </a:cubicBezTo>
                    <a:cubicBezTo>
                      <a:pt x="5" y="28"/>
                      <a:pt x="5" y="31"/>
                      <a:pt x="5" y="34"/>
                    </a:cubicBezTo>
                    <a:cubicBezTo>
                      <a:pt x="4" y="36"/>
                      <a:pt x="4" y="39"/>
                      <a:pt x="3" y="42"/>
                    </a:cubicBezTo>
                    <a:cubicBezTo>
                      <a:pt x="3" y="43"/>
                      <a:pt x="2" y="45"/>
                      <a:pt x="1" y="47"/>
                    </a:cubicBezTo>
                    <a:cubicBezTo>
                      <a:pt x="1" y="48"/>
                      <a:pt x="0" y="50"/>
                      <a:pt x="0" y="50"/>
                    </a:cubicBezTo>
                    <a:cubicBezTo>
                      <a:pt x="0" y="51"/>
                      <a:pt x="1" y="51"/>
                      <a:pt x="1" y="51"/>
                    </a:cubicBezTo>
                    <a:cubicBezTo>
                      <a:pt x="1" y="52"/>
                      <a:pt x="1" y="52"/>
                      <a:pt x="1" y="52"/>
                    </a:cubicBezTo>
                    <a:cubicBezTo>
                      <a:pt x="2" y="52"/>
                      <a:pt x="2" y="51"/>
                      <a:pt x="3" y="50"/>
                    </a:cubicBezTo>
                    <a:cubicBezTo>
                      <a:pt x="4" y="50"/>
                      <a:pt x="4" y="49"/>
                      <a:pt x="5" y="47"/>
                    </a:cubicBezTo>
                    <a:cubicBezTo>
                      <a:pt x="7" y="44"/>
                      <a:pt x="8" y="40"/>
                      <a:pt x="9" y="37"/>
                    </a:cubicBezTo>
                    <a:cubicBezTo>
                      <a:pt x="10" y="33"/>
                      <a:pt x="10" y="30"/>
                      <a:pt x="10" y="26"/>
                    </a:cubicBezTo>
                    <a:cubicBezTo>
                      <a:pt x="10" y="22"/>
                      <a:pt x="9" y="19"/>
                      <a:pt x="9" y="15"/>
                    </a:cubicBezTo>
                    <a:cubicBezTo>
                      <a:pt x="8" y="12"/>
                      <a:pt x="7" y="9"/>
                      <a:pt x="5" y="6"/>
                    </a:cubicBezTo>
                    <a:cubicBezTo>
                      <a:pt x="4" y="4"/>
                      <a:pt x="4" y="2"/>
                      <a:pt x="3" y="2"/>
                    </a:cubicBezTo>
                    <a:cubicBezTo>
                      <a:pt x="2" y="0"/>
                      <a:pt x="1" y="0"/>
                      <a:pt x="1" y="0"/>
                    </a:cubicBezTo>
                    <a:cubicBezTo>
                      <a:pt x="0" y="0"/>
                      <a:pt x="0" y="0"/>
                      <a:pt x="0" y="0"/>
                    </a:cubicBezTo>
                    <a:cubicBezTo>
                      <a:pt x="0" y="1"/>
                      <a:pt x="0" y="1"/>
                      <a:pt x="0" y="1"/>
                    </a:cubicBezTo>
                    <a:close/>
                  </a:path>
                </a:pathLst>
              </a:custGeom>
              <a:solidFill>
                <a:srgbClr val="E38D19"/>
              </a:solidFill>
              <a:ln w="9525">
                <a:noFill/>
                <a:round/>
                <a:headEnd/>
                <a:tailEnd/>
              </a:ln>
            </p:spPr>
            <p:txBody>
              <a:bodyPr/>
              <a:lstStyle/>
              <a:p>
                <a:endParaRPr lang="en-US"/>
              </a:p>
            </p:txBody>
          </p:sp>
          <p:sp>
            <p:nvSpPr>
              <p:cNvPr id="4428" name="Freeform 223"/>
              <p:cNvSpPr>
                <a:spLocks noChangeAspect="1"/>
              </p:cNvSpPr>
              <p:nvPr/>
            </p:nvSpPr>
            <p:spPr bwMode="auto">
              <a:xfrm>
                <a:off x="2555" y="1331"/>
                <a:ext cx="18" cy="82"/>
              </a:xfrm>
              <a:custGeom>
                <a:avLst/>
                <a:gdLst>
                  <a:gd name="T0" fmla="*/ 0 w 9"/>
                  <a:gd name="T1" fmla="*/ 16 h 41"/>
                  <a:gd name="T2" fmla="*/ 8 w 9"/>
                  <a:gd name="T3" fmla="*/ 32 h 41"/>
                  <a:gd name="T4" fmla="*/ 16 w 9"/>
                  <a:gd name="T5" fmla="*/ 56 h 41"/>
                  <a:gd name="T6" fmla="*/ 32 w 9"/>
                  <a:gd name="T7" fmla="*/ 112 h 41"/>
                  <a:gd name="T8" fmla="*/ 40 w 9"/>
                  <a:gd name="T9" fmla="*/ 168 h 41"/>
                  <a:gd name="T10" fmla="*/ 32 w 9"/>
                  <a:gd name="T11" fmla="*/ 216 h 41"/>
                  <a:gd name="T12" fmla="*/ 24 w 9"/>
                  <a:gd name="T13" fmla="*/ 264 h 41"/>
                  <a:gd name="T14" fmla="*/ 16 w 9"/>
                  <a:gd name="T15" fmla="*/ 296 h 41"/>
                  <a:gd name="T16" fmla="*/ 8 w 9"/>
                  <a:gd name="T17" fmla="*/ 320 h 41"/>
                  <a:gd name="T18" fmla="*/ 8 w 9"/>
                  <a:gd name="T19" fmla="*/ 328 h 41"/>
                  <a:gd name="T20" fmla="*/ 16 w 9"/>
                  <a:gd name="T21" fmla="*/ 328 h 41"/>
                  <a:gd name="T22" fmla="*/ 24 w 9"/>
                  <a:gd name="T23" fmla="*/ 320 h 41"/>
                  <a:gd name="T24" fmla="*/ 40 w 9"/>
                  <a:gd name="T25" fmla="*/ 304 h 41"/>
                  <a:gd name="T26" fmla="*/ 64 w 9"/>
                  <a:gd name="T27" fmla="*/ 232 h 41"/>
                  <a:gd name="T28" fmla="*/ 72 w 9"/>
                  <a:gd name="T29" fmla="*/ 168 h 41"/>
                  <a:gd name="T30" fmla="*/ 64 w 9"/>
                  <a:gd name="T31" fmla="*/ 96 h 41"/>
                  <a:gd name="T32" fmla="*/ 40 w 9"/>
                  <a:gd name="T33" fmla="*/ 40 h 41"/>
                  <a:gd name="T34" fmla="*/ 24 w 9"/>
                  <a:gd name="T35" fmla="*/ 16 h 41"/>
                  <a:gd name="T36" fmla="*/ 8 w 9"/>
                  <a:gd name="T37" fmla="*/ 0 h 41"/>
                  <a:gd name="T38" fmla="*/ 8 w 9"/>
                  <a:gd name="T39" fmla="*/ 8 h 41"/>
                  <a:gd name="T40" fmla="*/ 0 w 9"/>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41"/>
                  <a:gd name="T65" fmla="*/ 9 w 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41">
                    <a:moveTo>
                      <a:pt x="0" y="2"/>
                    </a:moveTo>
                    <a:cubicBezTo>
                      <a:pt x="0" y="2"/>
                      <a:pt x="1" y="3"/>
                      <a:pt x="1" y="4"/>
                    </a:cubicBezTo>
                    <a:cubicBezTo>
                      <a:pt x="2" y="5"/>
                      <a:pt x="2" y="6"/>
                      <a:pt x="2" y="7"/>
                    </a:cubicBezTo>
                    <a:cubicBezTo>
                      <a:pt x="3" y="9"/>
                      <a:pt x="4" y="12"/>
                      <a:pt x="4" y="14"/>
                    </a:cubicBezTo>
                    <a:cubicBezTo>
                      <a:pt x="5" y="16"/>
                      <a:pt x="5" y="18"/>
                      <a:pt x="5" y="21"/>
                    </a:cubicBezTo>
                    <a:cubicBezTo>
                      <a:pt x="5" y="23"/>
                      <a:pt x="5" y="25"/>
                      <a:pt x="4" y="27"/>
                    </a:cubicBezTo>
                    <a:cubicBezTo>
                      <a:pt x="4" y="29"/>
                      <a:pt x="4" y="31"/>
                      <a:pt x="3" y="33"/>
                    </a:cubicBezTo>
                    <a:cubicBezTo>
                      <a:pt x="3" y="34"/>
                      <a:pt x="2" y="36"/>
                      <a:pt x="2" y="37"/>
                    </a:cubicBezTo>
                    <a:cubicBezTo>
                      <a:pt x="1" y="39"/>
                      <a:pt x="1" y="39"/>
                      <a:pt x="1" y="40"/>
                    </a:cubicBezTo>
                    <a:cubicBezTo>
                      <a:pt x="1" y="40"/>
                      <a:pt x="1" y="41"/>
                      <a:pt x="1" y="41"/>
                    </a:cubicBezTo>
                    <a:cubicBezTo>
                      <a:pt x="2" y="41"/>
                      <a:pt x="2" y="41"/>
                      <a:pt x="2" y="41"/>
                    </a:cubicBezTo>
                    <a:cubicBezTo>
                      <a:pt x="2" y="41"/>
                      <a:pt x="3" y="41"/>
                      <a:pt x="3" y="40"/>
                    </a:cubicBezTo>
                    <a:cubicBezTo>
                      <a:pt x="3" y="40"/>
                      <a:pt x="4" y="39"/>
                      <a:pt x="5" y="38"/>
                    </a:cubicBezTo>
                    <a:cubicBezTo>
                      <a:pt x="6" y="35"/>
                      <a:pt x="7" y="32"/>
                      <a:pt x="8" y="29"/>
                    </a:cubicBezTo>
                    <a:cubicBezTo>
                      <a:pt x="8" y="27"/>
                      <a:pt x="9" y="24"/>
                      <a:pt x="9" y="21"/>
                    </a:cubicBezTo>
                    <a:cubicBezTo>
                      <a:pt x="9" y="18"/>
                      <a:pt x="8" y="15"/>
                      <a:pt x="8" y="12"/>
                    </a:cubicBezTo>
                    <a:cubicBezTo>
                      <a:pt x="7" y="10"/>
                      <a:pt x="6" y="7"/>
                      <a:pt x="5" y="5"/>
                    </a:cubicBezTo>
                    <a:cubicBezTo>
                      <a:pt x="4" y="3"/>
                      <a:pt x="3" y="2"/>
                      <a:pt x="3" y="2"/>
                    </a:cubicBezTo>
                    <a:cubicBezTo>
                      <a:pt x="2" y="1"/>
                      <a:pt x="2" y="0"/>
                      <a:pt x="1" y="0"/>
                    </a:cubicBezTo>
                    <a:cubicBezTo>
                      <a:pt x="1" y="1"/>
                      <a:pt x="1" y="1"/>
                      <a:pt x="1" y="1"/>
                    </a:cubicBezTo>
                    <a:lnTo>
                      <a:pt x="0" y="2"/>
                    </a:lnTo>
                    <a:close/>
                  </a:path>
                </a:pathLst>
              </a:custGeom>
              <a:solidFill>
                <a:srgbClr val="E38D19"/>
              </a:solidFill>
              <a:ln w="9525">
                <a:noFill/>
                <a:round/>
                <a:headEnd/>
                <a:tailEnd/>
              </a:ln>
            </p:spPr>
            <p:txBody>
              <a:bodyPr/>
              <a:lstStyle/>
              <a:p>
                <a:endParaRPr lang="en-US"/>
              </a:p>
            </p:txBody>
          </p:sp>
          <p:sp>
            <p:nvSpPr>
              <p:cNvPr id="4429" name="Freeform 224"/>
              <p:cNvSpPr>
                <a:spLocks noChangeAspect="1"/>
              </p:cNvSpPr>
              <p:nvPr/>
            </p:nvSpPr>
            <p:spPr bwMode="auto">
              <a:xfrm>
                <a:off x="2517" y="1343"/>
                <a:ext cx="14" cy="62"/>
              </a:xfrm>
              <a:custGeom>
                <a:avLst/>
                <a:gdLst>
                  <a:gd name="T0" fmla="*/ 0 w 7"/>
                  <a:gd name="T1" fmla="*/ 0 h 31"/>
                  <a:gd name="T2" fmla="*/ 8 w 7"/>
                  <a:gd name="T3" fmla="*/ 16 h 31"/>
                  <a:gd name="T4" fmla="*/ 16 w 7"/>
                  <a:gd name="T5" fmla="*/ 32 h 31"/>
                  <a:gd name="T6" fmla="*/ 24 w 7"/>
                  <a:gd name="T7" fmla="*/ 80 h 31"/>
                  <a:gd name="T8" fmla="*/ 32 w 7"/>
                  <a:gd name="T9" fmla="*/ 120 h 31"/>
                  <a:gd name="T10" fmla="*/ 24 w 7"/>
                  <a:gd name="T11" fmla="*/ 160 h 31"/>
                  <a:gd name="T12" fmla="*/ 16 w 7"/>
                  <a:gd name="T13" fmla="*/ 200 h 31"/>
                  <a:gd name="T14" fmla="*/ 8 w 7"/>
                  <a:gd name="T15" fmla="*/ 216 h 31"/>
                  <a:gd name="T16" fmla="*/ 8 w 7"/>
                  <a:gd name="T17" fmla="*/ 240 h 31"/>
                  <a:gd name="T18" fmla="*/ 8 w 7"/>
                  <a:gd name="T19" fmla="*/ 240 h 31"/>
                  <a:gd name="T20" fmla="*/ 8 w 7"/>
                  <a:gd name="T21" fmla="*/ 248 h 31"/>
                  <a:gd name="T22" fmla="*/ 16 w 7"/>
                  <a:gd name="T23" fmla="*/ 240 h 31"/>
                  <a:gd name="T24" fmla="*/ 32 w 7"/>
                  <a:gd name="T25" fmla="*/ 224 h 31"/>
                  <a:gd name="T26" fmla="*/ 48 w 7"/>
                  <a:gd name="T27" fmla="*/ 176 h 31"/>
                  <a:gd name="T28" fmla="*/ 56 w 7"/>
                  <a:gd name="T29" fmla="*/ 120 h 31"/>
                  <a:gd name="T30" fmla="*/ 48 w 7"/>
                  <a:gd name="T31" fmla="*/ 72 h 31"/>
                  <a:gd name="T32" fmla="*/ 32 w 7"/>
                  <a:gd name="T33" fmla="*/ 24 h 31"/>
                  <a:gd name="T34" fmla="*/ 16 w 7"/>
                  <a:gd name="T35" fmla="*/ 8 h 31"/>
                  <a:gd name="T36" fmla="*/ 8 w 7"/>
                  <a:gd name="T37" fmla="*/ 0 h 31"/>
                  <a:gd name="T38" fmla="*/ 0 w 7"/>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31"/>
                  <a:gd name="T62" fmla="*/ 7 w 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31">
                    <a:moveTo>
                      <a:pt x="0" y="0"/>
                    </a:moveTo>
                    <a:cubicBezTo>
                      <a:pt x="0" y="1"/>
                      <a:pt x="0" y="1"/>
                      <a:pt x="1" y="2"/>
                    </a:cubicBezTo>
                    <a:cubicBezTo>
                      <a:pt x="1" y="3"/>
                      <a:pt x="1" y="4"/>
                      <a:pt x="2" y="4"/>
                    </a:cubicBezTo>
                    <a:cubicBezTo>
                      <a:pt x="2" y="6"/>
                      <a:pt x="3" y="8"/>
                      <a:pt x="3" y="10"/>
                    </a:cubicBezTo>
                    <a:cubicBezTo>
                      <a:pt x="3" y="11"/>
                      <a:pt x="4" y="13"/>
                      <a:pt x="4" y="15"/>
                    </a:cubicBezTo>
                    <a:cubicBezTo>
                      <a:pt x="4" y="17"/>
                      <a:pt x="4" y="18"/>
                      <a:pt x="3" y="20"/>
                    </a:cubicBezTo>
                    <a:cubicBezTo>
                      <a:pt x="3" y="21"/>
                      <a:pt x="3" y="23"/>
                      <a:pt x="2" y="25"/>
                    </a:cubicBezTo>
                    <a:cubicBezTo>
                      <a:pt x="2" y="25"/>
                      <a:pt x="2" y="26"/>
                      <a:pt x="1" y="27"/>
                    </a:cubicBezTo>
                    <a:cubicBezTo>
                      <a:pt x="1" y="29"/>
                      <a:pt x="1" y="29"/>
                      <a:pt x="1" y="30"/>
                    </a:cubicBezTo>
                    <a:cubicBezTo>
                      <a:pt x="1" y="30"/>
                      <a:pt x="1" y="30"/>
                      <a:pt x="1" y="30"/>
                    </a:cubicBezTo>
                    <a:cubicBezTo>
                      <a:pt x="1" y="31"/>
                      <a:pt x="1" y="31"/>
                      <a:pt x="1" y="31"/>
                    </a:cubicBezTo>
                    <a:cubicBezTo>
                      <a:pt x="1" y="30"/>
                      <a:pt x="2" y="30"/>
                      <a:pt x="2" y="30"/>
                    </a:cubicBezTo>
                    <a:cubicBezTo>
                      <a:pt x="3" y="29"/>
                      <a:pt x="3" y="29"/>
                      <a:pt x="4" y="28"/>
                    </a:cubicBezTo>
                    <a:cubicBezTo>
                      <a:pt x="5" y="26"/>
                      <a:pt x="5" y="24"/>
                      <a:pt x="6" y="22"/>
                    </a:cubicBezTo>
                    <a:cubicBezTo>
                      <a:pt x="7" y="20"/>
                      <a:pt x="7" y="17"/>
                      <a:pt x="7" y="15"/>
                    </a:cubicBezTo>
                    <a:cubicBezTo>
                      <a:pt x="7" y="13"/>
                      <a:pt x="6" y="11"/>
                      <a:pt x="6" y="9"/>
                    </a:cubicBezTo>
                    <a:cubicBezTo>
                      <a:pt x="5" y="7"/>
                      <a:pt x="5" y="5"/>
                      <a:pt x="4" y="3"/>
                    </a:cubicBezTo>
                    <a:cubicBezTo>
                      <a:pt x="3" y="2"/>
                      <a:pt x="3" y="1"/>
                      <a:pt x="2" y="1"/>
                    </a:cubicBezTo>
                    <a:cubicBezTo>
                      <a:pt x="2" y="0"/>
                      <a:pt x="1" y="0"/>
                      <a:pt x="1" y="0"/>
                    </a:cubicBezTo>
                    <a:cubicBezTo>
                      <a:pt x="0" y="0"/>
                      <a:pt x="0" y="0"/>
                      <a:pt x="0" y="0"/>
                    </a:cubicBezTo>
                    <a:close/>
                  </a:path>
                </a:pathLst>
              </a:custGeom>
              <a:solidFill>
                <a:srgbClr val="E38D19"/>
              </a:solidFill>
              <a:ln w="9525">
                <a:noFill/>
                <a:round/>
                <a:headEnd/>
                <a:tailEnd/>
              </a:ln>
            </p:spPr>
            <p:txBody>
              <a:bodyPr/>
              <a:lstStyle/>
              <a:p>
                <a:endParaRPr lang="en-US"/>
              </a:p>
            </p:txBody>
          </p:sp>
        </p:grpSp>
        <p:grpSp>
          <p:nvGrpSpPr>
            <p:cNvPr id="14" name="Group 225"/>
            <p:cNvGrpSpPr>
              <a:grpSpLocks noChangeAspect="1"/>
            </p:cNvGrpSpPr>
            <p:nvPr/>
          </p:nvGrpSpPr>
          <p:grpSpPr bwMode="auto">
            <a:xfrm>
              <a:off x="5002762" y="4453648"/>
              <a:ext cx="219356" cy="256946"/>
              <a:chOff x="2227" y="1314"/>
              <a:chExt cx="455" cy="563"/>
            </a:xfrm>
          </p:grpSpPr>
          <p:sp>
            <p:nvSpPr>
              <p:cNvPr id="4385" name="Freeform 226"/>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386" name="Freeform 227"/>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endParaRPr lang="en-US"/>
              </a:p>
            </p:txBody>
          </p:sp>
          <p:sp>
            <p:nvSpPr>
              <p:cNvPr id="4387" name="Freeform 228"/>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endParaRPr lang="en-US"/>
              </a:p>
            </p:txBody>
          </p:sp>
          <p:sp>
            <p:nvSpPr>
              <p:cNvPr id="4388" name="Freeform 229"/>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endParaRPr lang="en-US"/>
              </a:p>
            </p:txBody>
          </p:sp>
          <p:sp>
            <p:nvSpPr>
              <p:cNvPr id="4389" name="Freeform 230"/>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endParaRPr lang="en-US"/>
              </a:p>
            </p:txBody>
          </p:sp>
          <p:sp>
            <p:nvSpPr>
              <p:cNvPr id="4390" name="Freeform 231"/>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endParaRPr lang="en-US"/>
              </a:p>
            </p:txBody>
          </p:sp>
          <p:sp>
            <p:nvSpPr>
              <p:cNvPr id="4391" name="Freeform 232"/>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endParaRPr lang="en-US"/>
              </a:p>
            </p:txBody>
          </p:sp>
          <p:sp>
            <p:nvSpPr>
              <p:cNvPr id="4392" name="Freeform 233"/>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endParaRPr lang="en-US"/>
              </a:p>
            </p:txBody>
          </p:sp>
          <p:sp>
            <p:nvSpPr>
              <p:cNvPr id="4393" name="Freeform 234"/>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394" name="Freeform 235"/>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endParaRPr lang="en-US"/>
              </a:p>
            </p:txBody>
          </p:sp>
          <p:sp>
            <p:nvSpPr>
              <p:cNvPr id="4395" name="Freeform 236"/>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endParaRPr lang="en-US"/>
              </a:p>
            </p:txBody>
          </p:sp>
          <p:sp>
            <p:nvSpPr>
              <p:cNvPr id="4396" name="Freeform 237"/>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endParaRPr lang="en-US"/>
              </a:p>
            </p:txBody>
          </p:sp>
          <p:sp>
            <p:nvSpPr>
              <p:cNvPr id="4397" name="Freeform 238"/>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endParaRPr lang="en-US"/>
              </a:p>
            </p:txBody>
          </p:sp>
          <p:sp>
            <p:nvSpPr>
              <p:cNvPr id="4398" name="Freeform 239"/>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endParaRPr lang="en-US"/>
              </a:p>
            </p:txBody>
          </p:sp>
          <p:sp>
            <p:nvSpPr>
              <p:cNvPr id="4399" name="Freeform 240"/>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endParaRPr lang="en-US"/>
              </a:p>
            </p:txBody>
          </p:sp>
          <p:sp>
            <p:nvSpPr>
              <p:cNvPr id="4400" name="Freeform 241"/>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endParaRPr lang="en-US"/>
              </a:p>
            </p:txBody>
          </p:sp>
          <p:sp>
            <p:nvSpPr>
              <p:cNvPr id="4401" name="Freeform 242"/>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endParaRPr lang="en-US"/>
              </a:p>
            </p:txBody>
          </p:sp>
          <p:sp>
            <p:nvSpPr>
              <p:cNvPr id="4402" name="Freeform 243"/>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endParaRPr lang="en-US"/>
              </a:p>
            </p:txBody>
          </p:sp>
          <p:sp>
            <p:nvSpPr>
              <p:cNvPr id="4403" name="Freeform 244"/>
              <p:cNvSpPr>
                <a:spLocks noChangeAspect="1"/>
              </p:cNvSpPr>
              <p:nvPr/>
            </p:nvSpPr>
            <p:spPr bwMode="auto">
              <a:xfrm>
                <a:off x="2319" y="1314"/>
                <a:ext cx="20" cy="104"/>
              </a:xfrm>
              <a:custGeom>
                <a:avLst/>
                <a:gdLst>
                  <a:gd name="T0" fmla="*/ 80 w 10"/>
                  <a:gd name="T1" fmla="*/ 16 h 52"/>
                  <a:gd name="T2" fmla="*/ 72 w 10"/>
                  <a:gd name="T3" fmla="*/ 32 h 52"/>
                  <a:gd name="T4" fmla="*/ 64 w 10"/>
                  <a:gd name="T5" fmla="*/ 64 h 52"/>
                  <a:gd name="T6" fmla="*/ 40 w 10"/>
                  <a:gd name="T7" fmla="*/ 136 h 52"/>
                  <a:gd name="T8" fmla="*/ 32 w 10"/>
                  <a:gd name="T9" fmla="*/ 208 h 52"/>
                  <a:gd name="T10" fmla="*/ 40 w 10"/>
                  <a:gd name="T11" fmla="*/ 272 h 52"/>
                  <a:gd name="T12" fmla="*/ 56 w 10"/>
                  <a:gd name="T13" fmla="*/ 336 h 52"/>
                  <a:gd name="T14" fmla="*/ 64 w 10"/>
                  <a:gd name="T15" fmla="*/ 376 h 52"/>
                  <a:gd name="T16" fmla="*/ 72 w 10"/>
                  <a:gd name="T17" fmla="*/ 400 h 52"/>
                  <a:gd name="T18" fmla="*/ 72 w 10"/>
                  <a:gd name="T19" fmla="*/ 408 h 52"/>
                  <a:gd name="T20" fmla="*/ 64 w 10"/>
                  <a:gd name="T21" fmla="*/ 416 h 52"/>
                  <a:gd name="T22" fmla="*/ 56 w 10"/>
                  <a:gd name="T23" fmla="*/ 408 h 52"/>
                  <a:gd name="T24" fmla="*/ 40 w 10"/>
                  <a:gd name="T25" fmla="*/ 376 h 52"/>
                  <a:gd name="T26" fmla="*/ 8 w 10"/>
                  <a:gd name="T27" fmla="*/ 296 h 52"/>
                  <a:gd name="T28" fmla="*/ 0 w 10"/>
                  <a:gd name="T29" fmla="*/ 208 h 52"/>
                  <a:gd name="T30" fmla="*/ 8 w 10"/>
                  <a:gd name="T31" fmla="*/ 128 h 52"/>
                  <a:gd name="T32" fmla="*/ 32 w 10"/>
                  <a:gd name="T33" fmla="*/ 48 h 52"/>
                  <a:gd name="T34" fmla="*/ 56 w 10"/>
                  <a:gd name="T35" fmla="*/ 16 h 52"/>
                  <a:gd name="T36" fmla="*/ 72 w 10"/>
                  <a:gd name="T37" fmla="*/ 0 h 52"/>
                  <a:gd name="T38" fmla="*/ 80 w 10"/>
                  <a:gd name="T39" fmla="*/ 8 h 52"/>
                  <a:gd name="T40" fmla="*/ 80 w 10"/>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endParaRPr lang="en-US"/>
              </a:p>
            </p:txBody>
          </p:sp>
          <p:sp>
            <p:nvSpPr>
              <p:cNvPr id="4404" name="Freeform 245"/>
              <p:cNvSpPr>
                <a:spLocks noChangeAspect="1"/>
              </p:cNvSpPr>
              <p:nvPr/>
            </p:nvSpPr>
            <p:spPr bwMode="auto">
              <a:xfrm>
                <a:off x="2361" y="1324"/>
                <a:ext cx="16" cy="82"/>
              </a:xfrm>
              <a:custGeom>
                <a:avLst/>
                <a:gdLst>
                  <a:gd name="T0" fmla="*/ 64 w 8"/>
                  <a:gd name="T1" fmla="*/ 16 h 41"/>
                  <a:gd name="T2" fmla="*/ 56 w 8"/>
                  <a:gd name="T3" fmla="*/ 32 h 41"/>
                  <a:gd name="T4" fmla="*/ 48 w 8"/>
                  <a:gd name="T5" fmla="*/ 56 h 41"/>
                  <a:gd name="T6" fmla="*/ 40 w 8"/>
                  <a:gd name="T7" fmla="*/ 112 h 41"/>
                  <a:gd name="T8" fmla="*/ 32 w 8"/>
                  <a:gd name="T9" fmla="*/ 168 h 41"/>
                  <a:gd name="T10" fmla="*/ 32 w 8"/>
                  <a:gd name="T11" fmla="*/ 216 h 41"/>
                  <a:gd name="T12" fmla="*/ 48 w 8"/>
                  <a:gd name="T13" fmla="*/ 264 h 41"/>
                  <a:gd name="T14" fmla="*/ 56 w 8"/>
                  <a:gd name="T15" fmla="*/ 296 h 41"/>
                  <a:gd name="T16" fmla="*/ 64 w 8"/>
                  <a:gd name="T17" fmla="*/ 320 h 41"/>
                  <a:gd name="T18" fmla="*/ 56 w 8"/>
                  <a:gd name="T19" fmla="*/ 328 h 41"/>
                  <a:gd name="T20" fmla="*/ 56 w 8"/>
                  <a:gd name="T21" fmla="*/ 328 h 41"/>
                  <a:gd name="T22" fmla="*/ 48 w 8"/>
                  <a:gd name="T23" fmla="*/ 320 h 41"/>
                  <a:gd name="T24" fmla="*/ 32 w 8"/>
                  <a:gd name="T25" fmla="*/ 304 h 41"/>
                  <a:gd name="T26" fmla="*/ 8 w 8"/>
                  <a:gd name="T27" fmla="*/ 240 h 41"/>
                  <a:gd name="T28" fmla="*/ 0 w 8"/>
                  <a:gd name="T29" fmla="*/ 168 h 41"/>
                  <a:gd name="T30" fmla="*/ 8 w 8"/>
                  <a:gd name="T31" fmla="*/ 104 h 41"/>
                  <a:gd name="T32" fmla="*/ 32 w 8"/>
                  <a:gd name="T33" fmla="*/ 40 h 41"/>
                  <a:gd name="T34" fmla="*/ 48 w 8"/>
                  <a:gd name="T35" fmla="*/ 16 h 41"/>
                  <a:gd name="T36" fmla="*/ 64 w 8"/>
                  <a:gd name="T37" fmla="*/ 0 h 41"/>
                  <a:gd name="T38" fmla="*/ 64 w 8"/>
                  <a:gd name="T39" fmla="*/ 8 h 41"/>
                  <a:gd name="T40" fmla="*/ 64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endParaRPr lang="en-US"/>
              </a:p>
            </p:txBody>
          </p:sp>
          <p:sp>
            <p:nvSpPr>
              <p:cNvPr id="4405" name="Freeform 246"/>
              <p:cNvSpPr>
                <a:spLocks noChangeAspect="1"/>
              </p:cNvSpPr>
              <p:nvPr/>
            </p:nvSpPr>
            <p:spPr bwMode="auto">
              <a:xfrm>
                <a:off x="2403" y="1336"/>
                <a:ext cx="12" cy="62"/>
              </a:xfrm>
              <a:custGeom>
                <a:avLst/>
                <a:gdLst>
                  <a:gd name="T0" fmla="*/ 48 w 6"/>
                  <a:gd name="T1" fmla="*/ 8 h 31"/>
                  <a:gd name="T2" fmla="*/ 48 w 6"/>
                  <a:gd name="T3" fmla="*/ 16 h 31"/>
                  <a:gd name="T4" fmla="*/ 40 w 6"/>
                  <a:gd name="T5" fmla="*/ 32 h 31"/>
                  <a:gd name="T6" fmla="*/ 24 w 6"/>
                  <a:gd name="T7" fmla="*/ 80 h 31"/>
                  <a:gd name="T8" fmla="*/ 24 w 6"/>
                  <a:gd name="T9" fmla="*/ 120 h 31"/>
                  <a:gd name="T10" fmla="*/ 24 w 6"/>
                  <a:gd name="T11" fmla="*/ 160 h 31"/>
                  <a:gd name="T12" fmla="*/ 32 w 6"/>
                  <a:gd name="T13" fmla="*/ 200 h 31"/>
                  <a:gd name="T14" fmla="*/ 40 w 6"/>
                  <a:gd name="T15" fmla="*/ 224 h 31"/>
                  <a:gd name="T16" fmla="*/ 48 w 6"/>
                  <a:gd name="T17" fmla="*/ 240 h 31"/>
                  <a:gd name="T18" fmla="*/ 48 w 6"/>
                  <a:gd name="T19" fmla="*/ 240 h 31"/>
                  <a:gd name="T20" fmla="*/ 40 w 6"/>
                  <a:gd name="T21" fmla="*/ 248 h 31"/>
                  <a:gd name="T22" fmla="*/ 32 w 6"/>
                  <a:gd name="T23" fmla="*/ 240 h 31"/>
                  <a:gd name="T24" fmla="*/ 24 w 6"/>
                  <a:gd name="T25" fmla="*/ 224 h 31"/>
                  <a:gd name="T26" fmla="*/ 8 w 6"/>
                  <a:gd name="T27" fmla="*/ 176 h 31"/>
                  <a:gd name="T28" fmla="*/ 0 w 6"/>
                  <a:gd name="T29" fmla="*/ 120 h 31"/>
                  <a:gd name="T30" fmla="*/ 8 w 6"/>
                  <a:gd name="T31" fmla="*/ 72 h 31"/>
                  <a:gd name="T32" fmla="*/ 24 w 6"/>
                  <a:gd name="T33" fmla="*/ 24 h 31"/>
                  <a:gd name="T34" fmla="*/ 40 w 6"/>
                  <a:gd name="T35" fmla="*/ 8 h 31"/>
                  <a:gd name="T36" fmla="*/ 48 w 6"/>
                  <a:gd name="T37" fmla="*/ 0 h 31"/>
                  <a:gd name="T38" fmla="*/ 48 w 6"/>
                  <a:gd name="T39" fmla="*/ 0 h 31"/>
                  <a:gd name="T40" fmla="*/ 48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endParaRPr lang="en-US"/>
              </a:p>
            </p:txBody>
          </p:sp>
          <p:sp>
            <p:nvSpPr>
              <p:cNvPr id="4406" name="Freeform 247"/>
              <p:cNvSpPr>
                <a:spLocks noChangeAspect="1"/>
              </p:cNvSpPr>
              <p:nvPr/>
            </p:nvSpPr>
            <p:spPr bwMode="auto">
              <a:xfrm>
                <a:off x="2591" y="1314"/>
                <a:ext cx="22" cy="104"/>
              </a:xfrm>
              <a:custGeom>
                <a:avLst/>
                <a:gdLst>
                  <a:gd name="T0" fmla="*/ 0 w 11"/>
                  <a:gd name="T1" fmla="*/ 16 h 52"/>
                  <a:gd name="T2" fmla="*/ 8 w 11"/>
                  <a:gd name="T3" fmla="*/ 32 h 52"/>
                  <a:gd name="T4" fmla="*/ 24 w 11"/>
                  <a:gd name="T5" fmla="*/ 64 h 52"/>
                  <a:gd name="T6" fmla="*/ 40 w 11"/>
                  <a:gd name="T7" fmla="*/ 136 h 52"/>
                  <a:gd name="T8" fmla="*/ 48 w 11"/>
                  <a:gd name="T9" fmla="*/ 208 h 52"/>
                  <a:gd name="T10" fmla="*/ 40 w 11"/>
                  <a:gd name="T11" fmla="*/ 272 h 52"/>
                  <a:gd name="T12" fmla="*/ 32 w 11"/>
                  <a:gd name="T13" fmla="*/ 336 h 52"/>
                  <a:gd name="T14" fmla="*/ 16 w 11"/>
                  <a:gd name="T15" fmla="*/ 376 h 52"/>
                  <a:gd name="T16" fmla="*/ 8 w 11"/>
                  <a:gd name="T17" fmla="*/ 400 h 52"/>
                  <a:gd name="T18" fmla="*/ 8 w 11"/>
                  <a:gd name="T19" fmla="*/ 408 h 52"/>
                  <a:gd name="T20" fmla="*/ 16 w 11"/>
                  <a:gd name="T21" fmla="*/ 416 h 52"/>
                  <a:gd name="T22" fmla="*/ 32 w 11"/>
                  <a:gd name="T23" fmla="*/ 408 h 52"/>
                  <a:gd name="T24" fmla="*/ 48 w 11"/>
                  <a:gd name="T25" fmla="*/ 376 h 52"/>
                  <a:gd name="T26" fmla="*/ 72 w 11"/>
                  <a:gd name="T27" fmla="*/ 296 h 52"/>
                  <a:gd name="T28" fmla="*/ 80 w 11"/>
                  <a:gd name="T29" fmla="*/ 208 h 52"/>
                  <a:gd name="T30" fmla="*/ 72 w 11"/>
                  <a:gd name="T31" fmla="*/ 128 h 52"/>
                  <a:gd name="T32" fmla="*/ 48 w 11"/>
                  <a:gd name="T33" fmla="*/ 48 h 52"/>
                  <a:gd name="T34" fmla="*/ 24 w 11"/>
                  <a:gd name="T35" fmla="*/ 16 h 52"/>
                  <a:gd name="T36" fmla="*/ 8 w 11"/>
                  <a:gd name="T37" fmla="*/ 0 h 52"/>
                  <a:gd name="T38" fmla="*/ 8 w 11"/>
                  <a:gd name="T39" fmla="*/ 8 h 52"/>
                  <a:gd name="T40" fmla="*/ 0 w 11"/>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endParaRPr lang="en-US"/>
              </a:p>
            </p:txBody>
          </p:sp>
          <p:sp>
            <p:nvSpPr>
              <p:cNvPr id="4407" name="Freeform 248"/>
              <p:cNvSpPr>
                <a:spLocks noChangeAspect="1"/>
              </p:cNvSpPr>
              <p:nvPr/>
            </p:nvSpPr>
            <p:spPr bwMode="auto">
              <a:xfrm>
                <a:off x="2553" y="1324"/>
                <a:ext cx="16" cy="82"/>
              </a:xfrm>
              <a:custGeom>
                <a:avLst/>
                <a:gdLst>
                  <a:gd name="T0" fmla="*/ 0 w 8"/>
                  <a:gd name="T1" fmla="*/ 16 h 41"/>
                  <a:gd name="T2" fmla="*/ 8 w 8"/>
                  <a:gd name="T3" fmla="*/ 32 h 41"/>
                  <a:gd name="T4" fmla="*/ 16 w 8"/>
                  <a:gd name="T5" fmla="*/ 56 h 41"/>
                  <a:gd name="T6" fmla="*/ 32 w 8"/>
                  <a:gd name="T7" fmla="*/ 112 h 41"/>
                  <a:gd name="T8" fmla="*/ 32 w 8"/>
                  <a:gd name="T9" fmla="*/ 168 h 41"/>
                  <a:gd name="T10" fmla="*/ 32 w 8"/>
                  <a:gd name="T11" fmla="*/ 216 h 41"/>
                  <a:gd name="T12" fmla="*/ 24 w 8"/>
                  <a:gd name="T13" fmla="*/ 264 h 41"/>
                  <a:gd name="T14" fmla="*/ 8 w 8"/>
                  <a:gd name="T15" fmla="*/ 296 h 41"/>
                  <a:gd name="T16" fmla="*/ 8 w 8"/>
                  <a:gd name="T17" fmla="*/ 320 h 41"/>
                  <a:gd name="T18" fmla="*/ 8 w 8"/>
                  <a:gd name="T19" fmla="*/ 328 h 41"/>
                  <a:gd name="T20" fmla="*/ 8 w 8"/>
                  <a:gd name="T21" fmla="*/ 328 h 41"/>
                  <a:gd name="T22" fmla="*/ 24 w 8"/>
                  <a:gd name="T23" fmla="*/ 320 h 41"/>
                  <a:gd name="T24" fmla="*/ 32 w 8"/>
                  <a:gd name="T25" fmla="*/ 304 h 41"/>
                  <a:gd name="T26" fmla="*/ 56 w 8"/>
                  <a:gd name="T27" fmla="*/ 240 h 41"/>
                  <a:gd name="T28" fmla="*/ 64 w 8"/>
                  <a:gd name="T29" fmla="*/ 168 h 41"/>
                  <a:gd name="T30" fmla="*/ 56 w 8"/>
                  <a:gd name="T31" fmla="*/ 104 h 41"/>
                  <a:gd name="T32" fmla="*/ 40 w 8"/>
                  <a:gd name="T33" fmla="*/ 40 h 41"/>
                  <a:gd name="T34" fmla="*/ 16 w 8"/>
                  <a:gd name="T35" fmla="*/ 16 h 41"/>
                  <a:gd name="T36" fmla="*/ 8 w 8"/>
                  <a:gd name="T37" fmla="*/ 0 h 41"/>
                  <a:gd name="T38" fmla="*/ 0 w 8"/>
                  <a:gd name="T39" fmla="*/ 8 h 41"/>
                  <a:gd name="T40" fmla="*/ 0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endParaRPr lang="en-US"/>
              </a:p>
            </p:txBody>
          </p:sp>
          <p:sp>
            <p:nvSpPr>
              <p:cNvPr id="4408" name="Freeform 249"/>
              <p:cNvSpPr>
                <a:spLocks noChangeAspect="1"/>
              </p:cNvSpPr>
              <p:nvPr/>
            </p:nvSpPr>
            <p:spPr bwMode="auto">
              <a:xfrm>
                <a:off x="2515" y="1336"/>
                <a:ext cx="12" cy="62"/>
              </a:xfrm>
              <a:custGeom>
                <a:avLst/>
                <a:gdLst>
                  <a:gd name="T0" fmla="*/ 0 w 6"/>
                  <a:gd name="T1" fmla="*/ 8 h 31"/>
                  <a:gd name="T2" fmla="*/ 0 w 6"/>
                  <a:gd name="T3" fmla="*/ 16 h 31"/>
                  <a:gd name="T4" fmla="*/ 8 w 6"/>
                  <a:gd name="T5" fmla="*/ 32 h 31"/>
                  <a:gd name="T6" fmla="*/ 24 w 6"/>
                  <a:gd name="T7" fmla="*/ 80 h 31"/>
                  <a:gd name="T8" fmla="*/ 24 w 6"/>
                  <a:gd name="T9" fmla="*/ 120 h 31"/>
                  <a:gd name="T10" fmla="*/ 24 w 6"/>
                  <a:gd name="T11" fmla="*/ 160 h 31"/>
                  <a:gd name="T12" fmla="*/ 16 w 6"/>
                  <a:gd name="T13" fmla="*/ 200 h 31"/>
                  <a:gd name="T14" fmla="*/ 8 w 6"/>
                  <a:gd name="T15" fmla="*/ 224 h 31"/>
                  <a:gd name="T16" fmla="*/ 0 w 6"/>
                  <a:gd name="T17" fmla="*/ 240 h 31"/>
                  <a:gd name="T18" fmla="*/ 0 w 6"/>
                  <a:gd name="T19" fmla="*/ 240 h 31"/>
                  <a:gd name="T20" fmla="*/ 8 w 6"/>
                  <a:gd name="T21" fmla="*/ 248 h 31"/>
                  <a:gd name="T22" fmla="*/ 16 w 6"/>
                  <a:gd name="T23" fmla="*/ 240 h 31"/>
                  <a:gd name="T24" fmla="*/ 24 w 6"/>
                  <a:gd name="T25" fmla="*/ 224 h 31"/>
                  <a:gd name="T26" fmla="*/ 48 w 6"/>
                  <a:gd name="T27" fmla="*/ 176 h 31"/>
                  <a:gd name="T28" fmla="*/ 48 w 6"/>
                  <a:gd name="T29" fmla="*/ 120 h 31"/>
                  <a:gd name="T30" fmla="*/ 48 w 6"/>
                  <a:gd name="T31" fmla="*/ 72 h 31"/>
                  <a:gd name="T32" fmla="*/ 24 w 6"/>
                  <a:gd name="T33" fmla="*/ 24 h 31"/>
                  <a:gd name="T34" fmla="*/ 16 w 6"/>
                  <a:gd name="T35" fmla="*/ 8 h 31"/>
                  <a:gd name="T36" fmla="*/ 0 w 6"/>
                  <a:gd name="T37" fmla="*/ 0 h 31"/>
                  <a:gd name="T38" fmla="*/ 0 w 6"/>
                  <a:gd name="T39" fmla="*/ 0 h 31"/>
                  <a:gd name="T40" fmla="*/ 0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endParaRPr lang="en-US"/>
              </a:p>
            </p:txBody>
          </p:sp>
        </p:grpSp>
        <p:grpSp>
          <p:nvGrpSpPr>
            <p:cNvPr id="15" name="Group 250"/>
            <p:cNvGrpSpPr>
              <a:grpSpLocks noChangeAspect="1"/>
            </p:cNvGrpSpPr>
            <p:nvPr/>
          </p:nvGrpSpPr>
          <p:grpSpPr bwMode="auto">
            <a:xfrm>
              <a:off x="5018311" y="5792160"/>
              <a:ext cx="266010" cy="312375"/>
              <a:chOff x="2227" y="1314"/>
              <a:chExt cx="455" cy="563"/>
            </a:xfrm>
          </p:grpSpPr>
          <p:sp>
            <p:nvSpPr>
              <p:cNvPr id="4361" name="Freeform 251"/>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362" name="Freeform 252"/>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endParaRPr lang="en-US"/>
              </a:p>
            </p:txBody>
          </p:sp>
          <p:sp>
            <p:nvSpPr>
              <p:cNvPr id="4363" name="Freeform 253"/>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endParaRPr lang="en-US"/>
              </a:p>
            </p:txBody>
          </p:sp>
          <p:sp>
            <p:nvSpPr>
              <p:cNvPr id="4364" name="Freeform 254"/>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endParaRPr lang="en-US"/>
              </a:p>
            </p:txBody>
          </p:sp>
          <p:sp>
            <p:nvSpPr>
              <p:cNvPr id="4365" name="Freeform 255"/>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endParaRPr lang="en-US"/>
              </a:p>
            </p:txBody>
          </p:sp>
          <p:sp>
            <p:nvSpPr>
              <p:cNvPr id="4366" name="Freeform 256"/>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endParaRPr lang="en-US"/>
              </a:p>
            </p:txBody>
          </p:sp>
          <p:sp>
            <p:nvSpPr>
              <p:cNvPr id="4367" name="Freeform 257"/>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endParaRPr lang="en-US"/>
              </a:p>
            </p:txBody>
          </p:sp>
          <p:sp>
            <p:nvSpPr>
              <p:cNvPr id="4368" name="Freeform 258"/>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endParaRPr lang="en-US"/>
              </a:p>
            </p:txBody>
          </p:sp>
          <p:sp>
            <p:nvSpPr>
              <p:cNvPr id="4369" name="Freeform 259"/>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endParaRPr lang="en-US"/>
              </a:p>
            </p:txBody>
          </p:sp>
          <p:sp>
            <p:nvSpPr>
              <p:cNvPr id="4370" name="Freeform 260"/>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endParaRPr lang="en-US"/>
              </a:p>
            </p:txBody>
          </p:sp>
          <p:sp>
            <p:nvSpPr>
              <p:cNvPr id="4371" name="Freeform 261"/>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endParaRPr lang="en-US"/>
              </a:p>
            </p:txBody>
          </p:sp>
          <p:sp>
            <p:nvSpPr>
              <p:cNvPr id="4372" name="Freeform 262"/>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endParaRPr lang="en-US"/>
              </a:p>
            </p:txBody>
          </p:sp>
          <p:sp>
            <p:nvSpPr>
              <p:cNvPr id="4373" name="Freeform 263"/>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endParaRPr lang="en-US"/>
              </a:p>
            </p:txBody>
          </p:sp>
          <p:sp>
            <p:nvSpPr>
              <p:cNvPr id="4374" name="Freeform 264"/>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endParaRPr lang="en-US"/>
              </a:p>
            </p:txBody>
          </p:sp>
          <p:sp>
            <p:nvSpPr>
              <p:cNvPr id="4375" name="Freeform 265"/>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endParaRPr lang="en-US"/>
              </a:p>
            </p:txBody>
          </p:sp>
          <p:sp>
            <p:nvSpPr>
              <p:cNvPr id="4376" name="Freeform 266"/>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endParaRPr lang="en-US"/>
              </a:p>
            </p:txBody>
          </p:sp>
          <p:sp>
            <p:nvSpPr>
              <p:cNvPr id="4377" name="Freeform 267"/>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endParaRPr lang="en-US"/>
              </a:p>
            </p:txBody>
          </p:sp>
          <p:sp>
            <p:nvSpPr>
              <p:cNvPr id="4378" name="Freeform 268"/>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endParaRPr lang="en-US"/>
              </a:p>
            </p:txBody>
          </p:sp>
          <p:sp>
            <p:nvSpPr>
              <p:cNvPr id="4379" name="Freeform 269"/>
              <p:cNvSpPr>
                <a:spLocks noChangeAspect="1"/>
              </p:cNvSpPr>
              <p:nvPr/>
            </p:nvSpPr>
            <p:spPr bwMode="auto">
              <a:xfrm>
                <a:off x="2319" y="1314"/>
                <a:ext cx="20" cy="104"/>
              </a:xfrm>
              <a:custGeom>
                <a:avLst/>
                <a:gdLst>
                  <a:gd name="T0" fmla="*/ 80 w 10"/>
                  <a:gd name="T1" fmla="*/ 16 h 52"/>
                  <a:gd name="T2" fmla="*/ 72 w 10"/>
                  <a:gd name="T3" fmla="*/ 32 h 52"/>
                  <a:gd name="T4" fmla="*/ 64 w 10"/>
                  <a:gd name="T5" fmla="*/ 64 h 52"/>
                  <a:gd name="T6" fmla="*/ 40 w 10"/>
                  <a:gd name="T7" fmla="*/ 136 h 52"/>
                  <a:gd name="T8" fmla="*/ 32 w 10"/>
                  <a:gd name="T9" fmla="*/ 208 h 52"/>
                  <a:gd name="T10" fmla="*/ 40 w 10"/>
                  <a:gd name="T11" fmla="*/ 272 h 52"/>
                  <a:gd name="T12" fmla="*/ 56 w 10"/>
                  <a:gd name="T13" fmla="*/ 336 h 52"/>
                  <a:gd name="T14" fmla="*/ 64 w 10"/>
                  <a:gd name="T15" fmla="*/ 376 h 52"/>
                  <a:gd name="T16" fmla="*/ 72 w 10"/>
                  <a:gd name="T17" fmla="*/ 400 h 52"/>
                  <a:gd name="T18" fmla="*/ 72 w 10"/>
                  <a:gd name="T19" fmla="*/ 408 h 52"/>
                  <a:gd name="T20" fmla="*/ 64 w 10"/>
                  <a:gd name="T21" fmla="*/ 416 h 52"/>
                  <a:gd name="T22" fmla="*/ 56 w 10"/>
                  <a:gd name="T23" fmla="*/ 408 h 52"/>
                  <a:gd name="T24" fmla="*/ 40 w 10"/>
                  <a:gd name="T25" fmla="*/ 376 h 52"/>
                  <a:gd name="T26" fmla="*/ 8 w 10"/>
                  <a:gd name="T27" fmla="*/ 296 h 52"/>
                  <a:gd name="T28" fmla="*/ 0 w 10"/>
                  <a:gd name="T29" fmla="*/ 208 h 52"/>
                  <a:gd name="T30" fmla="*/ 8 w 10"/>
                  <a:gd name="T31" fmla="*/ 128 h 52"/>
                  <a:gd name="T32" fmla="*/ 32 w 10"/>
                  <a:gd name="T33" fmla="*/ 48 h 52"/>
                  <a:gd name="T34" fmla="*/ 56 w 10"/>
                  <a:gd name="T35" fmla="*/ 16 h 52"/>
                  <a:gd name="T36" fmla="*/ 72 w 10"/>
                  <a:gd name="T37" fmla="*/ 0 h 52"/>
                  <a:gd name="T38" fmla="*/ 80 w 10"/>
                  <a:gd name="T39" fmla="*/ 8 h 52"/>
                  <a:gd name="T40" fmla="*/ 80 w 10"/>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endParaRPr lang="en-US"/>
              </a:p>
            </p:txBody>
          </p:sp>
          <p:sp>
            <p:nvSpPr>
              <p:cNvPr id="4380" name="Freeform 270"/>
              <p:cNvSpPr>
                <a:spLocks noChangeAspect="1"/>
              </p:cNvSpPr>
              <p:nvPr/>
            </p:nvSpPr>
            <p:spPr bwMode="auto">
              <a:xfrm>
                <a:off x="2361" y="1324"/>
                <a:ext cx="16" cy="82"/>
              </a:xfrm>
              <a:custGeom>
                <a:avLst/>
                <a:gdLst>
                  <a:gd name="T0" fmla="*/ 64 w 8"/>
                  <a:gd name="T1" fmla="*/ 16 h 41"/>
                  <a:gd name="T2" fmla="*/ 56 w 8"/>
                  <a:gd name="T3" fmla="*/ 32 h 41"/>
                  <a:gd name="T4" fmla="*/ 48 w 8"/>
                  <a:gd name="T5" fmla="*/ 56 h 41"/>
                  <a:gd name="T6" fmla="*/ 40 w 8"/>
                  <a:gd name="T7" fmla="*/ 112 h 41"/>
                  <a:gd name="T8" fmla="*/ 32 w 8"/>
                  <a:gd name="T9" fmla="*/ 168 h 41"/>
                  <a:gd name="T10" fmla="*/ 32 w 8"/>
                  <a:gd name="T11" fmla="*/ 216 h 41"/>
                  <a:gd name="T12" fmla="*/ 48 w 8"/>
                  <a:gd name="T13" fmla="*/ 264 h 41"/>
                  <a:gd name="T14" fmla="*/ 56 w 8"/>
                  <a:gd name="T15" fmla="*/ 296 h 41"/>
                  <a:gd name="T16" fmla="*/ 64 w 8"/>
                  <a:gd name="T17" fmla="*/ 320 h 41"/>
                  <a:gd name="T18" fmla="*/ 56 w 8"/>
                  <a:gd name="T19" fmla="*/ 328 h 41"/>
                  <a:gd name="T20" fmla="*/ 56 w 8"/>
                  <a:gd name="T21" fmla="*/ 328 h 41"/>
                  <a:gd name="T22" fmla="*/ 48 w 8"/>
                  <a:gd name="T23" fmla="*/ 320 h 41"/>
                  <a:gd name="T24" fmla="*/ 32 w 8"/>
                  <a:gd name="T25" fmla="*/ 304 h 41"/>
                  <a:gd name="T26" fmla="*/ 8 w 8"/>
                  <a:gd name="T27" fmla="*/ 240 h 41"/>
                  <a:gd name="T28" fmla="*/ 0 w 8"/>
                  <a:gd name="T29" fmla="*/ 168 h 41"/>
                  <a:gd name="T30" fmla="*/ 8 w 8"/>
                  <a:gd name="T31" fmla="*/ 104 h 41"/>
                  <a:gd name="T32" fmla="*/ 32 w 8"/>
                  <a:gd name="T33" fmla="*/ 40 h 41"/>
                  <a:gd name="T34" fmla="*/ 48 w 8"/>
                  <a:gd name="T35" fmla="*/ 16 h 41"/>
                  <a:gd name="T36" fmla="*/ 64 w 8"/>
                  <a:gd name="T37" fmla="*/ 0 h 41"/>
                  <a:gd name="T38" fmla="*/ 64 w 8"/>
                  <a:gd name="T39" fmla="*/ 8 h 41"/>
                  <a:gd name="T40" fmla="*/ 64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endParaRPr lang="en-US"/>
              </a:p>
            </p:txBody>
          </p:sp>
          <p:sp>
            <p:nvSpPr>
              <p:cNvPr id="4381" name="Freeform 271"/>
              <p:cNvSpPr>
                <a:spLocks noChangeAspect="1"/>
              </p:cNvSpPr>
              <p:nvPr/>
            </p:nvSpPr>
            <p:spPr bwMode="auto">
              <a:xfrm>
                <a:off x="2403" y="1336"/>
                <a:ext cx="12" cy="62"/>
              </a:xfrm>
              <a:custGeom>
                <a:avLst/>
                <a:gdLst>
                  <a:gd name="T0" fmla="*/ 48 w 6"/>
                  <a:gd name="T1" fmla="*/ 8 h 31"/>
                  <a:gd name="T2" fmla="*/ 48 w 6"/>
                  <a:gd name="T3" fmla="*/ 16 h 31"/>
                  <a:gd name="T4" fmla="*/ 40 w 6"/>
                  <a:gd name="T5" fmla="*/ 32 h 31"/>
                  <a:gd name="T6" fmla="*/ 24 w 6"/>
                  <a:gd name="T7" fmla="*/ 80 h 31"/>
                  <a:gd name="T8" fmla="*/ 24 w 6"/>
                  <a:gd name="T9" fmla="*/ 120 h 31"/>
                  <a:gd name="T10" fmla="*/ 24 w 6"/>
                  <a:gd name="T11" fmla="*/ 160 h 31"/>
                  <a:gd name="T12" fmla="*/ 32 w 6"/>
                  <a:gd name="T13" fmla="*/ 200 h 31"/>
                  <a:gd name="T14" fmla="*/ 40 w 6"/>
                  <a:gd name="T15" fmla="*/ 224 h 31"/>
                  <a:gd name="T16" fmla="*/ 48 w 6"/>
                  <a:gd name="T17" fmla="*/ 240 h 31"/>
                  <a:gd name="T18" fmla="*/ 48 w 6"/>
                  <a:gd name="T19" fmla="*/ 240 h 31"/>
                  <a:gd name="T20" fmla="*/ 40 w 6"/>
                  <a:gd name="T21" fmla="*/ 248 h 31"/>
                  <a:gd name="T22" fmla="*/ 32 w 6"/>
                  <a:gd name="T23" fmla="*/ 240 h 31"/>
                  <a:gd name="T24" fmla="*/ 24 w 6"/>
                  <a:gd name="T25" fmla="*/ 224 h 31"/>
                  <a:gd name="T26" fmla="*/ 8 w 6"/>
                  <a:gd name="T27" fmla="*/ 176 h 31"/>
                  <a:gd name="T28" fmla="*/ 0 w 6"/>
                  <a:gd name="T29" fmla="*/ 120 h 31"/>
                  <a:gd name="T30" fmla="*/ 8 w 6"/>
                  <a:gd name="T31" fmla="*/ 72 h 31"/>
                  <a:gd name="T32" fmla="*/ 24 w 6"/>
                  <a:gd name="T33" fmla="*/ 24 h 31"/>
                  <a:gd name="T34" fmla="*/ 40 w 6"/>
                  <a:gd name="T35" fmla="*/ 8 h 31"/>
                  <a:gd name="T36" fmla="*/ 48 w 6"/>
                  <a:gd name="T37" fmla="*/ 0 h 31"/>
                  <a:gd name="T38" fmla="*/ 48 w 6"/>
                  <a:gd name="T39" fmla="*/ 0 h 31"/>
                  <a:gd name="T40" fmla="*/ 48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endParaRPr lang="en-US"/>
              </a:p>
            </p:txBody>
          </p:sp>
          <p:sp>
            <p:nvSpPr>
              <p:cNvPr id="4382" name="Freeform 272"/>
              <p:cNvSpPr>
                <a:spLocks noChangeAspect="1"/>
              </p:cNvSpPr>
              <p:nvPr/>
            </p:nvSpPr>
            <p:spPr bwMode="auto">
              <a:xfrm>
                <a:off x="2591" y="1314"/>
                <a:ext cx="22" cy="104"/>
              </a:xfrm>
              <a:custGeom>
                <a:avLst/>
                <a:gdLst>
                  <a:gd name="T0" fmla="*/ 0 w 11"/>
                  <a:gd name="T1" fmla="*/ 16 h 52"/>
                  <a:gd name="T2" fmla="*/ 8 w 11"/>
                  <a:gd name="T3" fmla="*/ 32 h 52"/>
                  <a:gd name="T4" fmla="*/ 24 w 11"/>
                  <a:gd name="T5" fmla="*/ 64 h 52"/>
                  <a:gd name="T6" fmla="*/ 40 w 11"/>
                  <a:gd name="T7" fmla="*/ 136 h 52"/>
                  <a:gd name="T8" fmla="*/ 48 w 11"/>
                  <a:gd name="T9" fmla="*/ 208 h 52"/>
                  <a:gd name="T10" fmla="*/ 40 w 11"/>
                  <a:gd name="T11" fmla="*/ 272 h 52"/>
                  <a:gd name="T12" fmla="*/ 32 w 11"/>
                  <a:gd name="T13" fmla="*/ 336 h 52"/>
                  <a:gd name="T14" fmla="*/ 16 w 11"/>
                  <a:gd name="T15" fmla="*/ 376 h 52"/>
                  <a:gd name="T16" fmla="*/ 8 w 11"/>
                  <a:gd name="T17" fmla="*/ 400 h 52"/>
                  <a:gd name="T18" fmla="*/ 8 w 11"/>
                  <a:gd name="T19" fmla="*/ 408 h 52"/>
                  <a:gd name="T20" fmla="*/ 16 w 11"/>
                  <a:gd name="T21" fmla="*/ 416 h 52"/>
                  <a:gd name="T22" fmla="*/ 32 w 11"/>
                  <a:gd name="T23" fmla="*/ 408 h 52"/>
                  <a:gd name="T24" fmla="*/ 48 w 11"/>
                  <a:gd name="T25" fmla="*/ 376 h 52"/>
                  <a:gd name="T26" fmla="*/ 72 w 11"/>
                  <a:gd name="T27" fmla="*/ 296 h 52"/>
                  <a:gd name="T28" fmla="*/ 80 w 11"/>
                  <a:gd name="T29" fmla="*/ 208 h 52"/>
                  <a:gd name="T30" fmla="*/ 72 w 11"/>
                  <a:gd name="T31" fmla="*/ 128 h 52"/>
                  <a:gd name="T32" fmla="*/ 48 w 11"/>
                  <a:gd name="T33" fmla="*/ 48 h 52"/>
                  <a:gd name="T34" fmla="*/ 24 w 11"/>
                  <a:gd name="T35" fmla="*/ 16 h 52"/>
                  <a:gd name="T36" fmla="*/ 8 w 11"/>
                  <a:gd name="T37" fmla="*/ 0 h 52"/>
                  <a:gd name="T38" fmla="*/ 8 w 11"/>
                  <a:gd name="T39" fmla="*/ 8 h 52"/>
                  <a:gd name="T40" fmla="*/ 0 w 11"/>
                  <a:gd name="T41" fmla="*/ 16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endParaRPr lang="en-US"/>
              </a:p>
            </p:txBody>
          </p:sp>
          <p:sp>
            <p:nvSpPr>
              <p:cNvPr id="4383" name="Freeform 273"/>
              <p:cNvSpPr>
                <a:spLocks noChangeAspect="1"/>
              </p:cNvSpPr>
              <p:nvPr/>
            </p:nvSpPr>
            <p:spPr bwMode="auto">
              <a:xfrm>
                <a:off x="2553" y="1324"/>
                <a:ext cx="16" cy="82"/>
              </a:xfrm>
              <a:custGeom>
                <a:avLst/>
                <a:gdLst>
                  <a:gd name="T0" fmla="*/ 0 w 8"/>
                  <a:gd name="T1" fmla="*/ 16 h 41"/>
                  <a:gd name="T2" fmla="*/ 8 w 8"/>
                  <a:gd name="T3" fmla="*/ 32 h 41"/>
                  <a:gd name="T4" fmla="*/ 16 w 8"/>
                  <a:gd name="T5" fmla="*/ 56 h 41"/>
                  <a:gd name="T6" fmla="*/ 32 w 8"/>
                  <a:gd name="T7" fmla="*/ 112 h 41"/>
                  <a:gd name="T8" fmla="*/ 32 w 8"/>
                  <a:gd name="T9" fmla="*/ 168 h 41"/>
                  <a:gd name="T10" fmla="*/ 32 w 8"/>
                  <a:gd name="T11" fmla="*/ 216 h 41"/>
                  <a:gd name="T12" fmla="*/ 24 w 8"/>
                  <a:gd name="T13" fmla="*/ 264 h 41"/>
                  <a:gd name="T14" fmla="*/ 8 w 8"/>
                  <a:gd name="T15" fmla="*/ 296 h 41"/>
                  <a:gd name="T16" fmla="*/ 8 w 8"/>
                  <a:gd name="T17" fmla="*/ 320 h 41"/>
                  <a:gd name="T18" fmla="*/ 8 w 8"/>
                  <a:gd name="T19" fmla="*/ 328 h 41"/>
                  <a:gd name="T20" fmla="*/ 8 w 8"/>
                  <a:gd name="T21" fmla="*/ 328 h 41"/>
                  <a:gd name="T22" fmla="*/ 24 w 8"/>
                  <a:gd name="T23" fmla="*/ 320 h 41"/>
                  <a:gd name="T24" fmla="*/ 32 w 8"/>
                  <a:gd name="T25" fmla="*/ 304 h 41"/>
                  <a:gd name="T26" fmla="*/ 56 w 8"/>
                  <a:gd name="T27" fmla="*/ 240 h 41"/>
                  <a:gd name="T28" fmla="*/ 64 w 8"/>
                  <a:gd name="T29" fmla="*/ 168 h 41"/>
                  <a:gd name="T30" fmla="*/ 56 w 8"/>
                  <a:gd name="T31" fmla="*/ 104 h 41"/>
                  <a:gd name="T32" fmla="*/ 40 w 8"/>
                  <a:gd name="T33" fmla="*/ 40 h 41"/>
                  <a:gd name="T34" fmla="*/ 16 w 8"/>
                  <a:gd name="T35" fmla="*/ 16 h 41"/>
                  <a:gd name="T36" fmla="*/ 8 w 8"/>
                  <a:gd name="T37" fmla="*/ 0 h 41"/>
                  <a:gd name="T38" fmla="*/ 0 w 8"/>
                  <a:gd name="T39" fmla="*/ 8 h 41"/>
                  <a:gd name="T40" fmla="*/ 0 w 8"/>
                  <a:gd name="T41" fmla="*/ 1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endParaRPr lang="en-US"/>
              </a:p>
            </p:txBody>
          </p:sp>
          <p:sp>
            <p:nvSpPr>
              <p:cNvPr id="4384" name="Freeform 274"/>
              <p:cNvSpPr>
                <a:spLocks noChangeAspect="1"/>
              </p:cNvSpPr>
              <p:nvPr/>
            </p:nvSpPr>
            <p:spPr bwMode="auto">
              <a:xfrm>
                <a:off x="2515" y="1336"/>
                <a:ext cx="12" cy="62"/>
              </a:xfrm>
              <a:custGeom>
                <a:avLst/>
                <a:gdLst>
                  <a:gd name="T0" fmla="*/ 0 w 6"/>
                  <a:gd name="T1" fmla="*/ 8 h 31"/>
                  <a:gd name="T2" fmla="*/ 0 w 6"/>
                  <a:gd name="T3" fmla="*/ 16 h 31"/>
                  <a:gd name="T4" fmla="*/ 8 w 6"/>
                  <a:gd name="T5" fmla="*/ 32 h 31"/>
                  <a:gd name="T6" fmla="*/ 24 w 6"/>
                  <a:gd name="T7" fmla="*/ 80 h 31"/>
                  <a:gd name="T8" fmla="*/ 24 w 6"/>
                  <a:gd name="T9" fmla="*/ 120 h 31"/>
                  <a:gd name="T10" fmla="*/ 24 w 6"/>
                  <a:gd name="T11" fmla="*/ 160 h 31"/>
                  <a:gd name="T12" fmla="*/ 16 w 6"/>
                  <a:gd name="T13" fmla="*/ 200 h 31"/>
                  <a:gd name="T14" fmla="*/ 8 w 6"/>
                  <a:gd name="T15" fmla="*/ 224 h 31"/>
                  <a:gd name="T16" fmla="*/ 0 w 6"/>
                  <a:gd name="T17" fmla="*/ 240 h 31"/>
                  <a:gd name="T18" fmla="*/ 0 w 6"/>
                  <a:gd name="T19" fmla="*/ 240 h 31"/>
                  <a:gd name="T20" fmla="*/ 8 w 6"/>
                  <a:gd name="T21" fmla="*/ 248 h 31"/>
                  <a:gd name="T22" fmla="*/ 16 w 6"/>
                  <a:gd name="T23" fmla="*/ 240 h 31"/>
                  <a:gd name="T24" fmla="*/ 24 w 6"/>
                  <a:gd name="T25" fmla="*/ 224 h 31"/>
                  <a:gd name="T26" fmla="*/ 48 w 6"/>
                  <a:gd name="T27" fmla="*/ 176 h 31"/>
                  <a:gd name="T28" fmla="*/ 48 w 6"/>
                  <a:gd name="T29" fmla="*/ 120 h 31"/>
                  <a:gd name="T30" fmla="*/ 48 w 6"/>
                  <a:gd name="T31" fmla="*/ 72 h 31"/>
                  <a:gd name="T32" fmla="*/ 24 w 6"/>
                  <a:gd name="T33" fmla="*/ 24 h 31"/>
                  <a:gd name="T34" fmla="*/ 16 w 6"/>
                  <a:gd name="T35" fmla="*/ 8 h 31"/>
                  <a:gd name="T36" fmla="*/ 0 w 6"/>
                  <a:gd name="T37" fmla="*/ 0 h 31"/>
                  <a:gd name="T38" fmla="*/ 0 w 6"/>
                  <a:gd name="T39" fmla="*/ 0 h 31"/>
                  <a:gd name="T40" fmla="*/ 0 w 6"/>
                  <a:gd name="T41" fmla="*/ 8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endParaRPr lang="en-US"/>
              </a:p>
            </p:txBody>
          </p:sp>
        </p:grpSp>
        <p:grpSp>
          <p:nvGrpSpPr>
            <p:cNvPr id="16" name="Group 275"/>
            <p:cNvGrpSpPr>
              <a:grpSpLocks noChangeAspect="1"/>
            </p:cNvGrpSpPr>
            <p:nvPr/>
          </p:nvGrpSpPr>
          <p:grpSpPr bwMode="auto">
            <a:xfrm>
              <a:off x="5375173" y="4473809"/>
              <a:ext cx="221812" cy="236796"/>
              <a:chOff x="3118" y="1268"/>
              <a:chExt cx="464" cy="485"/>
            </a:xfrm>
          </p:grpSpPr>
          <p:sp>
            <p:nvSpPr>
              <p:cNvPr id="4353" name="Freeform 276"/>
              <p:cNvSpPr>
                <a:spLocks noChangeAspect="1"/>
              </p:cNvSpPr>
              <p:nvPr/>
            </p:nvSpPr>
            <p:spPr bwMode="auto">
              <a:xfrm>
                <a:off x="3502" y="1330"/>
                <a:ext cx="80" cy="423"/>
              </a:xfrm>
              <a:custGeom>
                <a:avLst/>
                <a:gdLst>
                  <a:gd name="T0" fmla="*/ 312 w 40"/>
                  <a:gd name="T1" fmla="*/ 48 h 211"/>
                  <a:gd name="T2" fmla="*/ 40 w 40"/>
                  <a:gd name="T3" fmla="*/ 168 h 211"/>
                  <a:gd name="T4" fmla="*/ 0 w 40"/>
                  <a:gd name="T5" fmla="*/ 1668 h 211"/>
                  <a:gd name="T6" fmla="*/ 72 w 40"/>
                  <a:gd name="T7" fmla="*/ 1636 h 211"/>
                  <a:gd name="T8" fmla="*/ 288 w 40"/>
                  <a:gd name="T9" fmla="*/ 1427 h 211"/>
                  <a:gd name="T10" fmla="*/ 320 w 40"/>
                  <a:gd name="T11" fmla="*/ 1339 h 211"/>
                  <a:gd name="T12" fmla="*/ 320 w 40"/>
                  <a:gd name="T13" fmla="*/ 128 h 211"/>
                  <a:gd name="T14" fmla="*/ 312 w 40"/>
                  <a:gd name="T15" fmla="*/ 48 h 21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1"/>
                  <a:gd name="T26" fmla="*/ 40 w 4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1">
                    <a:moveTo>
                      <a:pt x="39" y="6"/>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7"/>
                      <a:pt x="39" y="6"/>
                      <a:pt x="39" y="6"/>
                    </a:cubicBezTo>
                    <a:close/>
                  </a:path>
                </a:pathLst>
              </a:custGeom>
              <a:solidFill>
                <a:srgbClr val="0B3C68"/>
              </a:solidFill>
              <a:ln w="9525">
                <a:noFill/>
                <a:round/>
                <a:headEnd/>
                <a:tailEnd/>
              </a:ln>
            </p:spPr>
            <p:txBody>
              <a:bodyPr/>
              <a:lstStyle/>
              <a:p>
                <a:endParaRPr lang="en-US"/>
              </a:p>
            </p:txBody>
          </p:sp>
          <p:sp>
            <p:nvSpPr>
              <p:cNvPr id="4354" name="Freeform 277"/>
              <p:cNvSpPr>
                <a:spLocks noChangeAspect="1"/>
              </p:cNvSpPr>
              <p:nvPr/>
            </p:nvSpPr>
            <p:spPr bwMode="auto">
              <a:xfrm>
                <a:off x="3118" y="1268"/>
                <a:ext cx="456" cy="110"/>
              </a:xfrm>
              <a:custGeom>
                <a:avLst/>
                <a:gdLst>
                  <a:gd name="T0" fmla="*/ 1824 w 228"/>
                  <a:gd name="T1" fmla="*/ 272 h 55"/>
                  <a:gd name="T2" fmla="*/ 1584 w 228"/>
                  <a:gd name="T3" fmla="*/ 440 h 55"/>
                  <a:gd name="T4" fmla="*/ 56 w 228"/>
                  <a:gd name="T5" fmla="*/ 160 h 55"/>
                  <a:gd name="T6" fmla="*/ 8 w 228"/>
                  <a:gd name="T7" fmla="*/ 200 h 55"/>
                  <a:gd name="T8" fmla="*/ 32 w 228"/>
                  <a:gd name="T9" fmla="*/ 136 h 55"/>
                  <a:gd name="T10" fmla="*/ 224 w 228"/>
                  <a:gd name="T11" fmla="*/ 8 h 55"/>
                  <a:gd name="T12" fmla="*/ 264 w 228"/>
                  <a:gd name="T13" fmla="*/ 0 h 55"/>
                  <a:gd name="T14" fmla="*/ 1768 w 228"/>
                  <a:gd name="T15" fmla="*/ 256 h 55"/>
                  <a:gd name="T16" fmla="*/ 1824 w 228"/>
                  <a:gd name="T17" fmla="*/ 27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5"/>
                  <a:gd name="T29" fmla="*/ 228 w 22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5">
                    <a:moveTo>
                      <a:pt x="228" y="34"/>
                    </a:moveTo>
                    <a:cubicBezTo>
                      <a:pt x="198" y="55"/>
                      <a:pt x="198" y="55"/>
                      <a:pt x="198" y="55"/>
                    </a:cubicBezTo>
                    <a:cubicBezTo>
                      <a:pt x="86" y="35"/>
                      <a:pt x="16" y="21"/>
                      <a:pt x="7" y="20"/>
                    </a:cubicBezTo>
                    <a:cubicBezTo>
                      <a:pt x="2" y="19"/>
                      <a:pt x="1" y="25"/>
                      <a:pt x="1" y="25"/>
                    </a:cubicBezTo>
                    <a:cubicBezTo>
                      <a:pt x="1" y="25"/>
                      <a:pt x="0" y="19"/>
                      <a:pt x="4" y="17"/>
                    </a:cubicBezTo>
                    <a:cubicBezTo>
                      <a:pt x="7" y="14"/>
                      <a:pt x="21" y="5"/>
                      <a:pt x="28" y="1"/>
                    </a:cubicBezTo>
                    <a:cubicBezTo>
                      <a:pt x="31" y="0"/>
                      <a:pt x="33" y="0"/>
                      <a:pt x="33" y="0"/>
                    </a:cubicBezTo>
                    <a:cubicBezTo>
                      <a:pt x="33" y="0"/>
                      <a:pt x="218" y="31"/>
                      <a:pt x="221" y="32"/>
                    </a:cubicBezTo>
                    <a:cubicBezTo>
                      <a:pt x="228" y="33"/>
                      <a:pt x="228" y="34"/>
                      <a:pt x="228" y="34"/>
                    </a:cubicBezTo>
                    <a:close/>
                  </a:path>
                </a:pathLst>
              </a:custGeom>
              <a:solidFill>
                <a:srgbClr val="456488"/>
              </a:solidFill>
              <a:ln w="9525">
                <a:noFill/>
                <a:round/>
                <a:headEnd/>
                <a:tailEnd/>
              </a:ln>
            </p:spPr>
            <p:txBody>
              <a:bodyPr/>
              <a:lstStyle/>
              <a:p>
                <a:endParaRPr lang="en-US"/>
              </a:p>
            </p:txBody>
          </p:sp>
          <p:sp>
            <p:nvSpPr>
              <p:cNvPr id="4355" name="Freeform 278"/>
              <p:cNvSpPr>
                <a:spLocks noChangeAspect="1"/>
              </p:cNvSpPr>
              <p:nvPr/>
            </p:nvSpPr>
            <p:spPr bwMode="auto">
              <a:xfrm>
                <a:off x="3496" y="1334"/>
                <a:ext cx="86" cy="60"/>
              </a:xfrm>
              <a:custGeom>
                <a:avLst/>
                <a:gdLst>
                  <a:gd name="T0" fmla="*/ 0 w 43"/>
                  <a:gd name="T1" fmla="*/ 168 h 30"/>
                  <a:gd name="T2" fmla="*/ 304 w 43"/>
                  <a:gd name="T3" fmla="*/ 0 h 30"/>
                  <a:gd name="T4" fmla="*/ 344 w 43"/>
                  <a:gd name="T5" fmla="*/ 48 h 30"/>
                  <a:gd name="T6" fmla="*/ 56 w 43"/>
                  <a:gd name="T7" fmla="*/ 240 h 30"/>
                  <a:gd name="T8" fmla="*/ 0 w 43"/>
                  <a:gd name="T9" fmla="*/ 168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1" y="1"/>
                      <a:pt x="42" y="3"/>
                      <a:pt x="43" y="6"/>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4356" name="Freeform 279"/>
              <p:cNvSpPr>
                <a:spLocks noChangeAspect="1"/>
              </p:cNvSpPr>
              <p:nvPr/>
            </p:nvSpPr>
            <p:spPr bwMode="auto">
              <a:xfrm>
                <a:off x="3118" y="1304"/>
                <a:ext cx="396" cy="447"/>
              </a:xfrm>
              <a:custGeom>
                <a:avLst/>
                <a:gdLst>
                  <a:gd name="T0" fmla="*/ 1544 w 198"/>
                  <a:gd name="T1" fmla="*/ 281 h 223"/>
                  <a:gd name="T2" fmla="*/ 56 w 198"/>
                  <a:gd name="T3" fmla="*/ 16 h 223"/>
                  <a:gd name="T4" fmla="*/ 0 w 198"/>
                  <a:gd name="T5" fmla="*/ 48 h 223"/>
                  <a:gd name="T6" fmla="*/ 0 w 198"/>
                  <a:gd name="T7" fmla="*/ 1355 h 223"/>
                  <a:gd name="T8" fmla="*/ 56 w 198"/>
                  <a:gd name="T9" fmla="*/ 1459 h 223"/>
                  <a:gd name="T10" fmla="*/ 1488 w 198"/>
                  <a:gd name="T11" fmla="*/ 1772 h 223"/>
                  <a:gd name="T12" fmla="*/ 1584 w 198"/>
                  <a:gd name="T13" fmla="*/ 1708 h 223"/>
                  <a:gd name="T14" fmla="*/ 1576 w 198"/>
                  <a:gd name="T15" fmla="*/ 353 h 223"/>
                  <a:gd name="T16" fmla="*/ 1544 w 198"/>
                  <a:gd name="T17" fmla="*/ 281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3" y="35"/>
                    </a:moveTo>
                    <a:cubicBezTo>
                      <a:pt x="86" y="16"/>
                      <a:pt x="16" y="3"/>
                      <a:pt x="7" y="2"/>
                    </a:cubicBezTo>
                    <a:cubicBezTo>
                      <a:pt x="0" y="0"/>
                      <a:pt x="0" y="6"/>
                      <a:pt x="0" y="6"/>
                    </a:cubicBezTo>
                    <a:cubicBezTo>
                      <a:pt x="0" y="6"/>
                      <a:pt x="0" y="157"/>
                      <a:pt x="0" y="168"/>
                    </a:cubicBezTo>
                    <a:cubicBezTo>
                      <a:pt x="0" y="179"/>
                      <a:pt x="2" y="179"/>
                      <a:pt x="7" y="181"/>
                    </a:cubicBezTo>
                    <a:cubicBezTo>
                      <a:pt x="10" y="182"/>
                      <a:pt x="153" y="212"/>
                      <a:pt x="186" y="220"/>
                    </a:cubicBezTo>
                    <a:cubicBezTo>
                      <a:pt x="198" y="223"/>
                      <a:pt x="198" y="216"/>
                      <a:pt x="198" y="212"/>
                    </a:cubicBezTo>
                    <a:cubicBezTo>
                      <a:pt x="198" y="212"/>
                      <a:pt x="197" y="50"/>
                      <a:pt x="197" y="44"/>
                    </a:cubicBezTo>
                    <a:cubicBezTo>
                      <a:pt x="197" y="39"/>
                      <a:pt x="194" y="36"/>
                      <a:pt x="193" y="35"/>
                    </a:cubicBezTo>
                    <a:close/>
                  </a:path>
                </a:pathLst>
              </a:custGeom>
              <a:solidFill>
                <a:srgbClr val="8BA6BD"/>
              </a:solidFill>
              <a:ln w="9525">
                <a:noFill/>
                <a:round/>
                <a:headEnd/>
                <a:tailEnd/>
              </a:ln>
            </p:spPr>
            <p:txBody>
              <a:bodyPr/>
              <a:lstStyle/>
              <a:p>
                <a:endParaRPr lang="en-US"/>
              </a:p>
            </p:txBody>
          </p:sp>
          <p:sp>
            <p:nvSpPr>
              <p:cNvPr id="4357" name="Freeform 280"/>
              <p:cNvSpPr>
                <a:spLocks noChangeAspect="1"/>
              </p:cNvSpPr>
              <p:nvPr/>
            </p:nvSpPr>
            <p:spPr bwMode="auto">
              <a:xfrm>
                <a:off x="3130" y="1318"/>
                <a:ext cx="372" cy="417"/>
              </a:xfrm>
              <a:custGeom>
                <a:avLst/>
                <a:gdLst>
                  <a:gd name="T0" fmla="*/ 1432 w 186"/>
                  <a:gd name="T1" fmla="*/ 257 h 208"/>
                  <a:gd name="T2" fmla="*/ 48 w 186"/>
                  <a:gd name="T3" fmla="*/ 8 h 208"/>
                  <a:gd name="T4" fmla="*/ 0 w 186"/>
                  <a:gd name="T5" fmla="*/ 40 h 208"/>
                  <a:gd name="T6" fmla="*/ 0 w 186"/>
                  <a:gd name="T7" fmla="*/ 1249 h 208"/>
                  <a:gd name="T8" fmla="*/ 48 w 186"/>
                  <a:gd name="T9" fmla="*/ 1355 h 208"/>
                  <a:gd name="T10" fmla="*/ 1400 w 186"/>
                  <a:gd name="T11" fmla="*/ 1652 h 208"/>
                  <a:gd name="T12" fmla="*/ 1472 w 186"/>
                  <a:gd name="T13" fmla="*/ 1588 h 208"/>
                  <a:gd name="T14" fmla="*/ 1472 w 186"/>
                  <a:gd name="T15" fmla="*/ 329 h 208"/>
                  <a:gd name="T16" fmla="*/ 1432 w 186"/>
                  <a:gd name="T17" fmla="*/ 25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79" y="32"/>
                    </a:moveTo>
                    <a:cubicBezTo>
                      <a:pt x="80" y="14"/>
                      <a:pt x="15" y="2"/>
                      <a:pt x="6" y="1"/>
                    </a:cubicBezTo>
                    <a:cubicBezTo>
                      <a:pt x="0" y="0"/>
                      <a:pt x="0" y="5"/>
                      <a:pt x="0" y="5"/>
                    </a:cubicBezTo>
                    <a:cubicBezTo>
                      <a:pt x="0" y="5"/>
                      <a:pt x="0" y="145"/>
                      <a:pt x="0" y="155"/>
                    </a:cubicBezTo>
                    <a:cubicBezTo>
                      <a:pt x="0" y="166"/>
                      <a:pt x="2" y="166"/>
                      <a:pt x="6" y="168"/>
                    </a:cubicBezTo>
                    <a:cubicBezTo>
                      <a:pt x="9" y="169"/>
                      <a:pt x="144" y="198"/>
                      <a:pt x="175" y="205"/>
                    </a:cubicBezTo>
                    <a:cubicBezTo>
                      <a:pt x="186" y="208"/>
                      <a:pt x="184" y="200"/>
                      <a:pt x="184" y="197"/>
                    </a:cubicBezTo>
                    <a:cubicBezTo>
                      <a:pt x="184" y="197"/>
                      <a:pt x="184" y="47"/>
                      <a:pt x="184" y="41"/>
                    </a:cubicBezTo>
                    <a:cubicBezTo>
                      <a:pt x="184" y="36"/>
                      <a:pt x="183" y="33"/>
                      <a:pt x="179" y="32"/>
                    </a:cubicBezTo>
                    <a:close/>
                  </a:path>
                </a:pathLst>
              </a:custGeom>
              <a:solidFill>
                <a:srgbClr val="5D7695"/>
              </a:solidFill>
              <a:ln w="9525">
                <a:noFill/>
                <a:round/>
                <a:headEnd/>
                <a:tailEnd/>
              </a:ln>
            </p:spPr>
            <p:txBody>
              <a:bodyPr/>
              <a:lstStyle/>
              <a:p>
                <a:endParaRPr lang="en-US"/>
              </a:p>
            </p:txBody>
          </p:sp>
          <p:sp>
            <p:nvSpPr>
              <p:cNvPr id="4358" name="Freeform 281"/>
              <p:cNvSpPr>
                <a:spLocks noChangeAspect="1" noEditPoints="1"/>
              </p:cNvSpPr>
              <p:nvPr/>
            </p:nvSpPr>
            <p:spPr bwMode="auto">
              <a:xfrm>
                <a:off x="3128" y="1318"/>
                <a:ext cx="374" cy="413"/>
              </a:xfrm>
              <a:custGeom>
                <a:avLst/>
                <a:gdLst>
                  <a:gd name="T0" fmla="*/ 16 w 187"/>
                  <a:gd name="T1" fmla="*/ 8 h 206"/>
                  <a:gd name="T2" fmla="*/ 0 w 187"/>
                  <a:gd name="T3" fmla="*/ 40 h 206"/>
                  <a:gd name="T4" fmla="*/ 0 w 187"/>
                  <a:gd name="T5" fmla="*/ 1251 h 206"/>
                  <a:gd name="T6" fmla="*/ 56 w 187"/>
                  <a:gd name="T7" fmla="*/ 1355 h 206"/>
                  <a:gd name="T8" fmla="*/ 552 w 187"/>
                  <a:gd name="T9" fmla="*/ 1468 h 206"/>
                  <a:gd name="T10" fmla="*/ 1400 w 187"/>
                  <a:gd name="T11" fmla="*/ 1652 h 206"/>
                  <a:gd name="T12" fmla="*/ 1464 w 187"/>
                  <a:gd name="T13" fmla="*/ 1652 h 206"/>
                  <a:gd name="T14" fmla="*/ 1488 w 187"/>
                  <a:gd name="T15" fmla="*/ 1588 h 206"/>
                  <a:gd name="T16" fmla="*/ 1480 w 187"/>
                  <a:gd name="T17" fmla="*/ 329 h 206"/>
                  <a:gd name="T18" fmla="*/ 1440 w 187"/>
                  <a:gd name="T19" fmla="*/ 249 h 206"/>
                  <a:gd name="T20" fmla="*/ 1440 w 187"/>
                  <a:gd name="T21" fmla="*/ 249 h 206"/>
                  <a:gd name="T22" fmla="*/ 64 w 187"/>
                  <a:gd name="T23" fmla="*/ 0 h 206"/>
                  <a:gd name="T24" fmla="*/ 16 w 187"/>
                  <a:gd name="T25" fmla="*/ 8 h 206"/>
                  <a:gd name="T26" fmla="*/ 1408 w 187"/>
                  <a:gd name="T27" fmla="*/ 1644 h 206"/>
                  <a:gd name="T28" fmla="*/ 552 w 187"/>
                  <a:gd name="T29" fmla="*/ 1452 h 206"/>
                  <a:gd name="T30" fmla="*/ 64 w 187"/>
                  <a:gd name="T31" fmla="*/ 1347 h 206"/>
                  <a:gd name="T32" fmla="*/ 16 w 187"/>
                  <a:gd name="T33" fmla="*/ 1251 h 206"/>
                  <a:gd name="T34" fmla="*/ 16 w 187"/>
                  <a:gd name="T35" fmla="*/ 40 h 206"/>
                  <a:gd name="T36" fmla="*/ 24 w 187"/>
                  <a:gd name="T37" fmla="*/ 16 h 206"/>
                  <a:gd name="T38" fmla="*/ 56 w 187"/>
                  <a:gd name="T39" fmla="*/ 8 h 206"/>
                  <a:gd name="T40" fmla="*/ 1440 w 187"/>
                  <a:gd name="T41" fmla="*/ 265 h 206"/>
                  <a:gd name="T42" fmla="*/ 1472 w 187"/>
                  <a:gd name="T43" fmla="*/ 329 h 206"/>
                  <a:gd name="T44" fmla="*/ 1472 w 187"/>
                  <a:gd name="T45" fmla="*/ 1588 h 206"/>
                  <a:gd name="T46" fmla="*/ 1456 w 187"/>
                  <a:gd name="T47" fmla="*/ 1644 h 206"/>
                  <a:gd name="T48" fmla="*/ 1408 w 187"/>
                  <a:gd name="T49" fmla="*/ 1644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206"/>
                  <a:gd name="T77" fmla="*/ 187 w 187"/>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206">
                    <a:moveTo>
                      <a:pt x="2" y="1"/>
                    </a:moveTo>
                    <a:cubicBezTo>
                      <a:pt x="1" y="2"/>
                      <a:pt x="0" y="5"/>
                      <a:pt x="0" y="5"/>
                    </a:cubicBezTo>
                    <a:cubicBezTo>
                      <a:pt x="0" y="155"/>
                      <a:pt x="0" y="155"/>
                      <a:pt x="0" y="155"/>
                    </a:cubicBezTo>
                    <a:cubicBezTo>
                      <a:pt x="0" y="166"/>
                      <a:pt x="2" y="167"/>
                      <a:pt x="7" y="168"/>
                    </a:cubicBezTo>
                    <a:cubicBezTo>
                      <a:pt x="8" y="169"/>
                      <a:pt x="31" y="174"/>
                      <a:pt x="69" y="182"/>
                    </a:cubicBezTo>
                    <a:cubicBezTo>
                      <a:pt x="175" y="205"/>
                      <a:pt x="175" y="205"/>
                      <a:pt x="175" y="205"/>
                    </a:cubicBezTo>
                    <a:cubicBezTo>
                      <a:pt x="178" y="206"/>
                      <a:pt x="181" y="206"/>
                      <a:pt x="183" y="205"/>
                    </a:cubicBezTo>
                    <a:cubicBezTo>
                      <a:pt x="187" y="203"/>
                      <a:pt x="186" y="197"/>
                      <a:pt x="186" y="197"/>
                    </a:cubicBezTo>
                    <a:cubicBezTo>
                      <a:pt x="185" y="41"/>
                      <a:pt x="185" y="41"/>
                      <a:pt x="185" y="41"/>
                    </a:cubicBezTo>
                    <a:cubicBezTo>
                      <a:pt x="185" y="36"/>
                      <a:pt x="185" y="32"/>
                      <a:pt x="180" y="31"/>
                    </a:cubicBezTo>
                    <a:cubicBezTo>
                      <a:pt x="180" y="31"/>
                      <a:pt x="180" y="31"/>
                      <a:pt x="180" y="31"/>
                    </a:cubicBezTo>
                    <a:cubicBezTo>
                      <a:pt x="8" y="0"/>
                      <a:pt x="8" y="0"/>
                      <a:pt x="8" y="0"/>
                    </a:cubicBezTo>
                    <a:cubicBezTo>
                      <a:pt x="5" y="0"/>
                      <a:pt x="4" y="0"/>
                      <a:pt x="2" y="1"/>
                    </a:cubicBezTo>
                    <a:close/>
                    <a:moveTo>
                      <a:pt x="176" y="204"/>
                    </a:moveTo>
                    <a:cubicBezTo>
                      <a:pt x="69" y="180"/>
                      <a:pt x="69" y="180"/>
                      <a:pt x="69" y="180"/>
                    </a:cubicBezTo>
                    <a:cubicBezTo>
                      <a:pt x="37" y="173"/>
                      <a:pt x="9" y="167"/>
                      <a:pt x="8" y="167"/>
                    </a:cubicBezTo>
                    <a:cubicBezTo>
                      <a:pt x="3" y="165"/>
                      <a:pt x="2" y="165"/>
                      <a:pt x="2" y="155"/>
                    </a:cubicBezTo>
                    <a:cubicBezTo>
                      <a:pt x="2" y="5"/>
                      <a:pt x="2" y="5"/>
                      <a:pt x="2" y="5"/>
                    </a:cubicBezTo>
                    <a:cubicBezTo>
                      <a:pt x="2" y="5"/>
                      <a:pt x="2" y="3"/>
                      <a:pt x="3" y="2"/>
                    </a:cubicBezTo>
                    <a:cubicBezTo>
                      <a:pt x="4" y="1"/>
                      <a:pt x="6" y="1"/>
                      <a:pt x="7" y="1"/>
                    </a:cubicBezTo>
                    <a:cubicBezTo>
                      <a:pt x="180" y="33"/>
                      <a:pt x="180" y="33"/>
                      <a:pt x="180" y="33"/>
                    </a:cubicBezTo>
                    <a:cubicBezTo>
                      <a:pt x="183" y="33"/>
                      <a:pt x="184" y="36"/>
                      <a:pt x="184" y="41"/>
                    </a:cubicBezTo>
                    <a:cubicBezTo>
                      <a:pt x="184" y="197"/>
                      <a:pt x="184" y="197"/>
                      <a:pt x="184" y="197"/>
                    </a:cubicBezTo>
                    <a:cubicBezTo>
                      <a:pt x="184" y="197"/>
                      <a:pt x="185" y="202"/>
                      <a:pt x="182" y="204"/>
                    </a:cubicBezTo>
                    <a:cubicBezTo>
                      <a:pt x="181" y="205"/>
                      <a:pt x="177" y="204"/>
                      <a:pt x="176" y="204"/>
                    </a:cubicBezTo>
                    <a:close/>
                  </a:path>
                </a:pathLst>
              </a:custGeom>
              <a:solidFill>
                <a:srgbClr val="2B4F7C"/>
              </a:solidFill>
              <a:ln w="9525">
                <a:noFill/>
                <a:round/>
                <a:headEnd/>
                <a:tailEnd/>
              </a:ln>
            </p:spPr>
            <p:txBody>
              <a:bodyPr/>
              <a:lstStyle/>
              <a:p>
                <a:endParaRPr lang="en-US"/>
              </a:p>
            </p:txBody>
          </p:sp>
          <p:sp>
            <p:nvSpPr>
              <p:cNvPr id="4359" name="Freeform 282"/>
              <p:cNvSpPr>
                <a:spLocks noChangeAspect="1" noEditPoints="1"/>
              </p:cNvSpPr>
              <p:nvPr/>
            </p:nvSpPr>
            <p:spPr bwMode="auto">
              <a:xfrm>
                <a:off x="3152" y="1370"/>
                <a:ext cx="334" cy="330"/>
              </a:xfrm>
              <a:custGeom>
                <a:avLst/>
                <a:gdLst>
                  <a:gd name="T0" fmla="*/ 792 w 167"/>
                  <a:gd name="T1" fmla="*/ 928 h 165"/>
                  <a:gd name="T2" fmla="*/ 1000 w 167"/>
                  <a:gd name="T3" fmla="*/ 1184 h 165"/>
                  <a:gd name="T4" fmla="*/ 1152 w 167"/>
                  <a:gd name="T5" fmla="*/ 1296 h 165"/>
                  <a:gd name="T6" fmla="*/ 1336 w 167"/>
                  <a:gd name="T7" fmla="*/ 1200 h 165"/>
                  <a:gd name="T8" fmla="*/ 1240 w 167"/>
                  <a:gd name="T9" fmla="*/ 1032 h 165"/>
                  <a:gd name="T10" fmla="*/ 1048 w 167"/>
                  <a:gd name="T11" fmla="*/ 984 h 165"/>
                  <a:gd name="T12" fmla="*/ 416 w 167"/>
                  <a:gd name="T13" fmla="*/ 328 h 165"/>
                  <a:gd name="T14" fmla="*/ 384 w 167"/>
                  <a:gd name="T15" fmla="*/ 256 h 165"/>
                  <a:gd name="T16" fmla="*/ 456 w 167"/>
                  <a:gd name="T17" fmla="*/ 320 h 165"/>
                  <a:gd name="T18" fmla="*/ 800 w 167"/>
                  <a:gd name="T19" fmla="*/ 440 h 165"/>
                  <a:gd name="T20" fmla="*/ 904 w 167"/>
                  <a:gd name="T21" fmla="*/ 440 h 165"/>
                  <a:gd name="T22" fmla="*/ 832 w 167"/>
                  <a:gd name="T23" fmla="*/ 328 h 165"/>
                  <a:gd name="T24" fmla="*/ 1096 w 167"/>
                  <a:gd name="T25" fmla="*/ 848 h 165"/>
                  <a:gd name="T26" fmla="*/ 1064 w 167"/>
                  <a:gd name="T27" fmla="*/ 872 h 165"/>
                  <a:gd name="T28" fmla="*/ 1032 w 167"/>
                  <a:gd name="T29" fmla="*/ 800 h 165"/>
                  <a:gd name="T30" fmla="*/ 1016 w 167"/>
                  <a:gd name="T31" fmla="*/ 752 h 165"/>
                  <a:gd name="T32" fmla="*/ 1024 w 167"/>
                  <a:gd name="T33" fmla="*/ 696 h 165"/>
                  <a:gd name="T34" fmla="*/ 992 w 167"/>
                  <a:gd name="T35" fmla="*/ 712 h 165"/>
                  <a:gd name="T36" fmla="*/ 968 w 167"/>
                  <a:gd name="T37" fmla="*/ 568 h 165"/>
                  <a:gd name="T38" fmla="*/ 912 w 167"/>
                  <a:gd name="T39" fmla="*/ 536 h 165"/>
                  <a:gd name="T40" fmla="*/ 896 w 167"/>
                  <a:gd name="T41" fmla="*/ 496 h 165"/>
                  <a:gd name="T42" fmla="*/ 872 w 167"/>
                  <a:gd name="T43" fmla="*/ 1224 h 165"/>
                  <a:gd name="T44" fmla="*/ 832 w 167"/>
                  <a:gd name="T45" fmla="*/ 1104 h 165"/>
                  <a:gd name="T46" fmla="*/ 944 w 167"/>
                  <a:gd name="T47" fmla="*/ 1160 h 165"/>
                  <a:gd name="T48" fmla="*/ 448 w 167"/>
                  <a:gd name="T49" fmla="*/ 1016 h 165"/>
                  <a:gd name="T50" fmla="*/ 448 w 167"/>
                  <a:gd name="T51" fmla="*/ 1064 h 165"/>
                  <a:gd name="T52" fmla="*/ 512 w 167"/>
                  <a:gd name="T53" fmla="*/ 1080 h 165"/>
                  <a:gd name="T54" fmla="*/ 552 w 167"/>
                  <a:gd name="T55" fmla="*/ 1088 h 165"/>
                  <a:gd name="T56" fmla="*/ 592 w 167"/>
                  <a:gd name="T57" fmla="*/ 1048 h 165"/>
                  <a:gd name="T58" fmla="*/ 592 w 167"/>
                  <a:gd name="T59" fmla="*/ 1096 h 165"/>
                  <a:gd name="T60" fmla="*/ 712 w 167"/>
                  <a:gd name="T61" fmla="*/ 1080 h 165"/>
                  <a:gd name="T62" fmla="*/ 752 w 167"/>
                  <a:gd name="T63" fmla="*/ 1128 h 165"/>
                  <a:gd name="T64" fmla="*/ 792 w 167"/>
                  <a:gd name="T65" fmla="*/ 1144 h 165"/>
                  <a:gd name="T66" fmla="*/ 168 w 167"/>
                  <a:gd name="T67" fmla="*/ 600 h 165"/>
                  <a:gd name="T68" fmla="*/ 256 w 167"/>
                  <a:gd name="T69" fmla="*/ 640 h 165"/>
                  <a:gd name="T70" fmla="*/ 192 w 167"/>
                  <a:gd name="T71" fmla="*/ 720 h 165"/>
                  <a:gd name="T72" fmla="*/ 264 w 167"/>
                  <a:gd name="T73" fmla="*/ 552 h 165"/>
                  <a:gd name="T74" fmla="*/ 320 w 167"/>
                  <a:gd name="T75" fmla="*/ 544 h 165"/>
                  <a:gd name="T76" fmla="*/ 344 w 167"/>
                  <a:gd name="T77" fmla="*/ 512 h 165"/>
                  <a:gd name="T78" fmla="*/ 328 w 167"/>
                  <a:gd name="T79" fmla="*/ 448 h 165"/>
                  <a:gd name="T80" fmla="*/ 360 w 167"/>
                  <a:gd name="T81" fmla="*/ 480 h 165"/>
                  <a:gd name="T82" fmla="*/ 384 w 167"/>
                  <a:gd name="T83" fmla="*/ 352 h 165"/>
                  <a:gd name="T84" fmla="*/ 472 w 167"/>
                  <a:gd name="T85" fmla="*/ 704 h 165"/>
                  <a:gd name="T86" fmla="*/ 640 w 167"/>
                  <a:gd name="T87" fmla="*/ 600 h 165"/>
                  <a:gd name="T88" fmla="*/ 520 w 167"/>
                  <a:gd name="T89" fmla="*/ 208 h 165"/>
                  <a:gd name="T90" fmla="*/ 672 w 167"/>
                  <a:gd name="T91" fmla="*/ 312 h 165"/>
                  <a:gd name="T92" fmla="*/ 856 w 167"/>
                  <a:gd name="T93" fmla="*/ 216 h 165"/>
                  <a:gd name="T94" fmla="*/ 760 w 167"/>
                  <a:gd name="T95" fmla="*/ 48 h 165"/>
                  <a:gd name="T96" fmla="*/ 568 w 167"/>
                  <a:gd name="T97" fmla="*/ 8 h 165"/>
                  <a:gd name="T98" fmla="*/ 48 w 167"/>
                  <a:gd name="T99" fmla="*/ 952 h 165"/>
                  <a:gd name="T100" fmla="*/ 192 w 167"/>
                  <a:gd name="T101" fmla="*/ 1056 h 165"/>
                  <a:gd name="T102" fmla="*/ 376 w 167"/>
                  <a:gd name="T103" fmla="*/ 968 h 165"/>
                  <a:gd name="T104" fmla="*/ 280 w 167"/>
                  <a:gd name="T105" fmla="*/ 800 h 165"/>
                  <a:gd name="T106" fmla="*/ 88 w 167"/>
                  <a:gd name="T107" fmla="*/ 752 h 165"/>
                  <a:gd name="T108" fmla="*/ 648 w 167"/>
                  <a:gd name="T109" fmla="*/ 680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
                  <a:gd name="T166" fmla="*/ 0 h 165"/>
                  <a:gd name="T167" fmla="*/ 167 w 167"/>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 h="165">
                    <a:moveTo>
                      <a:pt x="80" y="118"/>
                    </a:moveTo>
                    <a:cubicBezTo>
                      <a:pt x="80" y="114"/>
                      <a:pt x="82" y="107"/>
                      <a:pt x="88" y="107"/>
                    </a:cubicBezTo>
                    <a:cubicBezTo>
                      <a:pt x="93" y="108"/>
                      <a:pt x="97" y="111"/>
                      <a:pt x="99" y="116"/>
                    </a:cubicBezTo>
                    <a:cubicBezTo>
                      <a:pt x="94" y="112"/>
                      <a:pt x="83" y="111"/>
                      <a:pt x="80" y="118"/>
                    </a:cubicBezTo>
                    <a:moveTo>
                      <a:pt x="120" y="138"/>
                    </a:moveTo>
                    <a:cubicBezTo>
                      <a:pt x="122" y="142"/>
                      <a:pt x="124" y="145"/>
                      <a:pt x="125" y="148"/>
                    </a:cubicBezTo>
                    <a:cubicBezTo>
                      <a:pt x="127" y="150"/>
                      <a:pt x="128" y="152"/>
                      <a:pt x="129" y="154"/>
                    </a:cubicBezTo>
                    <a:cubicBezTo>
                      <a:pt x="129" y="155"/>
                      <a:pt x="131" y="159"/>
                      <a:pt x="132" y="159"/>
                    </a:cubicBezTo>
                    <a:cubicBezTo>
                      <a:pt x="136" y="160"/>
                      <a:pt x="140" y="161"/>
                      <a:pt x="144" y="162"/>
                    </a:cubicBezTo>
                    <a:cubicBezTo>
                      <a:pt x="145" y="162"/>
                      <a:pt x="155" y="165"/>
                      <a:pt x="156" y="164"/>
                    </a:cubicBezTo>
                    <a:cubicBezTo>
                      <a:pt x="158" y="161"/>
                      <a:pt x="161" y="158"/>
                      <a:pt x="163" y="155"/>
                    </a:cubicBezTo>
                    <a:cubicBezTo>
                      <a:pt x="164" y="154"/>
                      <a:pt x="167" y="151"/>
                      <a:pt x="167" y="150"/>
                    </a:cubicBezTo>
                    <a:cubicBezTo>
                      <a:pt x="167" y="148"/>
                      <a:pt x="165" y="145"/>
                      <a:pt x="164" y="144"/>
                    </a:cubicBezTo>
                    <a:cubicBezTo>
                      <a:pt x="162" y="140"/>
                      <a:pt x="160" y="137"/>
                      <a:pt x="158" y="133"/>
                    </a:cubicBezTo>
                    <a:cubicBezTo>
                      <a:pt x="157" y="132"/>
                      <a:pt x="156" y="129"/>
                      <a:pt x="155" y="129"/>
                    </a:cubicBezTo>
                    <a:cubicBezTo>
                      <a:pt x="153" y="128"/>
                      <a:pt x="150" y="128"/>
                      <a:pt x="148" y="127"/>
                    </a:cubicBezTo>
                    <a:cubicBezTo>
                      <a:pt x="145" y="127"/>
                      <a:pt x="143" y="126"/>
                      <a:pt x="141" y="125"/>
                    </a:cubicBezTo>
                    <a:cubicBezTo>
                      <a:pt x="139" y="125"/>
                      <a:pt x="132" y="123"/>
                      <a:pt x="131" y="123"/>
                    </a:cubicBezTo>
                    <a:cubicBezTo>
                      <a:pt x="127" y="128"/>
                      <a:pt x="123" y="133"/>
                      <a:pt x="120" y="138"/>
                    </a:cubicBezTo>
                    <a:moveTo>
                      <a:pt x="55" y="44"/>
                    </a:moveTo>
                    <a:cubicBezTo>
                      <a:pt x="54" y="43"/>
                      <a:pt x="53" y="42"/>
                      <a:pt x="52" y="41"/>
                    </a:cubicBezTo>
                    <a:cubicBezTo>
                      <a:pt x="51" y="40"/>
                      <a:pt x="51" y="40"/>
                      <a:pt x="52" y="38"/>
                    </a:cubicBezTo>
                    <a:cubicBezTo>
                      <a:pt x="53" y="37"/>
                      <a:pt x="53" y="37"/>
                      <a:pt x="52" y="35"/>
                    </a:cubicBezTo>
                    <a:cubicBezTo>
                      <a:pt x="51" y="34"/>
                      <a:pt x="49" y="33"/>
                      <a:pt x="48" y="32"/>
                    </a:cubicBezTo>
                    <a:cubicBezTo>
                      <a:pt x="50" y="32"/>
                      <a:pt x="60" y="30"/>
                      <a:pt x="60" y="31"/>
                    </a:cubicBezTo>
                    <a:cubicBezTo>
                      <a:pt x="62" y="36"/>
                      <a:pt x="63" y="41"/>
                      <a:pt x="64" y="46"/>
                    </a:cubicBezTo>
                    <a:cubicBezTo>
                      <a:pt x="62" y="44"/>
                      <a:pt x="59" y="42"/>
                      <a:pt x="57" y="40"/>
                    </a:cubicBezTo>
                    <a:cubicBezTo>
                      <a:pt x="57" y="41"/>
                      <a:pt x="56" y="42"/>
                      <a:pt x="55" y="44"/>
                    </a:cubicBezTo>
                    <a:moveTo>
                      <a:pt x="104" y="41"/>
                    </a:moveTo>
                    <a:cubicBezTo>
                      <a:pt x="103" y="46"/>
                      <a:pt x="101" y="50"/>
                      <a:pt x="100" y="55"/>
                    </a:cubicBezTo>
                    <a:cubicBezTo>
                      <a:pt x="101" y="54"/>
                      <a:pt x="107" y="52"/>
                      <a:pt x="107" y="53"/>
                    </a:cubicBezTo>
                    <a:cubicBezTo>
                      <a:pt x="109" y="57"/>
                      <a:pt x="109" y="57"/>
                      <a:pt x="109" y="57"/>
                    </a:cubicBezTo>
                    <a:cubicBezTo>
                      <a:pt x="111" y="56"/>
                      <a:pt x="112" y="56"/>
                      <a:pt x="113" y="55"/>
                    </a:cubicBezTo>
                    <a:cubicBezTo>
                      <a:pt x="113" y="54"/>
                      <a:pt x="112" y="52"/>
                      <a:pt x="111" y="51"/>
                    </a:cubicBezTo>
                    <a:cubicBezTo>
                      <a:pt x="113" y="50"/>
                      <a:pt x="114" y="50"/>
                      <a:pt x="116" y="49"/>
                    </a:cubicBezTo>
                    <a:cubicBezTo>
                      <a:pt x="112" y="46"/>
                      <a:pt x="108" y="44"/>
                      <a:pt x="104" y="41"/>
                    </a:cubicBezTo>
                    <a:moveTo>
                      <a:pt x="140" y="119"/>
                    </a:moveTo>
                    <a:cubicBezTo>
                      <a:pt x="141" y="114"/>
                      <a:pt x="142" y="110"/>
                      <a:pt x="144" y="105"/>
                    </a:cubicBezTo>
                    <a:cubicBezTo>
                      <a:pt x="142" y="106"/>
                      <a:pt x="138" y="108"/>
                      <a:pt x="137" y="106"/>
                    </a:cubicBezTo>
                    <a:cubicBezTo>
                      <a:pt x="137" y="106"/>
                      <a:pt x="136" y="103"/>
                      <a:pt x="135" y="103"/>
                    </a:cubicBezTo>
                    <a:cubicBezTo>
                      <a:pt x="134" y="104"/>
                      <a:pt x="133" y="105"/>
                      <a:pt x="132" y="105"/>
                    </a:cubicBezTo>
                    <a:cubicBezTo>
                      <a:pt x="132" y="106"/>
                      <a:pt x="133" y="108"/>
                      <a:pt x="133" y="109"/>
                    </a:cubicBezTo>
                    <a:cubicBezTo>
                      <a:pt x="132" y="110"/>
                      <a:pt x="130" y="110"/>
                      <a:pt x="128" y="111"/>
                    </a:cubicBezTo>
                    <a:cubicBezTo>
                      <a:pt x="132" y="114"/>
                      <a:pt x="136" y="116"/>
                      <a:pt x="140" y="119"/>
                    </a:cubicBezTo>
                    <a:moveTo>
                      <a:pt x="129" y="100"/>
                    </a:moveTo>
                    <a:cubicBezTo>
                      <a:pt x="130" y="99"/>
                      <a:pt x="132" y="99"/>
                      <a:pt x="133" y="98"/>
                    </a:cubicBezTo>
                    <a:cubicBezTo>
                      <a:pt x="133" y="96"/>
                      <a:pt x="132" y="95"/>
                      <a:pt x="131" y="93"/>
                    </a:cubicBezTo>
                    <a:cubicBezTo>
                      <a:pt x="127" y="94"/>
                      <a:pt x="127" y="94"/>
                      <a:pt x="127" y="94"/>
                    </a:cubicBezTo>
                    <a:cubicBezTo>
                      <a:pt x="127" y="96"/>
                      <a:pt x="128" y="98"/>
                      <a:pt x="129" y="100"/>
                    </a:cubicBezTo>
                    <a:moveTo>
                      <a:pt x="124" y="89"/>
                    </a:moveTo>
                    <a:cubicBezTo>
                      <a:pt x="126" y="88"/>
                      <a:pt x="127" y="88"/>
                      <a:pt x="128" y="87"/>
                    </a:cubicBezTo>
                    <a:cubicBezTo>
                      <a:pt x="128" y="86"/>
                      <a:pt x="127" y="84"/>
                      <a:pt x="126" y="82"/>
                    </a:cubicBezTo>
                    <a:cubicBezTo>
                      <a:pt x="126" y="82"/>
                      <a:pt x="122" y="83"/>
                      <a:pt x="121" y="84"/>
                    </a:cubicBezTo>
                    <a:cubicBezTo>
                      <a:pt x="122" y="85"/>
                      <a:pt x="123" y="87"/>
                      <a:pt x="124" y="89"/>
                    </a:cubicBezTo>
                    <a:moveTo>
                      <a:pt x="119" y="78"/>
                    </a:moveTo>
                    <a:cubicBezTo>
                      <a:pt x="120" y="78"/>
                      <a:pt x="122" y="77"/>
                      <a:pt x="123" y="76"/>
                    </a:cubicBezTo>
                    <a:cubicBezTo>
                      <a:pt x="123" y="75"/>
                      <a:pt x="122" y="73"/>
                      <a:pt x="121" y="71"/>
                    </a:cubicBezTo>
                    <a:cubicBezTo>
                      <a:pt x="117" y="73"/>
                      <a:pt x="117" y="73"/>
                      <a:pt x="117" y="73"/>
                    </a:cubicBezTo>
                    <a:cubicBezTo>
                      <a:pt x="117" y="75"/>
                      <a:pt x="118" y="76"/>
                      <a:pt x="119" y="78"/>
                    </a:cubicBezTo>
                    <a:moveTo>
                      <a:pt x="114" y="67"/>
                    </a:moveTo>
                    <a:cubicBezTo>
                      <a:pt x="115" y="67"/>
                      <a:pt x="117" y="66"/>
                      <a:pt x="118" y="66"/>
                    </a:cubicBezTo>
                    <a:cubicBezTo>
                      <a:pt x="118" y="64"/>
                      <a:pt x="117" y="62"/>
                      <a:pt x="116" y="61"/>
                    </a:cubicBezTo>
                    <a:cubicBezTo>
                      <a:pt x="116" y="60"/>
                      <a:pt x="112" y="62"/>
                      <a:pt x="112" y="62"/>
                    </a:cubicBezTo>
                    <a:cubicBezTo>
                      <a:pt x="112" y="64"/>
                      <a:pt x="113" y="66"/>
                      <a:pt x="114" y="67"/>
                    </a:cubicBezTo>
                    <a:moveTo>
                      <a:pt x="118" y="145"/>
                    </a:moveTo>
                    <a:cubicBezTo>
                      <a:pt x="115" y="148"/>
                      <a:pt x="112" y="150"/>
                      <a:pt x="109" y="153"/>
                    </a:cubicBezTo>
                    <a:cubicBezTo>
                      <a:pt x="109" y="152"/>
                      <a:pt x="109" y="145"/>
                      <a:pt x="108" y="145"/>
                    </a:cubicBezTo>
                    <a:cubicBezTo>
                      <a:pt x="105" y="144"/>
                      <a:pt x="105" y="144"/>
                      <a:pt x="105" y="144"/>
                    </a:cubicBezTo>
                    <a:cubicBezTo>
                      <a:pt x="104" y="142"/>
                      <a:pt x="104" y="140"/>
                      <a:pt x="104" y="138"/>
                    </a:cubicBezTo>
                    <a:cubicBezTo>
                      <a:pt x="106" y="139"/>
                      <a:pt x="107" y="139"/>
                      <a:pt x="109" y="139"/>
                    </a:cubicBezTo>
                    <a:cubicBezTo>
                      <a:pt x="108" y="137"/>
                      <a:pt x="108" y="135"/>
                      <a:pt x="108" y="133"/>
                    </a:cubicBezTo>
                    <a:cubicBezTo>
                      <a:pt x="112" y="137"/>
                      <a:pt x="115" y="141"/>
                      <a:pt x="118" y="145"/>
                    </a:cubicBezTo>
                    <a:moveTo>
                      <a:pt x="46" y="128"/>
                    </a:moveTo>
                    <a:cubicBezTo>
                      <a:pt x="49" y="125"/>
                      <a:pt x="52" y="123"/>
                      <a:pt x="55" y="120"/>
                    </a:cubicBezTo>
                    <a:cubicBezTo>
                      <a:pt x="55" y="121"/>
                      <a:pt x="55" y="127"/>
                      <a:pt x="56" y="127"/>
                    </a:cubicBezTo>
                    <a:cubicBezTo>
                      <a:pt x="57" y="128"/>
                      <a:pt x="59" y="128"/>
                      <a:pt x="59" y="129"/>
                    </a:cubicBezTo>
                    <a:cubicBezTo>
                      <a:pt x="59" y="130"/>
                      <a:pt x="59" y="132"/>
                      <a:pt x="59" y="133"/>
                    </a:cubicBezTo>
                    <a:cubicBezTo>
                      <a:pt x="58" y="133"/>
                      <a:pt x="57" y="133"/>
                      <a:pt x="56" y="133"/>
                    </a:cubicBezTo>
                    <a:cubicBezTo>
                      <a:pt x="56" y="135"/>
                      <a:pt x="56" y="137"/>
                      <a:pt x="56" y="140"/>
                    </a:cubicBezTo>
                    <a:cubicBezTo>
                      <a:pt x="52" y="136"/>
                      <a:pt x="49" y="132"/>
                      <a:pt x="46" y="128"/>
                    </a:cubicBezTo>
                    <a:moveTo>
                      <a:pt x="64" y="135"/>
                    </a:moveTo>
                    <a:cubicBezTo>
                      <a:pt x="64" y="133"/>
                      <a:pt x="64" y="131"/>
                      <a:pt x="64" y="129"/>
                    </a:cubicBezTo>
                    <a:cubicBezTo>
                      <a:pt x="65" y="129"/>
                      <a:pt x="69" y="130"/>
                      <a:pt x="69" y="130"/>
                    </a:cubicBezTo>
                    <a:cubicBezTo>
                      <a:pt x="70" y="131"/>
                      <a:pt x="69" y="135"/>
                      <a:pt x="69" y="136"/>
                    </a:cubicBezTo>
                    <a:cubicBezTo>
                      <a:pt x="68" y="135"/>
                      <a:pt x="66" y="135"/>
                      <a:pt x="64" y="135"/>
                    </a:cubicBezTo>
                    <a:moveTo>
                      <a:pt x="74" y="137"/>
                    </a:moveTo>
                    <a:cubicBezTo>
                      <a:pt x="74" y="135"/>
                      <a:pt x="74" y="133"/>
                      <a:pt x="74" y="131"/>
                    </a:cubicBezTo>
                    <a:cubicBezTo>
                      <a:pt x="75" y="132"/>
                      <a:pt x="79" y="132"/>
                      <a:pt x="79" y="132"/>
                    </a:cubicBezTo>
                    <a:cubicBezTo>
                      <a:pt x="80" y="133"/>
                      <a:pt x="79" y="137"/>
                      <a:pt x="79" y="138"/>
                    </a:cubicBezTo>
                    <a:cubicBezTo>
                      <a:pt x="78" y="138"/>
                      <a:pt x="76" y="137"/>
                      <a:pt x="74" y="137"/>
                    </a:cubicBezTo>
                    <a:moveTo>
                      <a:pt x="84" y="139"/>
                    </a:moveTo>
                    <a:cubicBezTo>
                      <a:pt x="84" y="137"/>
                      <a:pt x="84" y="135"/>
                      <a:pt x="84" y="134"/>
                    </a:cubicBezTo>
                    <a:cubicBezTo>
                      <a:pt x="85" y="134"/>
                      <a:pt x="89" y="134"/>
                      <a:pt x="89" y="135"/>
                    </a:cubicBezTo>
                    <a:cubicBezTo>
                      <a:pt x="90" y="136"/>
                      <a:pt x="89" y="139"/>
                      <a:pt x="89" y="140"/>
                    </a:cubicBezTo>
                    <a:cubicBezTo>
                      <a:pt x="88" y="140"/>
                      <a:pt x="86" y="140"/>
                      <a:pt x="84" y="139"/>
                    </a:cubicBezTo>
                    <a:moveTo>
                      <a:pt x="94" y="141"/>
                    </a:moveTo>
                    <a:cubicBezTo>
                      <a:pt x="94" y="140"/>
                      <a:pt x="94" y="138"/>
                      <a:pt x="94" y="136"/>
                    </a:cubicBezTo>
                    <a:cubicBezTo>
                      <a:pt x="95" y="136"/>
                      <a:pt x="99" y="136"/>
                      <a:pt x="99" y="137"/>
                    </a:cubicBezTo>
                    <a:cubicBezTo>
                      <a:pt x="100" y="138"/>
                      <a:pt x="99" y="141"/>
                      <a:pt x="99" y="143"/>
                    </a:cubicBezTo>
                    <a:cubicBezTo>
                      <a:pt x="98" y="142"/>
                      <a:pt x="96" y="142"/>
                      <a:pt x="94" y="141"/>
                    </a:cubicBezTo>
                    <a:moveTo>
                      <a:pt x="24" y="90"/>
                    </a:moveTo>
                    <a:cubicBezTo>
                      <a:pt x="23" y="85"/>
                      <a:pt x="22" y="80"/>
                      <a:pt x="21" y="75"/>
                    </a:cubicBezTo>
                    <a:cubicBezTo>
                      <a:pt x="23" y="77"/>
                      <a:pt x="24" y="78"/>
                      <a:pt x="26" y="80"/>
                    </a:cubicBezTo>
                    <a:cubicBezTo>
                      <a:pt x="27" y="79"/>
                      <a:pt x="28" y="78"/>
                      <a:pt x="28" y="77"/>
                    </a:cubicBezTo>
                    <a:cubicBezTo>
                      <a:pt x="29" y="78"/>
                      <a:pt x="30" y="79"/>
                      <a:pt x="32" y="80"/>
                    </a:cubicBezTo>
                    <a:cubicBezTo>
                      <a:pt x="33" y="81"/>
                      <a:pt x="32" y="81"/>
                      <a:pt x="31" y="83"/>
                    </a:cubicBezTo>
                    <a:cubicBezTo>
                      <a:pt x="30" y="85"/>
                      <a:pt x="35" y="87"/>
                      <a:pt x="36" y="89"/>
                    </a:cubicBezTo>
                    <a:cubicBezTo>
                      <a:pt x="32" y="89"/>
                      <a:pt x="28" y="90"/>
                      <a:pt x="24" y="90"/>
                    </a:cubicBezTo>
                    <a:moveTo>
                      <a:pt x="35" y="77"/>
                    </a:moveTo>
                    <a:cubicBezTo>
                      <a:pt x="34" y="75"/>
                      <a:pt x="32" y="74"/>
                      <a:pt x="31" y="73"/>
                    </a:cubicBezTo>
                    <a:cubicBezTo>
                      <a:pt x="33" y="69"/>
                      <a:pt x="33" y="69"/>
                      <a:pt x="33" y="69"/>
                    </a:cubicBezTo>
                    <a:cubicBezTo>
                      <a:pt x="35" y="70"/>
                      <a:pt x="36" y="71"/>
                      <a:pt x="38" y="72"/>
                    </a:cubicBezTo>
                    <a:cubicBezTo>
                      <a:pt x="38" y="73"/>
                      <a:pt x="35" y="76"/>
                      <a:pt x="35" y="77"/>
                    </a:cubicBezTo>
                    <a:moveTo>
                      <a:pt x="40" y="68"/>
                    </a:moveTo>
                    <a:cubicBezTo>
                      <a:pt x="39" y="67"/>
                      <a:pt x="37" y="66"/>
                      <a:pt x="36" y="65"/>
                    </a:cubicBezTo>
                    <a:cubicBezTo>
                      <a:pt x="36" y="64"/>
                      <a:pt x="38" y="61"/>
                      <a:pt x="38" y="60"/>
                    </a:cubicBezTo>
                    <a:cubicBezTo>
                      <a:pt x="40" y="62"/>
                      <a:pt x="41" y="63"/>
                      <a:pt x="43" y="64"/>
                    </a:cubicBezTo>
                    <a:cubicBezTo>
                      <a:pt x="43" y="64"/>
                      <a:pt x="41" y="68"/>
                      <a:pt x="40" y="68"/>
                    </a:cubicBezTo>
                    <a:moveTo>
                      <a:pt x="45" y="60"/>
                    </a:moveTo>
                    <a:cubicBezTo>
                      <a:pt x="44" y="59"/>
                      <a:pt x="42" y="58"/>
                      <a:pt x="41" y="56"/>
                    </a:cubicBezTo>
                    <a:cubicBezTo>
                      <a:pt x="41" y="56"/>
                      <a:pt x="43" y="53"/>
                      <a:pt x="43" y="52"/>
                    </a:cubicBezTo>
                    <a:cubicBezTo>
                      <a:pt x="45" y="53"/>
                      <a:pt x="46" y="55"/>
                      <a:pt x="48" y="56"/>
                    </a:cubicBezTo>
                    <a:cubicBezTo>
                      <a:pt x="45" y="60"/>
                      <a:pt x="45" y="60"/>
                      <a:pt x="45" y="60"/>
                    </a:cubicBezTo>
                    <a:moveTo>
                      <a:pt x="50" y="52"/>
                    </a:moveTo>
                    <a:cubicBezTo>
                      <a:pt x="49" y="51"/>
                      <a:pt x="47" y="49"/>
                      <a:pt x="46" y="48"/>
                    </a:cubicBezTo>
                    <a:cubicBezTo>
                      <a:pt x="48" y="44"/>
                      <a:pt x="48" y="44"/>
                      <a:pt x="48" y="44"/>
                    </a:cubicBezTo>
                    <a:cubicBezTo>
                      <a:pt x="50" y="45"/>
                      <a:pt x="51" y="46"/>
                      <a:pt x="53" y="48"/>
                    </a:cubicBezTo>
                    <a:cubicBezTo>
                      <a:pt x="53" y="48"/>
                      <a:pt x="50" y="51"/>
                      <a:pt x="50" y="52"/>
                    </a:cubicBezTo>
                    <a:moveTo>
                      <a:pt x="59" y="88"/>
                    </a:moveTo>
                    <a:cubicBezTo>
                      <a:pt x="59" y="77"/>
                      <a:pt x="63" y="65"/>
                      <a:pt x="75" y="64"/>
                    </a:cubicBezTo>
                    <a:cubicBezTo>
                      <a:pt x="86" y="63"/>
                      <a:pt x="95" y="74"/>
                      <a:pt x="100" y="82"/>
                    </a:cubicBezTo>
                    <a:cubicBezTo>
                      <a:pt x="94" y="78"/>
                      <a:pt x="87" y="75"/>
                      <a:pt x="80" y="75"/>
                    </a:cubicBezTo>
                    <a:cubicBezTo>
                      <a:pt x="71" y="76"/>
                      <a:pt x="63" y="80"/>
                      <a:pt x="59" y="88"/>
                    </a:cubicBezTo>
                    <a:moveTo>
                      <a:pt x="59" y="15"/>
                    </a:moveTo>
                    <a:cubicBezTo>
                      <a:pt x="61" y="19"/>
                      <a:pt x="63" y="22"/>
                      <a:pt x="65" y="26"/>
                    </a:cubicBezTo>
                    <a:cubicBezTo>
                      <a:pt x="67" y="28"/>
                      <a:pt x="68" y="30"/>
                      <a:pt x="69" y="31"/>
                    </a:cubicBezTo>
                    <a:cubicBezTo>
                      <a:pt x="69" y="32"/>
                      <a:pt x="71" y="36"/>
                      <a:pt x="72" y="36"/>
                    </a:cubicBezTo>
                    <a:cubicBezTo>
                      <a:pt x="76" y="37"/>
                      <a:pt x="80" y="38"/>
                      <a:pt x="84" y="39"/>
                    </a:cubicBezTo>
                    <a:cubicBezTo>
                      <a:pt x="85" y="39"/>
                      <a:pt x="95" y="43"/>
                      <a:pt x="95" y="42"/>
                    </a:cubicBezTo>
                    <a:cubicBezTo>
                      <a:pt x="98" y="39"/>
                      <a:pt x="100" y="35"/>
                      <a:pt x="103" y="32"/>
                    </a:cubicBezTo>
                    <a:cubicBezTo>
                      <a:pt x="104" y="31"/>
                      <a:pt x="106" y="29"/>
                      <a:pt x="107" y="27"/>
                    </a:cubicBezTo>
                    <a:cubicBezTo>
                      <a:pt x="104" y="22"/>
                      <a:pt x="104" y="22"/>
                      <a:pt x="104" y="22"/>
                    </a:cubicBezTo>
                    <a:cubicBezTo>
                      <a:pt x="102" y="18"/>
                      <a:pt x="100" y="14"/>
                      <a:pt x="98" y="11"/>
                    </a:cubicBezTo>
                    <a:cubicBezTo>
                      <a:pt x="98" y="10"/>
                      <a:pt x="96" y="6"/>
                      <a:pt x="95" y="6"/>
                    </a:cubicBezTo>
                    <a:cubicBezTo>
                      <a:pt x="93" y="6"/>
                      <a:pt x="91" y="5"/>
                      <a:pt x="88" y="5"/>
                    </a:cubicBezTo>
                    <a:cubicBezTo>
                      <a:pt x="86" y="4"/>
                      <a:pt x="83" y="3"/>
                      <a:pt x="80" y="3"/>
                    </a:cubicBezTo>
                    <a:cubicBezTo>
                      <a:pt x="79" y="2"/>
                      <a:pt x="72" y="0"/>
                      <a:pt x="71" y="1"/>
                    </a:cubicBezTo>
                    <a:cubicBezTo>
                      <a:pt x="67" y="6"/>
                      <a:pt x="63" y="10"/>
                      <a:pt x="59" y="15"/>
                    </a:cubicBezTo>
                    <a:moveTo>
                      <a:pt x="0" y="109"/>
                    </a:moveTo>
                    <a:cubicBezTo>
                      <a:pt x="2" y="112"/>
                      <a:pt x="4" y="116"/>
                      <a:pt x="6" y="119"/>
                    </a:cubicBezTo>
                    <a:cubicBezTo>
                      <a:pt x="7" y="121"/>
                      <a:pt x="8" y="123"/>
                      <a:pt x="9" y="125"/>
                    </a:cubicBezTo>
                    <a:cubicBezTo>
                      <a:pt x="9" y="126"/>
                      <a:pt x="11" y="129"/>
                      <a:pt x="12" y="129"/>
                    </a:cubicBezTo>
                    <a:cubicBezTo>
                      <a:pt x="16" y="130"/>
                      <a:pt x="20" y="131"/>
                      <a:pt x="24" y="132"/>
                    </a:cubicBezTo>
                    <a:cubicBezTo>
                      <a:pt x="25" y="133"/>
                      <a:pt x="35" y="136"/>
                      <a:pt x="36" y="135"/>
                    </a:cubicBezTo>
                    <a:cubicBezTo>
                      <a:pt x="38" y="132"/>
                      <a:pt x="40" y="129"/>
                      <a:pt x="43" y="126"/>
                    </a:cubicBezTo>
                    <a:cubicBezTo>
                      <a:pt x="44" y="124"/>
                      <a:pt x="46" y="122"/>
                      <a:pt x="47" y="121"/>
                    </a:cubicBezTo>
                    <a:cubicBezTo>
                      <a:pt x="48" y="120"/>
                      <a:pt x="45" y="116"/>
                      <a:pt x="44" y="115"/>
                    </a:cubicBezTo>
                    <a:cubicBezTo>
                      <a:pt x="42" y="112"/>
                      <a:pt x="40" y="108"/>
                      <a:pt x="38" y="104"/>
                    </a:cubicBezTo>
                    <a:cubicBezTo>
                      <a:pt x="38" y="104"/>
                      <a:pt x="36" y="100"/>
                      <a:pt x="35" y="100"/>
                    </a:cubicBezTo>
                    <a:cubicBezTo>
                      <a:pt x="33" y="99"/>
                      <a:pt x="31" y="99"/>
                      <a:pt x="28" y="98"/>
                    </a:cubicBezTo>
                    <a:cubicBezTo>
                      <a:pt x="26" y="97"/>
                      <a:pt x="23" y="97"/>
                      <a:pt x="21" y="96"/>
                    </a:cubicBezTo>
                    <a:cubicBezTo>
                      <a:pt x="19" y="96"/>
                      <a:pt x="12" y="93"/>
                      <a:pt x="11" y="94"/>
                    </a:cubicBezTo>
                    <a:cubicBezTo>
                      <a:pt x="7" y="99"/>
                      <a:pt x="3" y="104"/>
                      <a:pt x="0" y="109"/>
                    </a:cubicBezTo>
                    <a:moveTo>
                      <a:pt x="71" y="101"/>
                    </a:moveTo>
                    <a:cubicBezTo>
                      <a:pt x="70" y="94"/>
                      <a:pt x="73" y="87"/>
                      <a:pt x="81" y="85"/>
                    </a:cubicBezTo>
                    <a:cubicBezTo>
                      <a:pt x="88" y="84"/>
                      <a:pt x="94" y="92"/>
                      <a:pt x="97" y="97"/>
                    </a:cubicBezTo>
                    <a:cubicBezTo>
                      <a:pt x="88" y="91"/>
                      <a:pt x="77" y="91"/>
                      <a:pt x="71" y="101"/>
                    </a:cubicBezTo>
                  </a:path>
                </a:pathLst>
              </a:custGeom>
              <a:solidFill>
                <a:srgbClr val="0B3C68"/>
              </a:solidFill>
              <a:ln w="9525">
                <a:noFill/>
                <a:round/>
                <a:headEnd/>
                <a:tailEnd/>
              </a:ln>
            </p:spPr>
            <p:txBody>
              <a:bodyPr/>
              <a:lstStyle/>
              <a:p>
                <a:endParaRPr lang="en-US"/>
              </a:p>
            </p:txBody>
          </p:sp>
          <p:sp>
            <p:nvSpPr>
              <p:cNvPr id="4360" name="Freeform 283"/>
              <p:cNvSpPr>
                <a:spLocks noChangeAspect="1" noEditPoints="1"/>
              </p:cNvSpPr>
              <p:nvPr/>
            </p:nvSpPr>
            <p:spPr bwMode="auto">
              <a:xfrm>
                <a:off x="3142" y="1360"/>
                <a:ext cx="336" cy="332"/>
              </a:xfrm>
              <a:custGeom>
                <a:avLst/>
                <a:gdLst>
                  <a:gd name="T0" fmla="*/ 792 w 168"/>
                  <a:gd name="T1" fmla="*/ 928 h 166"/>
                  <a:gd name="T2" fmla="*/ 1008 w 168"/>
                  <a:gd name="T3" fmla="*/ 1192 h 166"/>
                  <a:gd name="T4" fmla="*/ 1152 w 168"/>
                  <a:gd name="T5" fmla="*/ 1296 h 166"/>
                  <a:gd name="T6" fmla="*/ 1344 w 168"/>
                  <a:gd name="T7" fmla="*/ 1200 h 166"/>
                  <a:gd name="T8" fmla="*/ 1248 w 168"/>
                  <a:gd name="T9" fmla="*/ 1032 h 166"/>
                  <a:gd name="T10" fmla="*/ 1056 w 168"/>
                  <a:gd name="T11" fmla="*/ 992 h 166"/>
                  <a:gd name="T12" fmla="*/ 416 w 168"/>
                  <a:gd name="T13" fmla="*/ 328 h 166"/>
                  <a:gd name="T14" fmla="*/ 392 w 168"/>
                  <a:gd name="T15" fmla="*/ 264 h 166"/>
                  <a:gd name="T16" fmla="*/ 464 w 168"/>
                  <a:gd name="T17" fmla="*/ 328 h 166"/>
                  <a:gd name="T18" fmla="*/ 808 w 168"/>
                  <a:gd name="T19" fmla="*/ 440 h 166"/>
                  <a:gd name="T20" fmla="*/ 912 w 168"/>
                  <a:gd name="T21" fmla="*/ 448 h 166"/>
                  <a:gd name="T22" fmla="*/ 832 w 168"/>
                  <a:gd name="T23" fmla="*/ 336 h 166"/>
                  <a:gd name="T24" fmla="*/ 1104 w 168"/>
                  <a:gd name="T25" fmla="*/ 856 h 166"/>
                  <a:gd name="T26" fmla="*/ 1072 w 168"/>
                  <a:gd name="T27" fmla="*/ 872 h 166"/>
                  <a:gd name="T28" fmla="*/ 1032 w 168"/>
                  <a:gd name="T29" fmla="*/ 800 h 166"/>
                  <a:gd name="T30" fmla="*/ 1016 w 168"/>
                  <a:gd name="T31" fmla="*/ 760 h 166"/>
                  <a:gd name="T32" fmla="*/ 1032 w 168"/>
                  <a:gd name="T33" fmla="*/ 704 h 166"/>
                  <a:gd name="T34" fmla="*/ 1000 w 168"/>
                  <a:gd name="T35" fmla="*/ 712 h 166"/>
                  <a:gd name="T36" fmla="*/ 968 w 168"/>
                  <a:gd name="T37" fmla="*/ 576 h 166"/>
                  <a:gd name="T38" fmla="*/ 912 w 168"/>
                  <a:gd name="T39" fmla="*/ 544 h 166"/>
                  <a:gd name="T40" fmla="*/ 896 w 168"/>
                  <a:gd name="T41" fmla="*/ 504 h 166"/>
                  <a:gd name="T42" fmla="*/ 872 w 168"/>
                  <a:gd name="T43" fmla="*/ 1232 h 166"/>
                  <a:gd name="T44" fmla="*/ 840 w 168"/>
                  <a:gd name="T45" fmla="*/ 1112 h 166"/>
                  <a:gd name="T46" fmla="*/ 952 w 168"/>
                  <a:gd name="T47" fmla="*/ 1160 h 166"/>
                  <a:gd name="T48" fmla="*/ 456 w 168"/>
                  <a:gd name="T49" fmla="*/ 1024 h 166"/>
                  <a:gd name="T50" fmla="*/ 448 w 168"/>
                  <a:gd name="T51" fmla="*/ 1064 h 166"/>
                  <a:gd name="T52" fmla="*/ 520 w 168"/>
                  <a:gd name="T53" fmla="*/ 1080 h 166"/>
                  <a:gd name="T54" fmla="*/ 560 w 168"/>
                  <a:gd name="T55" fmla="*/ 1088 h 166"/>
                  <a:gd name="T56" fmla="*/ 600 w 168"/>
                  <a:gd name="T57" fmla="*/ 1056 h 166"/>
                  <a:gd name="T58" fmla="*/ 600 w 168"/>
                  <a:gd name="T59" fmla="*/ 1096 h 166"/>
                  <a:gd name="T60" fmla="*/ 720 w 168"/>
                  <a:gd name="T61" fmla="*/ 1080 h 166"/>
                  <a:gd name="T62" fmla="*/ 760 w 168"/>
                  <a:gd name="T63" fmla="*/ 1136 h 166"/>
                  <a:gd name="T64" fmla="*/ 800 w 168"/>
                  <a:gd name="T65" fmla="*/ 1144 h 166"/>
                  <a:gd name="T66" fmla="*/ 168 w 168"/>
                  <a:gd name="T67" fmla="*/ 608 h 166"/>
                  <a:gd name="T68" fmla="*/ 256 w 168"/>
                  <a:gd name="T69" fmla="*/ 640 h 166"/>
                  <a:gd name="T70" fmla="*/ 192 w 168"/>
                  <a:gd name="T71" fmla="*/ 728 h 166"/>
                  <a:gd name="T72" fmla="*/ 272 w 168"/>
                  <a:gd name="T73" fmla="*/ 552 h 166"/>
                  <a:gd name="T74" fmla="*/ 328 w 168"/>
                  <a:gd name="T75" fmla="*/ 552 h 166"/>
                  <a:gd name="T76" fmla="*/ 344 w 168"/>
                  <a:gd name="T77" fmla="*/ 520 h 166"/>
                  <a:gd name="T78" fmla="*/ 328 w 168"/>
                  <a:gd name="T79" fmla="*/ 456 h 166"/>
                  <a:gd name="T80" fmla="*/ 368 w 168"/>
                  <a:gd name="T81" fmla="*/ 488 h 166"/>
                  <a:gd name="T82" fmla="*/ 392 w 168"/>
                  <a:gd name="T83" fmla="*/ 352 h 166"/>
                  <a:gd name="T84" fmla="*/ 480 w 168"/>
                  <a:gd name="T85" fmla="*/ 704 h 166"/>
                  <a:gd name="T86" fmla="*/ 640 w 168"/>
                  <a:gd name="T87" fmla="*/ 608 h 166"/>
                  <a:gd name="T88" fmla="*/ 528 w 168"/>
                  <a:gd name="T89" fmla="*/ 208 h 166"/>
                  <a:gd name="T90" fmla="*/ 672 w 168"/>
                  <a:gd name="T91" fmla="*/ 312 h 166"/>
                  <a:gd name="T92" fmla="*/ 864 w 168"/>
                  <a:gd name="T93" fmla="*/ 224 h 166"/>
                  <a:gd name="T94" fmla="*/ 768 w 168"/>
                  <a:gd name="T95" fmla="*/ 56 h 166"/>
                  <a:gd name="T96" fmla="*/ 576 w 168"/>
                  <a:gd name="T97" fmla="*/ 8 h 166"/>
                  <a:gd name="T98" fmla="*/ 48 w 168"/>
                  <a:gd name="T99" fmla="*/ 960 h 166"/>
                  <a:gd name="T100" fmla="*/ 192 w 168"/>
                  <a:gd name="T101" fmla="*/ 1064 h 166"/>
                  <a:gd name="T102" fmla="*/ 384 w 168"/>
                  <a:gd name="T103" fmla="*/ 968 h 166"/>
                  <a:gd name="T104" fmla="*/ 288 w 168"/>
                  <a:gd name="T105" fmla="*/ 800 h 166"/>
                  <a:gd name="T106" fmla="*/ 96 w 168"/>
                  <a:gd name="T107" fmla="*/ 760 h 166"/>
                  <a:gd name="T108" fmla="*/ 648 w 168"/>
                  <a:gd name="T109" fmla="*/ 688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166"/>
                  <a:gd name="T167" fmla="*/ 168 w 168"/>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166">
                    <a:moveTo>
                      <a:pt x="81" y="119"/>
                    </a:moveTo>
                    <a:cubicBezTo>
                      <a:pt x="80" y="114"/>
                      <a:pt x="83" y="107"/>
                      <a:pt x="88" y="108"/>
                    </a:cubicBezTo>
                    <a:cubicBezTo>
                      <a:pt x="93" y="108"/>
                      <a:pt x="97" y="112"/>
                      <a:pt x="99" y="116"/>
                    </a:cubicBezTo>
                    <a:cubicBezTo>
                      <a:pt x="94" y="112"/>
                      <a:pt x="84" y="111"/>
                      <a:pt x="81" y="119"/>
                    </a:cubicBezTo>
                    <a:moveTo>
                      <a:pt x="120" y="139"/>
                    </a:moveTo>
                    <a:cubicBezTo>
                      <a:pt x="122" y="142"/>
                      <a:pt x="124" y="145"/>
                      <a:pt x="126" y="149"/>
                    </a:cubicBezTo>
                    <a:cubicBezTo>
                      <a:pt x="127" y="151"/>
                      <a:pt x="128" y="153"/>
                      <a:pt x="129" y="155"/>
                    </a:cubicBezTo>
                    <a:cubicBezTo>
                      <a:pt x="130" y="156"/>
                      <a:pt x="131" y="159"/>
                      <a:pt x="132" y="159"/>
                    </a:cubicBezTo>
                    <a:cubicBezTo>
                      <a:pt x="136" y="160"/>
                      <a:pt x="140" y="161"/>
                      <a:pt x="144" y="162"/>
                    </a:cubicBezTo>
                    <a:cubicBezTo>
                      <a:pt x="146" y="163"/>
                      <a:pt x="155" y="166"/>
                      <a:pt x="156" y="165"/>
                    </a:cubicBezTo>
                    <a:cubicBezTo>
                      <a:pt x="159" y="162"/>
                      <a:pt x="161" y="159"/>
                      <a:pt x="164" y="155"/>
                    </a:cubicBezTo>
                    <a:cubicBezTo>
                      <a:pt x="164" y="154"/>
                      <a:pt x="168" y="152"/>
                      <a:pt x="168" y="150"/>
                    </a:cubicBezTo>
                    <a:cubicBezTo>
                      <a:pt x="168" y="149"/>
                      <a:pt x="165" y="146"/>
                      <a:pt x="164" y="144"/>
                    </a:cubicBezTo>
                    <a:cubicBezTo>
                      <a:pt x="162" y="141"/>
                      <a:pt x="160" y="137"/>
                      <a:pt x="158" y="133"/>
                    </a:cubicBezTo>
                    <a:cubicBezTo>
                      <a:pt x="158" y="133"/>
                      <a:pt x="157" y="130"/>
                      <a:pt x="156" y="129"/>
                    </a:cubicBezTo>
                    <a:cubicBezTo>
                      <a:pt x="153" y="129"/>
                      <a:pt x="151" y="128"/>
                      <a:pt x="148" y="128"/>
                    </a:cubicBezTo>
                    <a:cubicBezTo>
                      <a:pt x="146" y="127"/>
                      <a:pt x="143" y="126"/>
                      <a:pt x="141" y="126"/>
                    </a:cubicBezTo>
                    <a:cubicBezTo>
                      <a:pt x="140" y="126"/>
                      <a:pt x="132" y="123"/>
                      <a:pt x="132" y="124"/>
                    </a:cubicBezTo>
                    <a:cubicBezTo>
                      <a:pt x="128" y="129"/>
                      <a:pt x="124" y="134"/>
                      <a:pt x="120" y="139"/>
                    </a:cubicBezTo>
                    <a:moveTo>
                      <a:pt x="56" y="44"/>
                    </a:moveTo>
                    <a:cubicBezTo>
                      <a:pt x="55" y="43"/>
                      <a:pt x="53" y="42"/>
                      <a:pt x="52" y="41"/>
                    </a:cubicBezTo>
                    <a:cubicBezTo>
                      <a:pt x="51" y="40"/>
                      <a:pt x="51" y="40"/>
                      <a:pt x="52" y="39"/>
                    </a:cubicBezTo>
                    <a:cubicBezTo>
                      <a:pt x="53" y="37"/>
                      <a:pt x="54" y="37"/>
                      <a:pt x="52" y="36"/>
                    </a:cubicBezTo>
                    <a:cubicBezTo>
                      <a:pt x="51" y="35"/>
                      <a:pt x="50" y="34"/>
                      <a:pt x="49" y="33"/>
                    </a:cubicBezTo>
                    <a:cubicBezTo>
                      <a:pt x="50" y="33"/>
                      <a:pt x="61" y="31"/>
                      <a:pt x="61" y="32"/>
                    </a:cubicBezTo>
                    <a:cubicBezTo>
                      <a:pt x="62" y="36"/>
                      <a:pt x="63" y="41"/>
                      <a:pt x="64" y="46"/>
                    </a:cubicBezTo>
                    <a:cubicBezTo>
                      <a:pt x="62" y="44"/>
                      <a:pt x="60" y="42"/>
                      <a:pt x="58" y="41"/>
                    </a:cubicBezTo>
                    <a:cubicBezTo>
                      <a:pt x="57" y="42"/>
                      <a:pt x="56" y="43"/>
                      <a:pt x="56" y="44"/>
                    </a:cubicBezTo>
                    <a:moveTo>
                      <a:pt x="104" y="42"/>
                    </a:moveTo>
                    <a:cubicBezTo>
                      <a:pt x="103" y="46"/>
                      <a:pt x="102" y="51"/>
                      <a:pt x="101" y="55"/>
                    </a:cubicBezTo>
                    <a:cubicBezTo>
                      <a:pt x="102" y="55"/>
                      <a:pt x="107" y="52"/>
                      <a:pt x="108" y="53"/>
                    </a:cubicBezTo>
                    <a:cubicBezTo>
                      <a:pt x="108" y="54"/>
                      <a:pt x="109" y="57"/>
                      <a:pt x="110" y="57"/>
                    </a:cubicBezTo>
                    <a:cubicBezTo>
                      <a:pt x="111" y="57"/>
                      <a:pt x="112" y="56"/>
                      <a:pt x="114" y="56"/>
                    </a:cubicBezTo>
                    <a:cubicBezTo>
                      <a:pt x="113" y="54"/>
                      <a:pt x="112" y="53"/>
                      <a:pt x="112" y="51"/>
                    </a:cubicBezTo>
                    <a:cubicBezTo>
                      <a:pt x="113" y="51"/>
                      <a:pt x="115" y="50"/>
                      <a:pt x="116" y="49"/>
                    </a:cubicBezTo>
                    <a:cubicBezTo>
                      <a:pt x="112" y="47"/>
                      <a:pt x="108" y="44"/>
                      <a:pt x="104" y="42"/>
                    </a:cubicBezTo>
                    <a:moveTo>
                      <a:pt x="141" y="119"/>
                    </a:moveTo>
                    <a:cubicBezTo>
                      <a:pt x="142" y="115"/>
                      <a:pt x="143" y="110"/>
                      <a:pt x="144" y="106"/>
                    </a:cubicBezTo>
                    <a:cubicBezTo>
                      <a:pt x="142" y="106"/>
                      <a:pt x="139" y="109"/>
                      <a:pt x="138" y="107"/>
                    </a:cubicBezTo>
                    <a:cubicBezTo>
                      <a:pt x="137" y="106"/>
                      <a:pt x="137" y="104"/>
                      <a:pt x="136" y="104"/>
                    </a:cubicBezTo>
                    <a:cubicBezTo>
                      <a:pt x="135" y="104"/>
                      <a:pt x="133" y="105"/>
                      <a:pt x="132" y="106"/>
                    </a:cubicBezTo>
                    <a:cubicBezTo>
                      <a:pt x="133" y="107"/>
                      <a:pt x="133" y="108"/>
                      <a:pt x="134" y="109"/>
                    </a:cubicBezTo>
                    <a:cubicBezTo>
                      <a:pt x="132" y="110"/>
                      <a:pt x="130" y="111"/>
                      <a:pt x="128" y="111"/>
                    </a:cubicBezTo>
                    <a:cubicBezTo>
                      <a:pt x="132" y="114"/>
                      <a:pt x="137" y="117"/>
                      <a:pt x="141" y="119"/>
                    </a:cubicBezTo>
                    <a:moveTo>
                      <a:pt x="129" y="100"/>
                    </a:moveTo>
                    <a:cubicBezTo>
                      <a:pt x="131" y="100"/>
                      <a:pt x="132" y="99"/>
                      <a:pt x="134" y="99"/>
                    </a:cubicBezTo>
                    <a:cubicBezTo>
                      <a:pt x="133" y="97"/>
                      <a:pt x="132" y="95"/>
                      <a:pt x="131" y="93"/>
                    </a:cubicBezTo>
                    <a:cubicBezTo>
                      <a:pt x="131" y="93"/>
                      <a:pt x="128" y="95"/>
                      <a:pt x="127" y="95"/>
                    </a:cubicBezTo>
                    <a:cubicBezTo>
                      <a:pt x="128" y="97"/>
                      <a:pt x="129" y="98"/>
                      <a:pt x="129" y="100"/>
                    </a:cubicBezTo>
                    <a:moveTo>
                      <a:pt x="125" y="89"/>
                    </a:moveTo>
                    <a:cubicBezTo>
                      <a:pt x="126" y="89"/>
                      <a:pt x="127" y="88"/>
                      <a:pt x="129" y="88"/>
                    </a:cubicBezTo>
                    <a:cubicBezTo>
                      <a:pt x="128" y="86"/>
                      <a:pt x="127" y="84"/>
                      <a:pt x="126" y="82"/>
                    </a:cubicBezTo>
                    <a:cubicBezTo>
                      <a:pt x="122" y="84"/>
                      <a:pt x="122" y="84"/>
                      <a:pt x="122" y="84"/>
                    </a:cubicBezTo>
                    <a:cubicBezTo>
                      <a:pt x="123" y="86"/>
                      <a:pt x="124" y="88"/>
                      <a:pt x="125" y="89"/>
                    </a:cubicBezTo>
                    <a:moveTo>
                      <a:pt x="120" y="79"/>
                    </a:moveTo>
                    <a:cubicBezTo>
                      <a:pt x="121" y="78"/>
                      <a:pt x="122" y="77"/>
                      <a:pt x="124" y="77"/>
                    </a:cubicBezTo>
                    <a:cubicBezTo>
                      <a:pt x="123" y="75"/>
                      <a:pt x="122" y="73"/>
                      <a:pt x="121" y="72"/>
                    </a:cubicBezTo>
                    <a:cubicBezTo>
                      <a:pt x="121" y="72"/>
                      <a:pt x="118" y="73"/>
                      <a:pt x="117" y="73"/>
                    </a:cubicBezTo>
                    <a:cubicBezTo>
                      <a:pt x="118" y="75"/>
                      <a:pt x="119" y="77"/>
                      <a:pt x="120" y="79"/>
                    </a:cubicBezTo>
                    <a:moveTo>
                      <a:pt x="114" y="68"/>
                    </a:moveTo>
                    <a:cubicBezTo>
                      <a:pt x="116" y="67"/>
                      <a:pt x="117" y="67"/>
                      <a:pt x="119" y="66"/>
                    </a:cubicBezTo>
                    <a:cubicBezTo>
                      <a:pt x="118" y="65"/>
                      <a:pt x="117" y="63"/>
                      <a:pt x="116" y="61"/>
                    </a:cubicBezTo>
                    <a:cubicBezTo>
                      <a:pt x="116" y="61"/>
                      <a:pt x="113" y="62"/>
                      <a:pt x="112" y="63"/>
                    </a:cubicBezTo>
                    <a:cubicBezTo>
                      <a:pt x="113" y="64"/>
                      <a:pt x="114" y="66"/>
                      <a:pt x="114" y="68"/>
                    </a:cubicBezTo>
                    <a:moveTo>
                      <a:pt x="119" y="145"/>
                    </a:moveTo>
                    <a:cubicBezTo>
                      <a:pt x="116" y="148"/>
                      <a:pt x="113" y="151"/>
                      <a:pt x="109" y="154"/>
                    </a:cubicBezTo>
                    <a:cubicBezTo>
                      <a:pt x="109" y="153"/>
                      <a:pt x="110" y="145"/>
                      <a:pt x="109" y="145"/>
                    </a:cubicBezTo>
                    <a:cubicBezTo>
                      <a:pt x="108" y="145"/>
                      <a:pt x="105" y="144"/>
                      <a:pt x="105" y="144"/>
                    </a:cubicBezTo>
                    <a:cubicBezTo>
                      <a:pt x="105" y="142"/>
                      <a:pt x="105" y="140"/>
                      <a:pt x="105" y="139"/>
                    </a:cubicBezTo>
                    <a:cubicBezTo>
                      <a:pt x="106" y="139"/>
                      <a:pt x="108" y="139"/>
                      <a:pt x="109" y="140"/>
                    </a:cubicBezTo>
                    <a:cubicBezTo>
                      <a:pt x="109" y="138"/>
                      <a:pt x="109" y="136"/>
                      <a:pt x="109" y="134"/>
                    </a:cubicBezTo>
                    <a:cubicBezTo>
                      <a:pt x="112" y="138"/>
                      <a:pt x="115" y="141"/>
                      <a:pt x="119" y="145"/>
                    </a:cubicBezTo>
                    <a:moveTo>
                      <a:pt x="46" y="128"/>
                    </a:moveTo>
                    <a:cubicBezTo>
                      <a:pt x="49" y="126"/>
                      <a:pt x="53" y="123"/>
                      <a:pt x="56" y="120"/>
                    </a:cubicBezTo>
                    <a:cubicBezTo>
                      <a:pt x="56" y="122"/>
                      <a:pt x="55" y="127"/>
                      <a:pt x="57" y="128"/>
                    </a:cubicBezTo>
                    <a:cubicBezTo>
                      <a:pt x="57" y="128"/>
                      <a:pt x="60" y="128"/>
                      <a:pt x="60" y="129"/>
                    </a:cubicBezTo>
                    <a:cubicBezTo>
                      <a:pt x="60" y="131"/>
                      <a:pt x="60" y="132"/>
                      <a:pt x="60" y="134"/>
                    </a:cubicBezTo>
                    <a:cubicBezTo>
                      <a:pt x="59" y="134"/>
                      <a:pt x="57" y="133"/>
                      <a:pt x="56" y="133"/>
                    </a:cubicBezTo>
                    <a:cubicBezTo>
                      <a:pt x="56" y="135"/>
                      <a:pt x="56" y="138"/>
                      <a:pt x="56" y="140"/>
                    </a:cubicBezTo>
                    <a:cubicBezTo>
                      <a:pt x="53" y="136"/>
                      <a:pt x="50" y="132"/>
                      <a:pt x="46" y="128"/>
                    </a:cubicBezTo>
                    <a:moveTo>
                      <a:pt x="65" y="135"/>
                    </a:moveTo>
                    <a:cubicBezTo>
                      <a:pt x="65" y="133"/>
                      <a:pt x="65" y="131"/>
                      <a:pt x="65" y="130"/>
                    </a:cubicBezTo>
                    <a:cubicBezTo>
                      <a:pt x="66" y="130"/>
                      <a:pt x="69" y="130"/>
                      <a:pt x="70" y="131"/>
                    </a:cubicBezTo>
                    <a:cubicBezTo>
                      <a:pt x="70" y="132"/>
                      <a:pt x="70" y="135"/>
                      <a:pt x="70" y="136"/>
                    </a:cubicBezTo>
                    <a:cubicBezTo>
                      <a:pt x="68" y="136"/>
                      <a:pt x="66" y="135"/>
                      <a:pt x="65" y="135"/>
                    </a:cubicBezTo>
                    <a:moveTo>
                      <a:pt x="75" y="137"/>
                    </a:moveTo>
                    <a:cubicBezTo>
                      <a:pt x="75" y="136"/>
                      <a:pt x="75" y="134"/>
                      <a:pt x="75" y="132"/>
                    </a:cubicBezTo>
                    <a:cubicBezTo>
                      <a:pt x="76" y="132"/>
                      <a:pt x="79" y="132"/>
                      <a:pt x="80" y="133"/>
                    </a:cubicBezTo>
                    <a:cubicBezTo>
                      <a:pt x="80" y="134"/>
                      <a:pt x="80" y="137"/>
                      <a:pt x="80" y="138"/>
                    </a:cubicBezTo>
                    <a:cubicBezTo>
                      <a:pt x="78" y="138"/>
                      <a:pt x="76" y="138"/>
                      <a:pt x="75" y="137"/>
                    </a:cubicBezTo>
                    <a:moveTo>
                      <a:pt x="85" y="140"/>
                    </a:moveTo>
                    <a:cubicBezTo>
                      <a:pt x="85" y="138"/>
                      <a:pt x="85" y="136"/>
                      <a:pt x="85" y="134"/>
                    </a:cubicBezTo>
                    <a:cubicBezTo>
                      <a:pt x="86" y="134"/>
                      <a:pt x="89" y="135"/>
                      <a:pt x="90" y="135"/>
                    </a:cubicBezTo>
                    <a:cubicBezTo>
                      <a:pt x="90" y="136"/>
                      <a:pt x="90" y="140"/>
                      <a:pt x="90" y="141"/>
                    </a:cubicBezTo>
                    <a:cubicBezTo>
                      <a:pt x="88" y="140"/>
                      <a:pt x="87" y="140"/>
                      <a:pt x="85" y="140"/>
                    </a:cubicBezTo>
                    <a:moveTo>
                      <a:pt x="95" y="142"/>
                    </a:moveTo>
                    <a:cubicBezTo>
                      <a:pt x="95" y="140"/>
                      <a:pt x="95" y="138"/>
                      <a:pt x="95" y="136"/>
                    </a:cubicBezTo>
                    <a:cubicBezTo>
                      <a:pt x="96" y="137"/>
                      <a:pt x="99" y="137"/>
                      <a:pt x="100" y="138"/>
                    </a:cubicBezTo>
                    <a:cubicBezTo>
                      <a:pt x="100" y="138"/>
                      <a:pt x="100" y="142"/>
                      <a:pt x="100" y="143"/>
                    </a:cubicBezTo>
                    <a:cubicBezTo>
                      <a:pt x="98" y="143"/>
                      <a:pt x="97" y="142"/>
                      <a:pt x="95" y="142"/>
                    </a:cubicBezTo>
                    <a:moveTo>
                      <a:pt x="24" y="91"/>
                    </a:moveTo>
                    <a:cubicBezTo>
                      <a:pt x="23" y="86"/>
                      <a:pt x="22" y="81"/>
                      <a:pt x="21" y="76"/>
                    </a:cubicBezTo>
                    <a:cubicBezTo>
                      <a:pt x="23" y="77"/>
                      <a:pt x="25" y="79"/>
                      <a:pt x="27" y="81"/>
                    </a:cubicBezTo>
                    <a:cubicBezTo>
                      <a:pt x="27" y="80"/>
                      <a:pt x="28" y="79"/>
                      <a:pt x="29" y="77"/>
                    </a:cubicBezTo>
                    <a:cubicBezTo>
                      <a:pt x="30" y="78"/>
                      <a:pt x="31" y="79"/>
                      <a:pt x="32" y="80"/>
                    </a:cubicBezTo>
                    <a:cubicBezTo>
                      <a:pt x="34" y="82"/>
                      <a:pt x="33" y="82"/>
                      <a:pt x="32" y="83"/>
                    </a:cubicBezTo>
                    <a:cubicBezTo>
                      <a:pt x="31" y="85"/>
                      <a:pt x="35" y="88"/>
                      <a:pt x="37" y="89"/>
                    </a:cubicBezTo>
                    <a:cubicBezTo>
                      <a:pt x="33" y="90"/>
                      <a:pt x="29" y="90"/>
                      <a:pt x="24" y="91"/>
                    </a:cubicBezTo>
                    <a:moveTo>
                      <a:pt x="36" y="77"/>
                    </a:moveTo>
                    <a:cubicBezTo>
                      <a:pt x="34" y="76"/>
                      <a:pt x="33" y="75"/>
                      <a:pt x="31" y="74"/>
                    </a:cubicBezTo>
                    <a:cubicBezTo>
                      <a:pt x="31" y="73"/>
                      <a:pt x="33" y="70"/>
                      <a:pt x="34" y="69"/>
                    </a:cubicBezTo>
                    <a:cubicBezTo>
                      <a:pt x="35" y="71"/>
                      <a:pt x="37" y="72"/>
                      <a:pt x="38" y="73"/>
                    </a:cubicBezTo>
                    <a:cubicBezTo>
                      <a:pt x="36" y="77"/>
                      <a:pt x="36" y="77"/>
                      <a:pt x="36" y="77"/>
                    </a:cubicBezTo>
                    <a:moveTo>
                      <a:pt x="41" y="69"/>
                    </a:moveTo>
                    <a:cubicBezTo>
                      <a:pt x="39" y="68"/>
                      <a:pt x="38" y="66"/>
                      <a:pt x="36" y="65"/>
                    </a:cubicBezTo>
                    <a:cubicBezTo>
                      <a:pt x="36" y="65"/>
                      <a:pt x="38" y="61"/>
                      <a:pt x="39" y="61"/>
                    </a:cubicBezTo>
                    <a:cubicBezTo>
                      <a:pt x="40" y="62"/>
                      <a:pt x="42" y="63"/>
                      <a:pt x="43" y="65"/>
                    </a:cubicBezTo>
                    <a:cubicBezTo>
                      <a:pt x="43" y="65"/>
                      <a:pt x="41" y="68"/>
                      <a:pt x="41" y="69"/>
                    </a:cubicBezTo>
                    <a:moveTo>
                      <a:pt x="46" y="61"/>
                    </a:moveTo>
                    <a:cubicBezTo>
                      <a:pt x="44" y="59"/>
                      <a:pt x="43" y="58"/>
                      <a:pt x="41" y="57"/>
                    </a:cubicBezTo>
                    <a:cubicBezTo>
                      <a:pt x="41" y="57"/>
                      <a:pt x="43" y="53"/>
                      <a:pt x="44" y="53"/>
                    </a:cubicBezTo>
                    <a:cubicBezTo>
                      <a:pt x="45" y="54"/>
                      <a:pt x="47" y="55"/>
                      <a:pt x="48" y="56"/>
                    </a:cubicBezTo>
                    <a:cubicBezTo>
                      <a:pt x="48" y="57"/>
                      <a:pt x="46" y="60"/>
                      <a:pt x="46" y="61"/>
                    </a:cubicBezTo>
                    <a:moveTo>
                      <a:pt x="51" y="52"/>
                    </a:moveTo>
                    <a:cubicBezTo>
                      <a:pt x="49" y="51"/>
                      <a:pt x="48" y="50"/>
                      <a:pt x="46" y="49"/>
                    </a:cubicBezTo>
                    <a:cubicBezTo>
                      <a:pt x="46" y="48"/>
                      <a:pt x="48" y="45"/>
                      <a:pt x="49" y="44"/>
                    </a:cubicBezTo>
                    <a:cubicBezTo>
                      <a:pt x="50" y="46"/>
                      <a:pt x="52" y="47"/>
                      <a:pt x="53" y="48"/>
                    </a:cubicBezTo>
                    <a:cubicBezTo>
                      <a:pt x="51" y="52"/>
                      <a:pt x="51" y="52"/>
                      <a:pt x="51" y="52"/>
                    </a:cubicBezTo>
                    <a:moveTo>
                      <a:pt x="60" y="88"/>
                    </a:moveTo>
                    <a:cubicBezTo>
                      <a:pt x="59" y="77"/>
                      <a:pt x="63" y="66"/>
                      <a:pt x="75" y="65"/>
                    </a:cubicBezTo>
                    <a:cubicBezTo>
                      <a:pt x="87" y="63"/>
                      <a:pt x="96" y="74"/>
                      <a:pt x="101" y="83"/>
                    </a:cubicBezTo>
                    <a:cubicBezTo>
                      <a:pt x="95" y="79"/>
                      <a:pt x="88" y="76"/>
                      <a:pt x="80" y="76"/>
                    </a:cubicBezTo>
                    <a:cubicBezTo>
                      <a:pt x="72" y="76"/>
                      <a:pt x="64" y="81"/>
                      <a:pt x="60" y="88"/>
                    </a:cubicBezTo>
                    <a:moveTo>
                      <a:pt x="60" y="16"/>
                    </a:moveTo>
                    <a:cubicBezTo>
                      <a:pt x="62" y="19"/>
                      <a:pt x="64" y="23"/>
                      <a:pt x="66" y="26"/>
                    </a:cubicBezTo>
                    <a:cubicBezTo>
                      <a:pt x="67" y="28"/>
                      <a:pt x="68" y="30"/>
                      <a:pt x="69" y="32"/>
                    </a:cubicBezTo>
                    <a:cubicBezTo>
                      <a:pt x="70" y="33"/>
                      <a:pt x="71" y="36"/>
                      <a:pt x="72" y="37"/>
                    </a:cubicBezTo>
                    <a:cubicBezTo>
                      <a:pt x="76" y="38"/>
                      <a:pt x="80" y="38"/>
                      <a:pt x="84" y="39"/>
                    </a:cubicBezTo>
                    <a:cubicBezTo>
                      <a:pt x="86" y="40"/>
                      <a:pt x="95" y="43"/>
                      <a:pt x="96" y="42"/>
                    </a:cubicBezTo>
                    <a:cubicBezTo>
                      <a:pt x="98" y="39"/>
                      <a:pt x="101" y="36"/>
                      <a:pt x="103" y="33"/>
                    </a:cubicBezTo>
                    <a:cubicBezTo>
                      <a:pt x="105" y="31"/>
                      <a:pt x="106" y="29"/>
                      <a:pt x="108" y="28"/>
                    </a:cubicBezTo>
                    <a:cubicBezTo>
                      <a:pt x="108" y="27"/>
                      <a:pt x="105" y="23"/>
                      <a:pt x="105" y="22"/>
                    </a:cubicBezTo>
                    <a:cubicBezTo>
                      <a:pt x="103" y="19"/>
                      <a:pt x="100" y="15"/>
                      <a:pt x="98" y="11"/>
                    </a:cubicBezTo>
                    <a:cubicBezTo>
                      <a:pt x="96" y="7"/>
                      <a:pt x="96" y="7"/>
                      <a:pt x="96" y="7"/>
                    </a:cubicBezTo>
                    <a:cubicBezTo>
                      <a:pt x="93" y="6"/>
                      <a:pt x="91" y="6"/>
                      <a:pt x="89" y="5"/>
                    </a:cubicBezTo>
                    <a:cubicBezTo>
                      <a:pt x="86" y="4"/>
                      <a:pt x="84" y="4"/>
                      <a:pt x="81" y="3"/>
                    </a:cubicBezTo>
                    <a:cubicBezTo>
                      <a:pt x="80" y="3"/>
                      <a:pt x="72" y="0"/>
                      <a:pt x="72" y="1"/>
                    </a:cubicBezTo>
                    <a:cubicBezTo>
                      <a:pt x="68" y="6"/>
                      <a:pt x="64" y="11"/>
                      <a:pt x="60" y="16"/>
                    </a:cubicBezTo>
                    <a:moveTo>
                      <a:pt x="0" y="109"/>
                    </a:moveTo>
                    <a:cubicBezTo>
                      <a:pt x="2" y="113"/>
                      <a:pt x="4" y="116"/>
                      <a:pt x="6" y="120"/>
                    </a:cubicBezTo>
                    <a:cubicBezTo>
                      <a:pt x="7" y="121"/>
                      <a:pt x="8" y="123"/>
                      <a:pt x="9" y="125"/>
                    </a:cubicBezTo>
                    <a:cubicBezTo>
                      <a:pt x="10" y="126"/>
                      <a:pt x="11" y="130"/>
                      <a:pt x="12" y="130"/>
                    </a:cubicBezTo>
                    <a:cubicBezTo>
                      <a:pt x="16" y="131"/>
                      <a:pt x="20" y="132"/>
                      <a:pt x="24" y="133"/>
                    </a:cubicBezTo>
                    <a:cubicBezTo>
                      <a:pt x="26" y="133"/>
                      <a:pt x="35" y="137"/>
                      <a:pt x="36" y="135"/>
                    </a:cubicBezTo>
                    <a:cubicBezTo>
                      <a:pt x="38" y="132"/>
                      <a:pt x="41" y="129"/>
                      <a:pt x="43" y="126"/>
                    </a:cubicBezTo>
                    <a:cubicBezTo>
                      <a:pt x="45" y="124"/>
                      <a:pt x="46" y="123"/>
                      <a:pt x="48" y="121"/>
                    </a:cubicBezTo>
                    <a:cubicBezTo>
                      <a:pt x="45" y="116"/>
                      <a:pt x="45" y="116"/>
                      <a:pt x="45" y="116"/>
                    </a:cubicBezTo>
                    <a:cubicBezTo>
                      <a:pt x="43" y="112"/>
                      <a:pt x="41" y="108"/>
                      <a:pt x="38" y="105"/>
                    </a:cubicBezTo>
                    <a:cubicBezTo>
                      <a:pt x="38" y="104"/>
                      <a:pt x="37" y="100"/>
                      <a:pt x="36" y="100"/>
                    </a:cubicBezTo>
                    <a:cubicBezTo>
                      <a:pt x="34" y="100"/>
                      <a:pt x="31" y="99"/>
                      <a:pt x="29" y="98"/>
                    </a:cubicBezTo>
                    <a:cubicBezTo>
                      <a:pt x="26" y="98"/>
                      <a:pt x="24" y="97"/>
                      <a:pt x="21" y="97"/>
                    </a:cubicBezTo>
                    <a:cubicBezTo>
                      <a:pt x="20" y="96"/>
                      <a:pt x="13" y="94"/>
                      <a:pt x="12" y="95"/>
                    </a:cubicBezTo>
                    <a:cubicBezTo>
                      <a:pt x="8" y="99"/>
                      <a:pt x="4" y="104"/>
                      <a:pt x="0" y="109"/>
                    </a:cubicBezTo>
                    <a:moveTo>
                      <a:pt x="71" y="101"/>
                    </a:moveTo>
                    <a:cubicBezTo>
                      <a:pt x="71" y="94"/>
                      <a:pt x="74" y="87"/>
                      <a:pt x="81" y="86"/>
                    </a:cubicBezTo>
                    <a:cubicBezTo>
                      <a:pt x="88" y="85"/>
                      <a:pt x="95" y="92"/>
                      <a:pt x="98" y="98"/>
                    </a:cubicBezTo>
                    <a:cubicBezTo>
                      <a:pt x="89" y="92"/>
                      <a:pt x="78" y="91"/>
                      <a:pt x="71" y="101"/>
                    </a:cubicBezTo>
                  </a:path>
                </a:pathLst>
              </a:custGeom>
              <a:solidFill>
                <a:srgbClr val="FFFFFF"/>
              </a:solidFill>
              <a:ln w="9525">
                <a:noFill/>
                <a:round/>
                <a:headEnd/>
                <a:tailEnd/>
              </a:ln>
            </p:spPr>
            <p:txBody>
              <a:bodyPr/>
              <a:lstStyle/>
              <a:p>
                <a:endParaRPr lang="en-US"/>
              </a:p>
            </p:txBody>
          </p:sp>
        </p:grpSp>
        <p:pic>
          <p:nvPicPr>
            <p:cNvPr id="4189" name="Picture 284" descr="82"/>
            <p:cNvPicPr>
              <a:picLocks noChangeAspect="1" noChangeArrowheads="1"/>
            </p:cNvPicPr>
            <p:nvPr/>
          </p:nvPicPr>
          <p:blipFill>
            <a:blip r:embed="rId14" cstate="print"/>
            <a:srcRect/>
            <a:stretch>
              <a:fillRect/>
            </a:stretch>
          </p:blipFill>
          <p:spPr bwMode="auto">
            <a:xfrm>
              <a:off x="6005403" y="4895343"/>
              <a:ext cx="306933" cy="292218"/>
            </a:xfrm>
            <a:prstGeom prst="rect">
              <a:avLst/>
            </a:prstGeom>
            <a:noFill/>
            <a:ln w="9525">
              <a:noFill/>
              <a:miter lim="800000"/>
              <a:headEnd/>
              <a:tailEnd/>
            </a:ln>
          </p:spPr>
        </p:pic>
        <p:sp>
          <p:nvSpPr>
            <p:cNvPr id="4190" name="Rectangle 285"/>
            <p:cNvSpPr>
              <a:spLocks noChangeArrowheads="1"/>
            </p:cNvSpPr>
            <p:nvPr/>
          </p:nvSpPr>
          <p:spPr bwMode="auto">
            <a:xfrm>
              <a:off x="6049601" y="5128780"/>
              <a:ext cx="333572" cy="169188"/>
            </a:xfrm>
            <a:prstGeom prst="rect">
              <a:avLst/>
            </a:prstGeom>
            <a:noFill/>
            <a:ln w="9525">
              <a:noFill/>
              <a:miter lim="800000"/>
              <a:headEnd/>
              <a:tailEnd/>
            </a:ln>
          </p:spPr>
          <p:txBody>
            <a:bodyPr wrap="none" lIns="91354" tIns="45676" rIns="91354" bIns="45676">
              <a:spAutoFit/>
            </a:bodyPr>
            <a:lstStyle/>
            <a:p>
              <a:r>
                <a:rPr lang="en-US" altLang="zh-CN" sz="500" b="1">
                  <a:ea typeface="宋体" pitchFamily="2" charset="-122"/>
                </a:rPr>
                <a:t>MME</a:t>
              </a:r>
            </a:p>
          </p:txBody>
        </p:sp>
        <p:pic>
          <p:nvPicPr>
            <p:cNvPr id="4191" name="Picture 36" descr="73"/>
            <p:cNvPicPr>
              <a:picLocks noChangeAspect="1" noChangeArrowheads="1"/>
            </p:cNvPicPr>
            <p:nvPr/>
          </p:nvPicPr>
          <p:blipFill>
            <a:blip r:embed="rId15" cstate="print"/>
            <a:srcRect/>
            <a:stretch>
              <a:fillRect/>
            </a:stretch>
          </p:blipFill>
          <p:spPr bwMode="auto">
            <a:xfrm>
              <a:off x="6413829" y="5441992"/>
              <a:ext cx="278286" cy="275423"/>
            </a:xfrm>
            <a:prstGeom prst="rect">
              <a:avLst/>
            </a:prstGeom>
            <a:noFill/>
            <a:ln w="9525">
              <a:noFill/>
              <a:miter lim="800000"/>
              <a:headEnd/>
              <a:tailEnd/>
            </a:ln>
          </p:spPr>
        </p:pic>
        <p:sp>
          <p:nvSpPr>
            <p:cNvPr id="4192" name="Rectangle 287"/>
            <p:cNvSpPr>
              <a:spLocks noChangeArrowheads="1"/>
            </p:cNvSpPr>
            <p:nvPr/>
          </p:nvSpPr>
          <p:spPr bwMode="auto">
            <a:xfrm>
              <a:off x="6550166" y="5621715"/>
              <a:ext cx="614338" cy="184155"/>
            </a:xfrm>
            <a:prstGeom prst="rect">
              <a:avLst/>
            </a:prstGeom>
            <a:noFill/>
            <a:ln w="9525">
              <a:noFill/>
              <a:miter lim="800000"/>
              <a:headEnd/>
              <a:tailEnd/>
            </a:ln>
          </p:spPr>
          <p:txBody>
            <a:bodyPr wrap="none" lIns="91354" tIns="45676" rIns="91354" bIns="45676">
              <a:spAutoFit/>
            </a:bodyPr>
            <a:lstStyle/>
            <a:p>
              <a:r>
                <a:rPr lang="en-US" altLang="zh-CN" sz="600" b="1">
                  <a:ea typeface="宋体" pitchFamily="2" charset="-122"/>
                </a:rPr>
                <a:t>Serving GW</a:t>
              </a:r>
              <a:endParaRPr lang="zh-CN" altLang="en-US" sz="600" b="1">
                <a:ea typeface="宋体" pitchFamily="2" charset="-122"/>
              </a:endParaRPr>
            </a:p>
          </p:txBody>
        </p:sp>
        <p:pic>
          <p:nvPicPr>
            <p:cNvPr id="4193" name="Picture 36" descr="73"/>
            <p:cNvPicPr>
              <a:picLocks noChangeAspect="1" noChangeArrowheads="1"/>
            </p:cNvPicPr>
            <p:nvPr/>
          </p:nvPicPr>
          <p:blipFill>
            <a:blip r:embed="rId15" cstate="print"/>
            <a:srcRect/>
            <a:stretch>
              <a:fillRect/>
            </a:stretch>
          </p:blipFill>
          <p:spPr bwMode="auto">
            <a:xfrm>
              <a:off x="7368187" y="5441992"/>
              <a:ext cx="277467" cy="275423"/>
            </a:xfrm>
            <a:prstGeom prst="rect">
              <a:avLst/>
            </a:prstGeom>
            <a:noFill/>
            <a:ln w="9525">
              <a:noFill/>
              <a:miter lim="800000"/>
              <a:headEnd/>
              <a:tailEnd/>
            </a:ln>
          </p:spPr>
        </p:pic>
        <p:sp>
          <p:nvSpPr>
            <p:cNvPr id="4194" name="Rectangle 289"/>
            <p:cNvSpPr>
              <a:spLocks noChangeArrowheads="1"/>
            </p:cNvSpPr>
            <p:nvPr/>
          </p:nvSpPr>
          <p:spPr bwMode="auto">
            <a:xfrm>
              <a:off x="7539138" y="5628065"/>
              <a:ext cx="496868" cy="174630"/>
            </a:xfrm>
            <a:prstGeom prst="rect">
              <a:avLst/>
            </a:prstGeom>
            <a:noFill/>
            <a:ln w="9525">
              <a:noFill/>
              <a:miter lim="800000"/>
              <a:headEnd/>
              <a:tailEnd/>
            </a:ln>
          </p:spPr>
          <p:txBody>
            <a:bodyPr wrap="none" lIns="91354" tIns="45676" rIns="91354" bIns="45676">
              <a:spAutoFit/>
            </a:bodyPr>
            <a:lstStyle/>
            <a:p>
              <a:pPr>
                <a:lnSpc>
                  <a:spcPct val="90000"/>
                </a:lnSpc>
              </a:pPr>
              <a:r>
                <a:rPr lang="en-US" altLang="zh-CN" sz="600" b="1">
                  <a:ea typeface="宋体" pitchFamily="2" charset="-122"/>
                </a:rPr>
                <a:t>PDN GW</a:t>
              </a:r>
              <a:endParaRPr lang="zh-CN" altLang="en-US" sz="600" b="1">
                <a:ea typeface="宋体" pitchFamily="2" charset="-122"/>
              </a:endParaRPr>
            </a:p>
          </p:txBody>
        </p:sp>
        <p:grpSp>
          <p:nvGrpSpPr>
            <p:cNvPr id="17" name="Group 290"/>
            <p:cNvGrpSpPr>
              <a:grpSpLocks noChangeAspect="1"/>
            </p:cNvGrpSpPr>
            <p:nvPr/>
          </p:nvGrpSpPr>
          <p:grpSpPr bwMode="auto">
            <a:xfrm>
              <a:off x="6782149" y="5876959"/>
              <a:ext cx="245547" cy="261988"/>
              <a:chOff x="1416" y="343"/>
              <a:chExt cx="464" cy="484"/>
            </a:xfrm>
          </p:grpSpPr>
          <p:sp>
            <p:nvSpPr>
              <p:cNvPr id="4345" name="Freeform 291"/>
              <p:cNvSpPr>
                <a:spLocks noChangeAspect="1"/>
              </p:cNvSpPr>
              <p:nvPr/>
            </p:nvSpPr>
            <p:spPr bwMode="auto">
              <a:xfrm>
                <a:off x="1800" y="407"/>
                <a:ext cx="80" cy="420"/>
              </a:xfrm>
              <a:custGeom>
                <a:avLst/>
                <a:gdLst>
                  <a:gd name="T0" fmla="*/ 312 w 40"/>
                  <a:gd name="T1" fmla="*/ 40 h 210"/>
                  <a:gd name="T2" fmla="*/ 48 w 40"/>
                  <a:gd name="T3" fmla="*/ 160 h 210"/>
                  <a:gd name="T4" fmla="*/ 0 w 40"/>
                  <a:gd name="T5" fmla="*/ 1648 h 210"/>
                  <a:gd name="T6" fmla="*/ 80 w 40"/>
                  <a:gd name="T7" fmla="*/ 1616 h 210"/>
                  <a:gd name="T8" fmla="*/ 288 w 40"/>
                  <a:gd name="T9" fmla="*/ 1416 h 210"/>
                  <a:gd name="T10" fmla="*/ 320 w 40"/>
                  <a:gd name="T11" fmla="*/ 1320 h 210"/>
                  <a:gd name="T12" fmla="*/ 320 w 40"/>
                  <a:gd name="T13" fmla="*/ 120 h 210"/>
                  <a:gd name="T14" fmla="*/ 312 w 40"/>
                  <a:gd name="T15" fmla="*/ 40 h 21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0"/>
                  <a:gd name="T26" fmla="*/ 40 w 4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0">
                    <a:moveTo>
                      <a:pt x="39" y="5"/>
                    </a:moveTo>
                    <a:cubicBezTo>
                      <a:pt x="36" y="0"/>
                      <a:pt x="6" y="20"/>
                      <a:pt x="6" y="20"/>
                    </a:cubicBezTo>
                    <a:cubicBezTo>
                      <a:pt x="0" y="206"/>
                      <a:pt x="0" y="206"/>
                      <a:pt x="0" y="206"/>
                    </a:cubicBezTo>
                    <a:cubicBezTo>
                      <a:pt x="0" y="206"/>
                      <a:pt x="1" y="210"/>
                      <a:pt x="10" y="202"/>
                    </a:cubicBezTo>
                    <a:cubicBezTo>
                      <a:pt x="18" y="195"/>
                      <a:pt x="33" y="181"/>
                      <a:pt x="36" y="177"/>
                    </a:cubicBezTo>
                    <a:cubicBezTo>
                      <a:pt x="40" y="173"/>
                      <a:pt x="40" y="174"/>
                      <a:pt x="40" y="165"/>
                    </a:cubicBezTo>
                    <a:cubicBezTo>
                      <a:pt x="40" y="15"/>
                      <a:pt x="40" y="15"/>
                      <a:pt x="40" y="15"/>
                    </a:cubicBezTo>
                    <a:cubicBezTo>
                      <a:pt x="40" y="6"/>
                      <a:pt x="40" y="6"/>
                      <a:pt x="39" y="5"/>
                    </a:cubicBezTo>
                    <a:close/>
                  </a:path>
                </a:pathLst>
              </a:custGeom>
              <a:solidFill>
                <a:srgbClr val="0B3C68"/>
              </a:solidFill>
              <a:ln w="9525">
                <a:noFill/>
                <a:round/>
                <a:headEnd/>
                <a:tailEnd/>
              </a:ln>
            </p:spPr>
            <p:txBody>
              <a:bodyPr/>
              <a:lstStyle/>
              <a:p>
                <a:endParaRPr lang="en-US"/>
              </a:p>
            </p:txBody>
          </p:sp>
          <p:sp>
            <p:nvSpPr>
              <p:cNvPr id="4346" name="Freeform 292"/>
              <p:cNvSpPr>
                <a:spLocks noChangeAspect="1"/>
              </p:cNvSpPr>
              <p:nvPr/>
            </p:nvSpPr>
            <p:spPr bwMode="auto">
              <a:xfrm>
                <a:off x="1416" y="343"/>
                <a:ext cx="458" cy="110"/>
              </a:xfrm>
              <a:custGeom>
                <a:avLst/>
                <a:gdLst>
                  <a:gd name="T0" fmla="*/ 1832 w 229"/>
                  <a:gd name="T1" fmla="*/ 272 h 55"/>
                  <a:gd name="T2" fmla="*/ 1584 w 229"/>
                  <a:gd name="T3" fmla="*/ 440 h 55"/>
                  <a:gd name="T4" fmla="*/ 64 w 229"/>
                  <a:gd name="T5" fmla="*/ 160 h 55"/>
                  <a:gd name="T6" fmla="*/ 8 w 229"/>
                  <a:gd name="T7" fmla="*/ 200 h 55"/>
                  <a:gd name="T8" fmla="*/ 32 w 229"/>
                  <a:gd name="T9" fmla="*/ 136 h 55"/>
                  <a:gd name="T10" fmla="*/ 232 w 229"/>
                  <a:gd name="T11" fmla="*/ 8 h 55"/>
                  <a:gd name="T12" fmla="*/ 264 w 229"/>
                  <a:gd name="T13" fmla="*/ 0 h 55"/>
                  <a:gd name="T14" fmla="*/ 1768 w 229"/>
                  <a:gd name="T15" fmla="*/ 256 h 55"/>
                  <a:gd name="T16" fmla="*/ 1832 w 229"/>
                  <a:gd name="T17" fmla="*/ 27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5"/>
                  <a:gd name="T29" fmla="*/ 229 w 2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5">
                    <a:moveTo>
                      <a:pt x="229" y="34"/>
                    </a:moveTo>
                    <a:cubicBezTo>
                      <a:pt x="198" y="55"/>
                      <a:pt x="198" y="55"/>
                      <a:pt x="198" y="55"/>
                    </a:cubicBezTo>
                    <a:cubicBezTo>
                      <a:pt x="86" y="36"/>
                      <a:pt x="17" y="22"/>
                      <a:pt x="8" y="20"/>
                    </a:cubicBezTo>
                    <a:cubicBezTo>
                      <a:pt x="2" y="19"/>
                      <a:pt x="1" y="25"/>
                      <a:pt x="1" y="25"/>
                    </a:cubicBezTo>
                    <a:cubicBezTo>
                      <a:pt x="1" y="25"/>
                      <a:pt x="0" y="20"/>
                      <a:pt x="4" y="17"/>
                    </a:cubicBezTo>
                    <a:cubicBezTo>
                      <a:pt x="7" y="15"/>
                      <a:pt x="22" y="6"/>
                      <a:pt x="29" y="1"/>
                    </a:cubicBezTo>
                    <a:cubicBezTo>
                      <a:pt x="31" y="0"/>
                      <a:pt x="33" y="0"/>
                      <a:pt x="33" y="0"/>
                    </a:cubicBezTo>
                    <a:cubicBezTo>
                      <a:pt x="33" y="0"/>
                      <a:pt x="219" y="31"/>
                      <a:pt x="221" y="32"/>
                    </a:cubicBezTo>
                    <a:cubicBezTo>
                      <a:pt x="228" y="33"/>
                      <a:pt x="229" y="34"/>
                      <a:pt x="229" y="34"/>
                    </a:cubicBezTo>
                    <a:close/>
                  </a:path>
                </a:pathLst>
              </a:custGeom>
              <a:solidFill>
                <a:srgbClr val="456488"/>
              </a:solidFill>
              <a:ln w="9525">
                <a:noFill/>
                <a:round/>
                <a:headEnd/>
                <a:tailEnd/>
              </a:ln>
            </p:spPr>
            <p:txBody>
              <a:bodyPr/>
              <a:lstStyle/>
              <a:p>
                <a:endParaRPr lang="en-US"/>
              </a:p>
            </p:txBody>
          </p:sp>
          <p:sp>
            <p:nvSpPr>
              <p:cNvPr id="4347" name="Freeform 293"/>
              <p:cNvSpPr>
                <a:spLocks noChangeAspect="1"/>
              </p:cNvSpPr>
              <p:nvPr/>
            </p:nvSpPr>
            <p:spPr bwMode="auto">
              <a:xfrm>
                <a:off x="1794" y="409"/>
                <a:ext cx="86" cy="60"/>
              </a:xfrm>
              <a:custGeom>
                <a:avLst/>
                <a:gdLst>
                  <a:gd name="T0" fmla="*/ 0 w 43"/>
                  <a:gd name="T1" fmla="*/ 168 h 30"/>
                  <a:gd name="T2" fmla="*/ 304 w 43"/>
                  <a:gd name="T3" fmla="*/ 0 h 30"/>
                  <a:gd name="T4" fmla="*/ 344 w 43"/>
                  <a:gd name="T5" fmla="*/ 56 h 30"/>
                  <a:gd name="T6" fmla="*/ 56 w 43"/>
                  <a:gd name="T7" fmla="*/ 240 h 30"/>
                  <a:gd name="T8" fmla="*/ 0 w 43"/>
                  <a:gd name="T9" fmla="*/ 168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2" y="1"/>
                      <a:pt x="43" y="4"/>
                      <a:pt x="43" y="7"/>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4348" name="Freeform 294"/>
              <p:cNvSpPr>
                <a:spLocks noChangeAspect="1"/>
              </p:cNvSpPr>
              <p:nvPr/>
            </p:nvSpPr>
            <p:spPr bwMode="auto">
              <a:xfrm>
                <a:off x="1418" y="381"/>
                <a:ext cx="396" cy="446"/>
              </a:xfrm>
              <a:custGeom>
                <a:avLst/>
                <a:gdLst>
                  <a:gd name="T0" fmla="*/ 1536 w 198"/>
                  <a:gd name="T1" fmla="*/ 272 h 223"/>
                  <a:gd name="T2" fmla="*/ 56 w 198"/>
                  <a:gd name="T3" fmla="*/ 8 h 223"/>
                  <a:gd name="T4" fmla="*/ 0 w 198"/>
                  <a:gd name="T5" fmla="*/ 40 h 223"/>
                  <a:gd name="T6" fmla="*/ 0 w 198"/>
                  <a:gd name="T7" fmla="*/ 1336 h 223"/>
                  <a:gd name="T8" fmla="*/ 48 w 198"/>
                  <a:gd name="T9" fmla="*/ 1448 h 223"/>
                  <a:gd name="T10" fmla="*/ 1488 w 198"/>
                  <a:gd name="T11" fmla="*/ 1752 h 223"/>
                  <a:gd name="T12" fmla="*/ 1576 w 198"/>
                  <a:gd name="T13" fmla="*/ 1696 h 223"/>
                  <a:gd name="T14" fmla="*/ 1576 w 198"/>
                  <a:gd name="T15" fmla="*/ 344 h 223"/>
                  <a:gd name="T16" fmla="*/ 1536 w 198"/>
                  <a:gd name="T17" fmla="*/ 272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2" y="34"/>
                    </a:moveTo>
                    <a:cubicBezTo>
                      <a:pt x="85" y="16"/>
                      <a:pt x="16" y="3"/>
                      <a:pt x="7" y="1"/>
                    </a:cubicBezTo>
                    <a:cubicBezTo>
                      <a:pt x="0" y="0"/>
                      <a:pt x="0" y="5"/>
                      <a:pt x="0" y="5"/>
                    </a:cubicBezTo>
                    <a:cubicBezTo>
                      <a:pt x="0" y="5"/>
                      <a:pt x="0" y="156"/>
                      <a:pt x="0" y="167"/>
                    </a:cubicBezTo>
                    <a:cubicBezTo>
                      <a:pt x="0" y="178"/>
                      <a:pt x="1" y="179"/>
                      <a:pt x="6" y="181"/>
                    </a:cubicBezTo>
                    <a:cubicBezTo>
                      <a:pt x="9" y="181"/>
                      <a:pt x="153" y="212"/>
                      <a:pt x="186" y="219"/>
                    </a:cubicBezTo>
                    <a:cubicBezTo>
                      <a:pt x="198" y="223"/>
                      <a:pt x="197" y="216"/>
                      <a:pt x="197" y="212"/>
                    </a:cubicBezTo>
                    <a:cubicBezTo>
                      <a:pt x="197" y="212"/>
                      <a:pt x="197" y="50"/>
                      <a:pt x="197" y="43"/>
                    </a:cubicBezTo>
                    <a:cubicBezTo>
                      <a:pt x="197" y="39"/>
                      <a:pt x="194" y="35"/>
                      <a:pt x="192" y="34"/>
                    </a:cubicBezTo>
                    <a:close/>
                  </a:path>
                </a:pathLst>
              </a:custGeom>
              <a:solidFill>
                <a:srgbClr val="8BA6BD"/>
              </a:solidFill>
              <a:ln w="9525">
                <a:noFill/>
                <a:round/>
                <a:headEnd/>
                <a:tailEnd/>
              </a:ln>
            </p:spPr>
            <p:txBody>
              <a:bodyPr/>
              <a:lstStyle/>
              <a:p>
                <a:endParaRPr lang="en-US"/>
              </a:p>
            </p:txBody>
          </p:sp>
          <p:sp>
            <p:nvSpPr>
              <p:cNvPr id="4349" name="Freeform 295"/>
              <p:cNvSpPr>
                <a:spLocks noChangeAspect="1"/>
              </p:cNvSpPr>
              <p:nvPr/>
            </p:nvSpPr>
            <p:spPr bwMode="auto">
              <a:xfrm>
                <a:off x="1430" y="393"/>
                <a:ext cx="370" cy="416"/>
              </a:xfrm>
              <a:custGeom>
                <a:avLst/>
                <a:gdLst>
                  <a:gd name="T0" fmla="*/ 1432 w 185"/>
                  <a:gd name="T1" fmla="*/ 264 h 208"/>
                  <a:gd name="T2" fmla="*/ 48 w 185"/>
                  <a:gd name="T3" fmla="*/ 8 h 208"/>
                  <a:gd name="T4" fmla="*/ 0 w 185"/>
                  <a:gd name="T5" fmla="*/ 40 h 208"/>
                  <a:gd name="T6" fmla="*/ 0 w 185"/>
                  <a:gd name="T7" fmla="*/ 1248 h 208"/>
                  <a:gd name="T8" fmla="*/ 48 w 185"/>
                  <a:gd name="T9" fmla="*/ 1344 h 208"/>
                  <a:gd name="T10" fmla="*/ 1392 w 185"/>
                  <a:gd name="T11" fmla="*/ 1640 h 208"/>
                  <a:gd name="T12" fmla="*/ 1472 w 185"/>
                  <a:gd name="T13" fmla="*/ 1576 h 208"/>
                  <a:gd name="T14" fmla="*/ 1464 w 185"/>
                  <a:gd name="T15" fmla="*/ 328 h 208"/>
                  <a:gd name="T16" fmla="*/ 1432 w 185"/>
                  <a:gd name="T17" fmla="*/ 264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
                  <a:gd name="T28" fmla="*/ 0 h 208"/>
                  <a:gd name="T29" fmla="*/ 185 w 185"/>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 h="208">
                    <a:moveTo>
                      <a:pt x="179" y="33"/>
                    </a:moveTo>
                    <a:cubicBezTo>
                      <a:pt x="79" y="15"/>
                      <a:pt x="14" y="3"/>
                      <a:pt x="6" y="1"/>
                    </a:cubicBezTo>
                    <a:cubicBezTo>
                      <a:pt x="0" y="0"/>
                      <a:pt x="0" y="5"/>
                      <a:pt x="0" y="5"/>
                    </a:cubicBezTo>
                    <a:cubicBezTo>
                      <a:pt x="0" y="5"/>
                      <a:pt x="0" y="145"/>
                      <a:pt x="0" y="156"/>
                    </a:cubicBezTo>
                    <a:cubicBezTo>
                      <a:pt x="0" y="166"/>
                      <a:pt x="1" y="166"/>
                      <a:pt x="6" y="168"/>
                    </a:cubicBezTo>
                    <a:cubicBezTo>
                      <a:pt x="9" y="169"/>
                      <a:pt x="144" y="198"/>
                      <a:pt x="174" y="205"/>
                    </a:cubicBezTo>
                    <a:cubicBezTo>
                      <a:pt x="185" y="208"/>
                      <a:pt x="183" y="200"/>
                      <a:pt x="184" y="197"/>
                    </a:cubicBezTo>
                    <a:cubicBezTo>
                      <a:pt x="184" y="197"/>
                      <a:pt x="183" y="47"/>
                      <a:pt x="183" y="41"/>
                    </a:cubicBezTo>
                    <a:cubicBezTo>
                      <a:pt x="183" y="37"/>
                      <a:pt x="183" y="33"/>
                      <a:pt x="179" y="33"/>
                    </a:cubicBezTo>
                    <a:close/>
                  </a:path>
                </a:pathLst>
              </a:custGeom>
              <a:solidFill>
                <a:srgbClr val="5D7695"/>
              </a:solidFill>
              <a:ln w="9525">
                <a:noFill/>
                <a:round/>
                <a:headEnd/>
                <a:tailEnd/>
              </a:ln>
            </p:spPr>
            <p:txBody>
              <a:bodyPr/>
              <a:lstStyle/>
              <a:p>
                <a:endParaRPr lang="en-US"/>
              </a:p>
            </p:txBody>
          </p:sp>
          <p:sp>
            <p:nvSpPr>
              <p:cNvPr id="4350" name="Freeform 296"/>
              <p:cNvSpPr>
                <a:spLocks noChangeAspect="1" noEditPoints="1"/>
              </p:cNvSpPr>
              <p:nvPr/>
            </p:nvSpPr>
            <p:spPr bwMode="auto">
              <a:xfrm>
                <a:off x="1428" y="393"/>
                <a:ext cx="372" cy="412"/>
              </a:xfrm>
              <a:custGeom>
                <a:avLst/>
                <a:gdLst>
                  <a:gd name="T0" fmla="*/ 16 w 186"/>
                  <a:gd name="T1" fmla="*/ 8 h 206"/>
                  <a:gd name="T2" fmla="*/ 0 w 186"/>
                  <a:gd name="T3" fmla="*/ 40 h 206"/>
                  <a:gd name="T4" fmla="*/ 0 w 186"/>
                  <a:gd name="T5" fmla="*/ 1248 h 206"/>
                  <a:gd name="T6" fmla="*/ 56 w 186"/>
                  <a:gd name="T7" fmla="*/ 1352 h 206"/>
                  <a:gd name="T8" fmla="*/ 544 w 186"/>
                  <a:gd name="T9" fmla="*/ 1456 h 206"/>
                  <a:gd name="T10" fmla="*/ 1400 w 186"/>
                  <a:gd name="T11" fmla="*/ 1648 h 206"/>
                  <a:gd name="T12" fmla="*/ 1456 w 186"/>
                  <a:gd name="T13" fmla="*/ 1640 h 206"/>
                  <a:gd name="T14" fmla="*/ 1480 w 186"/>
                  <a:gd name="T15" fmla="*/ 1584 h 206"/>
                  <a:gd name="T16" fmla="*/ 1480 w 186"/>
                  <a:gd name="T17" fmla="*/ 328 h 206"/>
                  <a:gd name="T18" fmla="*/ 1440 w 186"/>
                  <a:gd name="T19" fmla="*/ 256 h 206"/>
                  <a:gd name="T20" fmla="*/ 1440 w 186"/>
                  <a:gd name="T21" fmla="*/ 256 h 206"/>
                  <a:gd name="T22" fmla="*/ 56 w 186"/>
                  <a:gd name="T23" fmla="*/ 0 h 206"/>
                  <a:gd name="T24" fmla="*/ 16 w 186"/>
                  <a:gd name="T25" fmla="*/ 8 h 206"/>
                  <a:gd name="T26" fmla="*/ 1400 w 186"/>
                  <a:gd name="T27" fmla="*/ 1632 h 206"/>
                  <a:gd name="T28" fmla="*/ 544 w 186"/>
                  <a:gd name="T29" fmla="*/ 1448 h 206"/>
                  <a:gd name="T30" fmla="*/ 56 w 186"/>
                  <a:gd name="T31" fmla="*/ 1336 h 206"/>
                  <a:gd name="T32" fmla="*/ 8 w 186"/>
                  <a:gd name="T33" fmla="*/ 1248 h 206"/>
                  <a:gd name="T34" fmla="*/ 8 w 186"/>
                  <a:gd name="T35" fmla="*/ 40 h 206"/>
                  <a:gd name="T36" fmla="*/ 24 w 186"/>
                  <a:gd name="T37" fmla="*/ 16 h 206"/>
                  <a:gd name="T38" fmla="*/ 56 w 186"/>
                  <a:gd name="T39" fmla="*/ 16 h 206"/>
                  <a:gd name="T40" fmla="*/ 1440 w 186"/>
                  <a:gd name="T41" fmla="*/ 264 h 206"/>
                  <a:gd name="T42" fmla="*/ 1464 w 186"/>
                  <a:gd name="T43" fmla="*/ 328 h 206"/>
                  <a:gd name="T44" fmla="*/ 1472 w 186"/>
                  <a:gd name="T45" fmla="*/ 1576 h 206"/>
                  <a:gd name="T46" fmla="*/ 1456 w 186"/>
                  <a:gd name="T47" fmla="*/ 1632 h 206"/>
                  <a:gd name="T48" fmla="*/ 1400 w 186"/>
                  <a:gd name="T49" fmla="*/ 163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06"/>
                  <a:gd name="T77" fmla="*/ 186 w 186"/>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06">
                    <a:moveTo>
                      <a:pt x="2" y="1"/>
                    </a:moveTo>
                    <a:cubicBezTo>
                      <a:pt x="0" y="3"/>
                      <a:pt x="0" y="5"/>
                      <a:pt x="0" y="5"/>
                    </a:cubicBezTo>
                    <a:cubicBezTo>
                      <a:pt x="0" y="156"/>
                      <a:pt x="0" y="156"/>
                      <a:pt x="0" y="156"/>
                    </a:cubicBezTo>
                    <a:cubicBezTo>
                      <a:pt x="0" y="166"/>
                      <a:pt x="1" y="167"/>
                      <a:pt x="7" y="169"/>
                    </a:cubicBezTo>
                    <a:cubicBezTo>
                      <a:pt x="8" y="169"/>
                      <a:pt x="31" y="174"/>
                      <a:pt x="68" y="182"/>
                    </a:cubicBezTo>
                    <a:cubicBezTo>
                      <a:pt x="175" y="206"/>
                      <a:pt x="175" y="206"/>
                      <a:pt x="175" y="206"/>
                    </a:cubicBezTo>
                    <a:cubicBezTo>
                      <a:pt x="177" y="206"/>
                      <a:pt x="181" y="206"/>
                      <a:pt x="182" y="205"/>
                    </a:cubicBezTo>
                    <a:cubicBezTo>
                      <a:pt x="186" y="203"/>
                      <a:pt x="185" y="198"/>
                      <a:pt x="185" y="198"/>
                    </a:cubicBezTo>
                    <a:cubicBezTo>
                      <a:pt x="185" y="41"/>
                      <a:pt x="185" y="41"/>
                      <a:pt x="185" y="41"/>
                    </a:cubicBezTo>
                    <a:cubicBezTo>
                      <a:pt x="185" y="37"/>
                      <a:pt x="185" y="33"/>
                      <a:pt x="180" y="32"/>
                    </a:cubicBezTo>
                    <a:cubicBezTo>
                      <a:pt x="180" y="32"/>
                      <a:pt x="180" y="32"/>
                      <a:pt x="180" y="32"/>
                    </a:cubicBezTo>
                    <a:cubicBezTo>
                      <a:pt x="7" y="0"/>
                      <a:pt x="7" y="0"/>
                      <a:pt x="7" y="0"/>
                    </a:cubicBezTo>
                    <a:cubicBezTo>
                      <a:pt x="5" y="0"/>
                      <a:pt x="3" y="0"/>
                      <a:pt x="2" y="1"/>
                    </a:cubicBezTo>
                    <a:close/>
                    <a:moveTo>
                      <a:pt x="175" y="204"/>
                    </a:moveTo>
                    <a:cubicBezTo>
                      <a:pt x="68" y="181"/>
                      <a:pt x="68" y="181"/>
                      <a:pt x="68" y="181"/>
                    </a:cubicBezTo>
                    <a:cubicBezTo>
                      <a:pt x="36" y="174"/>
                      <a:pt x="8" y="168"/>
                      <a:pt x="7" y="167"/>
                    </a:cubicBezTo>
                    <a:cubicBezTo>
                      <a:pt x="2" y="166"/>
                      <a:pt x="1" y="165"/>
                      <a:pt x="1" y="156"/>
                    </a:cubicBezTo>
                    <a:cubicBezTo>
                      <a:pt x="1" y="5"/>
                      <a:pt x="1" y="5"/>
                      <a:pt x="1" y="5"/>
                    </a:cubicBezTo>
                    <a:cubicBezTo>
                      <a:pt x="1" y="5"/>
                      <a:pt x="1" y="3"/>
                      <a:pt x="3" y="2"/>
                    </a:cubicBezTo>
                    <a:cubicBezTo>
                      <a:pt x="4" y="2"/>
                      <a:pt x="5" y="1"/>
                      <a:pt x="7" y="2"/>
                    </a:cubicBezTo>
                    <a:cubicBezTo>
                      <a:pt x="180" y="33"/>
                      <a:pt x="180" y="33"/>
                      <a:pt x="180" y="33"/>
                    </a:cubicBezTo>
                    <a:cubicBezTo>
                      <a:pt x="183" y="34"/>
                      <a:pt x="183" y="36"/>
                      <a:pt x="183" y="41"/>
                    </a:cubicBezTo>
                    <a:cubicBezTo>
                      <a:pt x="184" y="197"/>
                      <a:pt x="184" y="197"/>
                      <a:pt x="184" y="197"/>
                    </a:cubicBezTo>
                    <a:cubicBezTo>
                      <a:pt x="184" y="197"/>
                      <a:pt x="184" y="202"/>
                      <a:pt x="182" y="204"/>
                    </a:cubicBezTo>
                    <a:cubicBezTo>
                      <a:pt x="180" y="205"/>
                      <a:pt x="177" y="205"/>
                      <a:pt x="175" y="204"/>
                    </a:cubicBezTo>
                    <a:close/>
                  </a:path>
                </a:pathLst>
              </a:custGeom>
              <a:solidFill>
                <a:srgbClr val="2B4F7C"/>
              </a:solidFill>
              <a:ln w="9525">
                <a:noFill/>
                <a:round/>
                <a:headEnd/>
                <a:tailEnd/>
              </a:ln>
            </p:spPr>
            <p:txBody>
              <a:bodyPr/>
              <a:lstStyle/>
              <a:p>
                <a:endParaRPr lang="en-US"/>
              </a:p>
            </p:txBody>
          </p:sp>
          <p:sp>
            <p:nvSpPr>
              <p:cNvPr id="4351" name="Freeform 297"/>
              <p:cNvSpPr>
                <a:spLocks noChangeAspect="1" noEditPoints="1"/>
              </p:cNvSpPr>
              <p:nvPr/>
            </p:nvSpPr>
            <p:spPr bwMode="auto">
              <a:xfrm>
                <a:off x="1460" y="457"/>
                <a:ext cx="324" cy="294"/>
              </a:xfrm>
              <a:custGeom>
                <a:avLst/>
                <a:gdLst>
                  <a:gd name="T0" fmla="*/ 102 w 324"/>
                  <a:gd name="T1" fmla="*/ 234 h 294"/>
                  <a:gd name="T2" fmla="*/ 80 w 324"/>
                  <a:gd name="T3" fmla="*/ 208 h 294"/>
                  <a:gd name="T4" fmla="*/ 80 w 324"/>
                  <a:gd name="T5" fmla="*/ 230 h 294"/>
                  <a:gd name="T6" fmla="*/ 124 w 324"/>
                  <a:gd name="T7" fmla="*/ 224 h 294"/>
                  <a:gd name="T8" fmla="*/ 120 w 324"/>
                  <a:gd name="T9" fmla="*/ 192 h 294"/>
                  <a:gd name="T10" fmla="*/ 106 w 324"/>
                  <a:gd name="T11" fmla="*/ 208 h 294"/>
                  <a:gd name="T12" fmla="*/ 102 w 324"/>
                  <a:gd name="T13" fmla="*/ 58 h 294"/>
                  <a:gd name="T14" fmla="*/ 80 w 324"/>
                  <a:gd name="T15" fmla="*/ 30 h 294"/>
                  <a:gd name="T16" fmla="*/ 80 w 324"/>
                  <a:gd name="T17" fmla="*/ 52 h 294"/>
                  <a:gd name="T18" fmla="*/ 324 w 324"/>
                  <a:gd name="T19" fmla="*/ 90 h 294"/>
                  <a:gd name="T20" fmla="*/ 288 w 324"/>
                  <a:gd name="T21" fmla="*/ 74 h 294"/>
                  <a:gd name="T22" fmla="*/ 264 w 324"/>
                  <a:gd name="T23" fmla="*/ 90 h 294"/>
                  <a:gd name="T24" fmla="*/ 288 w 324"/>
                  <a:gd name="T25" fmla="*/ 118 h 294"/>
                  <a:gd name="T26" fmla="*/ 36 w 324"/>
                  <a:gd name="T27" fmla="*/ 178 h 294"/>
                  <a:gd name="T28" fmla="*/ 36 w 324"/>
                  <a:gd name="T29" fmla="*/ 242 h 294"/>
                  <a:gd name="T30" fmla="*/ 60 w 324"/>
                  <a:gd name="T31" fmla="*/ 226 h 294"/>
                  <a:gd name="T32" fmla="*/ 36 w 324"/>
                  <a:gd name="T33" fmla="*/ 200 h 294"/>
                  <a:gd name="T34" fmla="*/ 36 w 324"/>
                  <a:gd name="T35" fmla="*/ 178 h 294"/>
                  <a:gd name="T36" fmla="*/ 0 w 324"/>
                  <a:gd name="T37" fmla="*/ 24 h 294"/>
                  <a:gd name="T38" fmla="*/ 36 w 324"/>
                  <a:gd name="T39" fmla="*/ 44 h 294"/>
                  <a:gd name="T40" fmla="*/ 60 w 324"/>
                  <a:gd name="T41" fmla="*/ 26 h 294"/>
                  <a:gd name="T42" fmla="*/ 36 w 324"/>
                  <a:gd name="T43" fmla="*/ 0 h 294"/>
                  <a:gd name="T44" fmla="*/ 186 w 324"/>
                  <a:gd name="T45" fmla="*/ 86 h 294"/>
                  <a:gd name="T46" fmla="*/ 216 w 324"/>
                  <a:gd name="T47" fmla="*/ 86 h 294"/>
                  <a:gd name="T48" fmla="*/ 186 w 324"/>
                  <a:gd name="T49" fmla="*/ 86 h 294"/>
                  <a:gd name="T50" fmla="*/ 220 w 324"/>
                  <a:gd name="T51" fmla="*/ 82 h 294"/>
                  <a:gd name="T52" fmla="*/ 244 w 324"/>
                  <a:gd name="T53" fmla="*/ 64 h 294"/>
                  <a:gd name="T54" fmla="*/ 220 w 324"/>
                  <a:gd name="T55" fmla="*/ 82 h 294"/>
                  <a:gd name="T56" fmla="*/ 288 w 324"/>
                  <a:gd name="T57" fmla="*/ 252 h 294"/>
                  <a:gd name="T58" fmla="*/ 264 w 324"/>
                  <a:gd name="T59" fmla="*/ 268 h 294"/>
                  <a:gd name="T60" fmla="*/ 288 w 324"/>
                  <a:gd name="T61" fmla="*/ 294 h 294"/>
                  <a:gd name="T62" fmla="*/ 288 w 324"/>
                  <a:gd name="T63" fmla="*/ 230 h 294"/>
                  <a:gd name="T64" fmla="*/ 288 w 324"/>
                  <a:gd name="T65" fmla="*/ 252 h 294"/>
                  <a:gd name="T66" fmla="*/ 244 w 324"/>
                  <a:gd name="T67" fmla="*/ 264 h 294"/>
                  <a:gd name="T68" fmla="*/ 220 w 324"/>
                  <a:gd name="T69" fmla="*/ 238 h 294"/>
                  <a:gd name="T70" fmla="*/ 220 w 324"/>
                  <a:gd name="T71" fmla="*/ 260 h 294"/>
                  <a:gd name="T72" fmla="*/ 120 w 324"/>
                  <a:gd name="T73" fmla="*/ 84 h 294"/>
                  <a:gd name="T74" fmla="*/ 124 w 324"/>
                  <a:gd name="T75" fmla="*/ 56 h 294"/>
                  <a:gd name="T76" fmla="*/ 106 w 324"/>
                  <a:gd name="T77" fmla="*/ 64 h 294"/>
                  <a:gd name="T78" fmla="*/ 198 w 324"/>
                  <a:gd name="T79" fmla="*/ 240 h 294"/>
                  <a:gd name="T80" fmla="*/ 204 w 324"/>
                  <a:gd name="T81" fmla="*/ 210 h 294"/>
                  <a:gd name="T82" fmla="*/ 186 w 324"/>
                  <a:gd name="T83" fmla="*/ 218 h 294"/>
                  <a:gd name="T84" fmla="*/ 178 w 324"/>
                  <a:gd name="T85" fmla="*/ 202 h 294"/>
                  <a:gd name="T86" fmla="*/ 140 w 324"/>
                  <a:gd name="T87" fmla="*/ 94 h 294"/>
                  <a:gd name="T88" fmla="*/ 140 w 324"/>
                  <a:gd name="T89" fmla="*/ 194 h 2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4"/>
                  <a:gd name="T136" fmla="*/ 0 h 294"/>
                  <a:gd name="T137" fmla="*/ 324 w 324"/>
                  <a:gd name="T138" fmla="*/ 294 h 2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4" h="294">
                    <a:moveTo>
                      <a:pt x="80" y="230"/>
                    </a:moveTo>
                    <a:lnTo>
                      <a:pt x="102" y="234"/>
                    </a:lnTo>
                    <a:lnTo>
                      <a:pt x="102" y="214"/>
                    </a:lnTo>
                    <a:lnTo>
                      <a:pt x="80" y="208"/>
                    </a:lnTo>
                    <a:lnTo>
                      <a:pt x="80" y="230"/>
                    </a:lnTo>
                    <a:close/>
                    <a:moveTo>
                      <a:pt x="106" y="208"/>
                    </a:moveTo>
                    <a:lnTo>
                      <a:pt x="124" y="224"/>
                    </a:lnTo>
                    <a:lnTo>
                      <a:pt x="138" y="208"/>
                    </a:lnTo>
                    <a:lnTo>
                      <a:pt x="120" y="192"/>
                    </a:lnTo>
                    <a:lnTo>
                      <a:pt x="106" y="208"/>
                    </a:lnTo>
                    <a:close/>
                    <a:moveTo>
                      <a:pt x="80" y="52"/>
                    </a:moveTo>
                    <a:lnTo>
                      <a:pt x="102" y="58"/>
                    </a:lnTo>
                    <a:lnTo>
                      <a:pt x="102" y="36"/>
                    </a:lnTo>
                    <a:lnTo>
                      <a:pt x="80" y="30"/>
                    </a:lnTo>
                    <a:lnTo>
                      <a:pt x="80" y="52"/>
                    </a:lnTo>
                    <a:close/>
                    <a:moveTo>
                      <a:pt x="288" y="118"/>
                    </a:moveTo>
                    <a:lnTo>
                      <a:pt x="324" y="90"/>
                    </a:lnTo>
                    <a:lnTo>
                      <a:pt x="288" y="52"/>
                    </a:lnTo>
                    <a:lnTo>
                      <a:pt x="288" y="74"/>
                    </a:lnTo>
                    <a:lnTo>
                      <a:pt x="264" y="68"/>
                    </a:lnTo>
                    <a:lnTo>
                      <a:pt x="264" y="90"/>
                    </a:lnTo>
                    <a:lnTo>
                      <a:pt x="288" y="96"/>
                    </a:lnTo>
                    <a:lnTo>
                      <a:pt x="288" y="118"/>
                    </a:lnTo>
                    <a:close/>
                    <a:moveTo>
                      <a:pt x="36" y="178"/>
                    </a:moveTo>
                    <a:lnTo>
                      <a:pt x="0" y="204"/>
                    </a:lnTo>
                    <a:lnTo>
                      <a:pt x="36" y="242"/>
                    </a:lnTo>
                    <a:lnTo>
                      <a:pt x="36" y="222"/>
                    </a:lnTo>
                    <a:lnTo>
                      <a:pt x="60" y="226"/>
                    </a:lnTo>
                    <a:lnTo>
                      <a:pt x="60" y="204"/>
                    </a:lnTo>
                    <a:lnTo>
                      <a:pt x="36" y="200"/>
                    </a:lnTo>
                    <a:lnTo>
                      <a:pt x="36" y="178"/>
                    </a:lnTo>
                    <a:close/>
                    <a:moveTo>
                      <a:pt x="36" y="0"/>
                    </a:moveTo>
                    <a:lnTo>
                      <a:pt x="0" y="24"/>
                    </a:lnTo>
                    <a:lnTo>
                      <a:pt x="36" y="66"/>
                    </a:lnTo>
                    <a:lnTo>
                      <a:pt x="36" y="44"/>
                    </a:lnTo>
                    <a:lnTo>
                      <a:pt x="60" y="48"/>
                    </a:lnTo>
                    <a:lnTo>
                      <a:pt x="60" y="26"/>
                    </a:lnTo>
                    <a:lnTo>
                      <a:pt x="36" y="22"/>
                    </a:lnTo>
                    <a:lnTo>
                      <a:pt x="36" y="0"/>
                    </a:lnTo>
                    <a:close/>
                    <a:moveTo>
                      <a:pt x="186" y="86"/>
                    </a:moveTo>
                    <a:lnTo>
                      <a:pt x="204" y="102"/>
                    </a:lnTo>
                    <a:lnTo>
                      <a:pt x="216" y="86"/>
                    </a:lnTo>
                    <a:lnTo>
                      <a:pt x="198" y="70"/>
                    </a:lnTo>
                    <a:lnTo>
                      <a:pt x="186" y="86"/>
                    </a:lnTo>
                    <a:close/>
                    <a:moveTo>
                      <a:pt x="220" y="82"/>
                    </a:moveTo>
                    <a:lnTo>
                      <a:pt x="244" y="86"/>
                    </a:lnTo>
                    <a:lnTo>
                      <a:pt x="244" y="64"/>
                    </a:lnTo>
                    <a:lnTo>
                      <a:pt x="220" y="60"/>
                    </a:lnTo>
                    <a:lnTo>
                      <a:pt x="220" y="82"/>
                    </a:lnTo>
                    <a:close/>
                    <a:moveTo>
                      <a:pt x="288" y="252"/>
                    </a:moveTo>
                    <a:lnTo>
                      <a:pt x="264" y="246"/>
                    </a:lnTo>
                    <a:lnTo>
                      <a:pt x="264" y="268"/>
                    </a:lnTo>
                    <a:lnTo>
                      <a:pt x="288" y="272"/>
                    </a:lnTo>
                    <a:lnTo>
                      <a:pt x="288" y="294"/>
                    </a:lnTo>
                    <a:lnTo>
                      <a:pt x="324" y="270"/>
                    </a:lnTo>
                    <a:lnTo>
                      <a:pt x="288" y="230"/>
                    </a:lnTo>
                    <a:lnTo>
                      <a:pt x="288" y="252"/>
                    </a:lnTo>
                    <a:close/>
                    <a:moveTo>
                      <a:pt x="220" y="260"/>
                    </a:moveTo>
                    <a:lnTo>
                      <a:pt x="244" y="264"/>
                    </a:lnTo>
                    <a:lnTo>
                      <a:pt x="244" y="242"/>
                    </a:lnTo>
                    <a:lnTo>
                      <a:pt x="220" y="238"/>
                    </a:lnTo>
                    <a:lnTo>
                      <a:pt x="220" y="260"/>
                    </a:lnTo>
                    <a:close/>
                    <a:moveTo>
                      <a:pt x="106" y="64"/>
                    </a:moveTo>
                    <a:lnTo>
                      <a:pt x="120" y="84"/>
                    </a:lnTo>
                    <a:lnTo>
                      <a:pt x="138" y="76"/>
                    </a:lnTo>
                    <a:lnTo>
                      <a:pt x="124" y="56"/>
                    </a:lnTo>
                    <a:lnTo>
                      <a:pt x="106" y="64"/>
                    </a:lnTo>
                    <a:close/>
                    <a:moveTo>
                      <a:pt x="186" y="218"/>
                    </a:moveTo>
                    <a:lnTo>
                      <a:pt x="198" y="240"/>
                    </a:lnTo>
                    <a:lnTo>
                      <a:pt x="216" y="230"/>
                    </a:lnTo>
                    <a:lnTo>
                      <a:pt x="204" y="210"/>
                    </a:lnTo>
                    <a:lnTo>
                      <a:pt x="186" y="218"/>
                    </a:lnTo>
                    <a:close/>
                    <a:moveTo>
                      <a:pt x="140" y="194"/>
                    </a:moveTo>
                    <a:lnTo>
                      <a:pt x="178" y="202"/>
                    </a:lnTo>
                    <a:lnTo>
                      <a:pt x="178" y="100"/>
                    </a:lnTo>
                    <a:lnTo>
                      <a:pt x="140" y="94"/>
                    </a:lnTo>
                    <a:lnTo>
                      <a:pt x="140" y="194"/>
                    </a:lnTo>
                    <a:close/>
                  </a:path>
                </a:pathLst>
              </a:custGeom>
              <a:solidFill>
                <a:srgbClr val="0B3C68"/>
              </a:solidFill>
              <a:ln w="9525">
                <a:noFill/>
                <a:round/>
                <a:headEnd/>
                <a:tailEnd/>
              </a:ln>
            </p:spPr>
            <p:txBody>
              <a:bodyPr/>
              <a:lstStyle/>
              <a:p>
                <a:endParaRPr lang="en-US"/>
              </a:p>
            </p:txBody>
          </p:sp>
          <p:sp>
            <p:nvSpPr>
              <p:cNvPr id="4352" name="Freeform 298"/>
              <p:cNvSpPr>
                <a:spLocks noChangeAspect="1" noEditPoints="1"/>
              </p:cNvSpPr>
              <p:nvPr/>
            </p:nvSpPr>
            <p:spPr bwMode="auto">
              <a:xfrm>
                <a:off x="1450" y="449"/>
                <a:ext cx="324" cy="292"/>
              </a:xfrm>
              <a:custGeom>
                <a:avLst/>
                <a:gdLst>
                  <a:gd name="T0" fmla="*/ 104 w 324"/>
                  <a:gd name="T1" fmla="*/ 234 h 292"/>
                  <a:gd name="T2" fmla="*/ 80 w 324"/>
                  <a:gd name="T3" fmla="*/ 208 h 292"/>
                  <a:gd name="T4" fmla="*/ 80 w 324"/>
                  <a:gd name="T5" fmla="*/ 228 h 292"/>
                  <a:gd name="T6" fmla="*/ 126 w 324"/>
                  <a:gd name="T7" fmla="*/ 224 h 292"/>
                  <a:gd name="T8" fmla="*/ 120 w 324"/>
                  <a:gd name="T9" fmla="*/ 192 h 292"/>
                  <a:gd name="T10" fmla="*/ 108 w 324"/>
                  <a:gd name="T11" fmla="*/ 208 h 292"/>
                  <a:gd name="T12" fmla="*/ 104 w 324"/>
                  <a:gd name="T13" fmla="*/ 56 h 292"/>
                  <a:gd name="T14" fmla="*/ 80 w 324"/>
                  <a:gd name="T15" fmla="*/ 30 h 292"/>
                  <a:gd name="T16" fmla="*/ 80 w 324"/>
                  <a:gd name="T17" fmla="*/ 52 h 292"/>
                  <a:gd name="T18" fmla="*/ 324 w 324"/>
                  <a:gd name="T19" fmla="*/ 90 h 292"/>
                  <a:gd name="T20" fmla="*/ 288 w 324"/>
                  <a:gd name="T21" fmla="*/ 72 h 292"/>
                  <a:gd name="T22" fmla="*/ 264 w 324"/>
                  <a:gd name="T23" fmla="*/ 90 h 292"/>
                  <a:gd name="T24" fmla="*/ 288 w 324"/>
                  <a:gd name="T25" fmla="*/ 116 h 292"/>
                  <a:gd name="T26" fmla="*/ 36 w 324"/>
                  <a:gd name="T27" fmla="*/ 176 h 292"/>
                  <a:gd name="T28" fmla="*/ 36 w 324"/>
                  <a:gd name="T29" fmla="*/ 242 h 292"/>
                  <a:gd name="T30" fmla="*/ 60 w 324"/>
                  <a:gd name="T31" fmla="*/ 224 h 292"/>
                  <a:gd name="T32" fmla="*/ 36 w 324"/>
                  <a:gd name="T33" fmla="*/ 198 h 292"/>
                  <a:gd name="T34" fmla="*/ 36 w 324"/>
                  <a:gd name="T35" fmla="*/ 176 h 292"/>
                  <a:gd name="T36" fmla="*/ 0 w 324"/>
                  <a:gd name="T37" fmla="*/ 24 h 292"/>
                  <a:gd name="T38" fmla="*/ 36 w 324"/>
                  <a:gd name="T39" fmla="*/ 42 h 292"/>
                  <a:gd name="T40" fmla="*/ 60 w 324"/>
                  <a:gd name="T41" fmla="*/ 26 h 292"/>
                  <a:gd name="T42" fmla="*/ 36 w 324"/>
                  <a:gd name="T43" fmla="*/ 0 h 292"/>
                  <a:gd name="T44" fmla="*/ 186 w 324"/>
                  <a:gd name="T45" fmla="*/ 86 h 292"/>
                  <a:gd name="T46" fmla="*/ 218 w 324"/>
                  <a:gd name="T47" fmla="*/ 86 h 292"/>
                  <a:gd name="T48" fmla="*/ 186 w 324"/>
                  <a:gd name="T49" fmla="*/ 86 h 292"/>
                  <a:gd name="T50" fmla="*/ 222 w 324"/>
                  <a:gd name="T51" fmla="*/ 80 h 292"/>
                  <a:gd name="T52" fmla="*/ 244 w 324"/>
                  <a:gd name="T53" fmla="*/ 64 h 292"/>
                  <a:gd name="T54" fmla="*/ 222 w 324"/>
                  <a:gd name="T55" fmla="*/ 80 h 292"/>
                  <a:gd name="T56" fmla="*/ 288 w 324"/>
                  <a:gd name="T57" fmla="*/ 250 h 292"/>
                  <a:gd name="T58" fmla="*/ 264 w 324"/>
                  <a:gd name="T59" fmla="*/ 266 h 292"/>
                  <a:gd name="T60" fmla="*/ 288 w 324"/>
                  <a:gd name="T61" fmla="*/ 292 h 292"/>
                  <a:gd name="T62" fmla="*/ 288 w 324"/>
                  <a:gd name="T63" fmla="*/ 228 h 292"/>
                  <a:gd name="T64" fmla="*/ 288 w 324"/>
                  <a:gd name="T65" fmla="*/ 250 h 292"/>
                  <a:gd name="T66" fmla="*/ 244 w 324"/>
                  <a:gd name="T67" fmla="*/ 262 h 292"/>
                  <a:gd name="T68" fmla="*/ 222 w 324"/>
                  <a:gd name="T69" fmla="*/ 236 h 292"/>
                  <a:gd name="T70" fmla="*/ 222 w 324"/>
                  <a:gd name="T71" fmla="*/ 258 h 292"/>
                  <a:gd name="T72" fmla="*/ 120 w 324"/>
                  <a:gd name="T73" fmla="*/ 84 h 292"/>
                  <a:gd name="T74" fmla="*/ 126 w 324"/>
                  <a:gd name="T75" fmla="*/ 54 h 292"/>
                  <a:gd name="T76" fmla="*/ 108 w 324"/>
                  <a:gd name="T77" fmla="*/ 62 h 292"/>
                  <a:gd name="T78" fmla="*/ 200 w 324"/>
                  <a:gd name="T79" fmla="*/ 238 h 292"/>
                  <a:gd name="T80" fmla="*/ 204 w 324"/>
                  <a:gd name="T81" fmla="*/ 208 h 292"/>
                  <a:gd name="T82" fmla="*/ 186 w 324"/>
                  <a:gd name="T83" fmla="*/ 218 h 292"/>
                  <a:gd name="T84" fmla="*/ 178 w 324"/>
                  <a:gd name="T85" fmla="*/ 200 h 292"/>
                  <a:gd name="T86" fmla="*/ 140 w 324"/>
                  <a:gd name="T87" fmla="*/ 92 h 292"/>
                  <a:gd name="T88" fmla="*/ 140 w 324"/>
                  <a:gd name="T89" fmla="*/ 194 h 2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4"/>
                  <a:gd name="T136" fmla="*/ 0 h 292"/>
                  <a:gd name="T137" fmla="*/ 324 w 324"/>
                  <a:gd name="T138" fmla="*/ 292 h 2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4" h="292">
                    <a:moveTo>
                      <a:pt x="80" y="228"/>
                    </a:moveTo>
                    <a:lnTo>
                      <a:pt x="104" y="234"/>
                    </a:lnTo>
                    <a:lnTo>
                      <a:pt x="104" y="212"/>
                    </a:lnTo>
                    <a:lnTo>
                      <a:pt x="80" y="208"/>
                    </a:lnTo>
                    <a:lnTo>
                      <a:pt x="80" y="228"/>
                    </a:lnTo>
                    <a:close/>
                    <a:moveTo>
                      <a:pt x="108" y="208"/>
                    </a:moveTo>
                    <a:lnTo>
                      <a:pt x="126" y="224"/>
                    </a:lnTo>
                    <a:lnTo>
                      <a:pt x="138" y="208"/>
                    </a:lnTo>
                    <a:lnTo>
                      <a:pt x="120" y="192"/>
                    </a:lnTo>
                    <a:lnTo>
                      <a:pt x="108" y="208"/>
                    </a:lnTo>
                    <a:close/>
                    <a:moveTo>
                      <a:pt x="80" y="52"/>
                    </a:moveTo>
                    <a:lnTo>
                      <a:pt x="104" y="56"/>
                    </a:lnTo>
                    <a:lnTo>
                      <a:pt x="104" y="34"/>
                    </a:lnTo>
                    <a:lnTo>
                      <a:pt x="80" y="30"/>
                    </a:lnTo>
                    <a:lnTo>
                      <a:pt x="80" y="52"/>
                    </a:lnTo>
                    <a:close/>
                    <a:moveTo>
                      <a:pt x="288" y="116"/>
                    </a:moveTo>
                    <a:lnTo>
                      <a:pt x="324" y="90"/>
                    </a:lnTo>
                    <a:lnTo>
                      <a:pt x="288" y="50"/>
                    </a:lnTo>
                    <a:lnTo>
                      <a:pt x="288" y="72"/>
                    </a:lnTo>
                    <a:lnTo>
                      <a:pt x="264" y="68"/>
                    </a:lnTo>
                    <a:lnTo>
                      <a:pt x="264" y="90"/>
                    </a:lnTo>
                    <a:lnTo>
                      <a:pt x="288" y="94"/>
                    </a:lnTo>
                    <a:lnTo>
                      <a:pt x="288" y="116"/>
                    </a:lnTo>
                    <a:close/>
                    <a:moveTo>
                      <a:pt x="36" y="176"/>
                    </a:moveTo>
                    <a:lnTo>
                      <a:pt x="0" y="202"/>
                    </a:lnTo>
                    <a:lnTo>
                      <a:pt x="36" y="242"/>
                    </a:lnTo>
                    <a:lnTo>
                      <a:pt x="36" y="220"/>
                    </a:lnTo>
                    <a:lnTo>
                      <a:pt x="60" y="224"/>
                    </a:lnTo>
                    <a:lnTo>
                      <a:pt x="60" y="204"/>
                    </a:lnTo>
                    <a:lnTo>
                      <a:pt x="36" y="198"/>
                    </a:lnTo>
                    <a:lnTo>
                      <a:pt x="36" y="176"/>
                    </a:lnTo>
                    <a:close/>
                    <a:moveTo>
                      <a:pt x="36" y="0"/>
                    </a:moveTo>
                    <a:lnTo>
                      <a:pt x="0" y="24"/>
                    </a:lnTo>
                    <a:lnTo>
                      <a:pt x="36" y="64"/>
                    </a:lnTo>
                    <a:lnTo>
                      <a:pt x="36" y="42"/>
                    </a:lnTo>
                    <a:lnTo>
                      <a:pt x="60" y="48"/>
                    </a:lnTo>
                    <a:lnTo>
                      <a:pt x="60" y="26"/>
                    </a:lnTo>
                    <a:lnTo>
                      <a:pt x="36" y="20"/>
                    </a:lnTo>
                    <a:lnTo>
                      <a:pt x="36" y="0"/>
                    </a:lnTo>
                    <a:close/>
                    <a:moveTo>
                      <a:pt x="186" y="86"/>
                    </a:moveTo>
                    <a:lnTo>
                      <a:pt x="204" y="102"/>
                    </a:lnTo>
                    <a:lnTo>
                      <a:pt x="218" y="86"/>
                    </a:lnTo>
                    <a:lnTo>
                      <a:pt x="200" y="70"/>
                    </a:lnTo>
                    <a:lnTo>
                      <a:pt x="186" y="86"/>
                    </a:lnTo>
                    <a:close/>
                    <a:moveTo>
                      <a:pt x="222" y="80"/>
                    </a:moveTo>
                    <a:lnTo>
                      <a:pt x="244" y="86"/>
                    </a:lnTo>
                    <a:lnTo>
                      <a:pt x="244" y="64"/>
                    </a:lnTo>
                    <a:lnTo>
                      <a:pt x="222" y="58"/>
                    </a:lnTo>
                    <a:lnTo>
                      <a:pt x="222" y="80"/>
                    </a:lnTo>
                    <a:close/>
                    <a:moveTo>
                      <a:pt x="288" y="250"/>
                    </a:moveTo>
                    <a:lnTo>
                      <a:pt x="264" y="246"/>
                    </a:lnTo>
                    <a:lnTo>
                      <a:pt x="264" y="266"/>
                    </a:lnTo>
                    <a:lnTo>
                      <a:pt x="288" y="272"/>
                    </a:lnTo>
                    <a:lnTo>
                      <a:pt x="288" y="292"/>
                    </a:lnTo>
                    <a:lnTo>
                      <a:pt x="324" y="270"/>
                    </a:lnTo>
                    <a:lnTo>
                      <a:pt x="288" y="228"/>
                    </a:lnTo>
                    <a:lnTo>
                      <a:pt x="288" y="250"/>
                    </a:lnTo>
                    <a:close/>
                    <a:moveTo>
                      <a:pt x="222" y="258"/>
                    </a:moveTo>
                    <a:lnTo>
                      <a:pt x="244" y="262"/>
                    </a:lnTo>
                    <a:lnTo>
                      <a:pt x="244" y="242"/>
                    </a:lnTo>
                    <a:lnTo>
                      <a:pt x="222" y="236"/>
                    </a:lnTo>
                    <a:lnTo>
                      <a:pt x="222" y="258"/>
                    </a:lnTo>
                    <a:close/>
                    <a:moveTo>
                      <a:pt x="108" y="62"/>
                    </a:moveTo>
                    <a:lnTo>
                      <a:pt x="120" y="84"/>
                    </a:lnTo>
                    <a:lnTo>
                      <a:pt x="138" y="76"/>
                    </a:lnTo>
                    <a:lnTo>
                      <a:pt x="126" y="54"/>
                    </a:lnTo>
                    <a:lnTo>
                      <a:pt x="108" y="62"/>
                    </a:lnTo>
                    <a:close/>
                    <a:moveTo>
                      <a:pt x="186" y="218"/>
                    </a:moveTo>
                    <a:lnTo>
                      <a:pt x="200" y="238"/>
                    </a:lnTo>
                    <a:lnTo>
                      <a:pt x="218" y="230"/>
                    </a:lnTo>
                    <a:lnTo>
                      <a:pt x="204" y="208"/>
                    </a:lnTo>
                    <a:lnTo>
                      <a:pt x="186" y="218"/>
                    </a:lnTo>
                    <a:close/>
                    <a:moveTo>
                      <a:pt x="140" y="194"/>
                    </a:moveTo>
                    <a:lnTo>
                      <a:pt x="178" y="200"/>
                    </a:lnTo>
                    <a:lnTo>
                      <a:pt x="178" y="100"/>
                    </a:lnTo>
                    <a:lnTo>
                      <a:pt x="140" y="92"/>
                    </a:lnTo>
                    <a:lnTo>
                      <a:pt x="140" y="194"/>
                    </a:lnTo>
                    <a:close/>
                  </a:path>
                </a:pathLst>
              </a:custGeom>
              <a:solidFill>
                <a:srgbClr val="FFFFFF"/>
              </a:solidFill>
              <a:ln w="9525">
                <a:noFill/>
                <a:round/>
                <a:headEnd/>
                <a:tailEnd/>
              </a:ln>
            </p:spPr>
            <p:txBody>
              <a:bodyPr/>
              <a:lstStyle/>
              <a:p>
                <a:endParaRPr lang="en-US"/>
              </a:p>
            </p:txBody>
          </p:sp>
        </p:grpSp>
        <p:sp>
          <p:nvSpPr>
            <p:cNvPr id="4196" name="Rectangle 299"/>
            <p:cNvSpPr>
              <a:spLocks noChangeArrowheads="1"/>
            </p:cNvSpPr>
            <p:nvPr/>
          </p:nvSpPr>
          <p:spPr bwMode="auto">
            <a:xfrm>
              <a:off x="6999411" y="5999550"/>
              <a:ext cx="654023" cy="174629"/>
            </a:xfrm>
            <a:prstGeom prst="rect">
              <a:avLst/>
            </a:prstGeom>
            <a:noFill/>
            <a:ln w="9525">
              <a:noFill/>
              <a:miter lim="800000"/>
              <a:headEnd/>
              <a:tailEnd/>
            </a:ln>
          </p:spPr>
          <p:txBody>
            <a:bodyPr wrap="none" lIns="91354" tIns="45676" rIns="91354" bIns="45676">
              <a:spAutoFit/>
            </a:bodyPr>
            <a:lstStyle/>
            <a:p>
              <a:pPr>
                <a:lnSpc>
                  <a:spcPct val="90000"/>
                </a:lnSpc>
              </a:pPr>
              <a:r>
                <a:rPr lang="en-US" altLang="zh-CN" sz="600" b="1">
                  <a:ea typeface="宋体" pitchFamily="2" charset="-122"/>
                </a:rPr>
                <a:t>PDSN/HSGW</a:t>
              </a:r>
              <a:endParaRPr lang="zh-CN" altLang="en-US" sz="600" b="1">
                <a:ea typeface="宋体" pitchFamily="2" charset="-122"/>
              </a:endParaRPr>
            </a:p>
          </p:txBody>
        </p:sp>
        <p:sp>
          <p:nvSpPr>
            <p:cNvPr id="4197" name="Line 300"/>
            <p:cNvSpPr>
              <a:spLocks noChangeShapeType="1"/>
            </p:cNvSpPr>
            <p:nvPr/>
          </p:nvSpPr>
          <p:spPr bwMode="auto">
            <a:xfrm flipV="1">
              <a:off x="6584893" y="5119544"/>
              <a:ext cx="924892" cy="382066"/>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198" name="Rectangle 301"/>
            <p:cNvSpPr>
              <a:spLocks noChangeArrowheads="1"/>
            </p:cNvSpPr>
            <p:nvPr/>
          </p:nvSpPr>
          <p:spPr bwMode="auto">
            <a:xfrm>
              <a:off x="6792789" y="5250539"/>
              <a:ext cx="367235"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Gxc</a:t>
              </a:r>
            </a:p>
          </p:txBody>
        </p:sp>
        <p:sp>
          <p:nvSpPr>
            <p:cNvPr id="4199" name="Line 302"/>
            <p:cNvSpPr>
              <a:spLocks noChangeShapeType="1"/>
            </p:cNvSpPr>
            <p:nvPr/>
          </p:nvSpPr>
          <p:spPr bwMode="auto">
            <a:xfrm flipV="1">
              <a:off x="7005596" y="5128781"/>
              <a:ext cx="491912" cy="796881"/>
            </a:xfrm>
            <a:prstGeom prst="line">
              <a:avLst/>
            </a:prstGeom>
            <a:noFill/>
            <a:ln w="19050">
              <a:solidFill>
                <a:srgbClr val="0033CC"/>
              </a:solidFill>
              <a:prstDash val="dash"/>
              <a:round/>
              <a:headEnd/>
              <a:tailEnd/>
            </a:ln>
          </p:spPr>
          <p:txBody>
            <a:bodyPr wrap="none" lIns="87828" tIns="43914" rIns="87828" bIns="43914" anchor="ctr"/>
            <a:lstStyle/>
            <a:p>
              <a:endParaRPr lang="en-US"/>
            </a:p>
          </p:txBody>
        </p:sp>
        <p:sp>
          <p:nvSpPr>
            <p:cNvPr id="4200" name="Rectangle 303"/>
            <p:cNvSpPr>
              <a:spLocks noChangeArrowheads="1"/>
            </p:cNvSpPr>
            <p:nvPr/>
          </p:nvSpPr>
          <p:spPr bwMode="auto">
            <a:xfrm>
              <a:off x="7197942" y="5250539"/>
              <a:ext cx="373647"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Gxa</a:t>
              </a:r>
            </a:p>
          </p:txBody>
        </p:sp>
        <p:pic>
          <p:nvPicPr>
            <p:cNvPr id="4201" name="Picture 110" descr="05"/>
            <p:cNvPicPr>
              <a:picLocks noChangeAspect="1" noChangeArrowheads="1"/>
            </p:cNvPicPr>
            <p:nvPr/>
          </p:nvPicPr>
          <p:blipFill>
            <a:blip r:embed="rId16" cstate="print"/>
            <a:srcRect/>
            <a:stretch>
              <a:fillRect/>
            </a:stretch>
          </p:blipFill>
          <p:spPr bwMode="auto">
            <a:xfrm>
              <a:off x="6005403" y="4481368"/>
              <a:ext cx="280742" cy="278782"/>
            </a:xfrm>
            <a:prstGeom prst="rect">
              <a:avLst/>
            </a:prstGeom>
            <a:noFill/>
            <a:ln w="9525">
              <a:noFill/>
              <a:miter lim="800000"/>
              <a:headEnd/>
              <a:tailEnd/>
            </a:ln>
          </p:spPr>
        </p:pic>
        <p:sp>
          <p:nvSpPr>
            <p:cNvPr id="4202" name="Rectangle 305"/>
            <p:cNvSpPr>
              <a:spLocks noChangeArrowheads="1"/>
            </p:cNvSpPr>
            <p:nvPr/>
          </p:nvSpPr>
          <p:spPr bwMode="auto">
            <a:xfrm>
              <a:off x="6013613" y="4367558"/>
              <a:ext cx="400034" cy="184155"/>
            </a:xfrm>
            <a:prstGeom prst="rect">
              <a:avLst/>
            </a:prstGeom>
            <a:noFill/>
            <a:ln w="9525">
              <a:noFill/>
              <a:miter lim="800000"/>
              <a:headEnd/>
              <a:tailEnd/>
            </a:ln>
          </p:spPr>
          <p:txBody>
            <a:bodyPr wrap="none" lIns="91354" tIns="45676" rIns="91354" bIns="45676">
              <a:spAutoFit/>
            </a:bodyPr>
            <a:lstStyle/>
            <a:p>
              <a:r>
                <a:rPr lang="en-US" altLang="zh-CN" sz="600" b="1">
                  <a:ea typeface="宋体" pitchFamily="2" charset="-122"/>
                </a:rPr>
                <a:t>SGSN</a:t>
              </a:r>
              <a:endParaRPr lang="zh-CN" altLang="en-US" sz="600" b="1">
                <a:ea typeface="宋体" pitchFamily="2" charset="-122"/>
              </a:endParaRPr>
            </a:p>
          </p:txBody>
        </p:sp>
        <p:sp>
          <p:nvSpPr>
            <p:cNvPr id="4203" name="Rectangle 306"/>
            <p:cNvSpPr>
              <a:spLocks noChangeArrowheads="1"/>
            </p:cNvSpPr>
            <p:nvPr/>
          </p:nvSpPr>
          <p:spPr bwMode="auto">
            <a:xfrm>
              <a:off x="5704198" y="4484726"/>
              <a:ext cx="322351"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Gb</a:t>
              </a:r>
            </a:p>
          </p:txBody>
        </p:sp>
        <p:sp>
          <p:nvSpPr>
            <p:cNvPr id="4204" name="Rectangle 307"/>
            <p:cNvSpPr>
              <a:spLocks noChangeArrowheads="1"/>
            </p:cNvSpPr>
            <p:nvPr/>
          </p:nvSpPr>
          <p:spPr bwMode="auto">
            <a:xfrm>
              <a:off x="5709929" y="4692134"/>
              <a:ext cx="271054"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Iu</a:t>
              </a:r>
            </a:p>
          </p:txBody>
        </p:sp>
        <p:grpSp>
          <p:nvGrpSpPr>
            <p:cNvPr id="18" name="Group 308"/>
            <p:cNvGrpSpPr>
              <a:grpSpLocks noChangeAspect="1"/>
            </p:cNvGrpSpPr>
            <p:nvPr/>
          </p:nvGrpSpPr>
          <p:grpSpPr bwMode="auto">
            <a:xfrm>
              <a:off x="6652828" y="4142127"/>
              <a:ext cx="507463" cy="269545"/>
              <a:chOff x="2872" y="3241"/>
              <a:chExt cx="1188" cy="615"/>
            </a:xfrm>
          </p:grpSpPr>
          <p:sp>
            <p:nvSpPr>
              <p:cNvPr id="4209" name="Oval 309"/>
              <p:cNvSpPr>
                <a:spLocks noChangeAspect="1" noChangeArrowheads="1"/>
              </p:cNvSpPr>
              <p:nvPr/>
            </p:nvSpPr>
            <p:spPr bwMode="auto">
              <a:xfrm>
                <a:off x="2872" y="3310"/>
                <a:ext cx="1188" cy="516"/>
              </a:xfrm>
              <a:prstGeom prst="ellipse">
                <a:avLst/>
              </a:prstGeom>
              <a:solidFill>
                <a:srgbClr val="FEECC8"/>
              </a:solidFill>
              <a:ln w="9525">
                <a:noFill/>
                <a:round/>
                <a:headEnd/>
                <a:tailEnd/>
              </a:ln>
            </p:spPr>
            <p:txBody>
              <a:bodyPr/>
              <a:lstStyle/>
              <a:p>
                <a:endParaRPr lang="en-US" sz="800"/>
              </a:p>
            </p:txBody>
          </p:sp>
          <p:sp>
            <p:nvSpPr>
              <p:cNvPr id="4210" name="Freeform 310"/>
              <p:cNvSpPr>
                <a:spLocks noChangeAspect="1"/>
              </p:cNvSpPr>
              <p:nvPr/>
            </p:nvSpPr>
            <p:spPr bwMode="auto">
              <a:xfrm>
                <a:off x="3772" y="3261"/>
                <a:ext cx="92" cy="391"/>
              </a:xfrm>
              <a:custGeom>
                <a:avLst/>
                <a:gdLst>
                  <a:gd name="T0" fmla="*/ 352 w 46"/>
                  <a:gd name="T1" fmla="*/ 16 h 195"/>
                  <a:gd name="T2" fmla="*/ 32 w 46"/>
                  <a:gd name="T3" fmla="*/ 233 h 195"/>
                  <a:gd name="T4" fmla="*/ 0 w 46"/>
                  <a:gd name="T5" fmla="*/ 1556 h 195"/>
                  <a:gd name="T6" fmla="*/ 72 w 46"/>
                  <a:gd name="T7" fmla="*/ 1540 h 195"/>
                  <a:gd name="T8" fmla="*/ 344 w 46"/>
                  <a:gd name="T9" fmla="*/ 1251 h 195"/>
                  <a:gd name="T10" fmla="*/ 368 w 46"/>
                  <a:gd name="T11" fmla="*/ 1187 h 195"/>
                  <a:gd name="T12" fmla="*/ 368 w 46"/>
                  <a:gd name="T13" fmla="*/ 56 h 195"/>
                  <a:gd name="T14" fmla="*/ 352 w 46"/>
                  <a:gd name="T15" fmla="*/ 16 h 195"/>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195"/>
                  <a:gd name="T26" fmla="*/ 46 w 46"/>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195">
                    <a:moveTo>
                      <a:pt x="44" y="2"/>
                    </a:moveTo>
                    <a:cubicBezTo>
                      <a:pt x="43" y="0"/>
                      <a:pt x="4" y="29"/>
                      <a:pt x="4" y="29"/>
                    </a:cubicBezTo>
                    <a:cubicBezTo>
                      <a:pt x="0" y="193"/>
                      <a:pt x="0" y="193"/>
                      <a:pt x="0" y="193"/>
                    </a:cubicBezTo>
                    <a:cubicBezTo>
                      <a:pt x="0" y="193"/>
                      <a:pt x="5" y="195"/>
                      <a:pt x="9" y="191"/>
                    </a:cubicBezTo>
                    <a:cubicBezTo>
                      <a:pt x="14" y="187"/>
                      <a:pt x="41" y="157"/>
                      <a:pt x="43" y="155"/>
                    </a:cubicBezTo>
                    <a:cubicBezTo>
                      <a:pt x="46" y="151"/>
                      <a:pt x="46" y="147"/>
                      <a:pt x="46" y="147"/>
                    </a:cubicBezTo>
                    <a:cubicBezTo>
                      <a:pt x="46" y="7"/>
                      <a:pt x="46" y="7"/>
                      <a:pt x="46" y="7"/>
                    </a:cubicBezTo>
                    <a:cubicBezTo>
                      <a:pt x="46" y="7"/>
                      <a:pt x="46" y="3"/>
                      <a:pt x="44" y="2"/>
                    </a:cubicBezTo>
                    <a:close/>
                  </a:path>
                </a:pathLst>
              </a:custGeom>
              <a:solidFill>
                <a:srgbClr val="E48E1A"/>
              </a:solidFill>
              <a:ln w="9525">
                <a:noFill/>
                <a:round/>
                <a:headEnd/>
                <a:tailEnd/>
              </a:ln>
            </p:spPr>
            <p:txBody>
              <a:bodyPr/>
              <a:lstStyle/>
              <a:p>
                <a:endParaRPr lang="en-US"/>
              </a:p>
            </p:txBody>
          </p:sp>
          <p:sp>
            <p:nvSpPr>
              <p:cNvPr id="4211" name="Freeform 311"/>
              <p:cNvSpPr>
                <a:spLocks noChangeAspect="1"/>
              </p:cNvSpPr>
              <p:nvPr/>
            </p:nvSpPr>
            <p:spPr bwMode="auto">
              <a:xfrm>
                <a:off x="3636" y="3241"/>
                <a:ext cx="226" cy="85"/>
              </a:xfrm>
              <a:custGeom>
                <a:avLst/>
                <a:gdLst>
                  <a:gd name="T0" fmla="*/ 904 w 113"/>
                  <a:gd name="T1" fmla="*/ 99 h 42"/>
                  <a:gd name="T2" fmla="*/ 592 w 113"/>
                  <a:gd name="T3" fmla="*/ 348 h 42"/>
                  <a:gd name="T4" fmla="*/ 32 w 113"/>
                  <a:gd name="T5" fmla="*/ 241 h 42"/>
                  <a:gd name="T6" fmla="*/ 0 w 113"/>
                  <a:gd name="T7" fmla="*/ 267 h 42"/>
                  <a:gd name="T8" fmla="*/ 16 w 113"/>
                  <a:gd name="T9" fmla="*/ 225 h 42"/>
                  <a:gd name="T10" fmla="*/ 320 w 113"/>
                  <a:gd name="T11" fmla="*/ 8 h 42"/>
                  <a:gd name="T12" fmla="*/ 352 w 113"/>
                  <a:gd name="T13" fmla="*/ 0 h 42"/>
                  <a:gd name="T14" fmla="*/ 880 w 113"/>
                  <a:gd name="T15" fmla="*/ 81 h 42"/>
                  <a:gd name="T16" fmla="*/ 904 w 113"/>
                  <a:gd name="T17" fmla="*/ 99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42"/>
                  <a:gd name="T29" fmla="*/ 113 w 11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42">
                    <a:moveTo>
                      <a:pt x="113" y="12"/>
                    </a:moveTo>
                    <a:cubicBezTo>
                      <a:pt x="74" y="42"/>
                      <a:pt x="74" y="42"/>
                      <a:pt x="74" y="42"/>
                    </a:cubicBezTo>
                    <a:cubicBezTo>
                      <a:pt x="8" y="31"/>
                      <a:pt x="10" y="30"/>
                      <a:pt x="4" y="29"/>
                    </a:cubicBezTo>
                    <a:cubicBezTo>
                      <a:pt x="1" y="28"/>
                      <a:pt x="0" y="32"/>
                      <a:pt x="0" y="32"/>
                    </a:cubicBezTo>
                    <a:cubicBezTo>
                      <a:pt x="0" y="32"/>
                      <a:pt x="0" y="29"/>
                      <a:pt x="2" y="27"/>
                    </a:cubicBezTo>
                    <a:cubicBezTo>
                      <a:pt x="4" y="26"/>
                      <a:pt x="37" y="4"/>
                      <a:pt x="40" y="1"/>
                    </a:cubicBezTo>
                    <a:cubicBezTo>
                      <a:pt x="42" y="0"/>
                      <a:pt x="44" y="0"/>
                      <a:pt x="44" y="0"/>
                    </a:cubicBezTo>
                    <a:cubicBezTo>
                      <a:pt x="44" y="0"/>
                      <a:pt x="108" y="10"/>
                      <a:pt x="110" y="10"/>
                    </a:cubicBezTo>
                    <a:cubicBezTo>
                      <a:pt x="112" y="10"/>
                      <a:pt x="113" y="12"/>
                      <a:pt x="113" y="12"/>
                    </a:cubicBezTo>
                    <a:close/>
                  </a:path>
                </a:pathLst>
              </a:custGeom>
              <a:solidFill>
                <a:srgbClr val="F7B249"/>
              </a:solidFill>
              <a:ln w="9525">
                <a:noFill/>
                <a:round/>
                <a:headEnd/>
                <a:tailEnd/>
              </a:ln>
            </p:spPr>
            <p:txBody>
              <a:bodyPr/>
              <a:lstStyle/>
              <a:p>
                <a:endParaRPr lang="en-US"/>
              </a:p>
            </p:txBody>
          </p:sp>
          <p:sp>
            <p:nvSpPr>
              <p:cNvPr id="4212" name="Freeform 312"/>
              <p:cNvSpPr>
                <a:spLocks noChangeAspect="1"/>
              </p:cNvSpPr>
              <p:nvPr/>
            </p:nvSpPr>
            <p:spPr bwMode="auto">
              <a:xfrm>
                <a:off x="3776" y="3263"/>
                <a:ext cx="88" cy="71"/>
              </a:xfrm>
              <a:custGeom>
                <a:avLst/>
                <a:gdLst>
                  <a:gd name="T0" fmla="*/ 352 w 44"/>
                  <a:gd name="T1" fmla="*/ 24 h 35"/>
                  <a:gd name="T2" fmla="*/ 328 w 44"/>
                  <a:gd name="T3" fmla="*/ 0 h 35"/>
                  <a:gd name="T4" fmla="*/ 0 w 44"/>
                  <a:gd name="T5" fmla="*/ 252 h 35"/>
                  <a:gd name="T6" fmla="*/ 40 w 44"/>
                  <a:gd name="T7" fmla="*/ 292 h 35"/>
                  <a:gd name="T8" fmla="*/ 0 60000 65536"/>
                  <a:gd name="T9" fmla="*/ 0 60000 65536"/>
                  <a:gd name="T10" fmla="*/ 0 60000 65536"/>
                  <a:gd name="T11" fmla="*/ 0 60000 65536"/>
                  <a:gd name="T12" fmla="*/ 0 w 44"/>
                  <a:gd name="T13" fmla="*/ 0 h 35"/>
                  <a:gd name="T14" fmla="*/ 44 w 44"/>
                  <a:gd name="T15" fmla="*/ 35 h 35"/>
                </a:gdLst>
                <a:ahLst/>
                <a:cxnLst>
                  <a:cxn ang="T8">
                    <a:pos x="T0" y="T1"/>
                  </a:cxn>
                  <a:cxn ang="T9">
                    <a:pos x="T2" y="T3"/>
                  </a:cxn>
                  <a:cxn ang="T10">
                    <a:pos x="T4" y="T5"/>
                  </a:cxn>
                  <a:cxn ang="T11">
                    <a:pos x="T6" y="T7"/>
                  </a:cxn>
                </a:cxnLst>
                <a:rect l="T12" t="T13" r="T14" b="T15"/>
                <a:pathLst>
                  <a:path w="44" h="35">
                    <a:moveTo>
                      <a:pt x="44" y="3"/>
                    </a:moveTo>
                    <a:cubicBezTo>
                      <a:pt x="43" y="3"/>
                      <a:pt x="44" y="2"/>
                      <a:pt x="41" y="0"/>
                    </a:cubicBezTo>
                    <a:cubicBezTo>
                      <a:pt x="39" y="0"/>
                      <a:pt x="0" y="30"/>
                      <a:pt x="0" y="30"/>
                    </a:cubicBezTo>
                    <a:cubicBezTo>
                      <a:pt x="5" y="35"/>
                      <a:pt x="5" y="35"/>
                      <a:pt x="5" y="35"/>
                    </a:cubicBezTo>
                  </a:path>
                </a:pathLst>
              </a:custGeom>
              <a:solidFill>
                <a:srgbClr val="F9C270"/>
              </a:solidFill>
              <a:ln w="9525">
                <a:noFill/>
                <a:round/>
                <a:headEnd/>
                <a:tailEnd/>
              </a:ln>
            </p:spPr>
            <p:txBody>
              <a:bodyPr/>
              <a:lstStyle/>
              <a:p>
                <a:endParaRPr lang="en-US"/>
              </a:p>
            </p:txBody>
          </p:sp>
          <p:sp>
            <p:nvSpPr>
              <p:cNvPr id="4213" name="Freeform 313"/>
              <p:cNvSpPr>
                <a:spLocks noChangeAspect="1"/>
              </p:cNvSpPr>
              <p:nvPr/>
            </p:nvSpPr>
            <p:spPr bwMode="auto">
              <a:xfrm>
                <a:off x="3636" y="3298"/>
                <a:ext cx="150" cy="354"/>
              </a:xfrm>
              <a:custGeom>
                <a:avLst/>
                <a:gdLst>
                  <a:gd name="T0" fmla="*/ 584 w 75"/>
                  <a:gd name="T1" fmla="*/ 104 h 177"/>
                  <a:gd name="T2" fmla="*/ 32 w 75"/>
                  <a:gd name="T3" fmla="*/ 8 h 177"/>
                  <a:gd name="T4" fmla="*/ 0 w 75"/>
                  <a:gd name="T5" fmla="*/ 24 h 177"/>
                  <a:gd name="T6" fmla="*/ 0 w 75"/>
                  <a:gd name="T7" fmla="*/ 1216 h 177"/>
                  <a:gd name="T8" fmla="*/ 32 w 75"/>
                  <a:gd name="T9" fmla="*/ 1280 h 177"/>
                  <a:gd name="T10" fmla="*/ 552 w 75"/>
                  <a:gd name="T11" fmla="*/ 1400 h 177"/>
                  <a:gd name="T12" fmla="*/ 600 w 75"/>
                  <a:gd name="T13" fmla="*/ 1368 h 177"/>
                  <a:gd name="T14" fmla="*/ 600 w 75"/>
                  <a:gd name="T15" fmla="*/ 136 h 177"/>
                  <a:gd name="T16" fmla="*/ 584 w 75"/>
                  <a:gd name="T17" fmla="*/ 104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77"/>
                  <a:gd name="T29" fmla="*/ 75 w 75"/>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77">
                    <a:moveTo>
                      <a:pt x="73" y="13"/>
                    </a:moveTo>
                    <a:cubicBezTo>
                      <a:pt x="9" y="2"/>
                      <a:pt x="9" y="2"/>
                      <a:pt x="4" y="1"/>
                    </a:cubicBezTo>
                    <a:cubicBezTo>
                      <a:pt x="0" y="0"/>
                      <a:pt x="0" y="3"/>
                      <a:pt x="0" y="3"/>
                    </a:cubicBezTo>
                    <a:cubicBezTo>
                      <a:pt x="0" y="3"/>
                      <a:pt x="0" y="145"/>
                      <a:pt x="0" y="152"/>
                    </a:cubicBezTo>
                    <a:cubicBezTo>
                      <a:pt x="0" y="159"/>
                      <a:pt x="1" y="159"/>
                      <a:pt x="4" y="160"/>
                    </a:cubicBezTo>
                    <a:cubicBezTo>
                      <a:pt x="6" y="160"/>
                      <a:pt x="50" y="171"/>
                      <a:pt x="69" y="175"/>
                    </a:cubicBezTo>
                    <a:cubicBezTo>
                      <a:pt x="74" y="177"/>
                      <a:pt x="75" y="171"/>
                      <a:pt x="75" y="171"/>
                    </a:cubicBezTo>
                    <a:cubicBezTo>
                      <a:pt x="75" y="171"/>
                      <a:pt x="75" y="21"/>
                      <a:pt x="75" y="17"/>
                    </a:cubicBezTo>
                    <a:cubicBezTo>
                      <a:pt x="75" y="14"/>
                      <a:pt x="74" y="13"/>
                      <a:pt x="73" y="13"/>
                    </a:cubicBezTo>
                    <a:close/>
                  </a:path>
                </a:pathLst>
              </a:custGeom>
              <a:solidFill>
                <a:srgbClr val="FCD68C"/>
              </a:solidFill>
              <a:ln w="9525">
                <a:noFill/>
                <a:round/>
                <a:headEnd/>
                <a:tailEnd/>
              </a:ln>
            </p:spPr>
            <p:txBody>
              <a:bodyPr/>
              <a:lstStyle/>
              <a:p>
                <a:endParaRPr lang="en-US"/>
              </a:p>
            </p:txBody>
          </p:sp>
          <p:sp>
            <p:nvSpPr>
              <p:cNvPr id="4214" name="Freeform 314"/>
              <p:cNvSpPr>
                <a:spLocks noChangeAspect="1"/>
              </p:cNvSpPr>
              <p:nvPr/>
            </p:nvSpPr>
            <p:spPr bwMode="auto">
              <a:xfrm>
                <a:off x="3680" y="3320"/>
                <a:ext cx="100" cy="60"/>
              </a:xfrm>
              <a:custGeom>
                <a:avLst/>
                <a:gdLst>
                  <a:gd name="T0" fmla="*/ 0 w 100"/>
                  <a:gd name="T1" fmla="*/ 0 h 60"/>
                  <a:gd name="T2" fmla="*/ 0 w 100"/>
                  <a:gd name="T3" fmla="*/ 42 h 60"/>
                  <a:gd name="T4" fmla="*/ 100 w 100"/>
                  <a:gd name="T5" fmla="*/ 60 h 60"/>
                  <a:gd name="T6" fmla="*/ 100 w 100"/>
                  <a:gd name="T7" fmla="*/ 16 h 60"/>
                  <a:gd name="T8" fmla="*/ 0 w 100"/>
                  <a:gd name="T9" fmla="*/ 0 h 60"/>
                  <a:gd name="T10" fmla="*/ 0 60000 65536"/>
                  <a:gd name="T11" fmla="*/ 0 60000 65536"/>
                  <a:gd name="T12" fmla="*/ 0 60000 65536"/>
                  <a:gd name="T13" fmla="*/ 0 60000 65536"/>
                  <a:gd name="T14" fmla="*/ 0 60000 65536"/>
                  <a:gd name="T15" fmla="*/ 0 w 100"/>
                  <a:gd name="T16" fmla="*/ 0 h 60"/>
                  <a:gd name="T17" fmla="*/ 100 w 100"/>
                  <a:gd name="T18" fmla="*/ 60 h 60"/>
                </a:gdLst>
                <a:ahLst/>
                <a:cxnLst>
                  <a:cxn ang="T10">
                    <a:pos x="T0" y="T1"/>
                  </a:cxn>
                  <a:cxn ang="T11">
                    <a:pos x="T2" y="T3"/>
                  </a:cxn>
                  <a:cxn ang="T12">
                    <a:pos x="T4" y="T5"/>
                  </a:cxn>
                  <a:cxn ang="T13">
                    <a:pos x="T6" y="T7"/>
                  </a:cxn>
                  <a:cxn ang="T14">
                    <a:pos x="T8" y="T9"/>
                  </a:cxn>
                </a:cxnLst>
                <a:rect l="T15" t="T16" r="T17" b="T18"/>
                <a:pathLst>
                  <a:path w="100" h="60">
                    <a:moveTo>
                      <a:pt x="0" y="0"/>
                    </a:moveTo>
                    <a:lnTo>
                      <a:pt x="0" y="42"/>
                    </a:lnTo>
                    <a:lnTo>
                      <a:pt x="100" y="60"/>
                    </a:lnTo>
                    <a:lnTo>
                      <a:pt x="100" y="16"/>
                    </a:lnTo>
                    <a:lnTo>
                      <a:pt x="0" y="0"/>
                    </a:lnTo>
                    <a:close/>
                  </a:path>
                </a:pathLst>
              </a:custGeom>
              <a:solidFill>
                <a:srgbClr val="FEECC8"/>
              </a:solidFill>
              <a:ln w="9525">
                <a:noFill/>
                <a:round/>
                <a:headEnd/>
                <a:tailEnd/>
              </a:ln>
            </p:spPr>
            <p:txBody>
              <a:bodyPr/>
              <a:lstStyle/>
              <a:p>
                <a:endParaRPr lang="en-US"/>
              </a:p>
            </p:txBody>
          </p:sp>
          <p:sp>
            <p:nvSpPr>
              <p:cNvPr id="4215" name="Freeform 315"/>
              <p:cNvSpPr>
                <a:spLocks noChangeAspect="1"/>
              </p:cNvSpPr>
              <p:nvPr/>
            </p:nvSpPr>
            <p:spPr bwMode="auto">
              <a:xfrm>
                <a:off x="3680" y="3370"/>
                <a:ext cx="100" cy="102"/>
              </a:xfrm>
              <a:custGeom>
                <a:avLst/>
                <a:gdLst>
                  <a:gd name="T0" fmla="*/ 0 w 100"/>
                  <a:gd name="T1" fmla="*/ 0 h 102"/>
                  <a:gd name="T2" fmla="*/ 0 w 100"/>
                  <a:gd name="T3" fmla="*/ 84 h 102"/>
                  <a:gd name="T4" fmla="*/ 100 w 100"/>
                  <a:gd name="T5" fmla="*/ 102 h 102"/>
                  <a:gd name="T6" fmla="*/ 100 w 100"/>
                  <a:gd name="T7" fmla="*/ 18 h 102"/>
                  <a:gd name="T8" fmla="*/ 0 w 100"/>
                  <a:gd name="T9" fmla="*/ 0 h 102"/>
                  <a:gd name="T10" fmla="*/ 0 60000 65536"/>
                  <a:gd name="T11" fmla="*/ 0 60000 65536"/>
                  <a:gd name="T12" fmla="*/ 0 60000 65536"/>
                  <a:gd name="T13" fmla="*/ 0 60000 65536"/>
                  <a:gd name="T14" fmla="*/ 0 60000 65536"/>
                  <a:gd name="T15" fmla="*/ 0 w 100"/>
                  <a:gd name="T16" fmla="*/ 0 h 102"/>
                  <a:gd name="T17" fmla="*/ 100 w 100"/>
                  <a:gd name="T18" fmla="*/ 102 h 102"/>
                </a:gdLst>
                <a:ahLst/>
                <a:cxnLst>
                  <a:cxn ang="T10">
                    <a:pos x="T0" y="T1"/>
                  </a:cxn>
                  <a:cxn ang="T11">
                    <a:pos x="T2" y="T3"/>
                  </a:cxn>
                  <a:cxn ang="T12">
                    <a:pos x="T4" y="T5"/>
                  </a:cxn>
                  <a:cxn ang="T13">
                    <a:pos x="T6" y="T7"/>
                  </a:cxn>
                  <a:cxn ang="T14">
                    <a:pos x="T8" y="T9"/>
                  </a:cxn>
                </a:cxnLst>
                <a:rect l="T15" t="T16" r="T17" b="T18"/>
                <a:pathLst>
                  <a:path w="100" h="102">
                    <a:moveTo>
                      <a:pt x="0" y="0"/>
                    </a:moveTo>
                    <a:lnTo>
                      <a:pt x="0" y="84"/>
                    </a:lnTo>
                    <a:lnTo>
                      <a:pt x="100" y="102"/>
                    </a:lnTo>
                    <a:lnTo>
                      <a:pt x="100" y="18"/>
                    </a:lnTo>
                    <a:lnTo>
                      <a:pt x="0" y="0"/>
                    </a:lnTo>
                    <a:close/>
                  </a:path>
                </a:pathLst>
              </a:custGeom>
              <a:solidFill>
                <a:srgbClr val="FEECC8"/>
              </a:solidFill>
              <a:ln w="9525">
                <a:noFill/>
                <a:round/>
                <a:headEnd/>
                <a:tailEnd/>
              </a:ln>
            </p:spPr>
            <p:txBody>
              <a:bodyPr/>
              <a:lstStyle/>
              <a:p>
                <a:endParaRPr lang="en-US"/>
              </a:p>
            </p:txBody>
          </p:sp>
          <p:sp>
            <p:nvSpPr>
              <p:cNvPr id="4216" name="Freeform 316"/>
              <p:cNvSpPr>
                <a:spLocks noChangeAspect="1"/>
              </p:cNvSpPr>
              <p:nvPr/>
            </p:nvSpPr>
            <p:spPr bwMode="auto">
              <a:xfrm>
                <a:off x="3680" y="3462"/>
                <a:ext cx="100" cy="172"/>
              </a:xfrm>
              <a:custGeom>
                <a:avLst/>
                <a:gdLst>
                  <a:gd name="T0" fmla="*/ 0 w 100"/>
                  <a:gd name="T1" fmla="*/ 0 h 172"/>
                  <a:gd name="T2" fmla="*/ 0 w 100"/>
                  <a:gd name="T3" fmla="*/ 150 h 172"/>
                  <a:gd name="T4" fmla="*/ 100 w 100"/>
                  <a:gd name="T5" fmla="*/ 172 h 172"/>
                  <a:gd name="T6" fmla="*/ 100 w 100"/>
                  <a:gd name="T7" fmla="*/ 18 h 172"/>
                  <a:gd name="T8" fmla="*/ 0 w 100"/>
                  <a:gd name="T9" fmla="*/ 0 h 172"/>
                  <a:gd name="T10" fmla="*/ 0 60000 65536"/>
                  <a:gd name="T11" fmla="*/ 0 60000 65536"/>
                  <a:gd name="T12" fmla="*/ 0 60000 65536"/>
                  <a:gd name="T13" fmla="*/ 0 60000 65536"/>
                  <a:gd name="T14" fmla="*/ 0 60000 65536"/>
                  <a:gd name="T15" fmla="*/ 0 w 100"/>
                  <a:gd name="T16" fmla="*/ 0 h 172"/>
                  <a:gd name="T17" fmla="*/ 100 w 100"/>
                  <a:gd name="T18" fmla="*/ 172 h 172"/>
                </a:gdLst>
                <a:ahLst/>
                <a:cxnLst>
                  <a:cxn ang="T10">
                    <a:pos x="T0" y="T1"/>
                  </a:cxn>
                  <a:cxn ang="T11">
                    <a:pos x="T2" y="T3"/>
                  </a:cxn>
                  <a:cxn ang="T12">
                    <a:pos x="T4" y="T5"/>
                  </a:cxn>
                  <a:cxn ang="T13">
                    <a:pos x="T6" y="T7"/>
                  </a:cxn>
                  <a:cxn ang="T14">
                    <a:pos x="T8" y="T9"/>
                  </a:cxn>
                </a:cxnLst>
                <a:rect l="T15" t="T16" r="T17" b="T18"/>
                <a:pathLst>
                  <a:path w="100" h="172">
                    <a:moveTo>
                      <a:pt x="0" y="0"/>
                    </a:moveTo>
                    <a:lnTo>
                      <a:pt x="0" y="150"/>
                    </a:lnTo>
                    <a:lnTo>
                      <a:pt x="100" y="172"/>
                    </a:lnTo>
                    <a:lnTo>
                      <a:pt x="100" y="18"/>
                    </a:lnTo>
                    <a:lnTo>
                      <a:pt x="0" y="0"/>
                    </a:lnTo>
                    <a:close/>
                  </a:path>
                </a:pathLst>
              </a:custGeom>
              <a:solidFill>
                <a:srgbClr val="FEECC8"/>
              </a:solidFill>
              <a:ln w="9525">
                <a:noFill/>
                <a:round/>
                <a:headEnd/>
                <a:tailEnd/>
              </a:ln>
            </p:spPr>
            <p:txBody>
              <a:bodyPr/>
              <a:lstStyle/>
              <a:p>
                <a:endParaRPr lang="en-US"/>
              </a:p>
            </p:txBody>
          </p:sp>
          <p:sp>
            <p:nvSpPr>
              <p:cNvPr id="4217" name="Freeform 317"/>
              <p:cNvSpPr>
                <a:spLocks noChangeAspect="1"/>
              </p:cNvSpPr>
              <p:nvPr/>
            </p:nvSpPr>
            <p:spPr bwMode="auto">
              <a:xfrm>
                <a:off x="3686" y="3330"/>
                <a:ext cx="84" cy="26"/>
              </a:xfrm>
              <a:custGeom>
                <a:avLst/>
                <a:gdLst>
                  <a:gd name="T0" fmla="*/ 0 w 84"/>
                  <a:gd name="T1" fmla="*/ 0 h 26"/>
                  <a:gd name="T2" fmla="*/ 0 w 84"/>
                  <a:gd name="T3" fmla="*/ 12 h 26"/>
                  <a:gd name="T4" fmla="*/ 84 w 84"/>
                  <a:gd name="T5" fmla="*/ 26 h 26"/>
                  <a:gd name="T6" fmla="*/ 84 w 84"/>
                  <a:gd name="T7" fmla="*/ 14 h 26"/>
                  <a:gd name="T8" fmla="*/ 0 w 84"/>
                  <a:gd name="T9" fmla="*/ 0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0" y="0"/>
                    </a:moveTo>
                    <a:lnTo>
                      <a:pt x="0" y="12"/>
                    </a:lnTo>
                    <a:lnTo>
                      <a:pt x="84" y="26"/>
                    </a:lnTo>
                    <a:lnTo>
                      <a:pt x="84" y="14"/>
                    </a:lnTo>
                    <a:lnTo>
                      <a:pt x="0" y="0"/>
                    </a:lnTo>
                    <a:close/>
                  </a:path>
                </a:pathLst>
              </a:custGeom>
              <a:solidFill>
                <a:srgbClr val="E48E1A"/>
              </a:solidFill>
              <a:ln w="9525">
                <a:noFill/>
                <a:round/>
                <a:headEnd/>
                <a:tailEnd/>
              </a:ln>
            </p:spPr>
            <p:txBody>
              <a:bodyPr/>
              <a:lstStyle/>
              <a:p>
                <a:endParaRPr lang="en-US"/>
              </a:p>
            </p:txBody>
          </p:sp>
          <p:sp>
            <p:nvSpPr>
              <p:cNvPr id="4218" name="Freeform 318"/>
              <p:cNvSpPr>
                <a:spLocks noChangeAspect="1"/>
              </p:cNvSpPr>
              <p:nvPr/>
            </p:nvSpPr>
            <p:spPr bwMode="auto">
              <a:xfrm>
                <a:off x="3686" y="3380"/>
                <a:ext cx="84" cy="26"/>
              </a:xfrm>
              <a:custGeom>
                <a:avLst/>
                <a:gdLst>
                  <a:gd name="T0" fmla="*/ 0 w 84"/>
                  <a:gd name="T1" fmla="*/ 0 h 26"/>
                  <a:gd name="T2" fmla="*/ 0 w 84"/>
                  <a:gd name="T3" fmla="*/ 12 h 26"/>
                  <a:gd name="T4" fmla="*/ 84 w 84"/>
                  <a:gd name="T5" fmla="*/ 26 h 26"/>
                  <a:gd name="T6" fmla="*/ 84 w 84"/>
                  <a:gd name="T7" fmla="*/ 14 h 26"/>
                  <a:gd name="T8" fmla="*/ 0 w 84"/>
                  <a:gd name="T9" fmla="*/ 0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0" y="0"/>
                    </a:moveTo>
                    <a:lnTo>
                      <a:pt x="0" y="12"/>
                    </a:lnTo>
                    <a:lnTo>
                      <a:pt x="84" y="26"/>
                    </a:lnTo>
                    <a:lnTo>
                      <a:pt x="84" y="14"/>
                    </a:lnTo>
                    <a:lnTo>
                      <a:pt x="0" y="0"/>
                    </a:lnTo>
                    <a:close/>
                  </a:path>
                </a:pathLst>
              </a:custGeom>
              <a:solidFill>
                <a:srgbClr val="E48E1A"/>
              </a:solidFill>
              <a:ln w="9525">
                <a:noFill/>
                <a:round/>
                <a:headEnd/>
                <a:tailEnd/>
              </a:ln>
            </p:spPr>
            <p:txBody>
              <a:bodyPr/>
              <a:lstStyle/>
              <a:p>
                <a:endParaRPr lang="en-US"/>
              </a:p>
            </p:txBody>
          </p:sp>
          <p:sp>
            <p:nvSpPr>
              <p:cNvPr id="4219" name="Freeform 319"/>
              <p:cNvSpPr>
                <a:spLocks noChangeAspect="1"/>
              </p:cNvSpPr>
              <p:nvPr/>
            </p:nvSpPr>
            <p:spPr bwMode="auto">
              <a:xfrm>
                <a:off x="2876" y="3572"/>
                <a:ext cx="1184" cy="284"/>
              </a:xfrm>
              <a:custGeom>
                <a:avLst/>
                <a:gdLst>
                  <a:gd name="T0" fmla="*/ 2352 w 592"/>
                  <a:gd name="T1" fmla="*/ 1016 h 142"/>
                  <a:gd name="T2" fmla="*/ 0 w 592"/>
                  <a:gd name="T3" fmla="*/ 88 h 142"/>
                  <a:gd name="T4" fmla="*/ 2368 w 592"/>
                  <a:gd name="T5" fmla="*/ 1136 h 142"/>
                  <a:gd name="T6" fmla="*/ 4736 w 592"/>
                  <a:gd name="T7" fmla="*/ 16 h 142"/>
                  <a:gd name="T8" fmla="*/ 4736 w 592"/>
                  <a:gd name="T9" fmla="*/ 0 h 142"/>
                  <a:gd name="T10" fmla="*/ 2352 w 592"/>
                  <a:gd name="T11" fmla="*/ 1016 h 142"/>
                  <a:gd name="T12" fmla="*/ 0 60000 65536"/>
                  <a:gd name="T13" fmla="*/ 0 60000 65536"/>
                  <a:gd name="T14" fmla="*/ 0 60000 65536"/>
                  <a:gd name="T15" fmla="*/ 0 60000 65536"/>
                  <a:gd name="T16" fmla="*/ 0 60000 65536"/>
                  <a:gd name="T17" fmla="*/ 0 60000 65536"/>
                  <a:gd name="T18" fmla="*/ 0 w 592"/>
                  <a:gd name="T19" fmla="*/ 0 h 142"/>
                  <a:gd name="T20" fmla="*/ 592 w 592"/>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592" h="142">
                    <a:moveTo>
                      <a:pt x="294" y="127"/>
                    </a:moveTo>
                    <a:cubicBezTo>
                      <a:pt x="148" y="127"/>
                      <a:pt x="26" y="76"/>
                      <a:pt x="0" y="11"/>
                    </a:cubicBezTo>
                    <a:cubicBezTo>
                      <a:pt x="11" y="84"/>
                      <a:pt x="140" y="142"/>
                      <a:pt x="296" y="142"/>
                    </a:cubicBezTo>
                    <a:cubicBezTo>
                      <a:pt x="459" y="142"/>
                      <a:pt x="592" y="79"/>
                      <a:pt x="592" y="2"/>
                    </a:cubicBezTo>
                    <a:cubicBezTo>
                      <a:pt x="592" y="1"/>
                      <a:pt x="592" y="1"/>
                      <a:pt x="592" y="0"/>
                    </a:cubicBezTo>
                    <a:cubicBezTo>
                      <a:pt x="577" y="71"/>
                      <a:pt x="449" y="127"/>
                      <a:pt x="294" y="127"/>
                    </a:cubicBezTo>
                    <a:close/>
                  </a:path>
                </a:pathLst>
              </a:custGeom>
              <a:solidFill>
                <a:srgbClr val="F7B249"/>
              </a:solidFill>
              <a:ln w="9525">
                <a:noFill/>
                <a:round/>
                <a:headEnd/>
                <a:tailEnd/>
              </a:ln>
            </p:spPr>
            <p:txBody>
              <a:bodyPr/>
              <a:lstStyle/>
              <a:p>
                <a:endParaRPr lang="en-US"/>
              </a:p>
            </p:txBody>
          </p:sp>
          <p:sp>
            <p:nvSpPr>
              <p:cNvPr id="4220" name="Freeform 320"/>
              <p:cNvSpPr>
                <a:spLocks noChangeAspect="1"/>
              </p:cNvSpPr>
              <p:nvPr/>
            </p:nvSpPr>
            <p:spPr bwMode="auto">
              <a:xfrm>
                <a:off x="3140" y="3434"/>
                <a:ext cx="384" cy="114"/>
              </a:xfrm>
              <a:custGeom>
                <a:avLst/>
                <a:gdLst>
                  <a:gd name="T0" fmla="*/ 294 w 384"/>
                  <a:gd name="T1" fmla="*/ 64 h 114"/>
                  <a:gd name="T2" fmla="*/ 294 w 384"/>
                  <a:gd name="T3" fmla="*/ 0 h 114"/>
                  <a:gd name="T4" fmla="*/ 288 w 384"/>
                  <a:gd name="T5" fmla="*/ 0 h 114"/>
                  <a:gd name="T6" fmla="*/ 288 w 384"/>
                  <a:gd name="T7" fmla="*/ 64 h 114"/>
                  <a:gd name="T8" fmla="*/ 98 w 384"/>
                  <a:gd name="T9" fmla="*/ 64 h 114"/>
                  <a:gd name="T10" fmla="*/ 98 w 384"/>
                  <a:gd name="T11" fmla="*/ 0 h 114"/>
                  <a:gd name="T12" fmla="*/ 90 w 384"/>
                  <a:gd name="T13" fmla="*/ 0 h 114"/>
                  <a:gd name="T14" fmla="*/ 90 w 384"/>
                  <a:gd name="T15" fmla="*/ 64 h 114"/>
                  <a:gd name="T16" fmla="*/ 0 w 384"/>
                  <a:gd name="T17" fmla="*/ 64 h 114"/>
                  <a:gd name="T18" fmla="*/ 0 w 384"/>
                  <a:gd name="T19" fmla="*/ 76 h 114"/>
                  <a:gd name="T20" fmla="*/ 90 w 384"/>
                  <a:gd name="T21" fmla="*/ 76 h 114"/>
                  <a:gd name="T22" fmla="*/ 90 w 384"/>
                  <a:gd name="T23" fmla="*/ 114 h 114"/>
                  <a:gd name="T24" fmla="*/ 98 w 384"/>
                  <a:gd name="T25" fmla="*/ 114 h 114"/>
                  <a:gd name="T26" fmla="*/ 98 w 384"/>
                  <a:gd name="T27" fmla="*/ 76 h 114"/>
                  <a:gd name="T28" fmla="*/ 384 w 384"/>
                  <a:gd name="T29" fmla="*/ 76 h 114"/>
                  <a:gd name="T30" fmla="*/ 384 w 384"/>
                  <a:gd name="T31" fmla="*/ 64 h 114"/>
                  <a:gd name="T32" fmla="*/ 294 w 384"/>
                  <a:gd name="T33" fmla="*/ 64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4"/>
                  <a:gd name="T52" fmla="*/ 0 h 114"/>
                  <a:gd name="T53" fmla="*/ 384 w 384"/>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4" h="114">
                    <a:moveTo>
                      <a:pt x="294" y="64"/>
                    </a:moveTo>
                    <a:lnTo>
                      <a:pt x="294" y="0"/>
                    </a:lnTo>
                    <a:lnTo>
                      <a:pt x="288" y="0"/>
                    </a:lnTo>
                    <a:lnTo>
                      <a:pt x="288" y="64"/>
                    </a:lnTo>
                    <a:lnTo>
                      <a:pt x="98" y="64"/>
                    </a:lnTo>
                    <a:lnTo>
                      <a:pt x="98" y="0"/>
                    </a:lnTo>
                    <a:lnTo>
                      <a:pt x="90" y="0"/>
                    </a:lnTo>
                    <a:lnTo>
                      <a:pt x="90" y="64"/>
                    </a:lnTo>
                    <a:lnTo>
                      <a:pt x="0" y="64"/>
                    </a:lnTo>
                    <a:lnTo>
                      <a:pt x="0" y="76"/>
                    </a:lnTo>
                    <a:lnTo>
                      <a:pt x="90" y="76"/>
                    </a:lnTo>
                    <a:lnTo>
                      <a:pt x="90" y="114"/>
                    </a:lnTo>
                    <a:lnTo>
                      <a:pt x="98" y="114"/>
                    </a:lnTo>
                    <a:lnTo>
                      <a:pt x="98" y="76"/>
                    </a:lnTo>
                    <a:lnTo>
                      <a:pt x="384" y="76"/>
                    </a:lnTo>
                    <a:lnTo>
                      <a:pt x="384" y="64"/>
                    </a:lnTo>
                    <a:lnTo>
                      <a:pt x="294" y="64"/>
                    </a:lnTo>
                    <a:close/>
                  </a:path>
                </a:pathLst>
              </a:custGeom>
              <a:solidFill>
                <a:srgbClr val="E48E1A"/>
              </a:solidFill>
              <a:ln w="9525">
                <a:noFill/>
                <a:round/>
                <a:headEnd/>
                <a:tailEnd/>
              </a:ln>
            </p:spPr>
            <p:txBody>
              <a:bodyPr/>
              <a:lstStyle/>
              <a:p>
                <a:endParaRPr lang="en-US"/>
              </a:p>
            </p:txBody>
          </p:sp>
          <p:sp>
            <p:nvSpPr>
              <p:cNvPr id="4221" name="Freeform 321"/>
              <p:cNvSpPr>
                <a:spLocks noChangeAspect="1"/>
              </p:cNvSpPr>
              <p:nvPr/>
            </p:nvSpPr>
            <p:spPr bwMode="auto">
              <a:xfrm>
                <a:off x="3466" y="3634"/>
                <a:ext cx="202" cy="100"/>
              </a:xfrm>
              <a:custGeom>
                <a:avLst/>
                <a:gdLst>
                  <a:gd name="T0" fmla="*/ 0 w 202"/>
                  <a:gd name="T1" fmla="*/ 0 h 100"/>
                  <a:gd name="T2" fmla="*/ 202 w 202"/>
                  <a:gd name="T3" fmla="*/ 54 h 100"/>
                  <a:gd name="T4" fmla="*/ 202 w 202"/>
                  <a:gd name="T5" fmla="*/ 100 h 100"/>
                  <a:gd name="T6" fmla="*/ 0 w 202"/>
                  <a:gd name="T7" fmla="*/ 40 h 100"/>
                  <a:gd name="T8" fmla="*/ 0 w 202"/>
                  <a:gd name="T9" fmla="*/ 0 h 100"/>
                  <a:gd name="T10" fmla="*/ 0 60000 65536"/>
                  <a:gd name="T11" fmla="*/ 0 60000 65536"/>
                  <a:gd name="T12" fmla="*/ 0 60000 65536"/>
                  <a:gd name="T13" fmla="*/ 0 60000 65536"/>
                  <a:gd name="T14" fmla="*/ 0 60000 65536"/>
                  <a:gd name="T15" fmla="*/ 0 w 202"/>
                  <a:gd name="T16" fmla="*/ 0 h 100"/>
                  <a:gd name="T17" fmla="*/ 202 w 202"/>
                  <a:gd name="T18" fmla="*/ 100 h 100"/>
                </a:gdLst>
                <a:ahLst/>
                <a:cxnLst>
                  <a:cxn ang="T10">
                    <a:pos x="T0" y="T1"/>
                  </a:cxn>
                  <a:cxn ang="T11">
                    <a:pos x="T2" y="T3"/>
                  </a:cxn>
                  <a:cxn ang="T12">
                    <a:pos x="T4" y="T5"/>
                  </a:cxn>
                  <a:cxn ang="T13">
                    <a:pos x="T6" y="T7"/>
                  </a:cxn>
                  <a:cxn ang="T14">
                    <a:pos x="T8" y="T9"/>
                  </a:cxn>
                </a:cxnLst>
                <a:rect l="T15" t="T16" r="T17" b="T18"/>
                <a:pathLst>
                  <a:path w="202" h="100">
                    <a:moveTo>
                      <a:pt x="0" y="0"/>
                    </a:moveTo>
                    <a:lnTo>
                      <a:pt x="202" y="54"/>
                    </a:lnTo>
                    <a:lnTo>
                      <a:pt x="202" y="100"/>
                    </a:lnTo>
                    <a:lnTo>
                      <a:pt x="0" y="40"/>
                    </a:lnTo>
                    <a:lnTo>
                      <a:pt x="0" y="0"/>
                    </a:lnTo>
                    <a:close/>
                  </a:path>
                </a:pathLst>
              </a:custGeom>
              <a:solidFill>
                <a:srgbClr val="F6AD3C"/>
              </a:solidFill>
              <a:ln w="9525">
                <a:noFill/>
                <a:round/>
                <a:headEnd/>
                <a:tailEnd/>
              </a:ln>
            </p:spPr>
            <p:txBody>
              <a:bodyPr/>
              <a:lstStyle/>
              <a:p>
                <a:endParaRPr lang="en-US"/>
              </a:p>
            </p:txBody>
          </p:sp>
          <p:sp>
            <p:nvSpPr>
              <p:cNvPr id="4222" name="Freeform 322"/>
              <p:cNvSpPr>
                <a:spLocks noChangeAspect="1"/>
              </p:cNvSpPr>
              <p:nvPr/>
            </p:nvSpPr>
            <p:spPr bwMode="auto">
              <a:xfrm>
                <a:off x="3668" y="3626"/>
                <a:ext cx="78" cy="108"/>
              </a:xfrm>
              <a:custGeom>
                <a:avLst/>
                <a:gdLst>
                  <a:gd name="T0" fmla="*/ 78 w 78"/>
                  <a:gd name="T1" fmla="*/ 0 h 108"/>
                  <a:gd name="T2" fmla="*/ 0 w 78"/>
                  <a:gd name="T3" fmla="*/ 62 h 108"/>
                  <a:gd name="T4" fmla="*/ 0 w 78"/>
                  <a:gd name="T5" fmla="*/ 108 h 108"/>
                  <a:gd name="T6" fmla="*/ 78 w 78"/>
                  <a:gd name="T7" fmla="*/ 40 h 108"/>
                  <a:gd name="T8" fmla="*/ 78 w 78"/>
                  <a:gd name="T9" fmla="*/ 0 h 108"/>
                  <a:gd name="T10" fmla="*/ 0 60000 65536"/>
                  <a:gd name="T11" fmla="*/ 0 60000 65536"/>
                  <a:gd name="T12" fmla="*/ 0 60000 65536"/>
                  <a:gd name="T13" fmla="*/ 0 60000 65536"/>
                  <a:gd name="T14" fmla="*/ 0 60000 65536"/>
                  <a:gd name="T15" fmla="*/ 0 w 78"/>
                  <a:gd name="T16" fmla="*/ 0 h 108"/>
                  <a:gd name="T17" fmla="*/ 78 w 78"/>
                  <a:gd name="T18" fmla="*/ 108 h 108"/>
                </a:gdLst>
                <a:ahLst/>
                <a:cxnLst>
                  <a:cxn ang="T10">
                    <a:pos x="T0" y="T1"/>
                  </a:cxn>
                  <a:cxn ang="T11">
                    <a:pos x="T2" y="T3"/>
                  </a:cxn>
                  <a:cxn ang="T12">
                    <a:pos x="T4" y="T5"/>
                  </a:cxn>
                  <a:cxn ang="T13">
                    <a:pos x="T6" y="T7"/>
                  </a:cxn>
                  <a:cxn ang="T14">
                    <a:pos x="T8" y="T9"/>
                  </a:cxn>
                </a:cxnLst>
                <a:rect l="T15" t="T16" r="T17" b="T18"/>
                <a:pathLst>
                  <a:path w="78" h="108">
                    <a:moveTo>
                      <a:pt x="78" y="0"/>
                    </a:moveTo>
                    <a:lnTo>
                      <a:pt x="0" y="62"/>
                    </a:lnTo>
                    <a:lnTo>
                      <a:pt x="0" y="108"/>
                    </a:lnTo>
                    <a:lnTo>
                      <a:pt x="78" y="40"/>
                    </a:lnTo>
                    <a:lnTo>
                      <a:pt x="78" y="0"/>
                    </a:lnTo>
                    <a:close/>
                  </a:path>
                </a:pathLst>
              </a:custGeom>
              <a:solidFill>
                <a:srgbClr val="E48E1A"/>
              </a:solidFill>
              <a:ln w="9525">
                <a:noFill/>
                <a:round/>
                <a:headEnd/>
                <a:tailEnd/>
              </a:ln>
            </p:spPr>
            <p:txBody>
              <a:bodyPr/>
              <a:lstStyle/>
              <a:p>
                <a:endParaRPr lang="en-US"/>
              </a:p>
            </p:txBody>
          </p:sp>
          <p:sp>
            <p:nvSpPr>
              <p:cNvPr id="4223" name="Freeform 323"/>
              <p:cNvSpPr>
                <a:spLocks noChangeAspect="1"/>
              </p:cNvSpPr>
              <p:nvPr/>
            </p:nvSpPr>
            <p:spPr bwMode="auto">
              <a:xfrm>
                <a:off x="3668" y="3626"/>
                <a:ext cx="78" cy="108"/>
              </a:xfrm>
              <a:custGeom>
                <a:avLst/>
                <a:gdLst>
                  <a:gd name="T0" fmla="*/ 78 w 78"/>
                  <a:gd name="T1" fmla="*/ 0 h 108"/>
                  <a:gd name="T2" fmla="*/ 0 w 78"/>
                  <a:gd name="T3" fmla="*/ 62 h 108"/>
                  <a:gd name="T4" fmla="*/ 0 w 78"/>
                  <a:gd name="T5" fmla="*/ 108 h 108"/>
                  <a:gd name="T6" fmla="*/ 78 w 78"/>
                  <a:gd name="T7" fmla="*/ 40 h 108"/>
                  <a:gd name="T8" fmla="*/ 78 w 78"/>
                  <a:gd name="T9" fmla="*/ 0 h 108"/>
                  <a:gd name="T10" fmla="*/ 0 60000 65536"/>
                  <a:gd name="T11" fmla="*/ 0 60000 65536"/>
                  <a:gd name="T12" fmla="*/ 0 60000 65536"/>
                  <a:gd name="T13" fmla="*/ 0 60000 65536"/>
                  <a:gd name="T14" fmla="*/ 0 60000 65536"/>
                  <a:gd name="T15" fmla="*/ 0 w 78"/>
                  <a:gd name="T16" fmla="*/ 0 h 108"/>
                  <a:gd name="T17" fmla="*/ 78 w 78"/>
                  <a:gd name="T18" fmla="*/ 108 h 108"/>
                </a:gdLst>
                <a:ahLst/>
                <a:cxnLst>
                  <a:cxn ang="T10">
                    <a:pos x="T0" y="T1"/>
                  </a:cxn>
                  <a:cxn ang="T11">
                    <a:pos x="T2" y="T3"/>
                  </a:cxn>
                  <a:cxn ang="T12">
                    <a:pos x="T4" y="T5"/>
                  </a:cxn>
                  <a:cxn ang="T13">
                    <a:pos x="T6" y="T7"/>
                  </a:cxn>
                  <a:cxn ang="T14">
                    <a:pos x="T8" y="T9"/>
                  </a:cxn>
                </a:cxnLst>
                <a:rect l="T15" t="T16" r="T17" b="T18"/>
                <a:pathLst>
                  <a:path w="78" h="108">
                    <a:moveTo>
                      <a:pt x="78" y="0"/>
                    </a:moveTo>
                    <a:lnTo>
                      <a:pt x="0" y="62"/>
                    </a:lnTo>
                    <a:lnTo>
                      <a:pt x="0" y="108"/>
                    </a:lnTo>
                    <a:lnTo>
                      <a:pt x="78" y="40"/>
                    </a:lnTo>
                    <a:lnTo>
                      <a:pt x="78" y="0"/>
                    </a:lnTo>
                  </a:path>
                </a:pathLst>
              </a:custGeom>
              <a:noFill/>
              <a:ln w="9525">
                <a:noFill/>
                <a:round/>
                <a:headEnd/>
                <a:tailEnd/>
              </a:ln>
            </p:spPr>
            <p:txBody>
              <a:bodyPr/>
              <a:lstStyle/>
              <a:p>
                <a:endParaRPr lang="en-US"/>
              </a:p>
            </p:txBody>
          </p:sp>
          <p:sp>
            <p:nvSpPr>
              <p:cNvPr id="4224" name="Freeform 324"/>
              <p:cNvSpPr>
                <a:spLocks noChangeAspect="1"/>
              </p:cNvSpPr>
              <p:nvPr/>
            </p:nvSpPr>
            <p:spPr bwMode="auto">
              <a:xfrm>
                <a:off x="3664" y="3686"/>
                <a:ext cx="6" cy="48"/>
              </a:xfrm>
              <a:custGeom>
                <a:avLst/>
                <a:gdLst>
                  <a:gd name="T0" fmla="*/ 6 w 6"/>
                  <a:gd name="T1" fmla="*/ 38 h 48"/>
                  <a:gd name="T2" fmla="*/ 4 w 6"/>
                  <a:gd name="T3" fmla="*/ 48 h 48"/>
                  <a:gd name="T4" fmla="*/ 2 w 6"/>
                  <a:gd name="T5" fmla="*/ 38 h 48"/>
                  <a:gd name="T6" fmla="*/ 0 w 6"/>
                  <a:gd name="T7" fmla="*/ 0 h 48"/>
                  <a:gd name="T8" fmla="*/ 6 w 6"/>
                  <a:gd name="T9" fmla="*/ 0 h 48"/>
                  <a:gd name="T10" fmla="*/ 6 w 6"/>
                  <a:gd name="T11" fmla="*/ 38 h 48"/>
                  <a:gd name="T12" fmla="*/ 0 60000 65536"/>
                  <a:gd name="T13" fmla="*/ 0 60000 65536"/>
                  <a:gd name="T14" fmla="*/ 0 60000 65536"/>
                  <a:gd name="T15" fmla="*/ 0 60000 65536"/>
                  <a:gd name="T16" fmla="*/ 0 60000 65536"/>
                  <a:gd name="T17" fmla="*/ 0 60000 65536"/>
                  <a:gd name="T18" fmla="*/ 0 w 6"/>
                  <a:gd name="T19" fmla="*/ 0 h 48"/>
                  <a:gd name="T20" fmla="*/ 6 w 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6" h="48">
                    <a:moveTo>
                      <a:pt x="6" y="38"/>
                    </a:moveTo>
                    <a:lnTo>
                      <a:pt x="4" y="48"/>
                    </a:lnTo>
                    <a:lnTo>
                      <a:pt x="2" y="38"/>
                    </a:lnTo>
                    <a:lnTo>
                      <a:pt x="0" y="0"/>
                    </a:lnTo>
                    <a:lnTo>
                      <a:pt x="6" y="0"/>
                    </a:lnTo>
                    <a:lnTo>
                      <a:pt x="6" y="38"/>
                    </a:lnTo>
                    <a:close/>
                  </a:path>
                </a:pathLst>
              </a:custGeom>
              <a:solidFill>
                <a:srgbClr val="FDE5B7"/>
              </a:solidFill>
              <a:ln w="9525">
                <a:noFill/>
                <a:round/>
                <a:headEnd/>
                <a:tailEnd/>
              </a:ln>
            </p:spPr>
            <p:txBody>
              <a:bodyPr/>
              <a:lstStyle/>
              <a:p>
                <a:endParaRPr lang="en-US"/>
              </a:p>
            </p:txBody>
          </p:sp>
          <p:sp>
            <p:nvSpPr>
              <p:cNvPr id="4225" name="Freeform 325"/>
              <p:cNvSpPr>
                <a:spLocks noChangeAspect="1"/>
              </p:cNvSpPr>
              <p:nvPr/>
            </p:nvSpPr>
            <p:spPr bwMode="auto">
              <a:xfrm>
                <a:off x="3466" y="3580"/>
                <a:ext cx="280" cy="108"/>
              </a:xfrm>
              <a:custGeom>
                <a:avLst/>
                <a:gdLst>
                  <a:gd name="T0" fmla="*/ 96 w 280"/>
                  <a:gd name="T1" fmla="*/ 0 h 108"/>
                  <a:gd name="T2" fmla="*/ 280 w 280"/>
                  <a:gd name="T3" fmla="*/ 46 h 108"/>
                  <a:gd name="T4" fmla="*/ 202 w 280"/>
                  <a:gd name="T5" fmla="*/ 108 h 108"/>
                  <a:gd name="T6" fmla="*/ 0 w 280"/>
                  <a:gd name="T7" fmla="*/ 54 h 108"/>
                  <a:gd name="T8" fmla="*/ 96 w 280"/>
                  <a:gd name="T9" fmla="*/ 0 h 108"/>
                  <a:gd name="T10" fmla="*/ 0 60000 65536"/>
                  <a:gd name="T11" fmla="*/ 0 60000 65536"/>
                  <a:gd name="T12" fmla="*/ 0 60000 65536"/>
                  <a:gd name="T13" fmla="*/ 0 60000 65536"/>
                  <a:gd name="T14" fmla="*/ 0 60000 65536"/>
                  <a:gd name="T15" fmla="*/ 0 w 280"/>
                  <a:gd name="T16" fmla="*/ 0 h 108"/>
                  <a:gd name="T17" fmla="*/ 280 w 280"/>
                  <a:gd name="T18" fmla="*/ 108 h 108"/>
                </a:gdLst>
                <a:ahLst/>
                <a:cxnLst>
                  <a:cxn ang="T10">
                    <a:pos x="T0" y="T1"/>
                  </a:cxn>
                  <a:cxn ang="T11">
                    <a:pos x="T2" y="T3"/>
                  </a:cxn>
                  <a:cxn ang="T12">
                    <a:pos x="T4" y="T5"/>
                  </a:cxn>
                  <a:cxn ang="T13">
                    <a:pos x="T6" y="T7"/>
                  </a:cxn>
                  <a:cxn ang="T14">
                    <a:pos x="T8" y="T9"/>
                  </a:cxn>
                </a:cxnLst>
                <a:rect l="T15" t="T16" r="T17" b="T18"/>
                <a:pathLst>
                  <a:path w="280" h="108">
                    <a:moveTo>
                      <a:pt x="96" y="0"/>
                    </a:moveTo>
                    <a:lnTo>
                      <a:pt x="280" y="46"/>
                    </a:lnTo>
                    <a:lnTo>
                      <a:pt x="202" y="108"/>
                    </a:lnTo>
                    <a:lnTo>
                      <a:pt x="0" y="54"/>
                    </a:lnTo>
                    <a:lnTo>
                      <a:pt x="96" y="0"/>
                    </a:lnTo>
                    <a:close/>
                  </a:path>
                </a:pathLst>
              </a:custGeom>
              <a:solidFill>
                <a:srgbClr val="F8B95B"/>
              </a:solidFill>
              <a:ln w="9525">
                <a:noFill/>
                <a:round/>
                <a:headEnd/>
                <a:tailEnd/>
              </a:ln>
            </p:spPr>
            <p:txBody>
              <a:bodyPr/>
              <a:lstStyle/>
              <a:p>
                <a:endParaRPr lang="en-US"/>
              </a:p>
            </p:txBody>
          </p:sp>
          <p:sp>
            <p:nvSpPr>
              <p:cNvPr id="4226" name="Freeform 326"/>
              <p:cNvSpPr>
                <a:spLocks noChangeAspect="1"/>
              </p:cNvSpPr>
              <p:nvPr/>
            </p:nvSpPr>
            <p:spPr bwMode="auto">
              <a:xfrm>
                <a:off x="3466" y="3626"/>
                <a:ext cx="280" cy="62"/>
              </a:xfrm>
              <a:custGeom>
                <a:avLst/>
                <a:gdLst>
                  <a:gd name="T0" fmla="*/ 202 w 280"/>
                  <a:gd name="T1" fmla="*/ 60 h 62"/>
                  <a:gd name="T2" fmla="*/ 8 w 280"/>
                  <a:gd name="T3" fmla="*/ 10 h 62"/>
                  <a:gd name="T4" fmla="*/ 0 w 280"/>
                  <a:gd name="T5" fmla="*/ 8 h 62"/>
                  <a:gd name="T6" fmla="*/ 202 w 280"/>
                  <a:gd name="T7" fmla="*/ 62 h 62"/>
                  <a:gd name="T8" fmla="*/ 280 w 280"/>
                  <a:gd name="T9" fmla="*/ 0 h 62"/>
                  <a:gd name="T10" fmla="*/ 276 w 280"/>
                  <a:gd name="T11" fmla="*/ 2 h 62"/>
                  <a:gd name="T12" fmla="*/ 202 w 280"/>
                  <a:gd name="T13" fmla="*/ 60 h 62"/>
                  <a:gd name="T14" fmla="*/ 0 60000 65536"/>
                  <a:gd name="T15" fmla="*/ 0 60000 65536"/>
                  <a:gd name="T16" fmla="*/ 0 60000 65536"/>
                  <a:gd name="T17" fmla="*/ 0 60000 65536"/>
                  <a:gd name="T18" fmla="*/ 0 60000 65536"/>
                  <a:gd name="T19" fmla="*/ 0 60000 65536"/>
                  <a:gd name="T20" fmla="*/ 0 60000 65536"/>
                  <a:gd name="T21" fmla="*/ 0 w 280"/>
                  <a:gd name="T22" fmla="*/ 0 h 62"/>
                  <a:gd name="T23" fmla="*/ 280 w 280"/>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62">
                    <a:moveTo>
                      <a:pt x="202" y="60"/>
                    </a:moveTo>
                    <a:lnTo>
                      <a:pt x="8" y="10"/>
                    </a:lnTo>
                    <a:lnTo>
                      <a:pt x="0" y="8"/>
                    </a:lnTo>
                    <a:lnTo>
                      <a:pt x="202" y="62"/>
                    </a:lnTo>
                    <a:lnTo>
                      <a:pt x="280" y="0"/>
                    </a:lnTo>
                    <a:lnTo>
                      <a:pt x="276" y="2"/>
                    </a:lnTo>
                    <a:lnTo>
                      <a:pt x="202" y="60"/>
                    </a:lnTo>
                    <a:close/>
                  </a:path>
                </a:pathLst>
              </a:custGeom>
              <a:solidFill>
                <a:srgbClr val="FDE5B7"/>
              </a:solidFill>
              <a:ln w="9525">
                <a:noFill/>
                <a:round/>
                <a:headEnd/>
                <a:tailEnd/>
              </a:ln>
            </p:spPr>
            <p:txBody>
              <a:bodyPr/>
              <a:lstStyle/>
              <a:p>
                <a:endParaRPr lang="en-US"/>
              </a:p>
            </p:txBody>
          </p:sp>
          <p:sp>
            <p:nvSpPr>
              <p:cNvPr id="4227" name="Freeform 327"/>
              <p:cNvSpPr>
                <a:spLocks noChangeAspect="1"/>
              </p:cNvSpPr>
              <p:nvPr/>
            </p:nvSpPr>
            <p:spPr bwMode="auto">
              <a:xfrm>
                <a:off x="3644" y="3606"/>
                <a:ext cx="46" cy="60"/>
              </a:xfrm>
              <a:custGeom>
                <a:avLst/>
                <a:gdLst>
                  <a:gd name="T0" fmla="*/ 42 w 46"/>
                  <a:gd name="T1" fmla="*/ 10 h 60"/>
                  <a:gd name="T2" fmla="*/ 0 w 46"/>
                  <a:gd name="T3" fmla="*/ 44 h 60"/>
                  <a:gd name="T4" fmla="*/ 0 w 46"/>
                  <a:gd name="T5" fmla="*/ 60 h 60"/>
                  <a:gd name="T6" fmla="*/ 46 w 46"/>
                  <a:gd name="T7" fmla="*/ 22 h 60"/>
                  <a:gd name="T8" fmla="*/ 40 w 46"/>
                  <a:gd name="T9" fmla="*/ 0 h 60"/>
                  <a:gd name="T10" fmla="*/ 42 w 46"/>
                  <a:gd name="T11" fmla="*/ 10 h 60"/>
                  <a:gd name="T12" fmla="*/ 0 60000 65536"/>
                  <a:gd name="T13" fmla="*/ 0 60000 65536"/>
                  <a:gd name="T14" fmla="*/ 0 60000 65536"/>
                  <a:gd name="T15" fmla="*/ 0 60000 65536"/>
                  <a:gd name="T16" fmla="*/ 0 60000 65536"/>
                  <a:gd name="T17" fmla="*/ 0 60000 65536"/>
                  <a:gd name="T18" fmla="*/ 0 w 46"/>
                  <a:gd name="T19" fmla="*/ 0 h 60"/>
                  <a:gd name="T20" fmla="*/ 46 w 4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6" h="60">
                    <a:moveTo>
                      <a:pt x="42" y="10"/>
                    </a:moveTo>
                    <a:lnTo>
                      <a:pt x="0" y="44"/>
                    </a:lnTo>
                    <a:lnTo>
                      <a:pt x="0" y="60"/>
                    </a:lnTo>
                    <a:lnTo>
                      <a:pt x="46" y="22"/>
                    </a:lnTo>
                    <a:lnTo>
                      <a:pt x="40" y="0"/>
                    </a:lnTo>
                    <a:lnTo>
                      <a:pt x="42" y="10"/>
                    </a:lnTo>
                    <a:close/>
                  </a:path>
                </a:pathLst>
              </a:custGeom>
              <a:solidFill>
                <a:srgbClr val="E08200"/>
              </a:solidFill>
              <a:ln w="9525">
                <a:noFill/>
                <a:round/>
                <a:headEnd/>
                <a:tailEnd/>
              </a:ln>
            </p:spPr>
            <p:txBody>
              <a:bodyPr/>
              <a:lstStyle/>
              <a:p>
                <a:endParaRPr lang="en-US"/>
              </a:p>
            </p:txBody>
          </p:sp>
          <p:sp>
            <p:nvSpPr>
              <p:cNvPr id="4228" name="Freeform 328"/>
              <p:cNvSpPr>
                <a:spLocks noChangeAspect="1"/>
              </p:cNvSpPr>
              <p:nvPr/>
            </p:nvSpPr>
            <p:spPr bwMode="auto">
              <a:xfrm>
                <a:off x="3644" y="3606"/>
                <a:ext cx="46" cy="60"/>
              </a:xfrm>
              <a:custGeom>
                <a:avLst/>
                <a:gdLst>
                  <a:gd name="T0" fmla="*/ 42 w 46"/>
                  <a:gd name="T1" fmla="*/ 10 h 60"/>
                  <a:gd name="T2" fmla="*/ 0 w 46"/>
                  <a:gd name="T3" fmla="*/ 44 h 60"/>
                  <a:gd name="T4" fmla="*/ 0 w 46"/>
                  <a:gd name="T5" fmla="*/ 60 h 60"/>
                  <a:gd name="T6" fmla="*/ 46 w 46"/>
                  <a:gd name="T7" fmla="*/ 22 h 60"/>
                  <a:gd name="T8" fmla="*/ 40 w 46"/>
                  <a:gd name="T9" fmla="*/ 0 h 60"/>
                  <a:gd name="T10" fmla="*/ 0 60000 65536"/>
                  <a:gd name="T11" fmla="*/ 0 60000 65536"/>
                  <a:gd name="T12" fmla="*/ 0 60000 65536"/>
                  <a:gd name="T13" fmla="*/ 0 60000 65536"/>
                  <a:gd name="T14" fmla="*/ 0 60000 65536"/>
                  <a:gd name="T15" fmla="*/ 0 w 46"/>
                  <a:gd name="T16" fmla="*/ 0 h 60"/>
                  <a:gd name="T17" fmla="*/ 46 w 46"/>
                  <a:gd name="T18" fmla="*/ 60 h 60"/>
                </a:gdLst>
                <a:ahLst/>
                <a:cxnLst>
                  <a:cxn ang="T10">
                    <a:pos x="T0" y="T1"/>
                  </a:cxn>
                  <a:cxn ang="T11">
                    <a:pos x="T2" y="T3"/>
                  </a:cxn>
                  <a:cxn ang="T12">
                    <a:pos x="T4" y="T5"/>
                  </a:cxn>
                  <a:cxn ang="T13">
                    <a:pos x="T6" y="T7"/>
                  </a:cxn>
                  <a:cxn ang="T14">
                    <a:pos x="T8" y="T9"/>
                  </a:cxn>
                </a:cxnLst>
                <a:rect l="T15" t="T16" r="T17" b="T18"/>
                <a:pathLst>
                  <a:path w="46" h="60">
                    <a:moveTo>
                      <a:pt x="42" y="10"/>
                    </a:moveTo>
                    <a:lnTo>
                      <a:pt x="0" y="44"/>
                    </a:lnTo>
                    <a:lnTo>
                      <a:pt x="0" y="60"/>
                    </a:lnTo>
                    <a:lnTo>
                      <a:pt x="46" y="22"/>
                    </a:lnTo>
                    <a:lnTo>
                      <a:pt x="40" y="0"/>
                    </a:lnTo>
                  </a:path>
                </a:pathLst>
              </a:custGeom>
              <a:noFill/>
              <a:ln w="9525">
                <a:noFill/>
                <a:round/>
                <a:headEnd/>
                <a:tailEnd/>
              </a:ln>
            </p:spPr>
            <p:txBody>
              <a:bodyPr/>
              <a:lstStyle/>
              <a:p>
                <a:endParaRPr lang="en-US"/>
              </a:p>
            </p:txBody>
          </p:sp>
          <p:sp>
            <p:nvSpPr>
              <p:cNvPr id="4229" name="Freeform 329"/>
              <p:cNvSpPr>
                <a:spLocks noChangeAspect="1"/>
              </p:cNvSpPr>
              <p:nvPr/>
            </p:nvSpPr>
            <p:spPr bwMode="auto">
              <a:xfrm>
                <a:off x="3520" y="3618"/>
                <a:ext cx="124" cy="48"/>
              </a:xfrm>
              <a:custGeom>
                <a:avLst/>
                <a:gdLst>
                  <a:gd name="T0" fmla="*/ 0 w 124"/>
                  <a:gd name="T1" fmla="*/ 0 h 48"/>
                  <a:gd name="T2" fmla="*/ 124 w 124"/>
                  <a:gd name="T3" fmla="*/ 32 h 48"/>
                  <a:gd name="T4" fmla="*/ 124 w 124"/>
                  <a:gd name="T5" fmla="*/ 48 h 48"/>
                  <a:gd name="T6" fmla="*/ 0 w 124"/>
                  <a:gd name="T7" fmla="*/ 16 h 48"/>
                  <a:gd name="T8" fmla="*/ 0 w 124"/>
                  <a:gd name="T9" fmla="*/ 0 h 48"/>
                  <a:gd name="T10" fmla="*/ 0 60000 65536"/>
                  <a:gd name="T11" fmla="*/ 0 60000 65536"/>
                  <a:gd name="T12" fmla="*/ 0 60000 65536"/>
                  <a:gd name="T13" fmla="*/ 0 60000 65536"/>
                  <a:gd name="T14" fmla="*/ 0 60000 65536"/>
                  <a:gd name="T15" fmla="*/ 0 w 124"/>
                  <a:gd name="T16" fmla="*/ 0 h 48"/>
                  <a:gd name="T17" fmla="*/ 124 w 124"/>
                  <a:gd name="T18" fmla="*/ 48 h 48"/>
                </a:gdLst>
                <a:ahLst/>
                <a:cxnLst>
                  <a:cxn ang="T10">
                    <a:pos x="T0" y="T1"/>
                  </a:cxn>
                  <a:cxn ang="T11">
                    <a:pos x="T2" y="T3"/>
                  </a:cxn>
                  <a:cxn ang="T12">
                    <a:pos x="T4" y="T5"/>
                  </a:cxn>
                  <a:cxn ang="T13">
                    <a:pos x="T6" y="T7"/>
                  </a:cxn>
                  <a:cxn ang="T14">
                    <a:pos x="T8" y="T9"/>
                  </a:cxn>
                </a:cxnLst>
                <a:rect l="T15" t="T16" r="T17" b="T18"/>
                <a:pathLst>
                  <a:path w="124" h="48">
                    <a:moveTo>
                      <a:pt x="0" y="0"/>
                    </a:moveTo>
                    <a:lnTo>
                      <a:pt x="124" y="32"/>
                    </a:lnTo>
                    <a:lnTo>
                      <a:pt x="124" y="48"/>
                    </a:lnTo>
                    <a:lnTo>
                      <a:pt x="0" y="16"/>
                    </a:lnTo>
                    <a:lnTo>
                      <a:pt x="0" y="0"/>
                    </a:lnTo>
                    <a:close/>
                  </a:path>
                </a:pathLst>
              </a:custGeom>
              <a:solidFill>
                <a:srgbClr val="F6AD3C"/>
              </a:solidFill>
              <a:ln w="9525">
                <a:noFill/>
                <a:round/>
                <a:headEnd/>
                <a:tailEnd/>
              </a:ln>
            </p:spPr>
            <p:txBody>
              <a:bodyPr/>
              <a:lstStyle/>
              <a:p>
                <a:endParaRPr lang="en-US"/>
              </a:p>
            </p:txBody>
          </p:sp>
          <p:sp>
            <p:nvSpPr>
              <p:cNvPr id="4230" name="Freeform 330"/>
              <p:cNvSpPr>
                <a:spLocks noChangeAspect="1"/>
              </p:cNvSpPr>
              <p:nvPr/>
            </p:nvSpPr>
            <p:spPr bwMode="auto">
              <a:xfrm>
                <a:off x="3520" y="3618"/>
                <a:ext cx="124" cy="48"/>
              </a:xfrm>
              <a:custGeom>
                <a:avLst/>
                <a:gdLst>
                  <a:gd name="T0" fmla="*/ 0 w 124"/>
                  <a:gd name="T1" fmla="*/ 0 h 48"/>
                  <a:gd name="T2" fmla="*/ 124 w 124"/>
                  <a:gd name="T3" fmla="*/ 32 h 48"/>
                  <a:gd name="T4" fmla="*/ 124 w 124"/>
                  <a:gd name="T5" fmla="*/ 48 h 48"/>
                  <a:gd name="T6" fmla="*/ 0 w 124"/>
                  <a:gd name="T7" fmla="*/ 16 h 48"/>
                  <a:gd name="T8" fmla="*/ 0 w 124"/>
                  <a:gd name="T9" fmla="*/ 0 h 48"/>
                  <a:gd name="T10" fmla="*/ 0 60000 65536"/>
                  <a:gd name="T11" fmla="*/ 0 60000 65536"/>
                  <a:gd name="T12" fmla="*/ 0 60000 65536"/>
                  <a:gd name="T13" fmla="*/ 0 60000 65536"/>
                  <a:gd name="T14" fmla="*/ 0 60000 65536"/>
                  <a:gd name="T15" fmla="*/ 0 w 124"/>
                  <a:gd name="T16" fmla="*/ 0 h 48"/>
                  <a:gd name="T17" fmla="*/ 124 w 124"/>
                  <a:gd name="T18" fmla="*/ 48 h 48"/>
                </a:gdLst>
                <a:ahLst/>
                <a:cxnLst>
                  <a:cxn ang="T10">
                    <a:pos x="T0" y="T1"/>
                  </a:cxn>
                  <a:cxn ang="T11">
                    <a:pos x="T2" y="T3"/>
                  </a:cxn>
                  <a:cxn ang="T12">
                    <a:pos x="T4" y="T5"/>
                  </a:cxn>
                  <a:cxn ang="T13">
                    <a:pos x="T6" y="T7"/>
                  </a:cxn>
                  <a:cxn ang="T14">
                    <a:pos x="T8" y="T9"/>
                  </a:cxn>
                </a:cxnLst>
                <a:rect l="T15" t="T16" r="T17" b="T18"/>
                <a:pathLst>
                  <a:path w="124" h="48">
                    <a:moveTo>
                      <a:pt x="0" y="0"/>
                    </a:moveTo>
                    <a:lnTo>
                      <a:pt x="124" y="32"/>
                    </a:lnTo>
                    <a:lnTo>
                      <a:pt x="124" y="48"/>
                    </a:lnTo>
                    <a:lnTo>
                      <a:pt x="0" y="16"/>
                    </a:lnTo>
                    <a:lnTo>
                      <a:pt x="0" y="0"/>
                    </a:lnTo>
                  </a:path>
                </a:pathLst>
              </a:custGeom>
              <a:noFill/>
              <a:ln w="9525">
                <a:noFill/>
                <a:round/>
                <a:headEnd/>
                <a:tailEnd/>
              </a:ln>
            </p:spPr>
            <p:txBody>
              <a:bodyPr/>
              <a:lstStyle/>
              <a:p>
                <a:endParaRPr lang="en-US"/>
              </a:p>
            </p:txBody>
          </p:sp>
          <p:sp>
            <p:nvSpPr>
              <p:cNvPr id="4231" name="Freeform 331"/>
              <p:cNvSpPr>
                <a:spLocks noChangeAspect="1"/>
              </p:cNvSpPr>
              <p:nvPr/>
            </p:nvSpPr>
            <p:spPr bwMode="auto">
              <a:xfrm>
                <a:off x="3520" y="3608"/>
                <a:ext cx="142" cy="44"/>
              </a:xfrm>
              <a:custGeom>
                <a:avLst/>
                <a:gdLst>
                  <a:gd name="T0" fmla="*/ 0 w 142"/>
                  <a:gd name="T1" fmla="*/ 10 h 44"/>
                  <a:gd name="T2" fmla="*/ 124 w 142"/>
                  <a:gd name="T3" fmla="*/ 44 h 44"/>
                  <a:gd name="T4" fmla="*/ 142 w 142"/>
                  <a:gd name="T5" fmla="*/ 32 h 44"/>
                  <a:gd name="T6" fmla="*/ 24 w 142"/>
                  <a:gd name="T7" fmla="*/ 0 h 44"/>
                  <a:gd name="T8" fmla="*/ 0 w 142"/>
                  <a:gd name="T9" fmla="*/ 10 h 44"/>
                  <a:gd name="T10" fmla="*/ 0 60000 65536"/>
                  <a:gd name="T11" fmla="*/ 0 60000 65536"/>
                  <a:gd name="T12" fmla="*/ 0 60000 65536"/>
                  <a:gd name="T13" fmla="*/ 0 60000 65536"/>
                  <a:gd name="T14" fmla="*/ 0 60000 65536"/>
                  <a:gd name="T15" fmla="*/ 0 w 142"/>
                  <a:gd name="T16" fmla="*/ 0 h 44"/>
                  <a:gd name="T17" fmla="*/ 142 w 142"/>
                  <a:gd name="T18" fmla="*/ 44 h 44"/>
                </a:gdLst>
                <a:ahLst/>
                <a:cxnLst>
                  <a:cxn ang="T10">
                    <a:pos x="T0" y="T1"/>
                  </a:cxn>
                  <a:cxn ang="T11">
                    <a:pos x="T2" y="T3"/>
                  </a:cxn>
                  <a:cxn ang="T12">
                    <a:pos x="T4" y="T5"/>
                  </a:cxn>
                  <a:cxn ang="T13">
                    <a:pos x="T6" y="T7"/>
                  </a:cxn>
                  <a:cxn ang="T14">
                    <a:pos x="T8" y="T9"/>
                  </a:cxn>
                </a:cxnLst>
                <a:rect l="T15" t="T16" r="T17" b="T18"/>
                <a:pathLst>
                  <a:path w="142" h="44">
                    <a:moveTo>
                      <a:pt x="0" y="10"/>
                    </a:moveTo>
                    <a:lnTo>
                      <a:pt x="124" y="44"/>
                    </a:lnTo>
                    <a:lnTo>
                      <a:pt x="142" y="32"/>
                    </a:lnTo>
                    <a:lnTo>
                      <a:pt x="24" y="0"/>
                    </a:lnTo>
                    <a:lnTo>
                      <a:pt x="0" y="10"/>
                    </a:lnTo>
                    <a:close/>
                  </a:path>
                </a:pathLst>
              </a:custGeom>
              <a:solidFill>
                <a:srgbClr val="E48E1A"/>
              </a:solidFill>
              <a:ln w="9525">
                <a:noFill/>
                <a:round/>
                <a:headEnd/>
                <a:tailEnd/>
              </a:ln>
            </p:spPr>
            <p:txBody>
              <a:bodyPr/>
              <a:lstStyle/>
              <a:p>
                <a:endParaRPr lang="en-US"/>
              </a:p>
            </p:txBody>
          </p:sp>
          <p:sp>
            <p:nvSpPr>
              <p:cNvPr id="4232" name="Freeform 332"/>
              <p:cNvSpPr>
                <a:spLocks noChangeAspect="1"/>
              </p:cNvSpPr>
              <p:nvPr/>
            </p:nvSpPr>
            <p:spPr bwMode="auto">
              <a:xfrm>
                <a:off x="3488" y="3656"/>
                <a:ext cx="18" cy="12"/>
              </a:xfrm>
              <a:custGeom>
                <a:avLst/>
                <a:gdLst>
                  <a:gd name="T0" fmla="*/ 0 w 18"/>
                  <a:gd name="T1" fmla="*/ 0 h 12"/>
                  <a:gd name="T2" fmla="*/ 18 w 18"/>
                  <a:gd name="T3" fmla="*/ 6 h 12"/>
                  <a:gd name="T4" fmla="*/ 18 w 18"/>
                  <a:gd name="T5" fmla="*/ 12 h 12"/>
                  <a:gd name="T6" fmla="*/ 0 w 18"/>
                  <a:gd name="T7" fmla="*/ 6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6"/>
                    </a:lnTo>
                    <a:lnTo>
                      <a:pt x="18" y="12"/>
                    </a:lnTo>
                    <a:lnTo>
                      <a:pt x="0" y="6"/>
                    </a:lnTo>
                    <a:lnTo>
                      <a:pt x="0" y="0"/>
                    </a:lnTo>
                    <a:close/>
                  </a:path>
                </a:pathLst>
              </a:custGeom>
              <a:solidFill>
                <a:srgbClr val="E48E1A"/>
              </a:solidFill>
              <a:ln w="9525">
                <a:noFill/>
                <a:round/>
                <a:headEnd/>
                <a:tailEnd/>
              </a:ln>
            </p:spPr>
            <p:txBody>
              <a:bodyPr/>
              <a:lstStyle/>
              <a:p>
                <a:endParaRPr lang="en-US"/>
              </a:p>
            </p:txBody>
          </p:sp>
          <p:sp>
            <p:nvSpPr>
              <p:cNvPr id="4233" name="Freeform 333"/>
              <p:cNvSpPr>
                <a:spLocks noChangeAspect="1"/>
              </p:cNvSpPr>
              <p:nvPr/>
            </p:nvSpPr>
            <p:spPr bwMode="auto">
              <a:xfrm>
                <a:off x="3488" y="3656"/>
                <a:ext cx="18" cy="14"/>
              </a:xfrm>
              <a:custGeom>
                <a:avLst/>
                <a:gdLst>
                  <a:gd name="T0" fmla="*/ 0 w 18"/>
                  <a:gd name="T1" fmla="*/ 6 h 14"/>
                  <a:gd name="T2" fmla="*/ 0 w 18"/>
                  <a:gd name="T3" fmla="*/ 0 h 14"/>
                  <a:gd name="T4" fmla="*/ 0 w 18"/>
                  <a:gd name="T5" fmla="*/ 0 h 14"/>
                  <a:gd name="T6" fmla="*/ 0 w 18"/>
                  <a:gd name="T7" fmla="*/ 6 h 14"/>
                  <a:gd name="T8" fmla="*/ 18 w 18"/>
                  <a:gd name="T9" fmla="*/ 14 h 14"/>
                  <a:gd name="T10" fmla="*/ 18 w 18"/>
                  <a:gd name="T11" fmla="*/ 12 h 14"/>
                  <a:gd name="T12" fmla="*/ 0 w 18"/>
                  <a:gd name="T13" fmla="*/ 6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6"/>
                    </a:moveTo>
                    <a:lnTo>
                      <a:pt x="0" y="0"/>
                    </a:lnTo>
                    <a:lnTo>
                      <a:pt x="0" y="6"/>
                    </a:lnTo>
                    <a:lnTo>
                      <a:pt x="18" y="14"/>
                    </a:lnTo>
                    <a:lnTo>
                      <a:pt x="18" y="12"/>
                    </a:lnTo>
                    <a:lnTo>
                      <a:pt x="0" y="6"/>
                    </a:lnTo>
                    <a:close/>
                  </a:path>
                </a:pathLst>
              </a:custGeom>
              <a:solidFill>
                <a:srgbClr val="FDE5B7"/>
              </a:solidFill>
              <a:ln w="9525">
                <a:noFill/>
                <a:round/>
                <a:headEnd/>
                <a:tailEnd/>
              </a:ln>
            </p:spPr>
            <p:txBody>
              <a:bodyPr/>
              <a:lstStyle/>
              <a:p>
                <a:endParaRPr lang="en-US"/>
              </a:p>
            </p:txBody>
          </p:sp>
          <p:sp>
            <p:nvSpPr>
              <p:cNvPr id="4234" name="Freeform 334"/>
              <p:cNvSpPr>
                <a:spLocks noChangeAspect="1"/>
              </p:cNvSpPr>
              <p:nvPr/>
            </p:nvSpPr>
            <p:spPr bwMode="auto">
              <a:xfrm>
                <a:off x="3626" y="3686"/>
                <a:ext cx="18" cy="12"/>
              </a:xfrm>
              <a:custGeom>
                <a:avLst/>
                <a:gdLst>
                  <a:gd name="T0" fmla="*/ 0 w 18"/>
                  <a:gd name="T1" fmla="*/ 0 h 12"/>
                  <a:gd name="T2" fmla="*/ 18 w 18"/>
                  <a:gd name="T3" fmla="*/ 4 h 12"/>
                  <a:gd name="T4" fmla="*/ 18 w 18"/>
                  <a:gd name="T5" fmla="*/ 12 h 12"/>
                  <a:gd name="T6" fmla="*/ 0 w 18"/>
                  <a:gd name="T7" fmla="*/ 6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4"/>
                    </a:lnTo>
                    <a:lnTo>
                      <a:pt x="18" y="12"/>
                    </a:lnTo>
                    <a:lnTo>
                      <a:pt x="0" y="6"/>
                    </a:lnTo>
                    <a:lnTo>
                      <a:pt x="0" y="0"/>
                    </a:lnTo>
                    <a:close/>
                  </a:path>
                </a:pathLst>
              </a:custGeom>
              <a:solidFill>
                <a:srgbClr val="E48E1A"/>
              </a:solidFill>
              <a:ln w="9525">
                <a:noFill/>
                <a:round/>
                <a:headEnd/>
                <a:tailEnd/>
              </a:ln>
            </p:spPr>
            <p:txBody>
              <a:bodyPr/>
              <a:lstStyle/>
              <a:p>
                <a:endParaRPr lang="en-US"/>
              </a:p>
            </p:txBody>
          </p:sp>
          <p:sp>
            <p:nvSpPr>
              <p:cNvPr id="4235" name="Freeform 335"/>
              <p:cNvSpPr>
                <a:spLocks noChangeAspect="1"/>
              </p:cNvSpPr>
              <p:nvPr/>
            </p:nvSpPr>
            <p:spPr bwMode="auto">
              <a:xfrm>
                <a:off x="3626" y="3684"/>
                <a:ext cx="18" cy="14"/>
              </a:xfrm>
              <a:custGeom>
                <a:avLst/>
                <a:gdLst>
                  <a:gd name="T0" fmla="*/ 0 w 18"/>
                  <a:gd name="T1" fmla="*/ 8 h 14"/>
                  <a:gd name="T2" fmla="*/ 0 w 18"/>
                  <a:gd name="T3" fmla="*/ 2 h 14"/>
                  <a:gd name="T4" fmla="*/ 0 w 18"/>
                  <a:gd name="T5" fmla="*/ 0 h 14"/>
                  <a:gd name="T6" fmla="*/ 0 w 18"/>
                  <a:gd name="T7" fmla="*/ 8 h 14"/>
                  <a:gd name="T8" fmla="*/ 18 w 18"/>
                  <a:gd name="T9" fmla="*/ 14 h 14"/>
                  <a:gd name="T10" fmla="*/ 18 w 18"/>
                  <a:gd name="T11" fmla="*/ 14 h 14"/>
                  <a:gd name="T12" fmla="*/ 0 w 18"/>
                  <a:gd name="T13" fmla="*/ 8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8"/>
                    </a:moveTo>
                    <a:lnTo>
                      <a:pt x="0" y="2"/>
                    </a:lnTo>
                    <a:lnTo>
                      <a:pt x="0" y="0"/>
                    </a:lnTo>
                    <a:lnTo>
                      <a:pt x="0" y="8"/>
                    </a:lnTo>
                    <a:lnTo>
                      <a:pt x="18" y="14"/>
                    </a:lnTo>
                    <a:lnTo>
                      <a:pt x="0" y="8"/>
                    </a:lnTo>
                    <a:close/>
                  </a:path>
                </a:pathLst>
              </a:custGeom>
              <a:solidFill>
                <a:srgbClr val="FDE5B7"/>
              </a:solidFill>
              <a:ln w="9525">
                <a:noFill/>
                <a:round/>
                <a:headEnd/>
                <a:tailEnd/>
              </a:ln>
            </p:spPr>
            <p:txBody>
              <a:bodyPr/>
              <a:lstStyle/>
              <a:p>
                <a:endParaRPr lang="en-US"/>
              </a:p>
            </p:txBody>
          </p:sp>
          <p:sp>
            <p:nvSpPr>
              <p:cNvPr id="4236" name="Freeform 336"/>
              <p:cNvSpPr>
                <a:spLocks noChangeAspect="1"/>
              </p:cNvSpPr>
              <p:nvPr/>
            </p:nvSpPr>
            <p:spPr bwMode="auto">
              <a:xfrm>
                <a:off x="3626" y="3696"/>
                <a:ext cx="18" cy="14"/>
              </a:xfrm>
              <a:custGeom>
                <a:avLst/>
                <a:gdLst>
                  <a:gd name="T0" fmla="*/ 0 w 18"/>
                  <a:gd name="T1" fmla="*/ 0 h 14"/>
                  <a:gd name="T2" fmla="*/ 18 w 18"/>
                  <a:gd name="T3" fmla="*/ 6 h 14"/>
                  <a:gd name="T4" fmla="*/ 18 w 18"/>
                  <a:gd name="T5" fmla="*/ 14 h 14"/>
                  <a:gd name="T6" fmla="*/ 0 w 18"/>
                  <a:gd name="T7" fmla="*/ 6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8" y="6"/>
                    </a:lnTo>
                    <a:lnTo>
                      <a:pt x="18" y="14"/>
                    </a:lnTo>
                    <a:lnTo>
                      <a:pt x="0" y="6"/>
                    </a:lnTo>
                    <a:lnTo>
                      <a:pt x="0" y="0"/>
                    </a:lnTo>
                    <a:close/>
                  </a:path>
                </a:pathLst>
              </a:custGeom>
              <a:solidFill>
                <a:srgbClr val="E48E1A"/>
              </a:solidFill>
              <a:ln w="9525">
                <a:noFill/>
                <a:round/>
                <a:headEnd/>
                <a:tailEnd/>
              </a:ln>
            </p:spPr>
            <p:txBody>
              <a:bodyPr/>
              <a:lstStyle/>
              <a:p>
                <a:endParaRPr lang="en-US"/>
              </a:p>
            </p:txBody>
          </p:sp>
          <p:sp>
            <p:nvSpPr>
              <p:cNvPr id="4237" name="Freeform 337"/>
              <p:cNvSpPr>
                <a:spLocks noChangeAspect="1"/>
              </p:cNvSpPr>
              <p:nvPr/>
            </p:nvSpPr>
            <p:spPr bwMode="auto">
              <a:xfrm>
                <a:off x="3626" y="3696"/>
                <a:ext cx="18" cy="14"/>
              </a:xfrm>
              <a:custGeom>
                <a:avLst/>
                <a:gdLst>
                  <a:gd name="T0" fmla="*/ 0 w 18"/>
                  <a:gd name="T1" fmla="*/ 6 h 14"/>
                  <a:gd name="T2" fmla="*/ 0 w 18"/>
                  <a:gd name="T3" fmla="*/ 0 h 14"/>
                  <a:gd name="T4" fmla="*/ 0 w 18"/>
                  <a:gd name="T5" fmla="*/ 0 h 14"/>
                  <a:gd name="T6" fmla="*/ 0 w 18"/>
                  <a:gd name="T7" fmla="*/ 8 h 14"/>
                  <a:gd name="T8" fmla="*/ 18 w 18"/>
                  <a:gd name="T9" fmla="*/ 14 h 14"/>
                  <a:gd name="T10" fmla="*/ 18 w 18"/>
                  <a:gd name="T11" fmla="*/ 14 h 14"/>
                  <a:gd name="T12" fmla="*/ 0 w 18"/>
                  <a:gd name="T13" fmla="*/ 6 h 14"/>
                  <a:gd name="T14" fmla="*/ 0 60000 65536"/>
                  <a:gd name="T15" fmla="*/ 0 60000 65536"/>
                  <a:gd name="T16" fmla="*/ 0 60000 65536"/>
                  <a:gd name="T17" fmla="*/ 0 60000 65536"/>
                  <a:gd name="T18" fmla="*/ 0 60000 65536"/>
                  <a:gd name="T19" fmla="*/ 0 60000 65536"/>
                  <a:gd name="T20" fmla="*/ 0 60000 65536"/>
                  <a:gd name="T21" fmla="*/ 0 w 18"/>
                  <a:gd name="T22" fmla="*/ 0 h 14"/>
                  <a:gd name="T23" fmla="*/ 18 w 1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4">
                    <a:moveTo>
                      <a:pt x="0" y="6"/>
                    </a:moveTo>
                    <a:lnTo>
                      <a:pt x="0" y="0"/>
                    </a:lnTo>
                    <a:lnTo>
                      <a:pt x="0" y="8"/>
                    </a:lnTo>
                    <a:lnTo>
                      <a:pt x="18" y="14"/>
                    </a:lnTo>
                    <a:lnTo>
                      <a:pt x="0" y="6"/>
                    </a:lnTo>
                    <a:close/>
                  </a:path>
                </a:pathLst>
              </a:custGeom>
              <a:solidFill>
                <a:srgbClr val="FDE5B7"/>
              </a:solidFill>
              <a:ln w="9525">
                <a:noFill/>
                <a:round/>
                <a:headEnd/>
                <a:tailEnd/>
              </a:ln>
            </p:spPr>
            <p:txBody>
              <a:bodyPr/>
              <a:lstStyle/>
              <a:p>
                <a:endParaRPr lang="en-US"/>
              </a:p>
            </p:txBody>
          </p:sp>
          <p:sp>
            <p:nvSpPr>
              <p:cNvPr id="4238" name="Freeform 338"/>
              <p:cNvSpPr>
                <a:spLocks noChangeAspect="1"/>
              </p:cNvSpPr>
              <p:nvPr/>
            </p:nvSpPr>
            <p:spPr bwMode="auto">
              <a:xfrm>
                <a:off x="3626" y="3708"/>
                <a:ext cx="18" cy="12"/>
              </a:xfrm>
              <a:custGeom>
                <a:avLst/>
                <a:gdLst>
                  <a:gd name="T0" fmla="*/ 0 w 18"/>
                  <a:gd name="T1" fmla="*/ 0 h 12"/>
                  <a:gd name="T2" fmla="*/ 18 w 18"/>
                  <a:gd name="T3" fmla="*/ 6 h 12"/>
                  <a:gd name="T4" fmla="*/ 18 w 18"/>
                  <a:gd name="T5" fmla="*/ 12 h 12"/>
                  <a:gd name="T6" fmla="*/ 0 w 18"/>
                  <a:gd name="T7" fmla="*/ 6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6"/>
                    </a:lnTo>
                    <a:lnTo>
                      <a:pt x="18" y="12"/>
                    </a:lnTo>
                    <a:lnTo>
                      <a:pt x="0" y="6"/>
                    </a:lnTo>
                    <a:lnTo>
                      <a:pt x="0" y="0"/>
                    </a:lnTo>
                    <a:close/>
                  </a:path>
                </a:pathLst>
              </a:custGeom>
              <a:solidFill>
                <a:srgbClr val="E48E1A"/>
              </a:solidFill>
              <a:ln w="9525">
                <a:noFill/>
                <a:round/>
                <a:headEnd/>
                <a:tailEnd/>
              </a:ln>
            </p:spPr>
            <p:txBody>
              <a:bodyPr/>
              <a:lstStyle/>
              <a:p>
                <a:endParaRPr lang="en-US"/>
              </a:p>
            </p:txBody>
          </p:sp>
          <p:sp>
            <p:nvSpPr>
              <p:cNvPr id="4239" name="Freeform 339"/>
              <p:cNvSpPr>
                <a:spLocks noChangeAspect="1"/>
              </p:cNvSpPr>
              <p:nvPr/>
            </p:nvSpPr>
            <p:spPr bwMode="auto">
              <a:xfrm>
                <a:off x="3626" y="3708"/>
                <a:ext cx="18" cy="12"/>
              </a:xfrm>
              <a:custGeom>
                <a:avLst/>
                <a:gdLst>
                  <a:gd name="T0" fmla="*/ 0 w 18"/>
                  <a:gd name="T1" fmla="*/ 6 h 12"/>
                  <a:gd name="T2" fmla="*/ 0 w 18"/>
                  <a:gd name="T3" fmla="*/ 0 h 12"/>
                  <a:gd name="T4" fmla="*/ 0 w 18"/>
                  <a:gd name="T5" fmla="*/ 0 h 12"/>
                  <a:gd name="T6" fmla="*/ 0 w 18"/>
                  <a:gd name="T7" fmla="*/ 6 h 12"/>
                  <a:gd name="T8" fmla="*/ 18 w 18"/>
                  <a:gd name="T9" fmla="*/ 12 h 12"/>
                  <a:gd name="T10" fmla="*/ 18 w 18"/>
                  <a:gd name="T11" fmla="*/ 12 h 12"/>
                  <a:gd name="T12" fmla="*/ 0 w 18"/>
                  <a:gd name="T13" fmla="*/ 6 h 12"/>
                  <a:gd name="T14" fmla="*/ 0 60000 65536"/>
                  <a:gd name="T15" fmla="*/ 0 60000 65536"/>
                  <a:gd name="T16" fmla="*/ 0 60000 65536"/>
                  <a:gd name="T17" fmla="*/ 0 60000 65536"/>
                  <a:gd name="T18" fmla="*/ 0 60000 65536"/>
                  <a:gd name="T19" fmla="*/ 0 60000 65536"/>
                  <a:gd name="T20" fmla="*/ 0 60000 65536"/>
                  <a:gd name="T21" fmla="*/ 0 w 18"/>
                  <a:gd name="T22" fmla="*/ 0 h 12"/>
                  <a:gd name="T23" fmla="*/ 18 w 1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2">
                    <a:moveTo>
                      <a:pt x="0" y="6"/>
                    </a:moveTo>
                    <a:lnTo>
                      <a:pt x="0" y="0"/>
                    </a:lnTo>
                    <a:lnTo>
                      <a:pt x="0" y="6"/>
                    </a:lnTo>
                    <a:lnTo>
                      <a:pt x="18" y="12"/>
                    </a:lnTo>
                    <a:lnTo>
                      <a:pt x="0" y="6"/>
                    </a:lnTo>
                    <a:close/>
                  </a:path>
                </a:pathLst>
              </a:custGeom>
              <a:solidFill>
                <a:srgbClr val="FDE5B7"/>
              </a:solidFill>
              <a:ln w="9525">
                <a:noFill/>
                <a:round/>
                <a:headEnd/>
                <a:tailEnd/>
              </a:ln>
            </p:spPr>
            <p:txBody>
              <a:bodyPr/>
              <a:lstStyle/>
              <a:p>
                <a:endParaRPr lang="en-US"/>
              </a:p>
            </p:txBody>
          </p:sp>
          <p:sp>
            <p:nvSpPr>
              <p:cNvPr id="4240" name="Freeform 340"/>
              <p:cNvSpPr>
                <a:spLocks noChangeAspect="1"/>
              </p:cNvSpPr>
              <p:nvPr/>
            </p:nvSpPr>
            <p:spPr bwMode="auto">
              <a:xfrm>
                <a:off x="3576" y="3712"/>
                <a:ext cx="78" cy="72"/>
              </a:xfrm>
              <a:custGeom>
                <a:avLst/>
                <a:gdLst>
                  <a:gd name="T0" fmla="*/ 78 w 78"/>
                  <a:gd name="T1" fmla="*/ 0 h 72"/>
                  <a:gd name="T2" fmla="*/ 78 w 78"/>
                  <a:gd name="T3" fmla="*/ 8 h 72"/>
                  <a:gd name="T4" fmla="*/ 0 w 78"/>
                  <a:gd name="T5" fmla="*/ 72 h 72"/>
                  <a:gd name="T6" fmla="*/ 0 w 78"/>
                  <a:gd name="T7" fmla="*/ 66 h 72"/>
                  <a:gd name="T8" fmla="*/ 78 w 78"/>
                  <a:gd name="T9" fmla="*/ 0 h 72"/>
                  <a:gd name="T10" fmla="*/ 0 60000 65536"/>
                  <a:gd name="T11" fmla="*/ 0 60000 65536"/>
                  <a:gd name="T12" fmla="*/ 0 60000 65536"/>
                  <a:gd name="T13" fmla="*/ 0 60000 65536"/>
                  <a:gd name="T14" fmla="*/ 0 60000 65536"/>
                  <a:gd name="T15" fmla="*/ 0 w 78"/>
                  <a:gd name="T16" fmla="*/ 0 h 72"/>
                  <a:gd name="T17" fmla="*/ 78 w 78"/>
                  <a:gd name="T18" fmla="*/ 72 h 72"/>
                </a:gdLst>
                <a:ahLst/>
                <a:cxnLst>
                  <a:cxn ang="T10">
                    <a:pos x="T0" y="T1"/>
                  </a:cxn>
                  <a:cxn ang="T11">
                    <a:pos x="T2" y="T3"/>
                  </a:cxn>
                  <a:cxn ang="T12">
                    <a:pos x="T4" y="T5"/>
                  </a:cxn>
                  <a:cxn ang="T13">
                    <a:pos x="T6" y="T7"/>
                  </a:cxn>
                  <a:cxn ang="T14">
                    <a:pos x="T8" y="T9"/>
                  </a:cxn>
                </a:cxnLst>
                <a:rect l="T15" t="T16" r="T17" b="T18"/>
                <a:pathLst>
                  <a:path w="78" h="72">
                    <a:moveTo>
                      <a:pt x="78" y="0"/>
                    </a:moveTo>
                    <a:lnTo>
                      <a:pt x="78" y="8"/>
                    </a:lnTo>
                    <a:lnTo>
                      <a:pt x="0" y="72"/>
                    </a:lnTo>
                    <a:lnTo>
                      <a:pt x="0" y="66"/>
                    </a:lnTo>
                    <a:lnTo>
                      <a:pt x="78" y="0"/>
                    </a:lnTo>
                    <a:close/>
                  </a:path>
                </a:pathLst>
              </a:custGeom>
              <a:solidFill>
                <a:srgbClr val="F6AD3C"/>
              </a:solidFill>
              <a:ln w="9525">
                <a:noFill/>
                <a:round/>
                <a:headEnd/>
                <a:tailEnd/>
              </a:ln>
            </p:spPr>
            <p:txBody>
              <a:bodyPr/>
              <a:lstStyle/>
              <a:p>
                <a:endParaRPr lang="en-US"/>
              </a:p>
            </p:txBody>
          </p:sp>
          <p:sp>
            <p:nvSpPr>
              <p:cNvPr id="4241" name="Freeform 341"/>
              <p:cNvSpPr>
                <a:spLocks noChangeAspect="1"/>
              </p:cNvSpPr>
              <p:nvPr/>
            </p:nvSpPr>
            <p:spPr bwMode="auto">
              <a:xfrm>
                <a:off x="3396" y="3718"/>
                <a:ext cx="180" cy="66"/>
              </a:xfrm>
              <a:custGeom>
                <a:avLst/>
                <a:gdLst>
                  <a:gd name="T0" fmla="*/ 180 w 180"/>
                  <a:gd name="T1" fmla="*/ 60 h 66"/>
                  <a:gd name="T2" fmla="*/ 0 w 180"/>
                  <a:gd name="T3" fmla="*/ 0 h 66"/>
                  <a:gd name="T4" fmla="*/ 2 w 180"/>
                  <a:gd name="T5" fmla="*/ 4 h 66"/>
                  <a:gd name="T6" fmla="*/ 180 w 180"/>
                  <a:gd name="T7" fmla="*/ 66 h 66"/>
                  <a:gd name="T8" fmla="*/ 180 w 180"/>
                  <a:gd name="T9" fmla="*/ 60 h 66"/>
                  <a:gd name="T10" fmla="*/ 0 60000 65536"/>
                  <a:gd name="T11" fmla="*/ 0 60000 65536"/>
                  <a:gd name="T12" fmla="*/ 0 60000 65536"/>
                  <a:gd name="T13" fmla="*/ 0 60000 65536"/>
                  <a:gd name="T14" fmla="*/ 0 60000 65536"/>
                  <a:gd name="T15" fmla="*/ 0 w 180"/>
                  <a:gd name="T16" fmla="*/ 0 h 66"/>
                  <a:gd name="T17" fmla="*/ 180 w 180"/>
                  <a:gd name="T18" fmla="*/ 66 h 66"/>
                </a:gdLst>
                <a:ahLst/>
                <a:cxnLst>
                  <a:cxn ang="T10">
                    <a:pos x="T0" y="T1"/>
                  </a:cxn>
                  <a:cxn ang="T11">
                    <a:pos x="T2" y="T3"/>
                  </a:cxn>
                  <a:cxn ang="T12">
                    <a:pos x="T4" y="T5"/>
                  </a:cxn>
                  <a:cxn ang="T13">
                    <a:pos x="T6" y="T7"/>
                  </a:cxn>
                  <a:cxn ang="T14">
                    <a:pos x="T8" y="T9"/>
                  </a:cxn>
                </a:cxnLst>
                <a:rect l="T15" t="T16" r="T17" b="T18"/>
                <a:pathLst>
                  <a:path w="180" h="66">
                    <a:moveTo>
                      <a:pt x="180" y="60"/>
                    </a:moveTo>
                    <a:lnTo>
                      <a:pt x="0" y="0"/>
                    </a:lnTo>
                    <a:lnTo>
                      <a:pt x="2" y="4"/>
                    </a:lnTo>
                    <a:lnTo>
                      <a:pt x="180" y="66"/>
                    </a:lnTo>
                    <a:lnTo>
                      <a:pt x="180" y="60"/>
                    </a:lnTo>
                    <a:close/>
                  </a:path>
                </a:pathLst>
              </a:custGeom>
              <a:solidFill>
                <a:srgbClr val="FDE5B7"/>
              </a:solidFill>
              <a:ln w="9525">
                <a:noFill/>
                <a:round/>
                <a:headEnd/>
                <a:tailEnd/>
              </a:ln>
            </p:spPr>
            <p:txBody>
              <a:bodyPr/>
              <a:lstStyle/>
              <a:p>
                <a:endParaRPr lang="en-US"/>
              </a:p>
            </p:txBody>
          </p:sp>
          <p:sp>
            <p:nvSpPr>
              <p:cNvPr id="4242" name="Freeform 342"/>
              <p:cNvSpPr>
                <a:spLocks noChangeAspect="1"/>
              </p:cNvSpPr>
              <p:nvPr/>
            </p:nvSpPr>
            <p:spPr bwMode="auto">
              <a:xfrm>
                <a:off x="3398" y="3664"/>
                <a:ext cx="256" cy="114"/>
              </a:xfrm>
              <a:custGeom>
                <a:avLst/>
                <a:gdLst>
                  <a:gd name="T0" fmla="*/ 82 w 256"/>
                  <a:gd name="T1" fmla="*/ 0 h 114"/>
                  <a:gd name="T2" fmla="*/ 256 w 256"/>
                  <a:gd name="T3" fmla="*/ 48 h 114"/>
                  <a:gd name="T4" fmla="*/ 178 w 256"/>
                  <a:gd name="T5" fmla="*/ 114 h 114"/>
                  <a:gd name="T6" fmla="*/ 0 w 256"/>
                  <a:gd name="T7" fmla="*/ 54 h 114"/>
                  <a:gd name="T8" fmla="*/ 82 w 256"/>
                  <a:gd name="T9" fmla="*/ 0 h 114"/>
                  <a:gd name="T10" fmla="*/ 0 60000 65536"/>
                  <a:gd name="T11" fmla="*/ 0 60000 65536"/>
                  <a:gd name="T12" fmla="*/ 0 60000 65536"/>
                  <a:gd name="T13" fmla="*/ 0 60000 65536"/>
                  <a:gd name="T14" fmla="*/ 0 60000 65536"/>
                  <a:gd name="T15" fmla="*/ 0 w 256"/>
                  <a:gd name="T16" fmla="*/ 0 h 114"/>
                  <a:gd name="T17" fmla="*/ 256 w 256"/>
                  <a:gd name="T18" fmla="*/ 114 h 114"/>
                </a:gdLst>
                <a:ahLst/>
                <a:cxnLst>
                  <a:cxn ang="T10">
                    <a:pos x="T0" y="T1"/>
                  </a:cxn>
                  <a:cxn ang="T11">
                    <a:pos x="T2" y="T3"/>
                  </a:cxn>
                  <a:cxn ang="T12">
                    <a:pos x="T4" y="T5"/>
                  </a:cxn>
                  <a:cxn ang="T13">
                    <a:pos x="T6" y="T7"/>
                  </a:cxn>
                  <a:cxn ang="T14">
                    <a:pos x="T8" y="T9"/>
                  </a:cxn>
                </a:cxnLst>
                <a:rect l="T15" t="T16" r="T17" b="T18"/>
                <a:pathLst>
                  <a:path w="256" h="114">
                    <a:moveTo>
                      <a:pt x="82" y="0"/>
                    </a:moveTo>
                    <a:lnTo>
                      <a:pt x="256" y="48"/>
                    </a:lnTo>
                    <a:lnTo>
                      <a:pt x="178" y="114"/>
                    </a:lnTo>
                    <a:lnTo>
                      <a:pt x="0" y="54"/>
                    </a:lnTo>
                    <a:lnTo>
                      <a:pt x="82" y="0"/>
                    </a:lnTo>
                    <a:close/>
                  </a:path>
                </a:pathLst>
              </a:custGeom>
              <a:solidFill>
                <a:srgbClr val="FBCD73"/>
              </a:solidFill>
              <a:ln w="9525">
                <a:noFill/>
                <a:round/>
                <a:headEnd/>
                <a:tailEnd/>
              </a:ln>
            </p:spPr>
            <p:txBody>
              <a:bodyPr/>
              <a:lstStyle/>
              <a:p>
                <a:endParaRPr lang="en-US"/>
              </a:p>
            </p:txBody>
          </p:sp>
          <p:sp>
            <p:nvSpPr>
              <p:cNvPr id="4243" name="Freeform 343"/>
              <p:cNvSpPr>
                <a:spLocks noChangeAspect="1"/>
              </p:cNvSpPr>
              <p:nvPr/>
            </p:nvSpPr>
            <p:spPr bwMode="auto">
              <a:xfrm>
                <a:off x="3586" y="3448"/>
                <a:ext cx="148" cy="168"/>
              </a:xfrm>
              <a:custGeom>
                <a:avLst/>
                <a:gdLst>
                  <a:gd name="T0" fmla="*/ 416 w 74"/>
                  <a:gd name="T1" fmla="*/ 672 h 84"/>
                  <a:gd name="T2" fmla="*/ 568 w 74"/>
                  <a:gd name="T3" fmla="*/ 552 h 84"/>
                  <a:gd name="T4" fmla="*/ 568 w 74"/>
                  <a:gd name="T5" fmla="*/ 240 h 84"/>
                  <a:gd name="T6" fmla="*/ 528 w 74"/>
                  <a:gd name="T7" fmla="*/ 0 h 84"/>
                  <a:gd name="T8" fmla="*/ 200 w 74"/>
                  <a:gd name="T9" fmla="*/ 8 h 84"/>
                  <a:gd name="T10" fmla="*/ 0 w 74"/>
                  <a:gd name="T11" fmla="*/ 40 h 84"/>
                  <a:gd name="T12" fmla="*/ 208 w 74"/>
                  <a:gd name="T13" fmla="*/ 656 h 84"/>
                  <a:gd name="T14" fmla="*/ 416 w 74"/>
                  <a:gd name="T15" fmla="*/ 672 h 84"/>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84"/>
                  <a:gd name="T26" fmla="*/ 74 w 74"/>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84">
                    <a:moveTo>
                      <a:pt x="52" y="84"/>
                    </a:moveTo>
                    <a:cubicBezTo>
                      <a:pt x="71" y="69"/>
                      <a:pt x="71" y="69"/>
                      <a:pt x="71" y="69"/>
                    </a:cubicBezTo>
                    <a:cubicBezTo>
                      <a:pt x="74" y="52"/>
                      <a:pt x="73" y="43"/>
                      <a:pt x="71" y="30"/>
                    </a:cubicBezTo>
                    <a:cubicBezTo>
                      <a:pt x="67" y="16"/>
                      <a:pt x="66" y="0"/>
                      <a:pt x="66" y="0"/>
                    </a:cubicBezTo>
                    <a:cubicBezTo>
                      <a:pt x="25" y="1"/>
                      <a:pt x="25" y="1"/>
                      <a:pt x="25" y="1"/>
                    </a:cubicBezTo>
                    <a:cubicBezTo>
                      <a:pt x="0" y="5"/>
                      <a:pt x="0" y="5"/>
                      <a:pt x="0" y="5"/>
                    </a:cubicBezTo>
                    <a:cubicBezTo>
                      <a:pt x="26" y="82"/>
                      <a:pt x="26" y="82"/>
                      <a:pt x="26" y="82"/>
                    </a:cubicBezTo>
                    <a:lnTo>
                      <a:pt x="52" y="84"/>
                    </a:lnTo>
                    <a:close/>
                  </a:path>
                </a:pathLst>
              </a:custGeom>
              <a:solidFill>
                <a:srgbClr val="E08200"/>
              </a:solidFill>
              <a:ln w="9525">
                <a:noFill/>
                <a:round/>
                <a:headEnd/>
                <a:tailEnd/>
              </a:ln>
            </p:spPr>
            <p:txBody>
              <a:bodyPr/>
              <a:lstStyle/>
              <a:p>
                <a:endParaRPr lang="en-US"/>
              </a:p>
            </p:txBody>
          </p:sp>
          <p:sp>
            <p:nvSpPr>
              <p:cNvPr id="4244" name="Freeform 344"/>
              <p:cNvSpPr>
                <a:spLocks noChangeAspect="1"/>
              </p:cNvSpPr>
              <p:nvPr/>
            </p:nvSpPr>
            <p:spPr bwMode="auto">
              <a:xfrm>
                <a:off x="3586" y="3438"/>
                <a:ext cx="132" cy="36"/>
              </a:xfrm>
              <a:custGeom>
                <a:avLst/>
                <a:gdLst>
                  <a:gd name="T0" fmla="*/ 100 w 132"/>
                  <a:gd name="T1" fmla="*/ 32 h 36"/>
                  <a:gd name="T2" fmla="*/ 132 w 132"/>
                  <a:gd name="T3" fmla="*/ 10 h 36"/>
                  <a:gd name="T4" fmla="*/ 58 w 132"/>
                  <a:gd name="T5" fmla="*/ 0 h 36"/>
                  <a:gd name="T6" fmla="*/ 0 w 132"/>
                  <a:gd name="T7" fmla="*/ 16 h 36"/>
                  <a:gd name="T8" fmla="*/ 90 w 132"/>
                  <a:gd name="T9" fmla="*/ 36 h 36"/>
                  <a:gd name="T10" fmla="*/ 100 w 132"/>
                  <a:gd name="T11" fmla="*/ 32 h 36"/>
                  <a:gd name="T12" fmla="*/ 0 60000 65536"/>
                  <a:gd name="T13" fmla="*/ 0 60000 65536"/>
                  <a:gd name="T14" fmla="*/ 0 60000 65536"/>
                  <a:gd name="T15" fmla="*/ 0 60000 65536"/>
                  <a:gd name="T16" fmla="*/ 0 60000 65536"/>
                  <a:gd name="T17" fmla="*/ 0 60000 65536"/>
                  <a:gd name="T18" fmla="*/ 0 w 132"/>
                  <a:gd name="T19" fmla="*/ 0 h 36"/>
                  <a:gd name="T20" fmla="*/ 132 w 13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32" h="36">
                    <a:moveTo>
                      <a:pt x="100" y="32"/>
                    </a:moveTo>
                    <a:lnTo>
                      <a:pt x="132" y="10"/>
                    </a:lnTo>
                    <a:lnTo>
                      <a:pt x="58" y="0"/>
                    </a:lnTo>
                    <a:lnTo>
                      <a:pt x="0" y="16"/>
                    </a:lnTo>
                    <a:lnTo>
                      <a:pt x="90" y="36"/>
                    </a:lnTo>
                    <a:lnTo>
                      <a:pt x="100" y="32"/>
                    </a:lnTo>
                    <a:close/>
                  </a:path>
                </a:pathLst>
              </a:custGeom>
              <a:solidFill>
                <a:srgbClr val="E59529"/>
              </a:solidFill>
              <a:ln w="9525">
                <a:noFill/>
                <a:round/>
                <a:headEnd/>
                <a:tailEnd/>
              </a:ln>
            </p:spPr>
            <p:txBody>
              <a:bodyPr/>
              <a:lstStyle/>
              <a:p>
                <a:endParaRPr lang="en-US"/>
              </a:p>
            </p:txBody>
          </p:sp>
          <p:sp>
            <p:nvSpPr>
              <p:cNvPr id="4245" name="Freeform 345"/>
              <p:cNvSpPr>
                <a:spLocks noChangeAspect="1"/>
              </p:cNvSpPr>
              <p:nvPr/>
            </p:nvSpPr>
            <p:spPr bwMode="auto">
              <a:xfrm>
                <a:off x="3512" y="3454"/>
                <a:ext cx="182" cy="200"/>
              </a:xfrm>
              <a:custGeom>
                <a:avLst/>
                <a:gdLst>
                  <a:gd name="T0" fmla="*/ 16 w 91"/>
                  <a:gd name="T1" fmla="*/ 40 h 100"/>
                  <a:gd name="T2" fmla="*/ 80 w 91"/>
                  <a:gd name="T3" fmla="*/ 0 h 100"/>
                  <a:gd name="T4" fmla="*/ 712 w 91"/>
                  <a:gd name="T5" fmla="*/ 64 h 100"/>
                  <a:gd name="T6" fmla="*/ 720 w 91"/>
                  <a:gd name="T7" fmla="*/ 80 h 100"/>
                  <a:gd name="T8" fmla="*/ 728 w 91"/>
                  <a:gd name="T9" fmla="*/ 712 h 100"/>
                  <a:gd name="T10" fmla="*/ 712 w 91"/>
                  <a:gd name="T11" fmla="*/ 736 h 100"/>
                  <a:gd name="T12" fmla="*/ 640 w 91"/>
                  <a:gd name="T13" fmla="*/ 792 h 100"/>
                  <a:gd name="T14" fmla="*/ 608 w 91"/>
                  <a:gd name="T15" fmla="*/ 800 h 100"/>
                  <a:gd name="T16" fmla="*/ 0 w 91"/>
                  <a:gd name="T17" fmla="*/ 600 h 100"/>
                  <a:gd name="T18" fmla="*/ 16 w 91"/>
                  <a:gd name="T19" fmla="*/ 4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0"/>
                  <a:gd name="T32" fmla="*/ 91 w 9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0">
                    <a:moveTo>
                      <a:pt x="2" y="5"/>
                    </a:moveTo>
                    <a:cubicBezTo>
                      <a:pt x="10" y="0"/>
                      <a:pt x="10" y="0"/>
                      <a:pt x="10" y="0"/>
                    </a:cubicBezTo>
                    <a:cubicBezTo>
                      <a:pt x="89" y="8"/>
                      <a:pt x="89" y="8"/>
                      <a:pt x="89" y="8"/>
                    </a:cubicBezTo>
                    <a:cubicBezTo>
                      <a:pt x="89" y="8"/>
                      <a:pt x="90" y="9"/>
                      <a:pt x="90" y="10"/>
                    </a:cubicBezTo>
                    <a:cubicBezTo>
                      <a:pt x="90" y="11"/>
                      <a:pt x="91" y="77"/>
                      <a:pt x="91" y="89"/>
                    </a:cubicBezTo>
                    <a:cubicBezTo>
                      <a:pt x="90" y="91"/>
                      <a:pt x="89" y="92"/>
                      <a:pt x="89" y="92"/>
                    </a:cubicBezTo>
                    <a:cubicBezTo>
                      <a:pt x="89" y="92"/>
                      <a:pt x="83" y="97"/>
                      <a:pt x="80" y="99"/>
                    </a:cubicBezTo>
                    <a:cubicBezTo>
                      <a:pt x="78" y="100"/>
                      <a:pt x="76" y="100"/>
                      <a:pt x="76" y="100"/>
                    </a:cubicBezTo>
                    <a:cubicBezTo>
                      <a:pt x="0" y="75"/>
                      <a:pt x="0" y="75"/>
                      <a:pt x="0" y="75"/>
                    </a:cubicBezTo>
                    <a:lnTo>
                      <a:pt x="2" y="5"/>
                    </a:lnTo>
                    <a:close/>
                  </a:path>
                </a:pathLst>
              </a:custGeom>
              <a:solidFill>
                <a:srgbClr val="E48E1A"/>
              </a:solidFill>
              <a:ln w="9525">
                <a:noFill/>
                <a:round/>
                <a:headEnd/>
                <a:tailEnd/>
              </a:ln>
            </p:spPr>
            <p:txBody>
              <a:bodyPr/>
              <a:lstStyle/>
              <a:p>
                <a:endParaRPr lang="en-US"/>
              </a:p>
            </p:txBody>
          </p:sp>
          <p:sp>
            <p:nvSpPr>
              <p:cNvPr id="4246" name="Freeform 346"/>
              <p:cNvSpPr>
                <a:spLocks noChangeAspect="1"/>
              </p:cNvSpPr>
              <p:nvPr/>
            </p:nvSpPr>
            <p:spPr bwMode="auto">
              <a:xfrm>
                <a:off x="3510" y="3446"/>
                <a:ext cx="182" cy="192"/>
              </a:xfrm>
              <a:custGeom>
                <a:avLst/>
                <a:gdLst>
                  <a:gd name="T0" fmla="*/ 96 w 91"/>
                  <a:gd name="T1" fmla="*/ 8 h 96"/>
                  <a:gd name="T2" fmla="*/ 128 w 91"/>
                  <a:gd name="T3" fmla="*/ 8 h 96"/>
                  <a:gd name="T4" fmla="*/ 712 w 91"/>
                  <a:gd name="T5" fmla="*/ 96 h 96"/>
                  <a:gd name="T6" fmla="*/ 728 w 91"/>
                  <a:gd name="T7" fmla="*/ 104 h 96"/>
                  <a:gd name="T8" fmla="*/ 632 w 91"/>
                  <a:gd name="T9" fmla="*/ 160 h 96"/>
                  <a:gd name="T10" fmla="*/ 400 w 91"/>
                  <a:gd name="T11" fmla="*/ 600 h 96"/>
                  <a:gd name="T12" fmla="*/ 480 w 91"/>
                  <a:gd name="T13" fmla="*/ 768 h 96"/>
                  <a:gd name="T14" fmla="*/ 8 w 91"/>
                  <a:gd name="T15" fmla="*/ 632 h 96"/>
                  <a:gd name="T16" fmla="*/ 0 w 91"/>
                  <a:gd name="T17" fmla="*/ 56 h 96"/>
                  <a:gd name="T18" fmla="*/ 96 w 91"/>
                  <a:gd name="T19" fmla="*/ 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6"/>
                  <a:gd name="T32" fmla="*/ 91 w 9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6">
                    <a:moveTo>
                      <a:pt x="12" y="1"/>
                    </a:moveTo>
                    <a:cubicBezTo>
                      <a:pt x="14" y="0"/>
                      <a:pt x="16" y="1"/>
                      <a:pt x="16" y="1"/>
                    </a:cubicBezTo>
                    <a:cubicBezTo>
                      <a:pt x="16" y="1"/>
                      <a:pt x="88" y="12"/>
                      <a:pt x="89" y="12"/>
                    </a:cubicBezTo>
                    <a:cubicBezTo>
                      <a:pt x="90" y="12"/>
                      <a:pt x="91" y="13"/>
                      <a:pt x="91" y="13"/>
                    </a:cubicBezTo>
                    <a:cubicBezTo>
                      <a:pt x="79" y="20"/>
                      <a:pt x="79" y="20"/>
                      <a:pt x="79" y="20"/>
                    </a:cubicBezTo>
                    <a:cubicBezTo>
                      <a:pt x="79" y="20"/>
                      <a:pt x="50" y="73"/>
                      <a:pt x="50" y="75"/>
                    </a:cubicBezTo>
                    <a:cubicBezTo>
                      <a:pt x="50" y="77"/>
                      <a:pt x="55" y="88"/>
                      <a:pt x="60" y="96"/>
                    </a:cubicBezTo>
                    <a:cubicBezTo>
                      <a:pt x="1" y="79"/>
                      <a:pt x="1" y="79"/>
                      <a:pt x="1" y="79"/>
                    </a:cubicBezTo>
                    <a:cubicBezTo>
                      <a:pt x="0" y="7"/>
                      <a:pt x="0" y="7"/>
                      <a:pt x="0" y="7"/>
                    </a:cubicBezTo>
                    <a:cubicBezTo>
                      <a:pt x="0" y="7"/>
                      <a:pt x="10" y="2"/>
                      <a:pt x="12" y="1"/>
                    </a:cubicBezTo>
                    <a:close/>
                  </a:path>
                </a:pathLst>
              </a:custGeom>
              <a:solidFill>
                <a:srgbClr val="EEA122"/>
              </a:solidFill>
              <a:ln w="9525">
                <a:noFill/>
                <a:round/>
                <a:headEnd/>
                <a:tailEnd/>
              </a:ln>
            </p:spPr>
            <p:txBody>
              <a:bodyPr/>
              <a:lstStyle/>
              <a:p>
                <a:endParaRPr lang="en-US"/>
              </a:p>
            </p:txBody>
          </p:sp>
          <p:sp>
            <p:nvSpPr>
              <p:cNvPr id="4247" name="Freeform 347"/>
              <p:cNvSpPr>
                <a:spLocks noChangeAspect="1"/>
              </p:cNvSpPr>
              <p:nvPr/>
            </p:nvSpPr>
            <p:spPr bwMode="auto">
              <a:xfrm>
                <a:off x="3666" y="3470"/>
                <a:ext cx="26" cy="20"/>
              </a:xfrm>
              <a:custGeom>
                <a:avLst/>
                <a:gdLst>
                  <a:gd name="T0" fmla="*/ 96 w 13"/>
                  <a:gd name="T1" fmla="*/ 0 h 10"/>
                  <a:gd name="T2" fmla="*/ 104 w 13"/>
                  <a:gd name="T3" fmla="*/ 16 h 10"/>
                  <a:gd name="T4" fmla="*/ 8 w 13"/>
                  <a:gd name="T5" fmla="*/ 80 h 10"/>
                  <a:gd name="T6" fmla="*/ 0 w 13"/>
                  <a:gd name="T7" fmla="*/ 64 h 10"/>
                  <a:gd name="T8" fmla="*/ 96 w 13"/>
                  <a:gd name="T9" fmla="*/ 0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12" y="0"/>
                    </a:moveTo>
                    <a:cubicBezTo>
                      <a:pt x="13" y="1"/>
                      <a:pt x="13" y="2"/>
                      <a:pt x="13" y="2"/>
                    </a:cubicBezTo>
                    <a:cubicBezTo>
                      <a:pt x="1" y="10"/>
                      <a:pt x="1" y="10"/>
                      <a:pt x="1" y="10"/>
                    </a:cubicBezTo>
                    <a:cubicBezTo>
                      <a:pt x="0" y="8"/>
                      <a:pt x="0" y="8"/>
                      <a:pt x="0" y="8"/>
                    </a:cubicBezTo>
                    <a:cubicBezTo>
                      <a:pt x="0" y="8"/>
                      <a:pt x="11" y="0"/>
                      <a:pt x="12" y="0"/>
                    </a:cubicBezTo>
                    <a:close/>
                  </a:path>
                </a:pathLst>
              </a:custGeom>
              <a:solidFill>
                <a:srgbClr val="F6AD3C"/>
              </a:solidFill>
              <a:ln w="9525">
                <a:noFill/>
                <a:round/>
                <a:headEnd/>
                <a:tailEnd/>
              </a:ln>
            </p:spPr>
            <p:txBody>
              <a:bodyPr/>
              <a:lstStyle/>
              <a:p>
                <a:endParaRPr lang="en-US"/>
              </a:p>
            </p:txBody>
          </p:sp>
          <p:sp>
            <p:nvSpPr>
              <p:cNvPr id="4248" name="Freeform 348"/>
              <p:cNvSpPr>
                <a:spLocks noChangeAspect="1"/>
              </p:cNvSpPr>
              <p:nvPr/>
            </p:nvSpPr>
            <p:spPr bwMode="auto">
              <a:xfrm>
                <a:off x="3506" y="3456"/>
                <a:ext cx="164" cy="200"/>
              </a:xfrm>
              <a:custGeom>
                <a:avLst/>
                <a:gdLst>
                  <a:gd name="T0" fmla="*/ 0 w 82"/>
                  <a:gd name="T1" fmla="*/ 32 h 100"/>
                  <a:gd name="T2" fmla="*/ 0 w 82"/>
                  <a:gd name="T3" fmla="*/ 584 h 100"/>
                  <a:gd name="T4" fmla="*/ 32 w 82"/>
                  <a:gd name="T5" fmla="*/ 624 h 100"/>
                  <a:gd name="T6" fmla="*/ 624 w 82"/>
                  <a:gd name="T7" fmla="*/ 784 h 100"/>
                  <a:gd name="T8" fmla="*/ 648 w 82"/>
                  <a:gd name="T9" fmla="*/ 768 h 100"/>
                  <a:gd name="T10" fmla="*/ 648 w 82"/>
                  <a:gd name="T11" fmla="*/ 136 h 100"/>
                  <a:gd name="T12" fmla="*/ 624 w 82"/>
                  <a:gd name="T13" fmla="*/ 112 h 100"/>
                  <a:gd name="T14" fmla="*/ 32 w 82"/>
                  <a:gd name="T15" fmla="*/ 8 h 100"/>
                  <a:gd name="T16" fmla="*/ 0 w 82"/>
                  <a:gd name="T17" fmla="*/ 32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00"/>
                  <a:gd name="T29" fmla="*/ 82 w 82"/>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00">
                    <a:moveTo>
                      <a:pt x="0" y="4"/>
                    </a:moveTo>
                    <a:cubicBezTo>
                      <a:pt x="0" y="8"/>
                      <a:pt x="0" y="61"/>
                      <a:pt x="0" y="73"/>
                    </a:cubicBezTo>
                    <a:cubicBezTo>
                      <a:pt x="0" y="76"/>
                      <a:pt x="4" y="78"/>
                      <a:pt x="4" y="78"/>
                    </a:cubicBezTo>
                    <a:cubicBezTo>
                      <a:pt x="78" y="98"/>
                      <a:pt x="78" y="98"/>
                      <a:pt x="78" y="98"/>
                    </a:cubicBezTo>
                    <a:cubicBezTo>
                      <a:pt x="78" y="98"/>
                      <a:pt x="81" y="100"/>
                      <a:pt x="81" y="96"/>
                    </a:cubicBezTo>
                    <a:cubicBezTo>
                      <a:pt x="81" y="92"/>
                      <a:pt x="81" y="17"/>
                      <a:pt x="81" y="17"/>
                    </a:cubicBezTo>
                    <a:cubicBezTo>
                      <a:pt x="81" y="17"/>
                      <a:pt x="82" y="15"/>
                      <a:pt x="78" y="14"/>
                    </a:cubicBezTo>
                    <a:cubicBezTo>
                      <a:pt x="75" y="13"/>
                      <a:pt x="4" y="1"/>
                      <a:pt x="4" y="1"/>
                    </a:cubicBezTo>
                    <a:cubicBezTo>
                      <a:pt x="4" y="1"/>
                      <a:pt x="0" y="0"/>
                      <a:pt x="0" y="4"/>
                    </a:cubicBezTo>
                    <a:close/>
                  </a:path>
                </a:pathLst>
              </a:custGeom>
              <a:solidFill>
                <a:srgbClr val="F6AD3C"/>
              </a:solidFill>
              <a:ln w="9525">
                <a:noFill/>
                <a:round/>
                <a:headEnd/>
                <a:tailEnd/>
              </a:ln>
            </p:spPr>
            <p:txBody>
              <a:bodyPr/>
              <a:lstStyle/>
              <a:p>
                <a:endParaRPr lang="en-US"/>
              </a:p>
            </p:txBody>
          </p:sp>
          <p:sp>
            <p:nvSpPr>
              <p:cNvPr id="4249" name="Freeform 349"/>
              <p:cNvSpPr>
                <a:spLocks noChangeAspect="1"/>
              </p:cNvSpPr>
              <p:nvPr/>
            </p:nvSpPr>
            <p:spPr bwMode="auto">
              <a:xfrm>
                <a:off x="3524" y="3476"/>
                <a:ext cx="126" cy="154"/>
              </a:xfrm>
              <a:custGeom>
                <a:avLst/>
                <a:gdLst>
                  <a:gd name="T0" fmla="*/ 496 w 63"/>
                  <a:gd name="T1" fmla="*/ 80 h 77"/>
                  <a:gd name="T2" fmla="*/ 16 w 63"/>
                  <a:gd name="T3" fmla="*/ 0 h 77"/>
                  <a:gd name="T4" fmla="*/ 0 w 63"/>
                  <a:gd name="T5" fmla="*/ 16 h 77"/>
                  <a:gd name="T6" fmla="*/ 0 w 63"/>
                  <a:gd name="T7" fmla="*/ 464 h 77"/>
                  <a:gd name="T8" fmla="*/ 16 w 63"/>
                  <a:gd name="T9" fmla="*/ 496 h 77"/>
                  <a:gd name="T10" fmla="*/ 480 w 63"/>
                  <a:gd name="T11" fmla="*/ 608 h 77"/>
                  <a:gd name="T12" fmla="*/ 504 w 63"/>
                  <a:gd name="T13" fmla="*/ 592 h 77"/>
                  <a:gd name="T14" fmla="*/ 504 w 63"/>
                  <a:gd name="T15" fmla="*/ 104 h 77"/>
                  <a:gd name="T16" fmla="*/ 496 w 63"/>
                  <a:gd name="T17" fmla="*/ 8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7"/>
                  <a:gd name="T29" fmla="*/ 63 w 6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7">
                    <a:moveTo>
                      <a:pt x="62" y="10"/>
                    </a:moveTo>
                    <a:cubicBezTo>
                      <a:pt x="27" y="5"/>
                      <a:pt x="5" y="1"/>
                      <a:pt x="2" y="0"/>
                    </a:cubicBezTo>
                    <a:cubicBezTo>
                      <a:pt x="0" y="0"/>
                      <a:pt x="0" y="2"/>
                      <a:pt x="0" y="2"/>
                    </a:cubicBezTo>
                    <a:cubicBezTo>
                      <a:pt x="0" y="2"/>
                      <a:pt x="0" y="54"/>
                      <a:pt x="0" y="58"/>
                    </a:cubicBezTo>
                    <a:cubicBezTo>
                      <a:pt x="0" y="61"/>
                      <a:pt x="0" y="61"/>
                      <a:pt x="2" y="62"/>
                    </a:cubicBezTo>
                    <a:cubicBezTo>
                      <a:pt x="3" y="62"/>
                      <a:pt x="50" y="74"/>
                      <a:pt x="60" y="76"/>
                    </a:cubicBezTo>
                    <a:cubicBezTo>
                      <a:pt x="63" y="77"/>
                      <a:pt x="63" y="74"/>
                      <a:pt x="63" y="74"/>
                    </a:cubicBezTo>
                    <a:cubicBezTo>
                      <a:pt x="63" y="74"/>
                      <a:pt x="63" y="15"/>
                      <a:pt x="63" y="13"/>
                    </a:cubicBezTo>
                    <a:cubicBezTo>
                      <a:pt x="63" y="12"/>
                      <a:pt x="62" y="11"/>
                      <a:pt x="62" y="10"/>
                    </a:cubicBezTo>
                    <a:close/>
                  </a:path>
                </a:pathLst>
              </a:custGeom>
              <a:solidFill>
                <a:srgbClr val="BE6600"/>
              </a:solidFill>
              <a:ln w="9525">
                <a:noFill/>
                <a:round/>
                <a:headEnd/>
                <a:tailEnd/>
              </a:ln>
            </p:spPr>
            <p:txBody>
              <a:bodyPr/>
              <a:lstStyle/>
              <a:p>
                <a:endParaRPr lang="en-US"/>
              </a:p>
            </p:txBody>
          </p:sp>
          <p:sp>
            <p:nvSpPr>
              <p:cNvPr id="4250" name="Freeform 350"/>
              <p:cNvSpPr>
                <a:spLocks noChangeAspect="1"/>
              </p:cNvSpPr>
              <p:nvPr/>
            </p:nvSpPr>
            <p:spPr bwMode="auto">
              <a:xfrm>
                <a:off x="3528" y="3480"/>
                <a:ext cx="118" cy="144"/>
              </a:xfrm>
              <a:custGeom>
                <a:avLst/>
                <a:gdLst>
                  <a:gd name="T0" fmla="*/ 456 w 59"/>
                  <a:gd name="T1" fmla="*/ 80 h 72"/>
                  <a:gd name="T2" fmla="*/ 16 w 59"/>
                  <a:gd name="T3" fmla="*/ 8 h 72"/>
                  <a:gd name="T4" fmla="*/ 0 w 59"/>
                  <a:gd name="T5" fmla="*/ 16 h 72"/>
                  <a:gd name="T6" fmla="*/ 0 w 59"/>
                  <a:gd name="T7" fmla="*/ 432 h 72"/>
                  <a:gd name="T8" fmla="*/ 16 w 59"/>
                  <a:gd name="T9" fmla="*/ 456 h 72"/>
                  <a:gd name="T10" fmla="*/ 448 w 59"/>
                  <a:gd name="T11" fmla="*/ 568 h 72"/>
                  <a:gd name="T12" fmla="*/ 472 w 59"/>
                  <a:gd name="T13" fmla="*/ 552 h 72"/>
                  <a:gd name="T14" fmla="*/ 472 w 59"/>
                  <a:gd name="T15" fmla="*/ 96 h 72"/>
                  <a:gd name="T16" fmla="*/ 456 w 59"/>
                  <a:gd name="T17" fmla="*/ 8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72"/>
                  <a:gd name="T29" fmla="*/ 59 w 59"/>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72">
                    <a:moveTo>
                      <a:pt x="57" y="10"/>
                    </a:moveTo>
                    <a:cubicBezTo>
                      <a:pt x="25" y="5"/>
                      <a:pt x="5" y="1"/>
                      <a:pt x="2" y="1"/>
                    </a:cubicBezTo>
                    <a:cubicBezTo>
                      <a:pt x="0" y="0"/>
                      <a:pt x="0" y="2"/>
                      <a:pt x="0" y="2"/>
                    </a:cubicBezTo>
                    <a:cubicBezTo>
                      <a:pt x="0" y="2"/>
                      <a:pt x="0" y="51"/>
                      <a:pt x="0" y="54"/>
                    </a:cubicBezTo>
                    <a:cubicBezTo>
                      <a:pt x="0" y="57"/>
                      <a:pt x="0" y="57"/>
                      <a:pt x="2" y="57"/>
                    </a:cubicBezTo>
                    <a:cubicBezTo>
                      <a:pt x="3" y="58"/>
                      <a:pt x="46" y="69"/>
                      <a:pt x="56" y="71"/>
                    </a:cubicBezTo>
                    <a:cubicBezTo>
                      <a:pt x="58" y="72"/>
                      <a:pt x="59" y="69"/>
                      <a:pt x="59" y="69"/>
                    </a:cubicBezTo>
                    <a:cubicBezTo>
                      <a:pt x="59" y="69"/>
                      <a:pt x="59" y="14"/>
                      <a:pt x="59" y="12"/>
                    </a:cubicBezTo>
                    <a:cubicBezTo>
                      <a:pt x="59" y="11"/>
                      <a:pt x="58" y="10"/>
                      <a:pt x="57" y="10"/>
                    </a:cubicBezTo>
                    <a:close/>
                  </a:path>
                </a:pathLst>
              </a:custGeom>
              <a:solidFill>
                <a:srgbClr val="FDE5B7"/>
              </a:solidFill>
              <a:ln w="9525">
                <a:noFill/>
                <a:round/>
                <a:headEnd/>
                <a:tailEnd/>
              </a:ln>
            </p:spPr>
            <p:txBody>
              <a:bodyPr/>
              <a:lstStyle/>
              <a:p>
                <a:endParaRPr lang="en-US"/>
              </a:p>
            </p:txBody>
          </p:sp>
          <p:sp>
            <p:nvSpPr>
              <p:cNvPr id="4251" name="Freeform 351"/>
              <p:cNvSpPr>
                <a:spLocks noChangeAspect="1" noEditPoints="1"/>
              </p:cNvSpPr>
              <p:nvPr/>
            </p:nvSpPr>
            <p:spPr bwMode="auto">
              <a:xfrm>
                <a:off x="3526" y="3480"/>
                <a:ext cx="120" cy="144"/>
              </a:xfrm>
              <a:custGeom>
                <a:avLst/>
                <a:gdLst>
                  <a:gd name="T0" fmla="*/ 8 w 60"/>
                  <a:gd name="T1" fmla="*/ 0 h 72"/>
                  <a:gd name="T2" fmla="*/ 0 w 60"/>
                  <a:gd name="T3" fmla="*/ 16 h 72"/>
                  <a:gd name="T4" fmla="*/ 0 w 60"/>
                  <a:gd name="T5" fmla="*/ 432 h 72"/>
                  <a:gd name="T6" fmla="*/ 24 w 60"/>
                  <a:gd name="T7" fmla="*/ 464 h 72"/>
                  <a:gd name="T8" fmla="*/ 456 w 60"/>
                  <a:gd name="T9" fmla="*/ 576 h 72"/>
                  <a:gd name="T10" fmla="*/ 480 w 60"/>
                  <a:gd name="T11" fmla="*/ 552 h 72"/>
                  <a:gd name="T12" fmla="*/ 480 w 60"/>
                  <a:gd name="T13" fmla="*/ 96 h 72"/>
                  <a:gd name="T14" fmla="*/ 464 w 60"/>
                  <a:gd name="T15" fmla="*/ 72 h 72"/>
                  <a:gd name="T16" fmla="*/ 464 w 60"/>
                  <a:gd name="T17" fmla="*/ 72 h 72"/>
                  <a:gd name="T18" fmla="*/ 24 w 60"/>
                  <a:gd name="T19" fmla="*/ 0 h 72"/>
                  <a:gd name="T20" fmla="*/ 8 w 60"/>
                  <a:gd name="T21" fmla="*/ 0 h 72"/>
                  <a:gd name="T22" fmla="*/ 16 w 60"/>
                  <a:gd name="T23" fmla="*/ 8 h 72"/>
                  <a:gd name="T24" fmla="*/ 24 w 60"/>
                  <a:gd name="T25" fmla="*/ 8 h 72"/>
                  <a:gd name="T26" fmla="*/ 464 w 60"/>
                  <a:gd name="T27" fmla="*/ 88 h 72"/>
                  <a:gd name="T28" fmla="*/ 472 w 60"/>
                  <a:gd name="T29" fmla="*/ 96 h 72"/>
                  <a:gd name="T30" fmla="*/ 472 w 60"/>
                  <a:gd name="T31" fmla="*/ 552 h 72"/>
                  <a:gd name="T32" fmla="*/ 456 w 60"/>
                  <a:gd name="T33" fmla="*/ 568 h 72"/>
                  <a:gd name="T34" fmla="*/ 24 w 60"/>
                  <a:gd name="T35" fmla="*/ 456 h 72"/>
                  <a:gd name="T36" fmla="*/ 16 w 60"/>
                  <a:gd name="T37" fmla="*/ 432 h 72"/>
                  <a:gd name="T38" fmla="*/ 16 w 60"/>
                  <a:gd name="T39" fmla="*/ 16 h 72"/>
                  <a:gd name="T40" fmla="*/ 16 w 60"/>
                  <a:gd name="T41" fmla="*/ 8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72"/>
                  <a:gd name="T65" fmla="*/ 60 w 6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72">
                    <a:moveTo>
                      <a:pt x="1" y="0"/>
                    </a:moveTo>
                    <a:cubicBezTo>
                      <a:pt x="0" y="1"/>
                      <a:pt x="0" y="2"/>
                      <a:pt x="0" y="2"/>
                    </a:cubicBezTo>
                    <a:cubicBezTo>
                      <a:pt x="0" y="54"/>
                      <a:pt x="0" y="54"/>
                      <a:pt x="0" y="54"/>
                    </a:cubicBezTo>
                    <a:cubicBezTo>
                      <a:pt x="0" y="57"/>
                      <a:pt x="1" y="58"/>
                      <a:pt x="3" y="58"/>
                    </a:cubicBezTo>
                    <a:cubicBezTo>
                      <a:pt x="3" y="58"/>
                      <a:pt x="46" y="70"/>
                      <a:pt x="57" y="72"/>
                    </a:cubicBezTo>
                    <a:cubicBezTo>
                      <a:pt x="59" y="72"/>
                      <a:pt x="60" y="70"/>
                      <a:pt x="60" y="69"/>
                    </a:cubicBezTo>
                    <a:cubicBezTo>
                      <a:pt x="60" y="12"/>
                      <a:pt x="60" y="12"/>
                      <a:pt x="60" y="12"/>
                    </a:cubicBezTo>
                    <a:cubicBezTo>
                      <a:pt x="60" y="11"/>
                      <a:pt x="60" y="10"/>
                      <a:pt x="58" y="9"/>
                    </a:cubicBezTo>
                    <a:cubicBezTo>
                      <a:pt x="58" y="9"/>
                      <a:pt x="58" y="9"/>
                      <a:pt x="58" y="9"/>
                    </a:cubicBezTo>
                    <a:cubicBezTo>
                      <a:pt x="3" y="0"/>
                      <a:pt x="3" y="0"/>
                      <a:pt x="3" y="0"/>
                    </a:cubicBezTo>
                    <a:cubicBezTo>
                      <a:pt x="2" y="0"/>
                      <a:pt x="1" y="0"/>
                      <a:pt x="1" y="0"/>
                    </a:cubicBezTo>
                    <a:close/>
                    <a:moveTo>
                      <a:pt x="2" y="1"/>
                    </a:moveTo>
                    <a:cubicBezTo>
                      <a:pt x="2" y="1"/>
                      <a:pt x="2" y="1"/>
                      <a:pt x="3" y="1"/>
                    </a:cubicBezTo>
                    <a:cubicBezTo>
                      <a:pt x="58" y="11"/>
                      <a:pt x="58" y="11"/>
                      <a:pt x="58" y="11"/>
                    </a:cubicBezTo>
                    <a:cubicBezTo>
                      <a:pt x="59" y="11"/>
                      <a:pt x="59" y="11"/>
                      <a:pt x="59" y="12"/>
                    </a:cubicBezTo>
                    <a:cubicBezTo>
                      <a:pt x="59" y="69"/>
                      <a:pt x="59" y="69"/>
                      <a:pt x="59" y="69"/>
                    </a:cubicBezTo>
                    <a:cubicBezTo>
                      <a:pt x="59" y="69"/>
                      <a:pt x="59" y="71"/>
                      <a:pt x="57" y="71"/>
                    </a:cubicBezTo>
                    <a:cubicBezTo>
                      <a:pt x="47" y="68"/>
                      <a:pt x="3" y="57"/>
                      <a:pt x="3" y="57"/>
                    </a:cubicBezTo>
                    <a:cubicBezTo>
                      <a:pt x="2" y="56"/>
                      <a:pt x="2" y="56"/>
                      <a:pt x="2" y="54"/>
                    </a:cubicBezTo>
                    <a:cubicBezTo>
                      <a:pt x="2" y="2"/>
                      <a:pt x="2" y="2"/>
                      <a:pt x="2" y="2"/>
                    </a:cubicBezTo>
                    <a:lnTo>
                      <a:pt x="2" y="1"/>
                    </a:lnTo>
                    <a:close/>
                  </a:path>
                </a:pathLst>
              </a:custGeom>
              <a:solidFill>
                <a:srgbClr val="FBCD73"/>
              </a:solidFill>
              <a:ln w="9525">
                <a:noFill/>
                <a:round/>
                <a:headEnd/>
                <a:tailEnd/>
              </a:ln>
            </p:spPr>
            <p:txBody>
              <a:bodyPr/>
              <a:lstStyle/>
              <a:p>
                <a:endParaRPr lang="en-US"/>
              </a:p>
            </p:txBody>
          </p:sp>
          <p:sp>
            <p:nvSpPr>
              <p:cNvPr id="4252" name="Freeform 352"/>
              <p:cNvSpPr>
                <a:spLocks noChangeAspect="1"/>
              </p:cNvSpPr>
              <p:nvPr/>
            </p:nvSpPr>
            <p:spPr bwMode="auto">
              <a:xfrm>
                <a:off x="3166" y="3378"/>
                <a:ext cx="116" cy="56"/>
              </a:xfrm>
              <a:custGeom>
                <a:avLst/>
                <a:gdLst>
                  <a:gd name="T0" fmla="*/ 0 w 116"/>
                  <a:gd name="T1" fmla="*/ 0 h 56"/>
                  <a:gd name="T2" fmla="*/ 116 w 116"/>
                  <a:gd name="T3" fmla="*/ 32 h 56"/>
                  <a:gd name="T4" fmla="*/ 116 w 116"/>
                  <a:gd name="T5" fmla="*/ 56 h 56"/>
                  <a:gd name="T6" fmla="*/ 0 w 116"/>
                  <a:gd name="T7" fmla="*/ 24 h 56"/>
                  <a:gd name="T8" fmla="*/ 0 w 116"/>
                  <a:gd name="T9" fmla="*/ 0 h 56"/>
                  <a:gd name="T10" fmla="*/ 0 60000 65536"/>
                  <a:gd name="T11" fmla="*/ 0 60000 65536"/>
                  <a:gd name="T12" fmla="*/ 0 60000 65536"/>
                  <a:gd name="T13" fmla="*/ 0 60000 65536"/>
                  <a:gd name="T14" fmla="*/ 0 60000 65536"/>
                  <a:gd name="T15" fmla="*/ 0 w 116"/>
                  <a:gd name="T16" fmla="*/ 0 h 56"/>
                  <a:gd name="T17" fmla="*/ 116 w 116"/>
                  <a:gd name="T18" fmla="*/ 56 h 56"/>
                </a:gdLst>
                <a:ahLst/>
                <a:cxnLst>
                  <a:cxn ang="T10">
                    <a:pos x="T0" y="T1"/>
                  </a:cxn>
                  <a:cxn ang="T11">
                    <a:pos x="T2" y="T3"/>
                  </a:cxn>
                  <a:cxn ang="T12">
                    <a:pos x="T4" y="T5"/>
                  </a:cxn>
                  <a:cxn ang="T13">
                    <a:pos x="T6" y="T7"/>
                  </a:cxn>
                  <a:cxn ang="T14">
                    <a:pos x="T8" y="T9"/>
                  </a:cxn>
                </a:cxnLst>
                <a:rect l="T15" t="T16" r="T17" b="T18"/>
                <a:pathLst>
                  <a:path w="116" h="56">
                    <a:moveTo>
                      <a:pt x="0" y="0"/>
                    </a:moveTo>
                    <a:lnTo>
                      <a:pt x="116" y="32"/>
                    </a:lnTo>
                    <a:lnTo>
                      <a:pt x="116" y="56"/>
                    </a:lnTo>
                    <a:lnTo>
                      <a:pt x="0" y="24"/>
                    </a:lnTo>
                    <a:lnTo>
                      <a:pt x="0" y="0"/>
                    </a:lnTo>
                    <a:close/>
                  </a:path>
                </a:pathLst>
              </a:custGeom>
              <a:solidFill>
                <a:srgbClr val="F6AD3C"/>
              </a:solidFill>
              <a:ln w="9525">
                <a:noFill/>
                <a:round/>
                <a:headEnd/>
                <a:tailEnd/>
              </a:ln>
            </p:spPr>
            <p:txBody>
              <a:bodyPr/>
              <a:lstStyle/>
              <a:p>
                <a:endParaRPr lang="en-US"/>
              </a:p>
            </p:txBody>
          </p:sp>
          <p:sp>
            <p:nvSpPr>
              <p:cNvPr id="4253" name="Freeform 353"/>
              <p:cNvSpPr>
                <a:spLocks noChangeAspect="1"/>
              </p:cNvSpPr>
              <p:nvPr/>
            </p:nvSpPr>
            <p:spPr bwMode="auto">
              <a:xfrm>
                <a:off x="3282" y="3372"/>
                <a:ext cx="44" cy="62"/>
              </a:xfrm>
              <a:custGeom>
                <a:avLst/>
                <a:gdLst>
                  <a:gd name="T0" fmla="*/ 44 w 44"/>
                  <a:gd name="T1" fmla="*/ 0 h 62"/>
                  <a:gd name="T2" fmla="*/ 0 w 44"/>
                  <a:gd name="T3" fmla="*/ 36 h 62"/>
                  <a:gd name="T4" fmla="*/ 0 w 44"/>
                  <a:gd name="T5" fmla="*/ 62 h 62"/>
                  <a:gd name="T6" fmla="*/ 44 w 44"/>
                  <a:gd name="T7" fmla="*/ 24 h 62"/>
                  <a:gd name="T8" fmla="*/ 44 w 44"/>
                  <a:gd name="T9" fmla="*/ 0 h 62"/>
                  <a:gd name="T10" fmla="*/ 0 60000 65536"/>
                  <a:gd name="T11" fmla="*/ 0 60000 65536"/>
                  <a:gd name="T12" fmla="*/ 0 60000 65536"/>
                  <a:gd name="T13" fmla="*/ 0 60000 65536"/>
                  <a:gd name="T14" fmla="*/ 0 60000 65536"/>
                  <a:gd name="T15" fmla="*/ 0 w 44"/>
                  <a:gd name="T16" fmla="*/ 0 h 62"/>
                  <a:gd name="T17" fmla="*/ 44 w 44"/>
                  <a:gd name="T18" fmla="*/ 62 h 62"/>
                </a:gdLst>
                <a:ahLst/>
                <a:cxnLst>
                  <a:cxn ang="T10">
                    <a:pos x="T0" y="T1"/>
                  </a:cxn>
                  <a:cxn ang="T11">
                    <a:pos x="T2" y="T3"/>
                  </a:cxn>
                  <a:cxn ang="T12">
                    <a:pos x="T4" y="T5"/>
                  </a:cxn>
                  <a:cxn ang="T13">
                    <a:pos x="T6" y="T7"/>
                  </a:cxn>
                  <a:cxn ang="T14">
                    <a:pos x="T8" y="T9"/>
                  </a:cxn>
                </a:cxnLst>
                <a:rect l="T15" t="T16" r="T17" b="T18"/>
                <a:pathLst>
                  <a:path w="44" h="62">
                    <a:moveTo>
                      <a:pt x="44" y="0"/>
                    </a:moveTo>
                    <a:lnTo>
                      <a:pt x="0" y="36"/>
                    </a:lnTo>
                    <a:lnTo>
                      <a:pt x="0" y="62"/>
                    </a:lnTo>
                    <a:lnTo>
                      <a:pt x="44" y="24"/>
                    </a:lnTo>
                    <a:lnTo>
                      <a:pt x="44" y="0"/>
                    </a:lnTo>
                    <a:close/>
                  </a:path>
                </a:pathLst>
              </a:custGeom>
              <a:solidFill>
                <a:srgbClr val="E48E1A"/>
              </a:solidFill>
              <a:ln w="9525">
                <a:noFill/>
                <a:round/>
                <a:headEnd/>
                <a:tailEnd/>
              </a:ln>
            </p:spPr>
            <p:txBody>
              <a:bodyPr/>
              <a:lstStyle/>
              <a:p>
                <a:endParaRPr lang="en-US"/>
              </a:p>
            </p:txBody>
          </p:sp>
          <p:sp>
            <p:nvSpPr>
              <p:cNvPr id="4254" name="Freeform 354"/>
              <p:cNvSpPr>
                <a:spLocks noChangeAspect="1"/>
              </p:cNvSpPr>
              <p:nvPr/>
            </p:nvSpPr>
            <p:spPr bwMode="auto">
              <a:xfrm>
                <a:off x="3282" y="3372"/>
                <a:ext cx="44" cy="62"/>
              </a:xfrm>
              <a:custGeom>
                <a:avLst/>
                <a:gdLst>
                  <a:gd name="T0" fmla="*/ 44 w 44"/>
                  <a:gd name="T1" fmla="*/ 0 h 62"/>
                  <a:gd name="T2" fmla="*/ 0 w 44"/>
                  <a:gd name="T3" fmla="*/ 36 h 62"/>
                  <a:gd name="T4" fmla="*/ 0 w 44"/>
                  <a:gd name="T5" fmla="*/ 62 h 62"/>
                  <a:gd name="T6" fmla="*/ 44 w 44"/>
                  <a:gd name="T7" fmla="*/ 24 h 62"/>
                  <a:gd name="T8" fmla="*/ 44 w 44"/>
                  <a:gd name="T9" fmla="*/ 0 h 62"/>
                  <a:gd name="T10" fmla="*/ 0 60000 65536"/>
                  <a:gd name="T11" fmla="*/ 0 60000 65536"/>
                  <a:gd name="T12" fmla="*/ 0 60000 65536"/>
                  <a:gd name="T13" fmla="*/ 0 60000 65536"/>
                  <a:gd name="T14" fmla="*/ 0 60000 65536"/>
                  <a:gd name="T15" fmla="*/ 0 w 44"/>
                  <a:gd name="T16" fmla="*/ 0 h 62"/>
                  <a:gd name="T17" fmla="*/ 44 w 44"/>
                  <a:gd name="T18" fmla="*/ 62 h 62"/>
                </a:gdLst>
                <a:ahLst/>
                <a:cxnLst>
                  <a:cxn ang="T10">
                    <a:pos x="T0" y="T1"/>
                  </a:cxn>
                  <a:cxn ang="T11">
                    <a:pos x="T2" y="T3"/>
                  </a:cxn>
                  <a:cxn ang="T12">
                    <a:pos x="T4" y="T5"/>
                  </a:cxn>
                  <a:cxn ang="T13">
                    <a:pos x="T6" y="T7"/>
                  </a:cxn>
                  <a:cxn ang="T14">
                    <a:pos x="T8" y="T9"/>
                  </a:cxn>
                </a:cxnLst>
                <a:rect l="T15" t="T16" r="T17" b="T18"/>
                <a:pathLst>
                  <a:path w="44" h="62">
                    <a:moveTo>
                      <a:pt x="44" y="0"/>
                    </a:moveTo>
                    <a:lnTo>
                      <a:pt x="0" y="36"/>
                    </a:lnTo>
                    <a:lnTo>
                      <a:pt x="0" y="62"/>
                    </a:lnTo>
                    <a:lnTo>
                      <a:pt x="44" y="24"/>
                    </a:lnTo>
                    <a:lnTo>
                      <a:pt x="44" y="0"/>
                    </a:lnTo>
                  </a:path>
                </a:pathLst>
              </a:custGeom>
              <a:noFill/>
              <a:ln w="9525">
                <a:noFill/>
                <a:round/>
                <a:headEnd/>
                <a:tailEnd/>
              </a:ln>
            </p:spPr>
            <p:txBody>
              <a:bodyPr/>
              <a:lstStyle/>
              <a:p>
                <a:endParaRPr lang="en-US"/>
              </a:p>
            </p:txBody>
          </p:sp>
          <p:sp>
            <p:nvSpPr>
              <p:cNvPr id="4255" name="Freeform 355"/>
              <p:cNvSpPr>
                <a:spLocks noChangeAspect="1"/>
              </p:cNvSpPr>
              <p:nvPr/>
            </p:nvSpPr>
            <p:spPr bwMode="auto">
              <a:xfrm>
                <a:off x="3280" y="3408"/>
                <a:ext cx="2" cy="26"/>
              </a:xfrm>
              <a:custGeom>
                <a:avLst/>
                <a:gdLst>
                  <a:gd name="T0" fmla="*/ 2 w 2"/>
                  <a:gd name="T1" fmla="*/ 22 h 26"/>
                  <a:gd name="T2" fmla="*/ 2 w 2"/>
                  <a:gd name="T3" fmla="*/ 26 h 26"/>
                  <a:gd name="T4" fmla="*/ 0 w 2"/>
                  <a:gd name="T5" fmla="*/ 22 h 26"/>
                  <a:gd name="T6" fmla="*/ 0 w 2"/>
                  <a:gd name="T7" fmla="*/ 0 h 26"/>
                  <a:gd name="T8" fmla="*/ 2 w 2"/>
                  <a:gd name="T9" fmla="*/ 0 h 26"/>
                  <a:gd name="T10" fmla="*/ 2 w 2"/>
                  <a:gd name="T11" fmla="*/ 22 h 26"/>
                  <a:gd name="T12" fmla="*/ 0 60000 65536"/>
                  <a:gd name="T13" fmla="*/ 0 60000 65536"/>
                  <a:gd name="T14" fmla="*/ 0 60000 65536"/>
                  <a:gd name="T15" fmla="*/ 0 60000 65536"/>
                  <a:gd name="T16" fmla="*/ 0 60000 65536"/>
                  <a:gd name="T17" fmla="*/ 0 60000 65536"/>
                  <a:gd name="T18" fmla="*/ 0 w 2"/>
                  <a:gd name="T19" fmla="*/ 0 h 26"/>
                  <a:gd name="T20" fmla="*/ 2 w 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 h="26">
                    <a:moveTo>
                      <a:pt x="2" y="22"/>
                    </a:moveTo>
                    <a:lnTo>
                      <a:pt x="2" y="26"/>
                    </a:lnTo>
                    <a:lnTo>
                      <a:pt x="0" y="22"/>
                    </a:lnTo>
                    <a:lnTo>
                      <a:pt x="0" y="0"/>
                    </a:lnTo>
                    <a:lnTo>
                      <a:pt x="2" y="0"/>
                    </a:lnTo>
                    <a:lnTo>
                      <a:pt x="2" y="22"/>
                    </a:lnTo>
                    <a:close/>
                  </a:path>
                </a:pathLst>
              </a:custGeom>
              <a:solidFill>
                <a:srgbClr val="FDE5B7"/>
              </a:solidFill>
              <a:ln w="9525">
                <a:noFill/>
                <a:round/>
                <a:headEnd/>
                <a:tailEnd/>
              </a:ln>
            </p:spPr>
            <p:txBody>
              <a:bodyPr/>
              <a:lstStyle/>
              <a:p>
                <a:endParaRPr lang="en-US"/>
              </a:p>
            </p:txBody>
          </p:sp>
          <p:sp>
            <p:nvSpPr>
              <p:cNvPr id="4256" name="Freeform 356"/>
              <p:cNvSpPr>
                <a:spLocks noChangeAspect="1"/>
              </p:cNvSpPr>
              <p:nvPr/>
            </p:nvSpPr>
            <p:spPr bwMode="auto">
              <a:xfrm>
                <a:off x="3166" y="3346"/>
                <a:ext cx="160" cy="62"/>
              </a:xfrm>
              <a:custGeom>
                <a:avLst/>
                <a:gdLst>
                  <a:gd name="T0" fmla="*/ 54 w 160"/>
                  <a:gd name="T1" fmla="*/ 0 h 62"/>
                  <a:gd name="T2" fmla="*/ 160 w 160"/>
                  <a:gd name="T3" fmla="*/ 26 h 62"/>
                  <a:gd name="T4" fmla="*/ 116 w 160"/>
                  <a:gd name="T5" fmla="*/ 62 h 62"/>
                  <a:gd name="T6" fmla="*/ 0 w 160"/>
                  <a:gd name="T7" fmla="*/ 32 h 62"/>
                  <a:gd name="T8" fmla="*/ 54 w 160"/>
                  <a:gd name="T9" fmla="*/ 0 h 62"/>
                  <a:gd name="T10" fmla="*/ 0 60000 65536"/>
                  <a:gd name="T11" fmla="*/ 0 60000 65536"/>
                  <a:gd name="T12" fmla="*/ 0 60000 65536"/>
                  <a:gd name="T13" fmla="*/ 0 60000 65536"/>
                  <a:gd name="T14" fmla="*/ 0 60000 65536"/>
                  <a:gd name="T15" fmla="*/ 0 w 160"/>
                  <a:gd name="T16" fmla="*/ 0 h 62"/>
                  <a:gd name="T17" fmla="*/ 160 w 160"/>
                  <a:gd name="T18" fmla="*/ 62 h 62"/>
                </a:gdLst>
                <a:ahLst/>
                <a:cxnLst>
                  <a:cxn ang="T10">
                    <a:pos x="T0" y="T1"/>
                  </a:cxn>
                  <a:cxn ang="T11">
                    <a:pos x="T2" y="T3"/>
                  </a:cxn>
                  <a:cxn ang="T12">
                    <a:pos x="T4" y="T5"/>
                  </a:cxn>
                  <a:cxn ang="T13">
                    <a:pos x="T6" y="T7"/>
                  </a:cxn>
                  <a:cxn ang="T14">
                    <a:pos x="T8" y="T9"/>
                  </a:cxn>
                </a:cxnLst>
                <a:rect l="T15" t="T16" r="T17" b="T18"/>
                <a:pathLst>
                  <a:path w="160" h="62">
                    <a:moveTo>
                      <a:pt x="54" y="0"/>
                    </a:moveTo>
                    <a:lnTo>
                      <a:pt x="160" y="26"/>
                    </a:lnTo>
                    <a:lnTo>
                      <a:pt x="116" y="62"/>
                    </a:lnTo>
                    <a:lnTo>
                      <a:pt x="0" y="32"/>
                    </a:lnTo>
                    <a:lnTo>
                      <a:pt x="54" y="0"/>
                    </a:lnTo>
                    <a:close/>
                  </a:path>
                </a:pathLst>
              </a:custGeom>
              <a:solidFill>
                <a:srgbClr val="F8B95B"/>
              </a:solidFill>
              <a:ln w="9525">
                <a:noFill/>
                <a:round/>
                <a:headEnd/>
                <a:tailEnd/>
              </a:ln>
            </p:spPr>
            <p:txBody>
              <a:bodyPr/>
              <a:lstStyle/>
              <a:p>
                <a:endParaRPr lang="en-US"/>
              </a:p>
            </p:txBody>
          </p:sp>
          <p:sp>
            <p:nvSpPr>
              <p:cNvPr id="4257" name="Freeform 357"/>
              <p:cNvSpPr>
                <a:spLocks noChangeAspect="1"/>
              </p:cNvSpPr>
              <p:nvPr/>
            </p:nvSpPr>
            <p:spPr bwMode="auto">
              <a:xfrm>
                <a:off x="3166" y="3372"/>
                <a:ext cx="160" cy="36"/>
              </a:xfrm>
              <a:custGeom>
                <a:avLst/>
                <a:gdLst>
                  <a:gd name="T0" fmla="*/ 114 w 160"/>
                  <a:gd name="T1" fmla="*/ 34 h 36"/>
                  <a:gd name="T2" fmla="*/ 4 w 160"/>
                  <a:gd name="T3" fmla="*/ 6 h 36"/>
                  <a:gd name="T4" fmla="*/ 0 w 160"/>
                  <a:gd name="T5" fmla="*/ 6 h 36"/>
                  <a:gd name="T6" fmla="*/ 116 w 160"/>
                  <a:gd name="T7" fmla="*/ 36 h 36"/>
                  <a:gd name="T8" fmla="*/ 160 w 160"/>
                  <a:gd name="T9" fmla="*/ 0 h 36"/>
                  <a:gd name="T10" fmla="*/ 158 w 160"/>
                  <a:gd name="T11" fmla="*/ 2 h 36"/>
                  <a:gd name="T12" fmla="*/ 114 w 160"/>
                  <a:gd name="T13" fmla="*/ 34 h 36"/>
                  <a:gd name="T14" fmla="*/ 0 60000 65536"/>
                  <a:gd name="T15" fmla="*/ 0 60000 65536"/>
                  <a:gd name="T16" fmla="*/ 0 60000 65536"/>
                  <a:gd name="T17" fmla="*/ 0 60000 65536"/>
                  <a:gd name="T18" fmla="*/ 0 60000 65536"/>
                  <a:gd name="T19" fmla="*/ 0 60000 65536"/>
                  <a:gd name="T20" fmla="*/ 0 60000 65536"/>
                  <a:gd name="T21" fmla="*/ 0 w 160"/>
                  <a:gd name="T22" fmla="*/ 0 h 36"/>
                  <a:gd name="T23" fmla="*/ 160 w 1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36">
                    <a:moveTo>
                      <a:pt x="114" y="34"/>
                    </a:moveTo>
                    <a:lnTo>
                      <a:pt x="4" y="6"/>
                    </a:lnTo>
                    <a:lnTo>
                      <a:pt x="0" y="6"/>
                    </a:lnTo>
                    <a:lnTo>
                      <a:pt x="116" y="36"/>
                    </a:lnTo>
                    <a:lnTo>
                      <a:pt x="160" y="0"/>
                    </a:lnTo>
                    <a:lnTo>
                      <a:pt x="158" y="2"/>
                    </a:lnTo>
                    <a:lnTo>
                      <a:pt x="114" y="34"/>
                    </a:lnTo>
                    <a:close/>
                  </a:path>
                </a:pathLst>
              </a:custGeom>
              <a:solidFill>
                <a:srgbClr val="FDE5B7"/>
              </a:solidFill>
              <a:ln w="9525">
                <a:noFill/>
                <a:round/>
                <a:headEnd/>
                <a:tailEnd/>
              </a:ln>
            </p:spPr>
            <p:txBody>
              <a:bodyPr/>
              <a:lstStyle/>
              <a:p>
                <a:endParaRPr lang="en-US"/>
              </a:p>
            </p:txBody>
          </p:sp>
          <p:sp>
            <p:nvSpPr>
              <p:cNvPr id="4258" name="Freeform 358"/>
              <p:cNvSpPr>
                <a:spLocks noChangeAspect="1"/>
              </p:cNvSpPr>
              <p:nvPr/>
            </p:nvSpPr>
            <p:spPr bwMode="auto">
              <a:xfrm>
                <a:off x="3268" y="3362"/>
                <a:ext cx="26" cy="34"/>
              </a:xfrm>
              <a:custGeom>
                <a:avLst/>
                <a:gdLst>
                  <a:gd name="T0" fmla="*/ 24 w 26"/>
                  <a:gd name="T1" fmla="*/ 4 h 34"/>
                  <a:gd name="T2" fmla="*/ 0 w 26"/>
                  <a:gd name="T3" fmla="*/ 26 h 34"/>
                  <a:gd name="T4" fmla="*/ 0 w 26"/>
                  <a:gd name="T5" fmla="*/ 34 h 34"/>
                  <a:gd name="T6" fmla="*/ 26 w 26"/>
                  <a:gd name="T7" fmla="*/ 12 h 34"/>
                  <a:gd name="T8" fmla="*/ 22 w 26"/>
                  <a:gd name="T9" fmla="*/ 0 h 34"/>
                  <a:gd name="T10" fmla="*/ 24 w 26"/>
                  <a:gd name="T11" fmla="*/ 4 h 34"/>
                  <a:gd name="T12" fmla="*/ 0 60000 65536"/>
                  <a:gd name="T13" fmla="*/ 0 60000 65536"/>
                  <a:gd name="T14" fmla="*/ 0 60000 65536"/>
                  <a:gd name="T15" fmla="*/ 0 60000 65536"/>
                  <a:gd name="T16" fmla="*/ 0 60000 65536"/>
                  <a:gd name="T17" fmla="*/ 0 60000 65536"/>
                  <a:gd name="T18" fmla="*/ 0 w 26"/>
                  <a:gd name="T19" fmla="*/ 0 h 34"/>
                  <a:gd name="T20" fmla="*/ 26 w 2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6" h="34">
                    <a:moveTo>
                      <a:pt x="24" y="4"/>
                    </a:moveTo>
                    <a:lnTo>
                      <a:pt x="0" y="26"/>
                    </a:lnTo>
                    <a:lnTo>
                      <a:pt x="0" y="34"/>
                    </a:lnTo>
                    <a:lnTo>
                      <a:pt x="26" y="12"/>
                    </a:lnTo>
                    <a:lnTo>
                      <a:pt x="22" y="0"/>
                    </a:lnTo>
                    <a:lnTo>
                      <a:pt x="24" y="4"/>
                    </a:lnTo>
                    <a:close/>
                  </a:path>
                </a:pathLst>
              </a:custGeom>
              <a:solidFill>
                <a:srgbClr val="E08200"/>
              </a:solidFill>
              <a:ln w="9525">
                <a:noFill/>
                <a:round/>
                <a:headEnd/>
                <a:tailEnd/>
              </a:ln>
            </p:spPr>
            <p:txBody>
              <a:bodyPr/>
              <a:lstStyle/>
              <a:p>
                <a:endParaRPr lang="en-US"/>
              </a:p>
            </p:txBody>
          </p:sp>
          <p:sp>
            <p:nvSpPr>
              <p:cNvPr id="4259" name="Freeform 359"/>
              <p:cNvSpPr>
                <a:spLocks noChangeAspect="1"/>
              </p:cNvSpPr>
              <p:nvPr/>
            </p:nvSpPr>
            <p:spPr bwMode="auto">
              <a:xfrm>
                <a:off x="3268" y="3362"/>
                <a:ext cx="26" cy="34"/>
              </a:xfrm>
              <a:custGeom>
                <a:avLst/>
                <a:gdLst>
                  <a:gd name="T0" fmla="*/ 24 w 26"/>
                  <a:gd name="T1" fmla="*/ 4 h 34"/>
                  <a:gd name="T2" fmla="*/ 0 w 26"/>
                  <a:gd name="T3" fmla="*/ 26 h 34"/>
                  <a:gd name="T4" fmla="*/ 0 w 26"/>
                  <a:gd name="T5" fmla="*/ 34 h 34"/>
                  <a:gd name="T6" fmla="*/ 26 w 26"/>
                  <a:gd name="T7" fmla="*/ 12 h 34"/>
                  <a:gd name="T8" fmla="*/ 22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4" y="4"/>
                    </a:moveTo>
                    <a:lnTo>
                      <a:pt x="0" y="26"/>
                    </a:lnTo>
                    <a:lnTo>
                      <a:pt x="0" y="34"/>
                    </a:lnTo>
                    <a:lnTo>
                      <a:pt x="26" y="12"/>
                    </a:lnTo>
                    <a:lnTo>
                      <a:pt x="22" y="0"/>
                    </a:lnTo>
                  </a:path>
                </a:pathLst>
              </a:custGeom>
              <a:noFill/>
              <a:ln w="9525">
                <a:noFill/>
                <a:round/>
                <a:headEnd/>
                <a:tailEnd/>
              </a:ln>
            </p:spPr>
            <p:txBody>
              <a:bodyPr/>
              <a:lstStyle/>
              <a:p>
                <a:endParaRPr lang="en-US"/>
              </a:p>
            </p:txBody>
          </p:sp>
          <p:sp>
            <p:nvSpPr>
              <p:cNvPr id="4260" name="Freeform 360"/>
              <p:cNvSpPr>
                <a:spLocks noChangeAspect="1"/>
              </p:cNvSpPr>
              <p:nvPr/>
            </p:nvSpPr>
            <p:spPr bwMode="auto">
              <a:xfrm>
                <a:off x="3196" y="3368"/>
                <a:ext cx="72" cy="28"/>
              </a:xfrm>
              <a:custGeom>
                <a:avLst/>
                <a:gdLst>
                  <a:gd name="T0" fmla="*/ 0 w 72"/>
                  <a:gd name="T1" fmla="*/ 0 h 28"/>
                  <a:gd name="T2" fmla="*/ 72 w 72"/>
                  <a:gd name="T3" fmla="*/ 20 h 28"/>
                  <a:gd name="T4" fmla="*/ 72 w 72"/>
                  <a:gd name="T5" fmla="*/ 28 h 28"/>
                  <a:gd name="T6" fmla="*/ 0 w 72"/>
                  <a:gd name="T7" fmla="*/ 10 h 28"/>
                  <a:gd name="T8" fmla="*/ 0 w 72"/>
                  <a:gd name="T9" fmla="*/ 0 h 28"/>
                  <a:gd name="T10" fmla="*/ 0 60000 65536"/>
                  <a:gd name="T11" fmla="*/ 0 60000 65536"/>
                  <a:gd name="T12" fmla="*/ 0 60000 65536"/>
                  <a:gd name="T13" fmla="*/ 0 60000 65536"/>
                  <a:gd name="T14" fmla="*/ 0 60000 65536"/>
                  <a:gd name="T15" fmla="*/ 0 w 72"/>
                  <a:gd name="T16" fmla="*/ 0 h 28"/>
                  <a:gd name="T17" fmla="*/ 72 w 72"/>
                  <a:gd name="T18" fmla="*/ 28 h 28"/>
                </a:gdLst>
                <a:ahLst/>
                <a:cxnLst>
                  <a:cxn ang="T10">
                    <a:pos x="T0" y="T1"/>
                  </a:cxn>
                  <a:cxn ang="T11">
                    <a:pos x="T2" y="T3"/>
                  </a:cxn>
                  <a:cxn ang="T12">
                    <a:pos x="T4" y="T5"/>
                  </a:cxn>
                  <a:cxn ang="T13">
                    <a:pos x="T6" y="T7"/>
                  </a:cxn>
                  <a:cxn ang="T14">
                    <a:pos x="T8" y="T9"/>
                  </a:cxn>
                </a:cxnLst>
                <a:rect l="T15" t="T16" r="T17" b="T18"/>
                <a:pathLst>
                  <a:path w="72" h="28">
                    <a:moveTo>
                      <a:pt x="0" y="0"/>
                    </a:moveTo>
                    <a:lnTo>
                      <a:pt x="72" y="20"/>
                    </a:lnTo>
                    <a:lnTo>
                      <a:pt x="72" y="28"/>
                    </a:lnTo>
                    <a:lnTo>
                      <a:pt x="0" y="10"/>
                    </a:lnTo>
                    <a:lnTo>
                      <a:pt x="0" y="0"/>
                    </a:lnTo>
                    <a:close/>
                  </a:path>
                </a:pathLst>
              </a:custGeom>
              <a:solidFill>
                <a:srgbClr val="F6AD3C"/>
              </a:solidFill>
              <a:ln w="9525">
                <a:noFill/>
                <a:round/>
                <a:headEnd/>
                <a:tailEnd/>
              </a:ln>
            </p:spPr>
            <p:txBody>
              <a:bodyPr/>
              <a:lstStyle/>
              <a:p>
                <a:endParaRPr lang="en-US"/>
              </a:p>
            </p:txBody>
          </p:sp>
          <p:sp>
            <p:nvSpPr>
              <p:cNvPr id="4261" name="Freeform 361"/>
              <p:cNvSpPr>
                <a:spLocks noChangeAspect="1"/>
              </p:cNvSpPr>
              <p:nvPr/>
            </p:nvSpPr>
            <p:spPr bwMode="auto">
              <a:xfrm>
                <a:off x="3196" y="3368"/>
                <a:ext cx="72" cy="28"/>
              </a:xfrm>
              <a:custGeom>
                <a:avLst/>
                <a:gdLst>
                  <a:gd name="T0" fmla="*/ 0 w 72"/>
                  <a:gd name="T1" fmla="*/ 0 h 28"/>
                  <a:gd name="T2" fmla="*/ 72 w 72"/>
                  <a:gd name="T3" fmla="*/ 20 h 28"/>
                  <a:gd name="T4" fmla="*/ 72 w 72"/>
                  <a:gd name="T5" fmla="*/ 28 h 28"/>
                  <a:gd name="T6" fmla="*/ 0 w 72"/>
                  <a:gd name="T7" fmla="*/ 10 h 28"/>
                  <a:gd name="T8" fmla="*/ 0 w 72"/>
                  <a:gd name="T9" fmla="*/ 0 h 28"/>
                  <a:gd name="T10" fmla="*/ 0 60000 65536"/>
                  <a:gd name="T11" fmla="*/ 0 60000 65536"/>
                  <a:gd name="T12" fmla="*/ 0 60000 65536"/>
                  <a:gd name="T13" fmla="*/ 0 60000 65536"/>
                  <a:gd name="T14" fmla="*/ 0 60000 65536"/>
                  <a:gd name="T15" fmla="*/ 0 w 72"/>
                  <a:gd name="T16" fmla="*/ 0 h 28"/>
                  <a:gd name="T17" fmla="*/ 72 w 72"/>
                  <a:gd name="T18" fmla="*/ 28 h 28"/>
                </a:gdLst>
                <a:ahLst/>
                <a:cxnLst>
                  <a:cxn ang="T10">
                    <a:pos x="T0" y="T1"/>
                  </a:cxn>
                  <a:cxn ang="T11">
                    <a:pos x="T2" y="T3"/>
                  </a:cxn>
                  <a:cxn ang="T12">
                    <a:pos x="T4" y="T5"/>
                  </a:cxn>
                  <a:cxn ang="T13">
                    <a:pos x="T6" y="T7"/>
                  </a:cxn>
                  <a:cxn ang="T14">
                    <a:pos x="T8" y="T9"/>
                  </a:cxn>
                </a:cxnLst>
                <a:rect l="T15" t="T16" r="T17" b="T18"/>
                <a:pathLst>
                  <a:path w="72" h="28">
                    <a:moveTo>
                      <a:pt x="0" y="0"/>
                    </a:moveTo>
                    <a:lnTo>
                      <a:pt x="72" y="20"/>
                    </a:lnTo>
                    <a:lnTo>
                      <a:pt x="72" y="28"/>
                    </a:lnTo>
                    <a:lnTo>
                      <a:pt x="0" y="10"/>
                    </a:lnTo>
                    <a:lnTo>
                      <a:pt x="0" y="0"/>
                    </a:lnTo>
                  </a:path>
                </a:pathLst>
              </a:custGeom>
              <a:noFill/>
              <a:ln w="9525">
                <a:noFill/>
                <a:round/>
                <a:headEnd/>
                <a:tailEnd/>
              </a:ln>
            </p:spPr>
            <p:txBody>
              <a:bodyPr/>
              <a:lstStyle/>
              <a:p>
                <a:endParaRPr lang="en-US"/>
              </a:p>
            </p:txBody>
          </p:sp>
          <p:sp>
            <p:nvSpPr>
              <p:cNvPr id="4262" name="Freeform 362"/>
              <p:cNvSpPr>
                <a:spLocks noChangeAspect="1"/>
              </p:cNvSpPr>
              <p:nvPr/>
            </p:nvSpPr>
            <p:spPr bwMode="auto">
              <a:xfrm>
                <a:off x="3196" y="3362"/>
                <a:ext cx="82" cy="26"/>
              </a:xfrm>
              <a:custGeom>
                <a:avLst/>
                <a:gdLst>
                  <a:gd name="T0" fmla="*/ 0 w 82"/>
                  <a:gd name="T1" fmla="*/ 6 h 26"/>
                  <a:gd name="T2" fmla="*/ 72 w 82"/>
                  <a:gd name="T3" fmla="*/ 26 h 26"/>
                  <a:gd name="T4" fmla="*/ 82 w 82"/>
                  <a:gd name="T5" fmla="*/ 18 h 26"/>
                  <a:gd name="T6" fmla="*/ 14 w 82"/>
                  <a:gd name="T7" fmla="*/ 0 h 26"/>
                  <a:gd name="T8" fmla="*/ 0 w 82"/>
                  <a:gd name="T9" fmla="*/ 6 h 26"/>
                  <a:gd name="T10" fmla="*/ 0 60000 65536"/>
                  <a:gd name="T11" fmla="*/ 0 60000 65536"/>
                  <a:gd name="T12" fmla="*/ 0 60000 65536"/>
                  <a:gd name="T13" fmla="*/ 0 60000 65536"/>
                  <a:gd name="T14" fmla="*/ 0 60000 65536"/>
                  <a:gd name="T15" fmla="*/ 0 w 82"/>
                  <a:gd name="T16" fmla="*/ 0 h 26"/>
                  <a:gd name="T17" fmla="*/ 82 w 82"/>
                  <a:gd name="T18" fmla="*/ 26 h 26"/>
                </a:gdLst>
                <a:ahLst/>
                <a:cxnLst>
                  <a:cxn ang="T10">
                    <a:pos x="T0" y="T1"/>
                  </a:cxn>
                  <a:cxn ang="T11">
                    <a:pos x="T2" y="T3"/>
                  </a:cxn>
                  <a:cxn ang="T12">
                    <a:pos x="T4" y="T5"/>
                  </a:cxn>
                  <a:cxn ang="T13">
                    <a:pos x="T6" y="T7"/>
                  </a:cxn>
                  <a:cxn ang="T14">
                    <a:pos x="T8" y="T9"/>
                  </a:cxn>
                </a:cxnLst>
                <a:rect l="T15" t="T16" r="T17" b="T18"/>
                <a:pathLst>
                  <a:path w="82" h="26">
                    <a:moveTo>
                      <a:pt x="0" y="6"/>
                    </a:moveTo>
                    <a:lnTo>
                      <a:pt x="72" y="26"/>
                    </a:lnTo>
                    <a:lnTo>
                      <a:pt x="82" y="18"/>
                    </a:lnTo>
                    <a:lnTo>
                      <a:pt x="14" y="0"/>
                    </a:lnTo>
                    <a:lnTo>
                      <a:pt x="0" y="6"/>
                    </a:lnTo>
                    <a:close/>
                  </a:path>
                </a:pathLst>
              </a:custGeom>
              <a:solidFill>
                <a:srgbClr val="E48E1A"/>
              </a:solidFill>
              <a:ln w="9525">
                <a:noFill/>
                <a:round/>
                <a:headEnd/>
                <a:tailEnd/>
              </a:ln>
            </p:spPr>
            <p:txBody>
              <a:bodyPr/>
              <a:lstStyle/>
              <a:p>
                <a:endParaRPr lang="en-US"/>
              </a:p>
            </p:txBody>
          </p:sp>
          <p:sp>
            <p:nvSpPr>
              <p:cNvPr id="4263" name="Freeform 363"/>
              <p:cNvSpPr>
                <a:spLocks noChangeAspect="1"/>
              </p:cNvSpPr>
              <p:nvPr/>
            </p:nvSpPr>
            <p:spPr bwMode="auto">
              <a:xfrm>
                <a:off x="3178" y="3390"/>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264" name="Freeform 364"/>
              <p:cNvSpPr>
                <a:spLocks noChangeAspect="1"/>
              </p:cNvSpPr>
              <p:nvPr/>
            </p:nvSpPr>
            <p:spPr bwMode="auto">
              <a:xfrm>
                <a:off x="3178" y="3390"/>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8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0" y="4"/>
                    </a:lnTo>
                    <a:close/>
                  </a:path>
                </a:pathLst>
              </a:custGeom>
              <a:solidFill>
                <a:srgbClr val="FDE5B7"/>
              </a:solidFill>
              <a:ln w="9525">
                <a:noFill/>
                <a:round/>
                <a:headEnd/>
                <a:tailEnd/>
              </a:ln>
            </p:spPr>
            <p:txBody>
              <a:bodyPr/>
              <a:lstStyle/>
              <a:p>
                <a:endParaRPr lang="en-US"/>
              </a:p>
            </p:txBody>
          </p:sp>
          <p:sp>
            <p:nvSpPr>
              <p:cNvPr id="4265" name="Freeform 365"/>
              <p:cNvSpPr>
                <a:spLocks noChangeAspect="1"/>
              </p:cNvSpPr>
              <p:nvPr/>
            </p:nvSpPr>
            <p:spPr bwMode="auto">
              <a:xfrm>
                <a:off x="3258" y="3406"/>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266" name="Freeform 366"/>
              <p:cNvSpPr>
                <a:spLocks noChangeAspect="1"/>
              </p:cNvSpPr>
              <p:nvPr/>
            </p:nvSpPr>
            <p:spPr bwMode="auto">
              <a:xfrm>
                <a:off x="3256" y="3406"/>
                <a:ext cx="12" cy="8"/>
              </a:xfrm>
              <a:custGeom>
                <a:avLst/>
                <a:gdLst>
                  <a:gd name="T0" fmla="*/ 2 w 12"/>
                  <a:gd name="T1" fmla="*/ 4 h 8"/>
                  <a:gd name="T2" fmla="*/ 2 w 12"/>
                  <a:gd name="T3" fmla="*/ 0 h 8"/>
                  <a:gd name="T4" fmla="*/ 0 w 12"/>
                  <a:gd name="T5" fmla="*/ 0 h 8"/>
                  <a:gd name="T6" fmla="*/ 0 w 12"/>
                  <a:gd name="T7" fmla="*/ 4 h 8"/>
                  <a:gd name="T8" fmla="*/ 12 w 12"/>
                  <a:gd name="T9" fmla="*/ 8 h 8"/>
                  <a:gd name="T10" fmla="*/ 12 w 12"/>
                  <a:gd name="T11" fmla="*/ 8 h 8"/>
                  <a:gd name="T12" fmla="*/ 2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2" y="4"/>
                    </a:moveTo>
                    <a:lnTo>
                      <a:pt x="2" y="0"/>
                    </a:lnTo>
                    <a:lnTo>
                      <a:pt x="0" y="0"/>
                    </a:lnTo>
                    <a:lnTo>
                      <a:pt x="0" y="4"/>
                    </a:lnTo>
                    <a:lnTo>
                      <a:pt x="12" y="8"/>
                    </a:lnTo>
                    <a:lnTo>
                      <a:pt x="2" y="4"/>
                    </a:lnTo>
                    <a:close/>
                  </a:path>
                </a:pathLst>
              </a:custGeom>
              <a:solidFill>
                <a:srgbClr val="FDE5B7"/>
              </a:solidFill>
              <a:ln w="9525">
                <a:noFill/>
                <a:round/>
                <a:headEnd/>
                <a:tailEnd/>
              </a:ln>
            </p:spPr>
            <p:txBody>
              <a:bodyPr/>
              <a:lstStyle/>
              <a:p>
                <a:endParaRPr lang="en-US"/>
              </a:p>
            </p:txBody>
          </p:sp>
          <p:sp>
            <p:nvSpPr>
              <p:cNvPr id="4267" name="Freeform 367"/>
              <p:cNvSpPr>
                <a:spLocks noChangeAspect="1"/>
              </p:cNvSpPr>
              <p:nvPr/>
            </p:nvSpPr>
            <p:spPr bwMode="auto">
              <a:xfrm>
                <a:off x="3258" y="3414"/>
                <a:ext cx="10" cy="6"/>
              </a:xfrm>
              <a:custGeom>
                <a:avLst/>
                <a:gdLst>
                  <a:gd name="T0" fmla="*/ 0 w 10"/>
                  <a:gd name="T1" fmla="*/ 0 h 6"/>
                  <a:gd name="T2" fmla="*/ 10 w 10"/>
                  <a:gd name="T3" fmla="*/ 2 h 6"/>
                  <a:gd name="T4" fmla="*/ 10 w 10"/>
                  <a:gd name="T5" fmla="*/ 6 h 6"/>
                  <a:gd name="T6" fmla="*/ 0 w 10"/>
                  <a:gd name="T7" fmla="*/ 4 h 6"/>
                  <a:gd name="T8" fmla="*/ 0 w 10"/>
                  <a:gd name="T9" fmla="*/ 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0"/>
                    </a:moveTo>
                    <a:lnTo>
                      <a:pt x="10" y="2"/>
                    </a:lnTo>
                    <a:lnTo>
                      <a:pt x="10" y="6"/>
                    </a:lnTo>
                    <a:lnTo>
                      <a:pt x="0" y="4"/>
                    </a:lnTo>
                    <a:lnTo>
                      <a:pt x="0" y="0"/>
                    </a:lnTo>
                    <a:close/>
                  </a:path>
                </a:pathLst>
              </a:custGeom>
              <a:solidFill>
                <a:srgbClr val="E48E1A"/>
              </a:solidFill>
              <a:ln w="9525">
                <a:noFill/>
                <a:round/>
                <a:headEnd/>
                <a:tailEnd/>
              </a:ln>
            </p:spPr>
            <p:txBody>
              <a:bodyPr/>
              <a:lstStyle/>
              <a:p>
                <a:endParaRPr lang="en-US"/>
              </a:p>
            </p:txBody>
          </p:sp>
          <p:sp>
            <p:nvSpPr>
              <p:cNvPr id="4268" name="Freeform 368"/>
              <p:cNvSpPr>
                <a:spLocks noChangeAspect="1"/>
              </p:cNvSpPr>
              <p:nvPr/>
            </p:nvSpPr>
            <p:spPr bwMode="auto">
              <a:xfrm>
                <a:off x="3256" y="3414"/>
                <a:ext cx="12" cy="8"/>
              </a:xfrm>
              <a:custGeom>
                <a:avLst/>
                <a:gdLst>
                  <a:gd name="T0" fmla="*/ 2 w 12"/>
                  <a:gd name="T1" fmla="*/ 4 h 8"/>
                  <a:gd name="T2" fmla="*/ 2 w 12"/>
                  <a:gd name="T3" fmla="*/ 0 h 8"/>
                  <a:gd name="T4" fmla="*/ 0 w 12"/>
                  <a:gd name="T5" fmla="*/ 0 h 8"/>
                  <a:gd name="T6" fmla="*/ 0 w 12"/>
                  <a:gd name="T7" fmla="*/ 4 h 8"/>
                  <a:gd name="T8" fmla="*/ 12 w 12"/>
                  <a:gd name="T9" fmla="*/ 8 h 8"/>
                  <a:gd name="T10" fmla="*/ 12 w 12"/>
                  <a:gd name="T11" fmla="*/ 6 h 8"/>
                  <a:gd name="T12" fmla="*/ 2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2" y="4"/>
                    </a:moveTo>
                    <a:lnTo>
                      <a:pt x="2" y="0"/>
                    </a:lnTo>
                    <a:lnTo>
                      <a:pt x="0" y="0"/>
                    </a:lnTo>
                    <a:lnTo>
                      <a:pt x="0" y="4"/>
                    </a:lnTo>
                    <a:lnTo>
                      <a:pt x="12" y="8"/>
                    </a:lnTo>
                    <a:lnTo>
                      <a:pt x="12" y="6"/>
                    </a:lnTo>
                    <a:lnTo>
                      <a:pt x="2" y="4"/>
                    </a:lnTo>
                    <a:close/>
                  </a:path>
                </a:pathLst>
              </a:custGeom>
              <a:solidFill>
                <a:srgbClr val="FDE5B7"/>
              </a:solidFill>
              <a:ln w="9525">
                <a:noFill/>
                <a:round/>
                <a:headEnd/>
                <a:tailEnd/>
              </a:ln>
            </p:spPr>
            <p:txBody>
              <a:bodyPr/>
              <a:lstStyle/>
              <a:p>
                <a:endParaRPr lang="en-US"/>
              </a:p>
            </p:txBody>
          </p:sp>
          <p:sp>
            <p:nvSpPr>
              <p:cNvPr id="4269" name="Freeform 369"/>
              <p:cNvSpPr>
                <a:spLocks noChangeAspect="1"/>
              </p:cNvSpPr>
              <p:nvPr/>
            </p:nvSpPr>
            <p:spPr bwMode="auto">
              <a:xfrm>
                <a:off x="3258" y="3420"/>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270" name="Freeform 370"/>
              <p:cNvSpPr>
                <a:spLocks noChangeAspect="1"/>
              </p:cNvSpPr>
              <p:nvPr/>
            </p:nvSpPr>
            <p:spPr bwMode="auto">
              <a:xfrm>
                <a:off x="3256" y="3420"/>
                <a:ext cx="12" cy="8"/>
              </a:xfrm>
              <a:custGeom>
                <a:avLst/>
                <a:gdLst>
                  <a:gd name="T0" fmla="*/ 2 w 12"/>
                  <a:gd name="T1" fmla="*/ 4 h 8"/>
                  <a:gd name="T2" fmla="*/ 2 w 12"/>
                  <a:gd name="T3" fmla="*/ 0 h 8"/>
                  <a:gd name="T4" fmla="*/ 0 w 12"/>
                  <a:gd name="T5" fmla="*/ 0 h 8"/>
                  <a:gd name="T6" fmla="*/ 0 w 12"/>
                  <a:gd name="T7" fmla="*/ 4 h 8"/>
                  <a:gd name="T8" fmla="*/ 12 w 12"/>
                  <a:gd name="T9" fmla="*/ 8 h 8"/>
                  <a:gd name="T10" fmla="*/ 12 w 12"/>
                  <a:gd name="T11" fmla="*/ 8 h 8"/>
                  <a:gd name="T12" fmla="*/ 2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2" y="4"/>
                    </a:moveTo>
                    <a:lnTo>
                      <a:pt x="2" y="0"/>
                    </a:lnTo>
                    <a:lnTo>
                      <a:pt x="0" y="0"/>
                    </a:lnTo>
                    <a:lnTo>
                      <a:pt x="0" y="4"/>
                    </a:lnTo>
                    <a:lnTo>
                      <a:pt x="12" y="8"/>
                    </a:lnTo>
                    <a:lnTo>
                      <a:pt x="2" y="4"/>
                    </a:lnTo>
                    <a:close/>
                  </a:path>
                </a:pathLst>
              </a:custGeom>
              <a:solidFill>
                <a:srgbClr val="FDE5B7"/>
              </a:solidFill>
              <a:ln w="9525">
                <a:noFill/>
                <a:round/>
                <a:headEnd/>
                <a:tailEnd/>
              </a:ln>
            </p:spPr>
            <p:txBody>
              <a:bodyPr/>
              <a:lstStyle/>
              <a:p>
                <a:endParaRPr lang="en-US"/>
              </a:p>
            </p:txBody>
          </p:sp>
          <p:sp>
            <p:nvSpPr>
              <p:cNvPr id="4271" name="Freeform 371"/>
              <p:cNvSpPr>
                <a:spLocks noChangeAspect="1"/>
              </p:cNvSpPr>
              <p:nvPr/>
            </p:nvSpPr>
            <p:spPr bwMode="auto">
              <a:xfrm>
                <a:off x="3228" y="3422"/>
                <a:ext cx="46" cy="42"/>
              </a:xfrm>
              <a:custGeom>
                <a:avLst/>
                <a:gdLst>
                  <a:gd name="T0" fmla="*/ 44 w 46"/>
                  <a:gd name="T1" fmla="*/ 0 h 42"/>
                  <a:gd name="T2" fmla="*/ 46 w 46"/>
                  <a:gd name="T3" fmla="*/ 4 h 42"/>
                  <a:gd name="T4" fmla="*/ 0 w 46"/>
                  <a:gd name="T5" fmla="*/ 42 h 42"/>
                  <a:gd name="T6" fmla="*/ 0 w 46"/>
                  <a:gd name="T7" fmla="*/ 38 h 42"/>
                  <a:gd name="T8" fmla="*/ 44 w 46"/>
                  <a:gd name="T9" fmla="*/ 0 h 42"/>
                  <a:gd name="T10" fmla="*/ 0 60000 65536"/>
                  <a:gd name="T11" fmla="*/ 0 60000 65536"/>
                  <a:gd name="T12" fmla="*/ 0 60000 65536"/>
                  <a:gd name="T13" fmla="*/ 0 60000 65536"/>
                  <a:gd name="T14" fmla="*/ 0 60000 65536"/>
                  <a:gd name="T15" fmla="*/ 0 w 46"/>
                  <a:gd name="T16" fmla="*/ 0 h 42"/>
                  <a:gd name="T17" fmla="*/ 46 w 46"/>
                  <a:gd name="T18" fmla="*/ 42 h 42"/>
                </a:gdLst>
                <a:ahLst/>
                <a:cxnLst>
                  <a:cxn ang="T10">
                    <a:pos x="T0" y="T1"/>
                  </a:cxn>
                  <a:cxn ang="T11">
                    <a:pos x="T2" y="T3"/>
                  </a:cxn>
                  <a:cxn ang="T12">
                    <a:pos x="T4" y="T5"/>
                  </a:cxn>
                  <a:cxn ang="T13">
                    <a:pos x="T6" y="T7"/>
                  </a:cxn>
                  <a:cxn ang="T14">
                    <a:pos x="T8" y="T9"/>
                  </a:cxn>
                </a:cxnLst>
                <a:rect l="T15" t="T16" r="T17" b="T18"/>
                <a:pathLst>
                  <a:path w="46" h="42">
                    <a:moveTo>
                      <a:pt x="44" y="0"/>
                    </a:moveTo>
                    <a:lnTo>
                      <a:pt x="46" y="4"/>
                    </a:lnTo>
                    <a:lnTo>
                      <a:pt x="0" y="42"/>
                    </a:lnTo>
                    <a:lnTo>
                      <a:pt x="0" y="38"/>
                    </a:lnTo>
                    <a:lnTo>
                      <a:pt x="44" y="0"/>
                    </a:lnTo>
                    <a:close/>
                  </a:path>
                </a:pathLst>
              </a:custGeom>
              <a:solidFill>
                <a:srgbClr val="F6AD3C"/>
              </a:solidFill>
              <a:ln w="9525">
                <a:noFill/>
                <a:round/>
                <a:headEnd/>
                <a:tailEnd/>
              </a:ln>
            </p:spPr>
            <p:txBody>
              <a:bodyPr/>
              <a:lstStyle/>
              <a:p>
                <a:endParaRPr lang="en-US"/>
              </a:p>
            </p:txBody>
          </p:sp>
          <p:sp>
            <p:nvSpPr>
              <p:cNvPr id="4272" name="Freeform 372"/>
              <p:cNvSpPr>
                <a:spLocks noChangeAspect="1"/>
              </p:cNvSpPr>
              <p:nvPr/>
            </p:nvSpPr>
            <p:spPr bwMode="auto">
              <a:xfrm>
                <a:off x="3126" y="3426"/>
                <a:ext cx="102" cy="38"/>
              </a:xfrm>
              <a:custGeom>
                <a:avLst/>
                <a:gdLst>
                  <a:gd name="T0" fmla="*/ 102 w 102"/>
                  <a:gd name="T1" fmla="*/ 34 h 38"/>
                  <a:gd name="T2" fmla="*/ 0 w 102"/>
                  <a:gd name="T3" fmla="*/ 0 h 38"/>
                  <a:gd name="T4" fmla="*/ 0 w 102"/>
                  <a:gd name="T5" fmla="*/ 2 h 38"/>
                  <a:gd name="T6" fmla="*/ 102 w 102"/>
                  <a:gd name="T7" fmla="*/ 38 h 38"/>
                  <a:gd name="T8" fmla="*/ 102 w 102"/>
                  <a:gd name="T9" fmla="*/ 34 h 38"/>
                  <a:gd name="T10" fmla="*/ 0 60000 65536"/>
                  <a:gd name="T11" fmla="*/ 0 60000 65536"/>
                  <a:gd name="T12" fmla="*/ 0 60000 65536"/>
                  <a:gd name="T13" fmla="*/ 0 60000 65536"/>
                  <a:gd name="T14" fmla="*/ 0 60000 65536"/>
                  <a:gd name="T15" fmla="*/ 0 w 102"/>
                  <a:gd name="T16" fmla="*/ 0 h 38"/>
                  <a:gd name="T17" fmla="*/ 102 w 102"/>
                  <a:gd name="T18" fmla="*/ 38 h 38"/>
                </a:gdLst>
                <a:ahLst/>
                <a:cxnLst>
                  <a:cxn ang="T10">
                    <a:pos x="T0" y="T1"/>
                  </a:cxn>
                  <a:cxn ang="T11">
                    <a:pos x="T2" y="T3"/>
                  </a:cxn>
                  <a:cxn ang="T12">
                    <a:pos x="T4" y="T5"/>
                  </a:cxn>
                  <a:cxn ang="T13">
                    <a:pos x="T6" y="T7"/>
                  </a:cxn>
                  <a:cxn ang="T14">
                    <a:pos x="T8" y="T9"/>
                  </a:cxn>
                </a:cxnLst>
                <a:rect l="T15" t="T16" r="T17" b="T18"/>
                <a:pathLst>
                  <a:path w="102" h="38">
                    <a:moveTo>
                      <a:pt x="102" y="34"/>
                    </a:moveTo>
                    <a:lnTo>
                      <a:pt x="0" y="0"/>
                    </a:lnTo>
                    <a:lnTo>
                      <a:pt x="0" y="2"/>
                    </a:lnTo>
                    <a:lnTo>
                      <a:pt x="102" y="38"/>
                    </a:lnTo>
                    <a:lnTo>
                      <a:pt x="102" y="34"/>
                    </a:lnTo>
                    <a:close/>
                  </a:path>
                </a:pathLst>
              </a:custGeom>
              <a:solidFill>
                <a:srgbClr val="FDE5B7"/>
              </a:solidFill>
              <a:ln w="9525">
                <a:noFill/>
                <a:round/>
                <a:headEnd/>
                <a:tailEnd/>
              </a:ln>
            </p:spPr>
            <p:txBody>
              <a:bodyPr/>
              <a:lstStyle/>
              <a:p>
                <a:endParaRPr lang="en-US"/>
              </a:p>
            </p:txBody>
          </p:sp>
          <p:sp>
            <p:nvSpPr>
              <p:cNvPr id="4273" name="Freeform 373"/>
              <p:cNvSpPr>
                <a:spLocks noChangeAspect="1"/>
              </p:cNvSpPr>
              <p:nvPr/>
            </p:nvSpPr>
            <p:spPr bwMode="auto">
              <a:xfrm>
                <a:off x="3126" y="3396"/>
                <a:ext cx="146" cy="64"/>
              </a:xfrm>
              <a:custGeom>
                <a:avLst/>
                <a:gdLst>
                  <a:gd name="T0" fmla="*/ 48 w 146"/>
                  <a:gd name="T1" fmla="*/ 0 h 64"/>
                  <a:gd name="T2" fmla="*/ 146 w 146"/>
                  <a:gd name="T3" fmla="*/ 26 h 64"/>
                  <a:gd name="T4" fmla="*/ 102 w 146"/>
                  <a:gd name="T5" fmla="*/ 64 h 64"/>
                  <a:gd name="T6" fmla="*/ 0 w 146"/>
                  <a:gd name="T7" fmla="*/ 30 h 64"/>
                  <a:gd name="T8" fmla="*/ 48 w 146"/>
                  <a:gd name="T9" fmla="*/ 0 h 64"/>
                  <a:gd name="T10" fmla="*/ 0 60000 65536"/>
                  <a:gd name="T11" fmla="*/ 0 60000 65536"/>
                  <a:gd name="T12" fmla="*/ 0 60000 65536"/>
                  <a:gd name="T13" fmla="*/ 0 60000 65536"/>
                  <a:gd name="T14" fmla="*/ 0 60000 65536"/>
                  <a:gd name="T15" fmla="*/ 0 w 146"/>
                  <a:gd name="T16" fmla="*/ 0 h 64"/>
                  <a:gd name="T17" fmla="*/ 146 w 146"/>
                  <a:gd name="T18" fmla="*/ 64 h 64"/>
                </a:gdLst>
                <a:ahLst/>
                <a:cxnLst>
                  <a:cxn ang="T10">
                    <a:pos x="T0" y="T1"/>
                  </a:cxn>
                  <a:cxn ang="T11">
                    <a:pos x="T2" y="T3"/>
                  </a:cxn>
                  <a:cxn ang="T12">
                    <a:pos x="T4" y="T5"/>
                  </a:cxn>
                  <a:cxn ang="T13">
                    <a:pos x="T6" y="T7"/>
                  </a:cxn>
                  <a:cxn ang="T14">
                    <a:pos x="T8" y="T9"/>
                  </a:cxn>
                </a:cxnLst>
                <a:rect l="T15" t="T16" r="T17" b="T18"/>
                <a:pathLst>
                  <a:path w="146" h="64">
                    <a:moveTo>
                      <a:pt x="48" y="0"/>
                    </a:moveTo>
                    <a:lnTo>
                      <a:pt x="146" y="26"/>
                    </a:lnTo>
                    <a:lnTo>
                      <a:pt x="102" y="64"/>
                    </a:lnTo>
                    <a:lnTo>
                      <a:pt x="0" y="30"/>
                    </a:lnTo>
                    <a:lnTo>
                      <a:pt x="48" y="0"/>
                    </a:lnTo>
                    <a:close/>
                  </a:path>
                </a:pathLst>
              </a:custGeom>
              <a:solidFill>
                <a:srgbClr val="FBCD73"/>
              </a:solidFill>
              <a:ln w="9525">
                <a:noFill/>
                <a:round/>
                <a:headEnd/>
                <a:tailEnd/>
              </a:ln>
            </p:spPr>
            <p:txBody>
              <a:bodyPr/>
              <a:lstStyle/>
              <a:p>
                <a:endParaRPr lang="en-US"/>
              </a:p>
            </p:txBody>
          </p:sp>
          <p:sp>
            <p:nvSpPr>
              <p:cNvPr id="4274" name="Freeform 374"/>
              <p:cNvSpPr>
                <a:spLocks noChangeAspect="1"/>
              </p:cNvSpPr>
              <p:nvPr/>
            </p:nvSpPr>
            <p:spPr bwMode="auto">
              <a:xfrm>
                <a:off x="3234" y="3272"/>
                <a:ext cx="84" cy="96"/>
              </a:xfrm>
              <a:custGeom>
                <a:avLst/>
                <a:gdLst>
                  <a:gd name="T0" fmla="*/ 240 w 42"/>
                  <a:gd name="T1" fmla="*/ 384 h 48"/>
                  <a:gd name="T2" fmla="*/ 328 w 42"/>
                  <a:gd name="T3" fmla="*/ 312 h 48"/>
                  <a:gd name="T4" fmla="*/ 328 w 42"/>
                  <a:gd name="T5" fmla="*/ 136 h 48"/>
                  <a:gd name="T6" fmla="*/ 304 w 42"/>
                  <a:gd name="T7" fmla="*/ 0 h 48"/>
                  <a:gd name="T8" fmla="*/ 120 w 42"/>
                  <a:gd name="T9" fmla="*/ 0 h 48"/>
                  <a:gd name="T10" fmla="*/ 0 w 42"/>
                  <a:gd name="T11" fmla="*/ 24 h 48"/>
                  <a:gd name="T12" fmla="*/ 120 w 42"/>
                  <a:gd name="T13" fmla="*/ 376 h 48"/>
                  <a:gd name="T14" fmla="*/ 240 w 42"/>
                  <a:gd name="T15" fmla="*/ 384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30" y="48"/>
                    </a:moveTo>
                    <a:cubicBezTo>
                      <a:pt x="41" y="39"/>
                      <a:pt x="41" y="39"/>
                      <a:pt x="41" y="39"/>
                    </a:cubicBezTo>
                    <a:cubicBezTo>
                      <a:pt x="42" y="30"/>
                      <a:pt x="42" y="24"/>
                      <a:pt x="41" y="17"/>
                    </a:cubicBezTo>
                    <a:cubicBezTo>
                      <a:pt x="39" y="9"/>
                      <a:pt x="38" y="0"/>
                      <a:pt x="38" y="0"/>
                    </a:cubicBezTo>
                    <a:cubicBezTo>
                      <a:pt x="15" y="0"/>
                      <a:pt x="15" y="0"/>
                      <a:pt x="15" y="0"/>
                    </a:cubicBezTo>
                    <a:cubicBezTo>
                      <a:pt x="0" y="3"/>
                      <a:pt x="0" y="3"/>
                      <a:pt x="0" y="3"/>
                    </a:cubicBezTo>
                    <a:cubicBezTo>
                      <a:pt x="15" y="47"/>
                      <a:pt x="15" y="47"/>
                      <a:pt x="15" y="47"/>
                    </a:cubicBezTo>
                    <a:lnTo>
                      <a:pt x="30" y="48"/>
                    </a:lnTo>
                    <a:close/>
                  </a:path>
                </a:pathLst>
              </a:custGeom>
              <a:solidFill>
                <a:srgbClr val="E08200"/>
              </a:solidFill>
              <a:ln w="9525">
                <a:noFill/>
                <a:round/>
                <a:headEnd/>
                <a:tailEnd/>
              </a:ln>
            </p:spPr>
            <p:txBody>
              <a:bodyPr/>
              <a:lstStyle/>
              <a:p>
                <a:endParaRPr lang="en-US"/>
              </a:p>
            </p:txBody>
          </p:sp>
          <p:sp>
            <p:nvSpPr>
              <p:cNvPr id="4275" name="Freeform 375"/>
              <p:cNvSpPr>
                <a:spLocks noChangeAspect="1"/>
              </p:cNvSpPr>
              <p:nvPr/>
            </p:nvSpPr>
            <p:spPr bwMode="auto">
              <a:xfrm>
                <a:off x="3234" y="3263"/>
                <a:ext cx="76" cy="23"/>
              </a:xfrm>
              <a:custGeom>
                <a:avLst/>
                <a:gdLst>
                  <a:gd name="T0" fmla="*/ 58 w 76"/>
                  <a:gd name="T1" fmla="*/ 21 h 23"/>
                  <a:gd name="T2" fmla="*/ 76 w 76"/>
                  <a:gd name="T3" fmla="*/ 9 h 23"/>
                  <a:gd name="T4" fmla="*/ 34 w 76"/>
                  <a:gd name="T5" fmla="*/ 0 h 23"/>
                  <a:gd name="T6" fmla="*/ 0 w 76"/>
                  <a:gd name="T7" fmla="*/ 11 h 23"/>
                  <a:gd name="T8" fmla="*/ 52 w 76"/>
                  <a:gd name="T9" fmla="*/ 23 h 23"/>
                  <a:gd name="T10" fmla="*/ 58 w 76"/>
                  <a:gd name="T11" fmla="*/ 21 h 23"/>
                  <a:gd name="T12" fmla="*/ 0 60000 65536"/>
                  <a:gd name="T13" fmla="*/ 0 60000 65536"/>
                  <a:gd name="T14" fmla="*/ 0 60000 65536"/>
                  <a:gd name="T15" fmla="*/ 0 60000 65536"/>
                  <a:gd name="T16" fmla="*/ 0 60000 65536"/>
                  <a:gd name="T17" fmla="*/ 0 60000 65536"/>
                  <a:gd name="T18" fmla="*/ 0 w 76"/>
                  <a:gd name="T19" fmla="*/ 0 h 23"/>
                  <a:gd name="T20" fmla="*/ 76 w 7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6" h="23">
                    <a:moveTo>
                      <a:pt x="58" y="21"/>
                    </a:moveTo>
                    <a:lnTo>
                      <a:pt x="76" y="9"/>
                    </a:lnTo>
                    <a:lnTo>
                      <a:pt x="34" y="0"/>
                    </a:lnTo>
                    <a:lnTo>
                      <a:pt x="0" y="11"/>
                    </a:lnTo>
                    <a:lnTo>
                      <a:pt x="52" y="23"/>
                    </a:lnTo>
                    <a:lnTo>
                      <a:pt x="58" y="21"/>
                    </a:lnTo>
                    <a:close/>
                  </a:path>
                </a:pathLst>
              </a:custGeom>
              <a:solidFill>
                <a:srgbClr val="E59529"/>
              </a:solidFill>
              <a:ln w="9525">
                <a:noFill/>
                <a:round/>
                <a:headEnd/>
                <a:tailEnd/>
              </a:ln>
            </p:spPr>
            <p:txBody>
              <a:bodyPr/>
              <a:lstStyle/>
              <a:p>
                <a:endParaRPr lang="en-US"/>
              </a:p>
            </p:txBody>
          </p:sp>
          <p:sp>
            <p:nvSpPr>
              <p:cNvPr id="4276" name="Freeform 376"/>
              <p:cNvSpPr>
                <a:spLocks noChangeAspect="1"/>
              </p:cNvSpPr>
              <p:nvPr/>
            </p:nvSpPr>
            <p:spPr bwMode="auto">
              <a:xfrm>
                <a:off x="3192" y="3274"/>
                <a:ext cx="104" cy="116"/>
              </a:xfrm>
              <a:custGeom>
                <a:avLst/>
                <a:gdLst>
                  <a:gd name="T0" fmla="*/ 8 w 52"/>
                  <a:gd name="T1" fmla="*/ 24 h 58"/>
                  <a:gd name="T2" fmla="*/ 40 w 52"/>
                  <a:gd name="T3" fmla="*/ 0 h 58"/>
                  <a:gd name="T4" fmla="*/ 408 w 52"/>
                  <a:gd name="T5" fmla="*/ 40 h 58"/>
                  <a:gd name="T6" fmla="*/ 416 w 52"/>
                  <a:gd name="T7" fmla="*/ 48 h 58"/>
                  <a:gd name="T8" fmla="*/ 416 w 52"/>
                  <a:gd name="T9" fmla="*/ 408 h 58"/>
                  <a:gd name="T10" fmla="*/ 408 w 52"/>
                  <a:gd name="T11" fmla="*/ 424 h 58"/>
                  <a:gd name="T12" fmla="*/ 368 w 52"/>
                  <a:gd name="T13" fmla="*/ 456 h 58"/>
                  <a:gd name="T14" fmla="*/ 352 w 52"/>
                  <a:gd name="T15" fmla="*/ 456 h 58"/>
                  <a:gd name="T16" fmla="*/ 0 w 52"/>
                  <a:gd name="T17" fmla="*/ 344 h 58"/>
                  <a:gd name="T18" fmla="*/ 8 w 52"/>
                  <a:gd name="T19" fmla="*/ 2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8"/>
                  <a:gd name="T32" fmla="*/ 52 w 5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8">
                    <a:moveTo>
                      <a:pt x="1" y="3"/>
                    </a:moveTo>
                    <a:cubicBezTo>
                      <a:pt x="5" y="0"/>
                      <a:pt x="5" y="0"/>
                      <a:pt x="5" y="0"/>
                    </a:cubicBezTo>
                    <a:cubicBezTo>
                      <a:pt x="51" y="5"/>
                      <a:pt x="51" y="5"/>
                      <a:pt x="51" y="5"/>
                    </a:cubicBezTo>
                    <a:cubicBezTo>
                      <a:pt x="51" y="5"/>
                      <a:pt x="52" y="5"/>
                      <a:pt x="52" y="6"/>
                    </a:cubicBezTo>
                    <a:cubicBezTo>
                      <a:pt x="52" y="6"/>
                      <a:pt x="52" y="45"/>
                      <a:pt x="52" y="51"/>
                    </a:cubicBezTo>
                    <a:cubicBezTo>
                      <a:pt x="52" y="52"/>
                      <a:pt x="51" y="53"/>
                      <a:pt x="51" y="53"/>
                    </a:cubicBezTo>
                    <a:cubicBezTo>
                      <a:pt x="51" y="53"/>
                      <a:pt x="47" y="56"/>
                      <a:pt x="46" y="57"/>
                    </a:cubicBezTo>
                    <a:cubicBezTo>
                      <a:pt x="45" y="58"/>
                      <a:pt x="44" y="57"/>
                      <a:pt x="44" y="57"/>
                    </a:cubicBezTo>
                    <a:cubicBezTo>
                      <a:pt x="0" y="43"/>
                      <a:pt x="0" y="43"/>
                      <a:pt x="0" y="43"/>
                    </a:cubicBezTo>
                    <a:lnTo>
                      <a:pt x="1" y="3"/>
                    </a:lnTo>
                    <a:close/>
                  </a:path>
                </a:pathLst>
              </a:custGeom>
              <a:solidFill>
                <a:srgbClr val="E48E1A"/>
              </a:solidFill>
              <a:ln w="9525">
                <a:noFill/>
                <a:round/>
                <a:headEnd/>
                <a:tailEnd/>
              </a:ln>
            </p:spPr>
            <p:txBody>
              <a:bodyPr/>
              <a:lstStyle/>
              <a:p>
                <a:endParaRPr lang="en-US"/>
              </a:p>
            </p:txBody>
          </p:sp>
          <p:sp>
            <p:nvSpPr>
              <p:cNvPr id="4277" name="Freeform 377"/>
              <p:cNvSpPr>
                <a:spLocks noChangeAspect="1"/>
              </p:cNvSpPr>
              <p:nvPr/>
            </p:nvSpPr>
            <p:spPr bwMode="auto">
              <a:xfrm>
                <a:off x="3190" y="3270"/>
                <a:ext cx="104" cy="110"/>
              </a:xfrm>
              <a:custGeom>
                <a:avLst/>
                <a:gdLst>
                  <a:gd name="T0" fmla="*/ 56 w 52"/>
                  <a:gd name="T1" fmla="*/ 8 h 55"/>
                  <a:gd name="T2" fmla="*/ 72 w 52"/>
                  <a:gd name="T3" fmla="*/ 0 h 55"/>
                  <a:gd name="T4" fmla="*/ 408 w 52"/>
                  <a:gd name="T5" fmla="*/ 56 h 55"/>
                  <a:gd name="T6" fmla="*/ 416 w 52"/>
                  <a:gd name="T7" fmla="*/ 56 h 55"/>
                  <a:gd name="T8" fmla="*/ 360 w 52"/>
                  <a:gd name="T9" fmla="*/ 88 h 55"/>
                  <a:gd name="T10" fmla="*/ 232 w 52"/>
                  <a:gd name="T11" fmla="*/ 344 h 55"/>
                  <a:gd name="T12" fmla="*/ 280 w 52"/>
                  <a:gd name="T13" fmla="*/ 440 h 55"/>
                  <a:gd name="T14" fmla="*/ 8 w 52"/>
                  <a:gd name="T15" fmla="*/ 360 h 55"/>
                  <a:gd name="T16" fmla="*/ 0 w 52"/>
                  <a:gd name="T17" fmla="*/ 32 h 55"/>
                  <a:gd name="T18" fmla="*/ 56 w 52"/>
                  <a:gd name="T19" fmla="*/ 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5"/>
                  <a:gd name="T32" fmla="*/ 52 w 5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5">
                    <a:moveTo>
                      <a:pt x="7" y="1"/>
                    </a:moveTo>
                    <a:cubicBezTo>
                      <a:pt x="8" y="0"/>
                      <a:pt x="9" y="0"/>
                      <a:pt x="9" y="0"/>
                    </a:cubicBezTo>
                    <a:cubicBezTo>
                      <a:pt x="9" y="0"/>
                      <a:pt x="51" y="6"/>
                      <a:pt x="51" y="7"/>
                    </a:cubicBezTo>
                    <a:cubicBezTo>
                      <a:pt x="52" y="7"/>
                      <a:pt x="52" y="7"/>
                      <a:pt x="52" y="7"/>
                    </a:cubicBezTo>
                    <a:cubicBezTo>
                      <a:pt x="45" y="11"/>
                      <a:pt x="45" y="11"/>
                      <a:pt x="45" y="11"/>
                    </a:cubicBezTo>
                    <a:cubicBezTo>
                      <a:pt x="45" y="11"/>
                      <a:pt x="29" y="42"/>
                      <a:pt x="29" y="43"/>
                    </a:cubicBezTo>
                    <a:cubicBezTo>
                      <a:pt x="29" y="44"/>
                      <a:pt x="32" y="50"/>
                      <a:pt x="35" y="55"/>
                    </a:cubicBezTo>
                    <a:cubicBezTo>
                      <a:pt x="1" y="45"/>
                      <a:pt x="1" y="45"/>
                      <a:pt x="1" y="45"/>
                    </a:cubicBezTo>
                    <a:cubicBezTo>
                      <a:pt x="0" y="4"/>
                      <a:pt x="0" y="4"/>
                      <a:pt x="0" y="4"/>
                    </a:cubicBezTo>
                    <a:cubicBezTo>
                      <a:pt x="0" y="4"/>
                      <a:pt x="6" y="1"/>
                      <a:pt x="7" y="1"/>
                    </a:cubicBezTo>
                    <a:close/>
                  </a:path>
                </a:pathLst>
              </a:custGeom>
              <a:solidFill>
                <a:srgbClr val="EEA122"/>
              </a:solidFill>
              <a:ln w="9525">
                <a:noFill/>
                <a:round/>
                <a:headEnd/>
                <a:tailEnd/>
              </a:ln>
            </p:spPr>
            <p:txBody>
              <a:bodyPr/>
              <a:lstStyle/>
              <a:p>
                <a:endParaRPr lang="en-US"/>
              </a:p>
            </p:txBody>
          </p:sp>
          <p:sp>
            <p:nvSpPr>
              <p:cNvPr id="4278" name="Freeform 378"/>
              <p:cNvSpPr>
                <a:spLocks noChangeAspect="1"/>
              </p:cNvSpPr>
              <p:nvPr/>
            </p:nvSpPr>
            <p:spPr bwMode="auto">
              <a:xfrm>
                <a:off x="3280" y="3284"/>
                <a:ext cx="16" cy="12"/>
              </a:xfrm>
              <a:custGeom>
                <a:avLst/>
                <a:gdLst>
                  <a:gd name="T0" fmla="*/ 56 w 8"/>
                  <a:gd name="T1" fmla="*/ 0 h 6"/>
                  <a:gd name="T2" fmla="*/ 64 w 8"/>
                  <a:gd name="T3" fmla="*/ 8 h 6"/>
                  <a:gd name="T4" fmla="*/ 8 w 8"/>
                  <a:gd name="T5" fmla="*/ 48 h 6"/>
                  <a:gd name="T6" fmla="*/ 0 w 8"/>
                  <a:gd name="T7" fmla="*/ 32 h 6"/>
                  <a:gd name="T8" fmla="*/ 56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7" y="0"/>
                    </a:moveTo>
                    <a:cubicBezTo>
                      <a:pt x="8" y="0"/>
                      <a:pt x="8" y="1"/>
                      <a:pt x="8" y="1"/>
                    </a:cubicBezTo>
                    <a:cubicBezTo>
                      <a:pt x="1" y="6"/>
                      <a:pt x="1" y="6"/>
                      <a:pt x="1" y="6"/>
                    </a:cubicBezTo>
                    <a:cubicBezTo>
                      <a:pt x="0" y="4"/>
                      <a:pt x="0" y="4"/>
                      <a:pt x="0" y="4"/>
                    </a:cubicBezTo>
                    <a:lnTo>
                      <a:pt x="7" y="0"/>
                    </a:lnTo>
                    <a:close/>
                  </a:path>
                </a:pathLst>
              </a:custGeom>
              <a:solidFill>
                <a:srgbClr val="F6AD3C"/>
              </a:solidFill>
              <a:ln w="9525">
                <a:noFill/>
                <a:round/>
                <a:headEnd/>
                <a:tailEnd/>
              </a:ln>
            </p:spPr>
            <p:txBody>
              <a:bodyPr/>
              <a:lstStyle/>
              <a:p>
                <a:endParaRPr lang="en-US"/>
              </a:p>
            </p:txBody>
          </p:sp>
          <p:sp>
            <p:nvSpPr>
              <p:cNvPr id="4279" name="Freeform 379"/>
              <p:cNvSpPr>
                <a:spLocks noChangeAspect="1"/>
              </p:cNvSpPr>
              <p:nvPr/>
            </p:nvSpPr>
            <p:spPr bwMode="auto">
              <a:xfrm>
                <a:off x="3188" y="3276"/>
                <a:ext cx="94" cy="114"/>
              </a:xfrm>
              <a:custGeom>
                <a:avLst/>
                <a:gdLst>
                  <a:gd name="T0" fmla="*/ 0 w 47"/>
                  <a:gd name="T1" fmla="*/ 16 h 57"/>
                  <a:gd name="T2" fmla="*/ 0 w 47"/>
                  <a:gd name="T3" fmla="*/ 336 h 57"/>
                  <a:gd name="T4" fmla="*/ 16 w 47"/>
                  <a:gd name="T5" fmla="*/ 352 h 57"/>
                  <a:gd name="T6" fmla="*/ 360 w 47"/>
                  <a:gd name="T7" fmla="*/ 448 h 57"/>
                  <a:gd name="T8" fmla="*/ 376 w 47"/>
                  <a:gd name="T9" fmla="*/ 440 h 57"/>
                  <a:gd name="T10" fmla="*/ 376 w 47"/>
                  <a:gd name="T11" fmla="*/ 80 h 57"/>
                  <a:gd name="T12" fmla="*/ 360 w 47"/>
                  <a:gd name="T13" fmla="*/ 64 h 57"/>
                  <a:gd name="T14" fmla="*/ 24 w 47"/>
                  <a:gd name="T15" fmla="*/ 0 h 57"/>
                  <a:gd name="T16" fmla="*/ 0 w 47"/>
                  <a:gd name="T17" fmla="*/ 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7"/>
                  <a:gd name="T29" fmla="*/ 47 w 4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7">
                    <a:moveTo>
                      <a:pt x="0" y="2"/>
                    </a:moveTo>
                    <a:cubicBezTo>
                      <a:pt x="0" y="4"/>
                      <a:pt x="0" y="35"/>
                      <a:pt x="0" y="42"/>
                    </a:cubicBezTo>
                    <a:cubicBezTo>
                      <a:pt x="0" y="43"/>
                      <a:pt x="2" y="44"/>
                      <a:pt x="2" y="44"/>
                    </a:cubicBezTo>
                    <a:cubicBezTo>
                      <a:pt x="45" y="56"/>
                      <a:pt x="45" y="56"/>
                      <a:pt x="45" y="56"/>
                    </a:cubicBezTo>
                    <a:cubicBezTo>
                      <a:pt x="45" y="56"/>
                      <a:pt x="47" y="57"/>
                      <a:pt x="47" y="55"/>
                    </a:cubicBezTo>
                    <a:cubicBezTo>
                      <a:pt x="47" y="53"/>
                      <a:pt x="47" y="10"/>
                      <a:pt x="47" y="10"/>
                    </a:cubicBezTo>
                    <a:cubicBezTo>
                      <a:pt x="47" y="10"/>
                      <a:pt x="47" y="8"/>
                      <a:pt x="45" y="8"/>
                    </a:cubicBezTo>
                    <a:cubicBezTo>
                      <a:pt x="43" y="7"/>
                      <a:pt x="3" y="0"/>
                      <a:pt x="3" y="0"/>
                    </a:cubicBezTo>
                    <a:cubicBezTo>
                      <a:pt x="3" y="0"/>
                      <a:pt x="0" y="0"/>
                      <a:pt x="0" y="2"/>
                    </a:cubicBezTo>
                    <a:close/>
                  </a:path>
                </a:pathLst>
              </a:custGeom>
              <a:solidFill>
                <a:srgbClr val="F6AD3C"/>
              </a:solidFill>
              <a:ln w="9525">
                <a:noFill/>
                <a:round/>
                <a:headEnd/>
                <a:tailEnd/>
              </a:ln>
            </p:spPr>
            <p:txBody>
              <a:bodyPr/>
              <a:lstStyle/>
              <a:p>
                <a:endParaRPr lang="en-US"/>
              </a:p>
            </p:txBody>
          </p:sp>
          <p:sp>
            <p:nvSpPr>
              <p:cNvPr id="4280" name="Freeform 380"/>
              <p:cNvSpPr>
                <a:spLocks noChangeAspect="1"/>
              </p:cNvSpPr>
              <p:nvPr/>
            </p:nvSpPr>
            <p:spPr bwMode="auto">
              <a:xfrm>
                <a:off x="3198" y="3286"/>
                <a:ext cx="74" cy="90"/>
              </a:xfrm>
              <a:custGeom>
                <a:avLst/>
                <a:gdLst>
                  <a:gd name="T0" fmla="*/ 288 w 37"/>
                  <a:gd name="T1" fmla="*/ 48 h 45"/>
                  <a:gd name="T2" fmla="*/ 8 w 37"/>
                  <a:gd name="T3" fmla="*/ 8 h 45"/>
                  <a:gd name="T4" fmla="*/ 0 w 37"/>
                  <a:gd name="T5" fmla="*/ 8 h 45"/>
                  <a:gd name="T6" fmla="*/ 0 w 37"/>
                  <a:gd name="T7" fmla="*/ 272 h 45"/>
                  <a:gd name="T8" fmla="*/ 8 w 37"/>
                  <a:gd name="T9" fmla="*/ 288 h 45"/>
                  <a:gd name="T10" fmla="*/ 280 w 37"/>
                  <a:gd name="T11" fmla="*/ 352 h 45"/>
                  <a:gd name="T12" fmla="*/ 296 w 37"/>
                  <a:gd name="T13" fmla="*/ 344 h 45"/>
                  <a:gd name="T14" fmla="*/ 296 w 37"/>
                  <a:gd name="T15" fmla="*/ 64 h 45"/>
                  <a:gd name="T16" fmla="*/ 288 w 37"/>
                  <a:gd name="T17" fmla="*/ 4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5"/>
                  <a:gd name="T29" fmla="*/ 37 w 3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5">
                    <a:moveTo>
                      <a:pt x="36" y="6"/>
                    </a:moveTo>
                    <a:cubicBezTo>
                      <a:pt x="16" y="3"/>
                      <a:pt x="3" y="1"/>
                      <a:pt x="1" y="1"/>
                    </a:cubicBezTo>
                    <a:cubicBezTo>
                      <a:pt x="0" y="0"/>
                      <a:pt x="0" y="1"/>
                      <a:pt x="0" y="1"/>
                    </a:cubicBezTo>
                    <a:cubicBezTo>
                      <a:pt x="0" y="1"/>
                      <a:pt x="0" y="32"/>
                      <a:pt x="0" y="34"/>
                    </a:cubicBezTo>
                    <a:cubicBezTo>
                      <a:pt x="0" y="35"/>
                      <a:pt x="0" y="36"/>
                      <a:pt x="1" y="36"/>
                    </a:cubicBezTo>
                    <a:cubicBezTo>
                      <a:pt x="2" y="36"/>
                      <a:pt x="29" y="43"/>
                      <a:pt x="35" y="44"/>
                    </a:cubicBezTo>
                    <a:cubicBezTo>
                      <a:pt x="36" y="45"/>
                      <a:pt x="37" y="43"/>
                      <a:pt x="37" y="43"/>
                    </a:cubicBezTo>
                    <a:cubicBezTo>
                      <a:pt x="37" y="43"/>
                      <a:pt x="37" y="9"/>
                      <a:pt x="37" y="8"/>
                    </a:cubicBezTo>
                    <a:cubicBezTo>
                      <a:pt x="37" y="7"/>
                      <a:pt x="36" y="7"/>
                      <a:pt x="36" y="6"/>
                    </a:cubicBezTo>
                    <a:close/>
                  </a:path>
                </a:pathLst>
              </a:custGeom>
              <a:solidFill>
                <a:srgbClr val="BE6600"/>
              </a:solidFill>
              <a:ln w="9525">
                <a:noFill/>
                <a:round/>
                <a:headEnd/>
                <a:tailEnd/>
              </a:ln>
            </p:spPr>
            <p:txBody>
              <a:bodyPr/>
              <a:lstStyle/>
              <a:p>
                <a:endParaRPr lang="en-US"/>
              </a:p>
            </p:txBody>
          </p:sp>
          <p:sp>
            <p:nvSpPr>
              <p:cNvPr id="4281" name="Freeform 381"/>
              <p:cNvSpPr>
                <a:spLocks noChangeAspect="1"/>
              </p:cNvSpPr>
              <p:nvPr/>
            </p:nvSpPr>
            <p:spPr bwMode="auto">
              <a:xfrm>
                <a:off x="3200" y="3290"/>
                <a:ext cx="68" cy="82"/>
              </a:xfrm>
              <a:custGeom>
                <a:avLst/>
                <a:gdLst>
                  <a:gd name="T0" fmla="*/ 264 w 34"/>
                  <a:gd name="T1" fmla="*/ 40 h 41"/>
                  <a:gd name="T2" fmla="*/ 16 w 34"/>
                  <a:gd name="T3" fmla="*/ 0 h 41"/>
                  <a:gd name="T4" fmla="*/ 0 w 34"/>
                  <a:gd name="T5" fmla="*/ 8 h 41"/>
                  <a:gd name="T6" fmla="*/ 0 w 34"/>
                  <a:gd name="T7" fmla="*/ 240 h 41"/>
                  <a:gd name="T8" fmla="*/ 16 w 34"/>
                  <a:gd name="T9" fmla="*/ 264 h 41"/>
                  <a:gd name="T10" fmla="*/ 256 w 34"/>
                  <a:gd name="T11" fmla="*/ 320 h 41"/>
                  <a:gd name="T12" fmla="*/ 272 w 34"/>
                  <a:gd name="T13" fmla="*/ 312 h 41"/>
                  <a:gd name="T14" fmla="*/ 272 w 34"/>
                  <a:gd name="T15" fmla="*/ 56 h 41"/>
                  <a:gd name="T16" fmla="*/ 264 w 34"/>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1"/>
                  <a:gd name="T29" fmla="*/ 34 w 3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1">
                    <a:moveTo>
                      <a:pt x="33" y="5"/>
                    </a:moveTo>
                    <a:cubicBezTo>
                      <a:pt x="15" y="2"/>
                      <a:pt x="3" y="0"/>
                      <a:pt x="2" y="0"/>
                    </a:cubicBezTo>
                    <a:cubicBezTo>
                      <a:pt x="0" y="0"/>
                      <a:pt x="0" y="1"/>
                      <a:pt x="0" y="1"/>
                    </a:cubicBezTo>
                    <a:cubicBezTo>
                      <a:pt x="0" y="1"/>
                      <a:pt x="0" y="29"/>
                      <a:pt x="0" y="30"/>
                    </a:cubicBezTo>
                    <a:cubicBezTo>
                      <a:pt x="0" y="32"/>
                      <a:pt x="1" y="32"/>
                      <a:pt x="2" y="33"/>
                    </a:cubicBezTo>
                    <a:cubicBezTo>
                      <a:pt x="2" y="33"/>
                      <a:pt x="27" y="39"/>
                      <a:pt x="32" y="40"/>
                    </a:cubicBezTo>
                    <a:cubicBezTo>
                      <a:pt x="34" y="41"/>
                      <a:pt x="34" y="39"/>
                      <a:pt x="34" y="39"/>
                    </a:cubicBezTo>
                    <a:cubicBezTo>
                      <a:pt x="34" y="39"/>
                      <a:pt x="34" y="8"/>
                      <a:pt x="34" y="7"/>
                    </a:cubicBezTo>
                    <a:cubicBezTo>
                      <a:pt x="34" y="6"/>
                      <a:pt x="34" y="5"/>
                      <a:pt x="33" y="5"/>
                    </a:cubicBezTo>
                    <a:close/>
                  </a:path>
                </a:pathLst>
              </a:custGeom>
              <a:solidFill>
                <a:srgbClr val="FDE5B7"/>
              </a:solidFill>
              <a:ln w="9525">
                <a:noFill/>
                <a:round/>
                <a:headEnd/>
                <a:tailEnd/>
              </a:ln>
            </p:spPr>
            <p:txBody>
              <a:bodyPr/>
              <a:lstStyle/>
              <a:p>
                <a:endParaRPr lang="en-US"/>
              </a:p>
            </p:txBody>
          </p:sp>
          <p:sp>
            <p:nvSpPr>
              <p:cNvPr id="4282" name="Freeform 382"/>
              <p:cNvSpPr>
                <a:spLocks noChangeAspect="1" noEditPoints="1"/>
              </p:cNvSpPr>
              <p:nvPr/>
            </p:nvSpPr>
            <p:spPr bwMode="auto">
              <a:xfrm>
                <a:off x="3200" y="3288"/>
                <a:ext cx="70" cy="84"/>
              </a:xfrm>
              <a:custGeom>
                <a:avLst/>
                <a:gdLst>
                  <a:gd name="T0" fmla="*/ 0 w 35"/>
                  <a:gd name="T1" fmla="*/ 8 h 42"/>
                  <a:gd name="T2" fmla="*/ 0 w 35"/>
                  <a:gd name="T3" fmla="*/ 16 h 42"/>
                  <a:gd name="T4" fmla="*/ 0 w 35"/>
                  <a:gd name="T5" fmla="*/ 248 h 42"/>
                  <a:gd name="T6" fmla="*/ 8 w 35"/>
                  <a:gd name="T7" fmla="*/ 272 h 42"/>
                  <a:gd name="T8" fmla="*/ 256 w 35"/>
                  <a:gd name="T9" fmla="*/ 336 h 42"/>
                  <a:gd name="T10" fmla="*/ 280 w 35"/>
                  <a:gd name="T11" fmla="*/ 320 h 42"/>
                  <a:gd name="T12" fmla="*/ 272 w 35"/>
                  <a:gd name="T13" fmla="*/ 64 h 42"/>
                  <a:gd name="T14" fmla="*/ 264 w 35"/>
                  <a:gd name="T15" fmla="*/ 48 h 42"/>
                  <a:gd name="T16" fmla="*/ 264 w 35"/>
                  <a:gd name="T17" fmla="*/ 48 h 42"/>
                  <a:gd name="T18" fmla="*/ 16 w 35"/>
                  <a:gd name="T19" fmla="*/ 8 h 42"/>
                  <a:gd name="T20" fmla="*/ 0 w 35"/>
                  <a:gd name="T21" fmla="*/ 8 h 42"/>
                  <a:gd name="T22" fmla="*/ 8 w 35"/>
                  <a:gd name="T23" fmla="*/ 8 h 42"/>
                  <a:gd name="T24" fmla="*/ 8 w 35"/>
                  <a:gd name="T25" fmla="*/ 8 h 42"/>
                  <a:gd name="T26" fmla="*/ 264 w 35"/>
                  <a:gd name="T27" fmla="*/ 56 h 42"/>
                  <a:gd name="T28" fmla="*/ 272 w 35"/>
                  <a:gd name="T29" fmla="*/ 64 h 42"/>
                  <a:gd name="T30" fmla="*/ 272 w 35"/>
                  <a:gd name="T31" fmla="*/ 320 h 42"/>
                  <a:gd name="T32" fmla="*/ 264 w 35"/>
                  <a:gd name="T33" fmla="*/ 328 h 42"/>
                  <a:gd name="T34" fmla="*/ 16 w 35"/>
                  <a:gd name="T35" fmla="*/ 264 h 42"/>
                  <a:gd name="T36" fmla="*/ 8 w 35"/>
                  <a:gd name="T37" fmla="*/ 256 h 42"/>
                  <a:gd name="T38" fmla="*/ 8 w 35"/>
                  <a:gd name="T39" fmla="*/ 16 h 42"/>
                  <a:gd name="T40" fmla="*/ 8 w 35"/>
                  <a:gd name="T41" fmla="*/ 8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42"/>
                  <a:gd name="T65" fmla="*/ 35 w 3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42">
                    <a:moveTo>
                      <a:pt x="0" y="1"/>
                    </a:moveTo>
                    <a:cubicBezTo>
                      <a:pt x="0" y="1"/>
                      <a:pt x="0" y="1"/>
                      <a:pt x="0" y="2"/>
                    </a:cubicBezTo>
                    <a:cubicBezTo>
                      <a:pt x="0" y="31"/>
                      <a:pt x="0" y="31"/>
                      <a:pt x="0" y="31"/>
                    </a:cubicBezTo>
                    <a:cubicBezTo>
                      <a:pt x="0" y="33"/>
                      <a:pt x="0" y="34"/>
                      <a:pt x="1" y="34"/>
                    </a:cubicBezTo>
                    <a:cubicBezTo>
                      <a:pt x="2" y="34"/>
                      <a:pt x="26" y="41"/>
                      <a:pt x="32" y="42"/>
                    </a:cubicBezTo>
                    <a:cubicBezTo>
                      <a:pt x="34" y="42"/>
                      <a:pt x="34" y="41"/>
                      <a:pt x="35" y="40"/>
                    </a:cubicBezTo>
                    <a:cubicBezTo>
                      <a:pt x="34" y="8"/>
                      <a:pt x="34" y="8"/>
                      <a:pt x="34" y="8"/>
                    </a:cubicBezTo>
                    <a:cubicBezTo>
                      <a:pt x="34" y="7"/>
                      <a:pt x="34" y="6"/>
                      <a:pt x="33" y="6"/>
                    </a:cubicBezTo>
                    <a:cubicBezTo>
                      <a:pt x="33" y="6"/>
                      <a:pt x="33" y="6"/>
                      <a:pt x="33" y="6"/>
                    </a:cubicBezTo>
                    <a:cubicBezTo>
                      <a:pt x="2" y="1"/>
                      <a:pt x="2" y="1"/>
                      <a:pt x="2" y="1"/>
                    </a:cubicBezTo>
                    <a:cubicBezTo>
                      <a:pt x="1" y="0"/>
                      <a:pt x="1" y="1"/>
                      <a:pt x="0" y="1"/>
                    </a:cubicBezTo>
                    <a:close/>
                    <a:moveTo>
                      <a:pt x="1" y="1"/>
                    </a:moveTo>
                    <a:cubicBezTo>
                      <a:pt x="1" y="1"/>
                      <a:pt x="1" y="1"/>
                      <a:pt x="1" y="1"/>
                    </a:cubicBezTo>
                    <a:cubicBezTo>
                      <a:pt x="33" y="7"/>
                      <a:pt x="33" y="7"/>
                      <a:pt x="33" y="7"/>
                    </a:cubicBezTo>
                    <a:cubicBezTo>
                      <a:pt x="34" y="7"/>
                      <a:pt x="34" y="7"/>
                      <a:pt x="34" y="8"/>
                    </a:cubicBezTo>
                    <a:cubicBezTo>
                      <a:pt x="34" y="40"/>
                      <a:pt x="34" y="40"/>
                      <a:pt x="34" y="40"/>
                    </a:cubicBezTo>
                    <a:cubicBezTo>
                      <a:pt x="34" y="40"/>
                      <a:pt x="33" y="41"/>
                      <a:pt x="33" y="41"/>
                    </a:cubicBezTo>
                    <a:cubicBezTo>
                      <a:pt x="27" y="40"/>
                      <a:pt x="2" y="33"/>
                      <a:pt x="2" y="33"/>
                    </a:cubicBezTo>
                    <a:cubicBezTo>
                      <a:pt x="1" y="33"/>
                      <a:pt x="1" y="33"/>
                      <a:pt x="1" y="32"/>
                    </a:cubicBezTo>
                    <a:cubicBezTo>
                      <a:pt x="1" y="2"/>
                      <a:pt x="1" y="2"/>
                      <a:pt x="1" y="2"/>
                    </a:cubicBezTo>
                    <a:lnTo>
                      <a:pt x="1" y="1"/>
                    </a:lnTo>
                    <a:close/>
                  </a:path>
                </a:pathLst>
              </a:custGeom>
              <a:solidFill>
                <a:srgbClr val="FBCD73"/>
              </a:solidFill>
              <a:ln w="9525">
                <a:noFill/>
                <a:round/>
                <a:headEnd/>
                <a:tailEnd/>
              </a:ln>
            </p:spPr>
            <p:txBody>
              <a:bodyPr/>
              <a:lstStyle/>
              <a:p>
                <a:endParaRPr lang="en-US"/>
              </a:p>
            </p:txBody>
          </p:sp>
          <p:sp>
            <p:nvSpPr>
              <p:cNvPr id="4283" name="Freeform 383"/>
              <p:cNvSpPr>
                <a:spLocks noChangeAspect="1"/>
              </p:cNvSpPr>
              <p:nvPr/>
            </p:nvSpPr>
            <p:spPr bwMode="auto">
              <a:xfrm>
                <a:off x="3380" y="3378"/>
                <a:ext cx="116" cy="56"/>
              </a:xfrm>
              <a:custGeom>
                <a:avLst/>
                <a:gdLst>
                  <a:gd name="T0" fmla="*/ 0 w 116"/>
                  <a:gd name="T1" fmla="*/ 0 h 56"/>
                  <a:gd name="T2" fmla="*/ 116 w 116"/>
                  <a:gd name="T3" fmla="*/ 32 h 56"/>
                  <a:gd name="T4" fmla="*/ 116 w 116"/>
                  <a:gd name="T5" fmla="*/ 56 h 56"/>
                  <a:gd name="T6" fmla="*/ 2 w 116"/>
                  <a:gd name="T7" fmla="*/ 24 h 56"/>
                  <a:gd name="T8" fmla="*/ 0 w 116"/>
                  <a:gd name="T9" fmla="*/ 0 h 56"/>
                  <a:gd name="T10" fmla="*/ 0 60000 65536"/>
                  <a:gd name="T11" fmla="*/ 0 60000 65536"/>
                  <a:gd name="T12" fmla="*/ 0 60000 65536"/>
                  <a:gd name="T13" fmla="*/ 0 60000 65536"/>
                  <a:gd name="T14" fmla="*/ 0 60000 65536"/>
                  <a:gd name="T15" fmla="*/ 0 w 116"/>
                  <a:gd name="T16" fmla="*/ 0 h 56"/>
                  <a:gd name="T17" fmla="*/ 116 w 116"/>
                  <a:gd name="T18" fmla="*/ 56 h 56"/>
                </a:gdLst>
                <a:ahLst/>
                <a:cxnLst>
                  <a:cxn ang="T10">
                    <a:pos x="T0" y="T1"/>
                  </a:cxn>
                  <a:cxn ang="T11">
                    <a:pos x="T2" y="T3"/>
                  </a:cxn>
                  <a:cxn ang="T12">
                    <a:pos x="T4" y="T5"/>
                  </a:cxn>
                  <a:cxn ang="T13">
                    <a:pos x="T6" y="T7"/>
                  </a:cxn>
                  <a:cxn ang="T14">
                    <a:pos x="T8" y="T9"/>
                  </a:cxn>
                </a:cxnLst>
                <a:rect l="T15" t="T16" r="T17" b="T18"/>
                <a:pathLst>
                  <a:path w="116" h="56">
                    <a:moveTo>
                      <a:pt x="0" y="0"/>
                    </a:moveTo>
                    <a:lnTo>
                      <a:pt x="116" y="32"/>
                    </a:lnTo>
                    <a:lnTo>
                      <a:pt x="116" y="56"/>
                    </a:lnTo>
                    <a:lnTo>
                      <a:pt x="2" y="24"/>
                    </a:lnTo>
                    <a:lnTo>
                      <a:pt x="0" y="0"/>
                    </a:lnTo>
                    <a:close/>
                  </a:path>
                </a:pathLst>
              </a:custGeom>
              <a:solidFill>
                <a:srgbClr val="F6AD3C"/>
              </a:solidFill>
              <a:ln w="9525">
                <a:noFill/>
                <a:round/>
                <a:headEnd/>
                <a:tailEnd/>
              </a:ln>
            </p:spPr>
            <p:txBody>
              <a:bodyPr/>
              <a:lstStyle/>
              <a:p>
                <a:endParaRPr lang="en-US"/>
              </a:p>
            </p:txBody>
          </p:sp>
          <p:sp>
            <p:nvSpPr>
              <p:cNvPr id="4284" name="Freeform 384"/>
              <p:cNvSpPr>
                <a:spLocks noChangeAspect="1"/>
              </p:cNvSpPr>
              <p:nvPr/>
            </p:nvSpPr>
            <p:spPr bwMode="auto">
              <a:xfrm>
                <a:off x="3496" y="3372"/>
                <a:ext cx="46" cy="62"/>
              </a:xfrm>
              <a:custGeom>
                <a:avLst/>
                <a:gdLst>
                  <a:gd name="T0" fmla="*/ 46 w 46"/>
                  <a:gd name="T1" fmla="*/ 0 h 62"/>
                  <a:gd name="T2" fmla="*/ 0 w 46"/>
                  <a:gd name="T3" fmla="*/ 36 h 62"/>
                  <a:gd name="T4" fmla="*/ 0 w 46"/>
                  <a:gd name="T5" fmla="*/ 62 h 62"/>
                  <a:gd name="T6" fmla="*/ 46 w 46"/>
                  <a:gd name="T7" fmla="*/ 24 h 62"/>
                  <a:gd name="T8" fmla="*/ 46 w 46"/>
                  <a:gd name="T9" fmla="*/ 0 h 62"/>
                  <a:gd name="T10" fmla="*/ 0 60000 65536"/>
                  <a:gd name="T11" fmla="*/ 0 60000 65536"/>
                  <a:gd name="T12" fmla="*/ 0 60000 65536"/>
                  <a:gd name="T13" fmla="*/ 0 60000 65536"/>
                  <a:gd name="T14" fmla="*/ 0 60000 65536"/>
                  <a:gd name="T15" fmla="*/ 0 w 46"/>
                  <a:gd name="T16" fmla="*/ 0 h 62"/>
                  <a:gd name="T17" fmla="*/ 46 w 46"/>
                  <a:gd name="T18" fmla="*/ 62 h 62"/>
                </a:gdLst>
                <a:ahLst/>
                <a:cxnLst>
                  <a:cxn ang="T10">
                    <a:pos x="T0" y="T1"/>
                  </a:cxn>
                  <a:cxn ang="T11">
                    <a:pos x="T2" y="T3"/>
                  </a:cxn>
                  <a:cxn ang="T12">
                    <a:pos x="T4" y="T5"/>
                  </a:cxn>
                  <a:cxn ang="T13">
                    <a:pos x="T6" y="T7"/>
                  </a:cxn>
                  <a:cxn ang="T14">
                    <a:pos x="T8" y="T9"/>
                  </a:cxn>
                </a:cxnLst>
                <a:rect l="T15" t="T16" r="T17" b="T18"/>
                <a:pathLst>
                  <a:path w="46" h="62">
                    <a:moveTo>
                      <a:pt x="46" y="0"/>
                    </a:moveTo>
                    <a:lnTo>
                      <a:pt x="0" y="36"/>
                    </a:lnTo>
                    <a:lnTo>
                      <a:pt x="0" y="62"/>
                    </a:lnTo>
                    <a:lnTo>
                      <a:pt x="46" y="24"/>
                    </a:lnTo>
                    <a:lnTo>
                      <a:pt x="46" y="0"/>
                    </a:lnTo>
                    <a:close/>
                  </a:path>
                </a:pathLst>
              </a:custGeom>
              <a:solidFill>
                <a:srgbClr val="E48E1A"/>
              </a:solidFill>
              <a:ln w="9525">
                <a:noFill/>
                <a:round/>
                <a:headEnd/>
                <a:tailEnd/>
              </a:ln>
            </p:spPr>
            <p:txBody>
              <a:bodyPr/>
              <a:lstStyle/>
              <a:p>
                <a:endParaRPr lang="en-US"/>
              </a:p>
            </p:txBody>
          </p:sp>
          <p:sp>
            <p:nvSpPr>
              <p:cNvPr id="4285" name="Freeform 385"/>
              <p:cNvSpPr>
                <a:spLocks noChangeAspect="1"/>
              </p:cNvSpPr>
              <p:nvPr/>
            </p:nvSpPr>
            <p:spPr bwMode="auto">
              <a:xfrm>
                <a:off x="3496" y="3372"/>
                <a:ext cx="46" cy="62"/>
              </a:xfrm>
              <a:custGeom>
                <a:avLst/>
                <a:gdLst>
                  <a:gd name="T0" fmla="*/ 46 w 46"/>
                  <a:gd name="T1" fmla="*/ 0 h 62"/>
                  <a:gd name="T2" fmla="*/ 0 w 46"/>
                  <a:gd name="T3" fmla="*/ 36 h 62"/>
                  <a:gd name="T4" fmla="*/ 0 w 46"/>
                  <a:gd name="T5" fmla="*/ 62 h 62"/>
                  <a:gd name="T6" fmla="*/ 46 w 46"/>
                  <a:gd name="T7" fmla="*/ 24 h 62"/>
                  <a:gd name="T8" fmla="*/ 46 w 46"/>
                  <a:gd name="T9" fmla="*/ 0 h 62"/>
                  <a:gd name="T10" fmla="*/ 0 60000 65536"/>
                  <a:gd name="T11" fmla="*/ 0 60000 65536"/>
                  <a:gd name="T12" fmla="*/ 0 60000 65536"/>
                  <a:gd name="T13" fmla="*/ 0 60000 65536"/>
                  <a:gd name="T14" fmla="*/ 0 60000 65536"/>
                  <a:gd name="T15" fmla="*/ 0 w 46"/>
                  <a:gd name="T16" fmla="*/ 0 h 62"/>
                  <a:gd name="T17" fmla="*/ 46 w 46"/>
                  <a:gd name="T18" fmla="*/ 62 h 62"/>
                </a:gdLst>
                <a:ahLst/>
                <a:cxnLst>
                  <a:cxn ang="T10">
                    <a:pos x="T0" y="T1"/>
                  </a:cxn>
                  <a:cxn ang="T11">
                    <a:pos x="T2" y="T3"/>
                  </a:cxn>
                  <a:cxn ang="T12">
                    <a:pos x="T4" y="T5"/>
                  </a:cxn>
                  <a:cxn ang="T13">
                    <a:pos x="T6" y="T7"/>
                  </a:cxn>
                  <a:cxn ang="T14">
                    <a:pos x="T8" y="T9"/>
                  </a:cxn>
                </a:cxnLst>
                <a:rect l="T15" t="T16" r="T17" b="T18"/>
                <a:pathLst>
                  <a:path w="46" h="62">
                    <a:moveTo>
                      <a:pt x="46" y="0"/>
                    </a:moveTo>
                    <a:lnTo>
                      <a:pt x="0" y="36"/>
                    </a:lnTo>
                    <a:lnTo>
                      <a:pt x="0" y="62"/>
                    </a:lnTo>
                    <a:lnTo>
                      <a:pt x="46" y="24"/>
                    </a:lnTo>
                    <a:lnTo>
                      <a:pt x="46" y="0"/>
                    </a:lnTo>
                  </a:path>
                </a:pathLst>
              </a:custGeom>
              <a:noFill/>
              <a:ln w="9525">
                <a:noFill/>
                <a:round/>
                <a:headEnd/>
                <a:tailEnd/>
              </a:ln>
            </p:spPr>
            <p:txBody>
              <a:bodyPr/>
              <a:lstStyle/>
              <a:p>
                <a:endParaRPr lang="en-US"/>
              </a:p>
            </p:txBody>
          </p:sp>
          <p:sp>
            <p:nvSpPr>
              <p:cNvPr id="4286" name="Freeform 386"/>
              <p:cNvSpPr>
                <a:spLocks noChangeAspect="1"/>
              </p:cNvSpPr>
              <p:nvPr/>
            </p:nvSpPr>
            <p:spPr bwMode="auto">
              <a:xfrm>
                <a:off x="3494" y="3408"/>
                <a:ext cx="4" cy="26"/>
              </a:xfrm>
              <a:custGeom>
                <a:avLst/>
                <a:gdLst>
                  <a:gd name="T0" fmla="*/ 4 w 4"/>
                  <a:gd name="T1" fmla="*/ 22 h 26"/>
                  <a:gd name="T2" fmla="*/ 2 w 4"/>
                  <a:gd name="T3" fmla="*/ 26 h 26"/>
                  <a:gd name="T4" fmla="*/ 2 w 4"/>
                  <a:gd name="T5" fmla="*/ 22 h 26"/>
                  <a:gd name="T6" fmla="*/ 0 w 4"/>
                  <a:gd name="T7" fmla="*/ 0 h 26"/>
                  <a:gd name="T8" fmla="*/ 4 w 4"/>
                  <a:gd name="T9" fmla="*/ 0 h 26"/>
                  <a:gd name="T10" fmla="*/ 4 w 4"/>
                  <a:gd name="T11" fmla="*/ 22 h 26"/>
                  <a:gd name="T12" fmla="*/ 0 60000 65536"/>
                  <a:gd name="T13" fmla="*/ 0 60000 65536"/>
                  <a:gd name="T14" fmla="*/ 0 60000 65536"/>
                  <a:gd name="T15" fmla="*/ 0 60000 65536"/>
                  <a:gd name="T16" fmla="*/ 0 60000 65536"/>
                  <a:gd name="T17" fmla="*/ 0 60000 65536"/>
                  <a:gd name="T18" fmla="*/ 0 w 4"/>
                  <a:gd name="T19" fmla="*/ 0 h 26"/>
                  <a:gd name="T20" fmla="*/ 4 w 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 h="26">
                    <a:moveTo>
                      <a:pt x="4" y="22"/>
                    </a:moveTo>
                    <a:lnTo>
                      <a:pt x="2" y="26"/>
                    </a:lnTo>
                    <a:lnTo>
                      <a:pt x="2" y="22"/>
                    </a:lnTo>
                    <a:lnTo>
                      <a:pt x="0" y="0"/>
                    </a:lnTo>
                    <a:lnTo>
                      <a:pt x="4" y="0"/>
                    </a:lnTo>
                    <a:lnTo>
                      <a:pt x="4" y="22"/>
                    </a:lnTo>
                    <a:close/>
                  </a:path>
                </a:pathLst>
              </a:custGeom>
              <a:solidFill>
                <a:srgbClr val="FDE5B7"/>
              </a:solidFill>
              <a:ln w="9525">
                <a:noFill/>
                <a:round/>
                <a:headEnd/>
                <a:tailEnd/>
              </a:ln>
            </p:spPr>
            <p:txBody>
              <a:bodyPr/>
              <a:lstStyle/>
              <a:p>
                <a:endParaRPr lang="en-US"/>
              </a:p>
            </p:txBody>
          </p:sp>
          <p:sp>
            <p:nvSpPr>
              <p:cNvPr id="4287" name="Freeform 387"/>
              <p:cNvSpPr>
                <a:spLocks noChangeAspect="1"/>
              </p:cNvSpPr>
              <p:nvPr/>
            </p:nvSpPr>
            <p:spPr bwMode="auto">
              <a:xfrm>
                <a:off x="3380" y="3346"/>
                <a:ext cx="162" cy="62"/>
              </a:xfrm>
              <a:custGeom>
                <a:avLst/>
                <a:gdLst>
                  <a:gd name="T0" fmla="*/ 56 w 162"/>
                  <a:gd name="T1" fmla="*/ 0 h 62"/>
                  <a:gd name="T2" fmla="*/ 162 w 162"/>
                  <a:gd name="T3" fmla="*/ 26 h 62"/>
                  <a:gd name="T4" fmla="*/ 116 w 162"/>
                  <a:gd name="T5" fmla="*/ 62 h 62"/>
                  <a:gd name="T6" fmla="*/ 0 w 162"/>
                  <a:gd name="T7" fmla="*/ 32 h 62"/>
                  <a:gd name="T8" fmla="*/ 56 w 162"/>
                  <a:gd name="T9" fmla="*/ 0 h 62"/>
                  <a:gd name="T10" fmla="*/ 0 60000 65536"/>
                  <a:gd name="T11" fmla="*/ 0 60000 65536"/>
                  <a:gd name="T12" fmla="*/ 0 60000 65536"/>
                  <a:gd name="T13" fmla="*/ 0 60000 65536"/>
                  <a:gd name="T14" fmla="*/ 0 60000 65536"/>
                  <a:gd name="T15" fmla="*/ 0 w 162"/>
                  <a:gd name="T16" fmla="*/ 0 h 62"/>
                  <a:gd name="T17" fmla="*/ 162 w 162"/>
                  <a:gd name="T18" fmla="*/ 62 h 62"/>
                </a:gdLst>
                <a:ahLst/>
                <a:cxnLst>
                  <a:cxn ang="T10">
                    <a:pos x="T0" y="T1"/>
                  </a:cxn>
                  <a:cxn ang="T11">
                    <a:pos x="T2" y="T3"/>
                  </a:cxn>
                  <a:cxn ang="T12">
                    <a:pos x="T4" y="T5"/>
                  </a:cxn>
                  <a:cxn ang="T13">
                    <a:pos x="T6" y="T7"/>
                  </a:cxn>
                  <a:cxn ang="T14">
                    <a:pos x="T8" y="T9"/>
                  </a:cxn>
                </a:cxnLst>
                <a:rect l="T15" t="T16" r="T17" b="T18"/>
                <a:pathLst>
                  <a:path w="162" h="62">
                    <a:moveTo>
                      <a:pt x="56" y="0"/>
                    </a:moveTo>
                    <a:lnTo>
                      <a:pt x="162" y="26"/>
                    </a:lnTo>
                    <a:lnTo>
                      <a:pt x="116" y="62"/>
                    </a:lnTo>
                    <a:lnTo>
                      <a:pt x="0" y="32"/>
                    </a:lnTo>
                    <a:lnTo>
                      <a:pt x="56" y="0"/>
                    </a:lnTo>
                    <a:close/>
                  </a:path>
                </a:pathLst>
              </a:custGeom>
              <a:solidFill>
                <a:srgbClr val="F8B95B"/>
              </a:solidFill>
              <a:ln w="9525">
                <a:noFill/>
                <a:round/>
                <a:headEnd/>
                <a:tailEnd/>
              </a:ln>
            </p:spPr>
            <p:txBody>
              <a:bodyPr/>
              <a:lstStyle/>
              <a:p>
                <a:endParaRPr lang="en-US"/>
              </a:p>
            </p:txBody>
          </p:sp>
          <p:sp>
            <p:nvSpPr>
              <p:cNvPr id="4288" name="Freeform 388"/>
              <p:cNvSpPr>
                <a:spLocks noChangeAspect="1"/>
              </p:cNvSpPr>
              <p:nvPr/>
            </p:nvSpPr>
            <p:spPr bwMode="auto">
              <a:xfrm>
                <a:off x="3380" y="3372"/>
                <a:ext cx="162" cy="36"/>
              </a:xfrm>
              <a:custGeom>
                <a:avLst/>
                <a:gdLst>
                  <a:gd name="T0" fmla="*/ 116 w 162"/>
                  <a:gd name="T1" fmla="*/ 34 h 36"/>
                  <a:gd name="T2" fmla="*/ 6 w 162"/>
                  <a:gd name="T3" fmla="*/ 6 h 36"/>
                  <a:gd name="T4" fmla="*/ 0 w 162"/>
                  <a:gd name="T5" fmla="*/ 6 h 36"/>
                  <a:gd name="T6" fmla="*/ 116 w 162"/>
                  <a:gd name="T7" fmla="*/ 36 h 36"/>
                  <a:gd name="T8" fmla="*/ 162 w 162"/>
                  <a:gd name="T9" fmla="*/ 0 h 36"/>
                  <a:gd name="T10" fmla="*/ 158 w 162"/>
                  <a:gd name="T11" fmla="*/ 2 h 36"/>
                  <a:gd name="T12" fmla="*/ 116 w 162"/>
                  <a:gd name="T13" fmla="*/ 34 h 36"/>
                  <a:gd name="T14" fmla="*/ 0 60000 65536"/>
                  <a:gd name="T15" fmla="*/ 0 60000 65536"/>
                  <a:gd name="T16" fmla="*/ 0 60000 65536"/>
                  <a:gd name="T17" fmla="*/ 0 60000 65536"/>
                  <a:gd name="T18" fmla="*/ 0 60000 65536"/>
                  <a:gd name="T19" fmla="*/ 0 60000 65536"/>
                  <a:gd name="T20" fmla="*/ 0 60000 65536"/>
                  <a:gd name="T21" fmla="*/ 0 w 162"/>
                  <a:gd name="T22" fmla="*/ 0 h 36"/>
                  <a:gd name="T23" fmla="*/ 162 w 16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36">
                    <a:moveTo>
                      <a:pt x="116" y="34"/>
                    </a:moveTo>
                    <a:lnTo>
                      <a:pt x="6" y="6"/>
                    </a:lnTo>
                    <a:lnTo>
                      <a:pt x="0" y="6"/>
                    </a:lnTo>
                    <a:lnTo>
                      <a:pt x="116" y="36"/>
                    </a:lnTo>
                    <a:lnTo>
                      <a:pt x="162" y="0"/>
                    </a:lnTo>
                    <a:lnTo>
                      <a:pt x="158" y="2"/>
                    </a:lnTo>
                    <a:lnTo>
                      <a:pt x="116" y="34"/>
                    </a:lnTo>
                    <a:close/>
                  </a:path>
                </a:pathLst>
              </a:custGeom>
              <a:solidFill>
                <a:srgbClr val="FDE5B7"/>
              </a:solidFill>
              <a:ln w="9525">
                <a:noFill/>
                <a:round/>
                <a:headEnd/>
                <a:tailEnd/>
              </a:ln>
            </p:spPr>
            <p:txBody>
              <a:bodyPr/>
              <a:lstStyle/>
              <a:p>
                <a:endParaRPr lang="en-US"/>
              </a:p>
            </p:txBody>
          </p:sp>
          <p:sp>
            <p:nvSpPr>
              <p:cNvPr id="4289" name="Freeform 389"/>
              <p:cNvSpPr>
                <a:spLocks noChangeAspect="1"/>
              </p:cNvSpPr>
              <p:nvPr/>
            </p:nvSpPr>
            <p:spPr bwMode="auto">
              <a:xfrm>
                <a:off x="3482" y="3362"/>
                <a:ext cx="28" cy="34"/>
              </a:xfrm>
              <a:custGeom>
                <a:avLst/>
                <a:gdLst>
                  <a:gd name="T0" fmla="*/ 24 w 28"/>
                  <a:gd name="T1" fmla="*/ 4 h 34"/>
                  <a:gd name="T2" fmla="*/ 0 w 28"/>
                  <a:gd name="T3" fmla="*/ 26 h 34"/>
                  <a:gd name="T4" fmla="*/ 0 w 28"/>
                  <a:gd name="T5" fmla="*/ 34 h 34"/>
                  <a:gd name="T6" fmla="*/ 28 w 28"/>
                  <a:gd name="T7" fmla="*/ 12 h 34"/>
                  <a:gd name="T8" fmla="*/ 24 w 28"/>
                  <a:gd name="T9" fmla="*/ 0 h 34"/>
                  <a:gd name="T10" fmla="*/ 24 w 28"/>
                  <a:gd name="T11" fmla="*/ 4 h 34"/>
                  <a:gd name="T12" fmla="*/ 0 60000 65536"/>
                  <a:gd name="T13" fmla="*/ 0 60000 65536"/>
                  <a:gd name="T14" fmla="*/ 0 60000 65536"/>
                  <a:gd name="T15" fmla="*/ 0 60000 65536"/>
                  <a:gd name="T16" fmla="*/ 0 60000 65536"/>
                  <a:gd name="T17" fmla="*/ 0 60000 65536"/>
                  <a:gd name="T18" fmla="*/ 0 w 28"/>
                  <a:gd name="T19" fmla="*/ 0 h 34"/>
                  <a:gd name="T20" fmla="*/ 28 w 2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8" h="34">
                    <a:moveTo>
                      <a:pt x="24" y="4"/>
                    </a:moveTo>
                    <a:lnTo>
                      <a:pt x="0" y="26"/>
                    </a:lnTo>
                    <a:lnTo>
                      <a:pt x="0" y="34"/>
                    </a:lnTo>
                    <a:lnTo>
                      <a:pt x="28" y="12"/>
                    </a:lnTo>
                    <a:lnTo>
                      <a:pt x="24" y="0"/>
                    </a:lnTo>
                    <a:lnTo>
                      <a:pt x="24" y="4"/>
                    </a:lnTo>
                    <a:close/>
                  </a:path>
                </a:pathLst>
              </a:custGeom>
              <a:solidFill>
                <a:srgbClr val="E08200"/>
              </a:solidFill>
              <a:ln w="9525">
                <a:noFill/>
                <a:round/>
                <a:headEnd/>
                <a:tailEnd/>
              </a:ln>
            </p:spPr>
            <p:txBody>
              <a:bodyPr/>
              <a:lstStyle/>
              <a:p>
                <a:endParaRPr lang="en-US"/>
              </a:p>
            </p:txBody>
          </p:sp>
          <p:sp>
            <p:nvSpPr>
              <p:cNvPr id="4290" name="Freeform 390"/>
              <p:cNvSpPr>
                <a:spLocks noChangeAspect="1"/>
              </p:cNvSpPr>
              <p:nvPr/>
            </p:nvSpPr>
            <p:spPr bwMode="auto">
              <a:xfrm>
                <a:off x="3482" y="3362"/>
                <a:ext cx="28" cy="34"/>
              </a:xfrm>
              <a:custGeom>
                <a:avLst/>
                <a:gdLst>
                  <a:gd name="T0" fmla="*/ 24 w 28"/>
                  <a:gd name="T1" fmla="*/ 4 h 34"/>
                  <a:gd name="T2" fmla="*/ 0 w 28"/>
                  <a:gd name="T3" fmla="*/ 26 h 34"/>
                  <a:gd name="T4" fmla="*/ 0 w 28"/>
                  <a:gd name="T5" fmla="*/ 34 h 34"/>
                  <a:gd name="T6" fmla="*/ 28 w 28"/>
                  <a:gd name="T7" fmla="*/ 12 h 34"/>
                  <a:gd name="T8" fmla="*/ 24 w 28"/>
                  <a:gd name="T9" fmla="*/ 0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24" y="4"/>
                    </a:moveTo>
                    <a:lnTo>
                      <a:pt x="0" y="26"/>
                    </a:lnTo>
                    <a:lnTo>
                      <a:pt x="0" y="34"/>
                    </a:lnTo>
                    <a:lnTo>
                      <a:pt x="28" y="12"/>
                    </a:lnTo>
                    <a:lnTo>
                      <a:pt x="24" y="0"/>
                    </a:lnTo>
                  </a:path>
                </a:pathLst>
              </a:custGeom>
              <a:noFill/>
              <a:ln w="9525">
                <a:noFill/>
                <a:round/>
                <a:headEnd/>
                <a:tailEnd/>
              </a:ln>
            </p:spPr>
            <p:txBody>
              <a:bodyPr/>
              <a:lstStyle/>
              <a:p>
                <a:endParaRPr lang="en-US"/>
              </a:p>
            </p:txBody>
          </p:sp>
          <p:sp>
            <p:nvSpPr>
              <p:cNvPr id="4291" name="Freeform 391"/>
              <p:cNvSpPr>
                <a:spLocks noChangeAspect="1"/>
              </p:cNvSpPr>
              <p:nvPr/>
            </p:nvSpPr>
            <p:spPr bwMode="auto">
              <a:xfrm>
                <a:off x="3412" y="3368"/>
                <a:ext cx="70" cy="28"/>
              </a:xfrm>
              <a:custGeom>
                <a:avLst/>
                <a:gdLst>
                  <a:gd name="T0" fmla="*/ 0 w 70"/>
                  <a:gd name="T1" fmla="*/ 0 h 28"/>
                  <a:gd name="T2" fmla="*/ 70 w 70"/>
                  <a:gd name="T3" fmla="*/ 20 h 28"/>
                  <a:gd name="T4" fmla="*/ 70 w 70"/>
                  <a:gd name="T5" fmla="*/ 28 h 28"/>
                  <a:gd name="T6" fmla="*/ 0 w 70"/>
                  <a:gd name="T7" fmla="*/ 10 h 28"/>
                  <a:gd name="T8" fmla="*/ 0 w 70"/>
                  <a:gd name="T9" fmla="*/ 0 h 28"/>
                  <a:gd name="T10" fmla="*/ 0 60000 65536"/>
                  <a:gd name="T11" fmla="*/ 0 60000 65536"/>
                  <a:gd name="T12" fmla="*/ 0 60000 65536"/>
                  <a:gd name="T13" fmla="*/ 0 60000 65536"/>
                  <a:gd name="T14" fmla="*/ 0 60000 65536"/>
                  <a:gd name="T15" fmla="*/ 0 w 70"/>
                  <a:gd name="T16" fmla="*/ 0 h 28"/>
                  <a:gd name="T17" fmla="*/ 70 w 70"/>
                  <a:gd name="T18" fmla="*/ 28 h 28"/>
                </a:gdLst>
                <a:ahLst/>
                <a:cxnLst>
                  <a:cxn ang="T10">
                    <a:pos x="T0" y="T1"/>
                  </a:cxn>
                  <a:cxn ang="T11">
                    <a:pos x="T2" y="T3"/>
                  </a:cxn>
                  <a:cxn ang="T12">
                    <a:pos x="T4" y="T5"/>
                  </a:cxn>
                  <a:cxn ang="T13">
                    <a:pos x="T6" y="T7"/>
                  </a:cxn>
                  <a:cxn ang="T14">
                    <a:pos x="T8" y="T9"/>
                  </a:cxn>
                </a:cxnLst>
                <a:rect l="T15" t="T16" r="T17" b="T18"/>
                <a:pathLst>
                  <a:path w="70" h="28">
                    <a:moveTo>
                      <a:pt x="0" y="0"/>
                    </a:moveTo>
                    <a:lnTo>
                      <a:pt x="70" y="20"/>
                    </a:lnTo>
                    <a:lnTo>
                      <a:pt x="70" y="28"/>
                    </a:lnTo>
                    <a:lnTo>
                      <a:pt x="0" y="10"/>
                    </a:lnTo>
                    <a:lnTo>
                      <a:pt x="0" y="0"/>
                    </a:lnTo>
                    <a:close/>
                  </a:path>
                </a:pathLst>
              </a:custGeom>
              <a:solidFill>
                <a:srgbClr val="F6AD3C"/>
              </a:solidFill>
              <a:ln w="9525">
                <a:noFill/>
                <a:round/>
                <a:headEnd/>
                <a:tailEnd/>
              </a:ln>
            </p:spPr>
            <p:txBody>
              <a:bodyPr/>
              <a:lstStyle/>
              <a:p>
                <a:endParaRPr lang="en-US"/>
              </a:p>
            </p:txBody>
          </p:sp>
          <p:sp>
            <p:nvSpPr>
              <p:cNvPr id="4292" name="Freeform 392"/>
              <p:cNvSpPr>
                <a:spLocks noChangeAspect="1"/>
              </p:cNvSpPr>
              <p:nvPr/>
            </p:nvSpPr>
            <p:spPr bwMode="auto">
              <a:xfrm>
                <a:off x="3412" y="3368"/>
                <a:ext cx="70" cy="28"/>
              </a:xfrm>
              <a:custGeom>
                <a:avLst/>
                <a:gdLst>
                  <a:gd name="T0" fmla="*/ 0 w 70"/>
                  <a:gd name="T1" fmla="*/ 0 h 28"/>
                  <a:gd name="T2" fmla="*/ 70 w 70"/>
                  <a:gd name="T3" fmla="*/ 20 h 28"/>
                  <a:gd name="T4" fmla="*/ 70 w 70"/>
                  <a:gd name="T5" fmla="*/ 28 h 28"/>
                  <a:gd name="T6" fmla="*/ 0 w 70"/>
                  <a:gd name="T7" fmla="*/ 10 h 28"/>
                  <a:gd name="T8" fmla="*/ 0 w 70"/>
                  <a:gd name="T9" fmla="*/ 0 h 28"/>
                  <a:gd name="T10" fmla="*/ 0 60000 65536"/>
                  <a:gd name="T11" fmla="*/ 0 60000 65536"/>
                  <a:gd name="T12" fmla="*/ 0 60000 65536"/>
                  <a:gd name="T13" fmla="*/ 0 60000 65536"/>
                  <a:gd name="T14" fmla="*/ 0 60000 65536"/>
                  <a:gd name="T15" fmla="*/ 0 w 70"/>
                  <a:gd name="T16" fmla="*/ 0 h 28"/>
                  <a:gd name="T17" fmla="*/ 70 w 70"/>
                  <a:gd name="T18" fmla="*/ 28 h 28"/>
                </a:gdLst>
                <a:ahLst/>
                <a:cxnLst>
                  <a:cxn ang="T10">
                    <a:pos x="T0" y="T1"/>
                  </a:cxn>
                  <a:cxn ang="T11">
                    <a:pos x="T2" y="T3"/>
                  </a:cxn>
                  <a:cxn ang="T12">
                    <a:pos x="T4" y="T5"/>
                  </a:cxn>
                  <a:cxn ang="T13">
                    <a:pos x="T6" y="T7"/>
                  </a:cxn>
                  <a:cxn ang="T14">
                    <a:pos x="T8" y="T9"/>
                  </a:cxn>
                </a:cxnLst>
                <a:rect l="T15" t="T16" r="T17" b="T18"/>
                <a:pathLst>
                  <a:path w="70" h="28">
                    <a:moveTo>
                      <a:pt x="0" y="0"/>
                    </a:moveTo>
                    <a:lnTo>
                      <a:pt x="70" y="20"/>
                    </a:lnTo>
                    <a:lnTo>
                      <a:pt x="70" y="28"/>
                    </a:lnTo>
                    <a:lnTo>
                      <a:pt x="0" y="10"/>
                    </a:lnTo>
                    <a:lnTo>
                      <a:pt x="0" y="0"/>
                    </a:lnTo>
                  </a:path>
                </a:pathLst>
              </a:custGeom>
              <a:noFill/>
              <a:ln w="9525">
                <a:noFill/>
                <a:round/>
                <a:headEnd/>
                <a:tailEnd/>
              </a:ln>
            </p:spPr>
            <p:txBody>
              <a:bodyPr/>
              <a:lstStyle/>
              <a:p>
                <a:endParaRPr lang="en-US"/>
              </a:p>
            </p:txBody>
          </p:sp>
          <p:sp>
            <p:nvSpPr>
              <p:cNvPr id="4293" name="Freeform 393"/>
              <p:cNvSpPr>
                <a:spLocks noChangeAspect="1"/>
              </p:cNvSpPr>
              <p:nvPr/>
            </p:nvSpPr>
            <p:spPr bwMode="auto">
              <a:xfrm>
                <a:off x="3412" y="3362"/>
                <a:ext cx="80" cy="26"/>
              </a:xfrm>
              <a:custGeom>
                <a:avLst/>
                <a:gdLst>
                  <a:gd name="T0" fmla="*/ 0 w 80"/>
                  <a:gd name="T1" fmla="*/ 6 h 26"/>
                  <a:gd name="T2" fmla="*/ 70 w 80"/>
                  <a:gd name="T3" fmla="*/ 26 h 26"/>
                  <a:gd name="T4" fmla="*/ 80 w 80"/>
                  <a:gd name="T5" fmla="*/ 18 h 26"/>
                  <a:gd name="T6" fmla="*/ 14 w 80"/>
                  <a:gd name="T7" fmla="*/ 0 h 26"/>
                  <a:gd name="T8" fmla="*/ 0 w 80"/>
                  <a:gd name="T9" fmla="*/ 6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0" y="6"/>
                    </a:moveTo>
                    <a:lnTo>
                      <a:pt x="70" y="26"/>
                    </a:lnTo>
                    <a:lnTo>
                      <a:pt x="80" y="18"/>
                    </a:lnTo>
                    <a:lnTo>
                      <a:pt x="14" y="0"/>
                    </a:lnTo>
                    <a:lnTo>
                      <a:pt x="0" y="6"/>
                    </a:lnTo>
                    <a:close/>
                  </a:path>
                </a:pathLst>
              </a:custGeom>
              <a:solidFill>
                <a:srgbClr val="E48E1A"/>
              </a:solidFill>
              <a:ln w="9525">
                <a:noFill/>
                <a:round/>
                <a:headEnd/>
                <a:tailEnd/>
              </a:ln>
            </p:spPr>
            <p:txBody>
              <a:bodyPr/>
              <a:lstStyle/>
              <a:p>
                <a:endParaRPr lang="en-US"/>
              </a:p>
            </p:txBody>
          </p:sp>
          <p:sp>
            <p:nvSpPr>
              <p:cNvPr id="4294" name="Freeform 394"/>
              <p:cNvSpPr>
                <a:spLocks noChangeAspect="1"/>
              </p:cNvSpPr>
              <p:nvPr/>
            </p:nvSpPr>
            <p:spPr bwMode="auto">
              <a:xfrm>
                <a:off x="3394" y="3390"/>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295" name="Freeform 395"/>
              <p:cNvSpPr>
                <a:spLocks noChangeAspect="1"/>
              </p:cNvSpPr>
              <p:nvPr/>
            </p:nvSpPr>
            <p:spPr bwMode="auto">
              <a:xfrm>
                <a:off x="3392" y="3390"/>
                <a:ext cx="12" cy="8"/>
              </a:xfrm>
              <a:custGeom>
                <a:avLst/>
                <a:gdLst>
                  <a:gd name="T0" fmla="*/ 2 w 12"/>
                  <a:gd name="T1" fmla="*/ 4 h 8"/>
                  <a:gd name="T2" fmla="*/ 2 w 12"/>
                  <a:gd name="T3" fmla="*/ 0 h 8"/>
                  <a:gd name="T4" fmla="*/ 0 w 12"/>
                  <a:gd name="T5" fmla="*/ 0 h 8"/>
                  <a:gd name="T6" fmla="*/ 0 w 12"/>
                  <a:gd name="T7" fmla="*/ 4 h 8"/>
                  <a:gd name="T8" fmla="*/ 12 w 12"/>
                  <a:gd name="T9" fmla="*/ 8 h 8"/>
                  <a:gd name="T10" fmla="*/ 12 w 12"/>
                  <a:gd name="T11" fmla="*/ 8 h 8"/>
                  <a:gd name="T12" fmla="*/ 2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2" y="4"/>
                    </a:moveTo>
                    <a:lnTo>
                      <a:pt x="2" y="0"/>
                    </a:lnTo>
                    <a:lnTo>
                      <a:pt x="0" y="0"/>
                    </a:lnTo>
                    <a:lnTo>
                      <a:pt x="0" y="4"/>
                    </a:lnTo>
                    <a:lnTo>
                      <a:pt x="12" y="8"/>
                    </a:lnTo>
                    <a:lnTo>
                      <a:pt x="2" y="4"/>
                    </a:lnTo>
                    <a:close/>
                  </a:path>
                </a:pathLst>
              </a:custGeom>
              <a:solidFill>
                <a:srgbClr val="FDE5B7"/>
              </a:solidFill>
              <a:ln w="9525">
                <a:noFill/>
                <a:round/>
                <a:headEnd/>
                <a:tailEnd/>
              </a:ln>
            </p:spPr>
            <p:txBody>
              <a:bodyPr/>
              <a:lstStyle/>
              <a:p>
                <a:endParaRPr lang="en-US"/>
              </a:p>
            </p:txBody>
          </p:sp>
          <p:sp>
            <p:nvSpPr>
              <p:cNvPr id="4296" name="Freeform 396"/>
              <p:cNvSpPr>
                <a:spLocks noChangeAspect="1"/>
              </p:cNvSpPr>
              <p:nvPr/>
            </p:nvSpPr>
            <p:spPr bwMode="auto">
              <a:xfrm>
                <a:off x="3472" y="3406"/>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297" name="Freeform 397"/>
              <p:cNvSpPr>
                <a:spLocks noChangeAspect="1"/>
              </p:cNvSpPr>
              <p:nvPr/>
            </p:nvSpPr>
            <p:spPr bwMode="auto">
              <a:xfrm>
                <a:off x="3472" y="3406"/>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8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0" y="4"/>
                    </a:lnTo>
                    <a:close/>
                  </a:path>
                </a:pathLst>
              </a:custGeom>
              <a:solidFill>
                <a:srgbClr val="FDE5B7"/>
              </a:solidFill>
              <a:ln w="9525">
                <a:noFill/>
                <a:round/>
                <a:headEnd/>
                <a:tailEnd/>
              </a:ln>
            </p:spPr>
            <p:txBody>
              <a:bodyPr/>
              <a:lstStyle/>
              <a:p>
                <a:endParaRPr lang="en-US"/>
              </a:p>
            </p:txBody>
          </p:sp>
          <p:sp>
            <p:nvSpPr>
              <p:cNvPr id="4298" name="Freeform 398"/>
              <p:cNvSpPr>
                <a:spLocks noChangeAspect="1"/>
              </p:cNvSpPr>
              <p:nvPr/>
            </p:nvSpPr>
            <p:spPr bwMode="auto">
              <a:xfrm>
                <a:off x="3472" y="3414"/>
                <a:ext cx="10" cy="6"/>
              </a:xfrm>
              <a:custGeom>
                <a:avLst/>
                <a:gdLst>
                  <a:gd name="T0" fmla="*/ 0 w 10"/>
                  <a:gd name="T1" fmla="*/ 0 h 6"/>
                  <a:gd name="T2" fmla="*/ 10 w 10"/>
                  <a:gd name="T3" fmla="*/ 2 h 6"/>
                  <a:gd name="T4" fmla="*/ 10 w 10"/>
                  <a:gd name="T5" fmla="*/ 6 h 6"/>
                  <a:gd name="T6" fmla="*/ 0 w 10"/>
                  <a:gd name="T7" fmla="*/ 4 h 6"/>
                  <a:gd name="T8" fmla="*/ 0 w 10"/>
                  <a:gd name="T9" fmla="*/ 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0"/>
                    </a:moveTo>
                    <a:lnTo>
                      <a:pt x="10" y="2"/>
                    </a:lnTo>
                    <a:lnTo>
                      <a:pt x="10" y="6"/>
                    </a:lnTo>
                    <a:lnTo>
                      <a:pt x="0" y="4"/>
                    </a:lnTo>
                    <a:lnTo>
                      <a:pt x="0" y="0"/>
                    </a:lnTo>
                    <a:close/>
                  </a:path>
                </a:pathLst>
              </a:custGeom>
              <a:solidFill>
                <a:srgbClr val="E48E1A"/>
              </a:solidFill>
              <a:ln w="9525">
                <a:noFill/>
                <a:round/>
                <a:headEnd/>
                <a:tailEnd/>
              </a:ln>
            </p:spPr>
            <p:txBody>
              <a:bodyPr/>
              <a:lstStyle/>
              <a:p>
                <a:endParaRPr lang="en-US"/>
              </a:p>
            </p:txBody>
          </p:sp>
          <p:sp>
            <p:nvSpPr>
              <p:cNvPr id="4299" name="Freeform 399"/>
              <p:cNvSpPr>
                <a:spLocks noChangeAspect="1"/>
              </p:cNvSpPr>
              <p:nvPr/>
            </p:nvSpPr>
            <p:spPr bwMode="auto">
              <a:xfrm>
                <a:off x="3472" y="3414"/>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6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10" y="6"/>
                    </a:lnTo>
                    <a:lnTo>
                      <a:pt x="0" y="4"/>
                    </a:lnTo>
                    <a:close/>
                  </a:path>
                </a:pathLst>
              </a:custGeom>
              <a:solidFill>
                <a:srgbClr val="FDE5B7"/>
              </a:solidFill>
              <a:ln w="9525">
                <a:noFill/>
                <a:round/>
                <a:headEnd/>
                <a:tailEnd/>
              </a:ln>
            </p:spPr>
            <p:txBody>
              <a:bodyPr/>
              <a:lstStyle/>
              <a:p>
                <a:endParaRPr lang="en-US"/>
              </a:p>
            </p:txBody>
          </p:sp>
          <p:sp>
            <p:nvSpPr>
              <p:cNvPr id="4300" name="Freeform 400"/>
              <p:cNvSpPr>
                <a:spLocks noChangeAspect="1"/>
              </p:cNvSpPr>
              <p:nvPr/>
            </p:nvSpPr>
            <p:spPr bwMode="auto">
              <a:xfrm>
                <a:off x="3472" y="3420"/>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301" name="Freeform 401"/>
              <p:cNvSpPr>
                <a:spLocks noChangeAspect="1"/>
              </p:cNvSpPr>
              <p:nvPr/>
            </p:nvSpPr>
            <p:spPr bwMode="auto">
              <a:xfrm>
                <a:off x="3472" y="3420"/>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8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0" y="4"/>
                    </a:lnTo>
                    <a:close/>
                  </a:path>
                </a:pathLst>
              </a:custGeom>
              <a:solidFill>
                <a:srgbClr val="FDE5B7"/>
              </a:solidFill>
              <a:ln w="9525">
                <a:noFill/>
                <a:round/>
                <a:headEnd/>
                <a:tailEnd/>
              </a:ln>
            </p:spPr>
            <p:txBody>
              <a:bodyPr/>
              <a:lstStyle/>
              <a:p>
                <a:endParaRPr lang="en-US"/>
              </a:p>
            </p:txBody>
          </p:sp>
          <p:sp>
            <p:nvSpPr>
              <p:cNvPr id="4302" name="Freeform 402"/>
              <p:cNvSpPr>
                <a:spLocks noChangeAspect="1"/>
              </p:cNvSpPr>
              <p:nvPr/>
            </p:nvSpPr>
            <p:spPr bwMode="auto">
              <a:xfrm>
                <a:off x="3444" y="3422"/>
                <a:ext cx="44" cy="42"/>
              </a:xfrm>
              <a:custGeom>
                <a:avLst/>
                <a:gdLst>
                  <a:gd name="T0" fmla="*/ 44 w 44"/>
                  <a:gd name="T1" fmla="*/ 0 h 42"/>
                  <a:gd name="T2" fmla="*/ 44 w 44"/>
                  <a:gd name="T3" fmla="*/ 4 h 42"/>
                  <a:gd name="T4" fmla="*/ 0 w 44"/>
                  <a:gd name="T5" fmla="*/ 42 h 42"/>
                  <a:gd name="T6" fmla="*/ 0 w 44"/>
                  <a:gd name="T7" fmla="*/ 38 h 42"/>
                  <a:gd name="T8" fmla="*/ 44 w 44"/>
                  <a:gd name="T9" fmla="*/ 0 h 42"/>
                  <a:gd name="T10" fmla="*/ 0 60000 65536"/>
                  <a:gd name="T11" fmla="*/ 0 60000 65536"/>
                  <a:gd name="T12" fmla="*/ 0 60000 65536"/>
                  <a:gd name="T13" fmla="*/ 0 60000 65536"/>
                  <a:gd name="T14" fmla="*/ 0 60000 65536"/>
                  <a:gd name="T15" fmla="*/ 0 w 44"/>
                  <a:gd name="T16" fmla="*/ 0 h 42"/>
                  <a:gd name="T17" fmla="*/ 44 w 44"/>
                  <a:gd name="T18" fmla="*/ 42 h 42"/>
                </a:gdLst>
                <a:ahLst/>
                <a:cxnLst>
                  <a:cxn ang="T10">
                    <a:pos x="T0" y="T1"/>
                  </a:cxn>
                  <a:cxn ang="T11">
                    <a:pos x="T2" y="T3"/>
                  </a:cxn>
                  <a:cxn ang="T12">
                    <a:pos x="T4" y="T5"/>
                  </a:cxn>
                  <a:cxn ang="T13">
                    <a:pos x="T6" y="T7"/>
                  </a:cxn>
                  <a:cxn ang="T14">
                    <a:pos x="T8" y="T9"/>
                  </a:cxn>
                </a:cxnLst>
                <a:rect l="T15" t="T16" r="T17" b="T18"/>
                <a:pathLst>
                  <a:path w="44" h="42">
                    <a:moveTo>
                      <a:pt x="44" y="0"/>
                    </a:moveTo>
                    <a:lnTo>
                      <a:pt x="44" y="4"/>
                    </a:lnTo>
                    <a:lnTo>
                      <a:pt x="0" y="42"/>
                    </a:lnTo>
                    <a:lnTo>
                      <a:pt x="0" y="38"/>
                    </a:lnTo>
                    <a:lnTo>
                      <a:pt x="44" y="0"/>
                    </a:lnTo>
                    <a:close/>
                  </a:path>
                </a:pathLst>
              </a:custGeom>
              <a:solidFill>
                <a:srgbClr val="F6AD3C"/>
              </a:solidFill>
              <a:ln w="9525">
                <a:noFill/>
                <a:round/>
                <a:headEnd/>
                <a:tailEnd/>
              </a:ln>
            </p:spPr>
            <p:txBody>
              <a:bodyPr/>
              <a:lstStyle/>
              <a:p>
                <a:endParaRPr lang="en-US"/>
              </a:p>
            </p:txBody>
          </p:sp>
          <p:sp>
            <p:nvSpPr>
              <p:cNvPr id="4303" name="Freeform 403"/>
              <p:cNvSpPr>
                <a:spLocks noChangeAspect="1"/>
              </p:cNvSpPr>
              <p:nvPr/>
            </p:nvSpPr>
            <p:spPr bwMode="auto">
              <a:xfrm>
                <a:off x="3340" y="3426"/>
                <a:ext cx="104" cy="38"/>
              </a:xfrm>
              <a:custGeom>
                <a:avLst/>
                <a:gdLst>
                  <a:gd name="T0" fmla="*/ 104 w 104"/>
                  <a:gd name="T1" fmla="*/ 34 h 38"/>
                  <a:gd name="T2" fmla="*/ 0 w 104"/>
                  <a:gd name="T3" fmla="*/ 0 h 38"/>
                  <a:gd name="T4" fmla="*/ 2 w 104"/>
                  <a:gd name="T5" fmla="*/ 2 h 38"/>
                  <a:gd name="T6" fmla="*/ 104 w 104"/>
                  <a:gd name="T7" fmla="*/ 38 h 38"/>
                  <a:gd name="T8" fmla="*/ 104 w 104"/>
                  <a:gd name="T9" fmla="*/ 34 h 38"/>
                  <a:gd name="T10" fmla="*/ 0 60000 65536"/>
                  <a:gd name="T11" fmla="*/ 0 60000 65536"/>
                  <a:gd name="T12" fmla="*/ 0 60000 65536"/>
                  <a:gd name="T13" fmla="*/ 0 60000 65536"/>
                  <a:gd name="T14" fmla="*/ 0 60000 65536"/>
                  <a:gd name="T15" fmla="*/ 0 w 104"/>
                  <a:gd name="T16" fmla="*/ 0 h 38"/>
                  <a:gd name="T17" fmla="*/ 104 w 104"/>
                  <a:gd name="T18" fmla="*/ 38 h 38"/>
                </a:gdLst>
                <a:ahLst/>
                <a:cxnLst>
                  <a:cxn ang="T10">
                    <a:pos x="T0" y="T1"/>
                  </a:cxn>
                  <a:cxn ang="T11">
                    <a:pos x="T2" y="T3"/>
                  </a:cxn>
                  <a:cxn ang="T12">
                    <a:pos x="T4" y="T5"/>
                  </a:cxn>
                  <a:cxn ang="T13">
                    <a:pos x="T6" y="T7"/>
                  </a:cxn>
                  <a:cxn ang="T14">
                    <a:pos x="T8" y="T9"/>
                  </a:cxn>
                </a:cxnLst>
                <a:rect l="T15" t="T16" r="T17" b="T18"/>
                <a:pathLst>
                  <a:path w="104" h="38">
                    <a:moveTo>
                      <a:pt x="104" y="34"/>
                    </a:moveTo>
                    <a:lnTo>
                      <a:pt x="0" y="0"/>
                    </a:lnTo>
                    <a:lnTo>
                      <a:pt x="2" y="2"/>
                    </a:lnTo>
                    <a:lnTo>
                      <a:pt x="104" y="38"/>
                    </a:lnTo>
                    <a:lnTo>
                      <a:pt x="104" y="34"/>
                    </a:lnTo>
                    <a:close/>
                  </a:path>
                </a:pathLst>
              </a:custGeom>
              <a:solidFill>
                <a:srgbClr val="FDE5B7"/>
              </a:solidFill>
              <a:ln w="9525">
                <a:noFill/>
                <a:round/>
                <a:headEnd/>
                <a:tailEnd/>
              </a:ln>
            </p:spPr>
            <p:txBody>
              <a:bodyPr/>
              <a:lstStyle/>
              <a:p>
                <a:endParaRPr lang="en-US"/>
              </a:p>
            </p:txBody>
          </p:sp>
          <p:sp>
            <p:nvSpPr>
              <p:cNvPr id="4304" name="Freeform 404"/>
              <p:cNvSpPr>
                <a:spLocks noChangeAspect="1"/>
              </p:cNvSpPr>
              <p:nvPr/>
            </p:nvSpPr>
            <p:spPr bwMode="auto">
              <a:xfrm>
                <a:off x="3342" y="3396"/>
                <a:ext cx="146" cy="64"/>
              </a:xfrm>
              <a:custGeom>
                <a:avLst/>
                <a:gdLst>
                  <a:gd name="T0" fmla="*/ 48 w 146"/>
                  <a:gd name="T1" fmla="*/ 0 h 64"/>
                  <a:gd name="T2" fmla="*/ 146 w 146"/>
                  <a:gd name="T3" fmla="*/ 26 h 64"/>
                  <a:gd name="T4" fmla="*/ 102 w 146"/>
                  <a:gd name="T5" fmla="*/ 64 h 64"/>
                  <a:gd name="T6" fmla="*/ 0 w 146"/>
                  <a:gd name="T7" fmla="*/ 30 h 64"/>
                  <a:gd name="T8" fmla="*/ 48 w 146"/>
                  <a:gd name="T9" fmla="*/ 0 h 64"/>
                  <a:gd name="T10" fmla="*/ 0 60000 65536"/>
                  <a:gd name="T11" fmla="*/ 0 60000 65536"/>
                  <a:gd name="T12" fmla="*/ 0 60000 65536"/>
                  <a:gd name="T13" fmla="*/ 0 60000 65536"/>
                  <a:gd name="T14" fmla="*/ 0 60000 65536"/>
                  <a:gd name="T15" fmla="*/ 0 w 146"/>
                  <a:gd name="T16" fmla="*/ 0 h 64"/>
                  <a:gd name="T17" fmla="*/ 146 w 146"/>
                  <a:gd name="T18" fmla="*/ 64 h 64"/>
                </a:gdLst>
                <a:ahLst/>
                <a:cxnLst>
                  <a:cxn ang="T10">
                    <a:pos x="T0" y="T1"/>
                  </a:cxn>
                  <a:cxn ang="T11">
                    <a:pos x="T2" y="T3"/>
                  </a:cxn>
                  <a:cxn ang="T12">
                    <a:pos x="T4" y="T5"/>
                  </a:cxn>
                  <a:cxn ang="T13">
                    <a:pos x="T6" y="T7"/>
                  </a:cxn>
                  <a:cxn ang="T14">
                    <a:pos x="T8" y="T9"/>
                  </a:cxn>
                </a:cxnLst>
                <a:rect l="T15" t="T16" r="T17" b="T18"/>
                <a:pathLst>
                  <a:path w="146" h="64">
                    <a:moveTo>
                      <a:pt x="48" y="0"/>
                    </a:moveTo>
                    <a:lnTo>
                      <a:pt x="146" y="26"/>
                    </a:lnTo>
                    <a:lnTo>
                      <a:pt x="102" y="64"/>
                    </a:lnTo>
                    <a:lnTo>
                      <a:pt x="0" y="30"/>
                    </a:lnTo>
                    <a:lnTo>
                      <a:pt x="48" y="0"/>
                    </a:lnTo>
                    <a:close/>
                  </a:path>
                </a:pathLst>
              </a:custGeom>
              <a:solidFill>
                <a:srgbClr val="FBCD73"/>
              </a:solidFill>
              <a:ln w="9525">
                <a:noFill/>
                <a:round/>
                <a:headEnd/>
                <a:tailEnd/>
              </a:ln>
            </p:spPr>
            <p:txBody>
              <a:bodyPr/>
              <a:lstStyle/>
              <a:p>
                <a:endParaRPr lang="en-US"/>
              </a:p>
            </p:txBody>
          </p:sp>
          <p:sp>
            <p:nvSpPr>
              <p:cNvPr id="4305" name="Freeform 405"/>
              <p:cNvSpPr>
                <a:spLocks noChangeAspect="1"/>
              </p:cNvSpPr>
              <p:nvPr/>
            </p:nvSpPr>
            <p:spPr bwMode="auto">
              <a:xfrm>
                <a:off x="3450" y="3272"/>
                <a:ext cx="84" cy="96"/>
              </a:xfrm>
              <a:custGeom>
                <a:avLst/>
                <a:gdLst>
                  <a:gd name="T0" fmla="*/ 240 w 42"/>
                  <a:gd name="T1" fmla="*/ 384 h 48"/>
                  <a:gd name="T2" fmla="*/ 320 w 42"/>
                  <a:gd name="T3" fmla="*/ 312 h 48"/>
                  <a:gd name="T4" fmla="*/ 320 w 42"/>
                  <a:gd name="T5" fmla="*/ 136 h 48"/>
                  <a:gd name="T6" fmla="*/ 304 w 42"/>
                  <a:gd name="T7" fmla="*/ 0 h 48"/>
                  <a:gd name="T8" fmla="*/ 112 w 42"/>
                  <a:gd name="T9" fmla="*/ 0 h 48"/>
                  <a:gd name="T10" fmla="*/ 0 w 42"/>
                  <a:gd name="T11" fmla="*/ 24 h 48"/>
                  <a:gd name="T12" fmla="*/ 112 w 42"/>
                  <a:gd name="T13" fmla="*/ 376 h 48"/>
                  <a:gd name="T14" fmla="*/ 240 w 42"/>
                  <a:gd name="T15" fmla="*/ 384 h 48"/>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8"/>
                  <a:gd name="T26" fmla="*/ 42 w 4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8">
                    <a:moveTo>
                      <a:pt x="30" y="48"/>
                    </a:moveTo>
                    <a:cubicBezTo>
                      <a:pt x="40" y="39"/>
                      <a:pt x="40" y="39"/>
                      <a:pt x="40" y="39"/>
                    </a:cubicBezTo>
                    <a:cubicBezTo>
                      <a:pt x="42" y="30"/>
                      <a:pt x="42" y="24"/>
                      <a:pt x="40" y="17"/>
                    </a:cubicBezTo>
                    <a:cubicBezTo>
                      <a:pt x="38" y="9"/>
                      <a:pt x="38" y="0"/>
                      <a:pt x="38" y="0"/>
                    </a:cubicBezTo>
                    <a:cubicBezTo>
                      <a:pt x="14" y="0"/>
                      <a:pt x="14" y="0"/>
                      <a:pt x="14" y="0"/>
                    </a:cubicBezTo>
                    <a:cubicBezTo>
                      <a:pt x="0" y="3"/>
                      <a:pt x="0" y="3"/>
                      <a:pt x="0" y="3"/>
                    </a:cubicBezTo>
                    <a:cubicBezTo>
                      <a:pt x="14" y="47"/>
                      <a:pt x="14" y="47"/>
                      <a:pt x="14" y="47"/>
                    </a:cubicBezTo>
                    <a:lnTo>
                      <a:pt x="30" y="48"/>
                    </a:lnTo>
                    <a:close/>
                  </a:path>
                </a:pathLst>
              </a:custGeom>
              <a:solidFill>
                <a:srgbClr val="E08200"/>
              </a:solidFill>
              <a:ln w="9525">
                <a:noFill/>
                <a:round/>
                <a:headEnd/>
                <a:tailEnd/>
              </a:ln>
            </p:spPr>
            <p:txBody>
              <a:bodyPr/>
              <a:lstStyle/>
              <a:p>
                <a:endParaRPr lang="en-US"/>
              </a:p>
            </p:txBody>
          </p:sp>
          <p:sp>
            <p:nvSpPr>
              <p:cNvPr id="4306" name="Freeform 406"/>
              <p:cNvSpPr>
                <a:spLocks noChangeAspect="1"/>
              </p:cNvSpPr>
              <p:nvPr/>
            </p:nvSpPr>
            <p:spPr bwMode="auto">
              <a:xfrm>
                <a:off x="3450" y="3263"/>
                <a:ext cx="76" cy="23"/>
              </a:xfrm>
              <a:custGeom>
                <a:avLst/>
                <a:gdLst>
                  <a:gd name="T0" fmla="*/ 56 w 76"/>
                  <a:gd name="T1" fmla="*/ 21 h 23"/>
                  <a:gd name="T2" fmla="*/ 76 w 76"/>
                  <a:gd name="T3" fmla="*/ 9 h 23"/>
                  <a:gd name="T4" fmla="*/ 32 w 76"/>
                  <a:gd name="T5" fmla="*/ 0 h 23"/>
                  <a:gd name="T6" fmla="*/ 0 w 76"/>
                  <a:gd name="T7" fmla="*/ 11 h 23"/>
                  <a:gd name="T8" fmla="*/ 52 w 76"/>
                  <a:gd name="T9" fmla="*/ 23 h 23"/>
                  <a:gd name="T10" fmla="*/ 56 w 76"/>
                  <a:gd name="T11" fmla="*/ 21 h 23"/>
                  <a:gd name="T12" fmla="*/ 0 60000 65536"/>
                  <a:gd name="T13" fmla="*/ 0 60000 65536"/>
                  <a:gd name="T14" fmla="*/ 0 60000 65536"/>
                  <a:gd name="T15" fmla="*/ 0 60000 65536"/>
                  <a:gd name="T16" fmla="*/ 0 60000 65536"/>
                  <a:gd name="T17" fmla="*/ 0 60000 65536"/>
                  <a:gd name="T18" fmla="*/ 0 w 76"/>
                  <a:gd name="T19" fmla="*/ 0 h 23"/>
                  <a:gd name="T20" fmla="*/ 76 w 76"/>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6" h="23">
                    <a:moveTo>
                      <a:pt x="56" y="21"/>
                    </a:moveTo>
                    <a:lnTo>
                      <a:pt x="76" y="9"/>
                    </a:lnTo>
                    <a:lnTo>
                      <a:pt x="32" y="0"/>
                    </a:lnTo>
                    <a:lnTo>
                      <a:pt x="0" y="11"/>
                    </a:lnTo>
                    <a:lnTo>
                      <a:pt x="52" y="23"/>
                    </a:lnTo>
                    <a:lnTo>
                      <a:pt x="56" y="21"/>
                    </a:lnTo>
                    <a:close/>
                  </a:path>
                </a:pathLst>
              </a:custGeom>
              <a:solidFill>
                <a:srgbClr val="E59529"/>
              </a:solidFill>
              <a:ln w="9525">
                <a:noFill/>
                <a:round/>
                <a:headEnd/>
                <a:tailEnd/>
              </a:ln>
            </p:spPr>
            <p:txBody>
              <a:bodyPr/>
              <a:lstStyle/>
              <a:p>
                <a:endParaRPr lang="en-US"/>
              </a:p>
            </p:txBody>
          </p:sp>
          <p:sp>
            <p:nvSpPr>
              <p:cNvPr id="4307" name="Freeform 407"/>
              <p:cNvSpPr>
                <a:spLocks noChangeAspect="1"/>
              </p:cNvSpPr>
              <p:nvPr/>
            </p:nvSpPr>
            <p:spPr bwMode="auto">
              <a:xfrm>
                <a:off x="3406" y="3274"/>
                <a:ext cx="104" cy="116"/>
              </a:xfrm>
              <a:custGeom>
                <a:avLst/>
                <a:gdLst>
                  <a:gd name="T0" fmla="*/ 16 w 52"/>
                  <a:gd name="T1" fmla="*/ 24 h 58"/>
                  <a:gd name="T2" fmla="*/ 48 w 52"/>
                  <a:gd name="T3" fmla="*/ 0 h 58"/>
                  <a:gd name="T4" fmla="*/ 416 w 52"/>
                  <a:gd name="T5" fmla="*/ 40 h 58"/>
                  <a:gd name="T6" fmla="*/ 416 w 52"/>
                  <a:gd name="T7" fmla="*/ 48 h 58"/>
                  <a:gd name="T8" fmla="*/ 416 w 52"/>
                  <a:gd name="T9" fmla="*/ 408 h 58"/>
                  <a:gd name="T10" fmla="*/ 416 w 52"/>
                  <a:gd name="T11" fmla="*/ 424 h 58"/>
                  <a:gd name="T12" fmla="*/ 376 w 52"/>
                  <a:gd name="T13" fmla="*/ 456 h 58"/>
                  <a:gd name="T14" fmla="*/ 352 w 52"/>
                  <a:gd name="T15" fmla="*/ 456 h 58"/>
                  <a:gd name="T16" fmla="*/ 0 w 52"/>
                  <a:gd name="T17" fmla="*/ 344 h 58"/>
                  <a:gd name="T18" fmla="*/ 16 w 52"/>
                  <a:gd name="T19" fmla="*/ 2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8"/>
                  <a:gd name="T32" fmla="*/ 52 w 52"/>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8">
                    <a:moveTo>
                      <a:pt x="2" y="3"/>
                    </a:moveTo>
                    <a:cubicBezTo>
                      <a:pt x="6" y="0"/>
                      <a:pt x="6" y="0"/>
                      <a:pt x="6" y="0"/>
                    </a:cubicBezTo>
                    <a:cubicBezTo>
                      <a:pt x="52" y="5"/>
                      <a:pt x="52" y="5"/>
                      <a:pt x="52" y="5"/>
                    </a:cubicBezTo>
                    <a:cubicBezTo>
                      <a:pt x="52" y="5"/>
                      <a:pt x="52" y="5"/>
                      <a:pt x="52" y="6"/>
                    </a:cubicBezTo>
                    <a:cubicBezTo>
                      <a:pt x="52" y="6"/>
                      <a:pt x="52" y="45"/>
                      <a:pt x="52" y="51"/>
                    </a:cubicBezTo>
                    <a:cubicBezTo>
                      <a:pt x="52" y="52"/>
                      <a:pt x="52" y="53"/>
                      <a:pt x="52" y="53"/>
                    </a:cubicBezTo>
                    <a:cubicBezTo>
                      <a:pt x="52" y="53"/>
                      <a:pt x="48" y="56"/>
                      <a:pt x="47" y="57"/>
                    </a:cubicBezTo>
                    <a:cubicBezTo>
                      <a:pt x="45" y="58"/>
                      <a:pt x="44" y="57"/>
                      <a:pt x="44" y="57"/>
                    </a:cubicBezTo>
                    <a:cubicBezTo>
                      <a:pt x="0" y="43"/>
                      <a:pt x="0" y="43"/>
                      <a:pt x="0" y="43"/>
                    </a:cubicBezTo>
                    <a:lnTo>
                      <a:pt x="2" y="3"/>
                    </a:lnTo>
                    <a:close/>
                  </a:path>
                </a:pathLst>
              </a:custGeom>
              <a:solidFill>
                <a:srgbClr val="E48E1A"/>
              </a:solidFill>
              <a:ln w="9525">
                <a:noFill/>
                <a:round/>
                <a:headEnd/>
                <a:tailEnd/>
              </a:ln>
            </p:spPr>
            <p:txBody>
              <a:bodyPr/>
              <a:lstStyle/>
              <a:p>
                <a:endParaRPr lang="en-US"/>
              </a:p>
            </p:txBody>
          </p:sp>
          <p:sp>
            <p:nvSpPr>
              <p:cNvPr id="4308" name="Freeform 408"/>
              <p:cNvSpPr>
                <a:spLocks noChangeAspect="1"/>
              </p:cNvSpPr>
              <p:nvPr/>
            </p:nvSpPr>
            <p:spPr bwMode="auto">
              <a:xfrm>
                <a:off x="3406" y="3270"/>
                <a:ext cx="104" cy="110"/>
              </a:xfrm>
              <a:custGeom>
                <a:avLst/>
                <a:gdLst>
                  <a:gd name="T0" fmla="*/ 56 w 52"/>
                  <a:gd name="T1" fmla="*/ 8 h 55"/>
                  <a:gd name="T2" fmla="*/ 72 w 52"/>
                  <a:gd name="T3" fmla="*/ 0 h 55"/>
                  <a:gd name="T4" fmla="*/ 408 w 52"/>
                  <a:gd name="T5" fmla="*/ 56 h 55"/>
                  <a:gd name="T6" fmla="*/ 416 w 52"/>
                  <a:gd name="T7" fmla="*/ 56 h 55"/>
                  <a:gd name="T8" fmla="*/ 360 w 52"/>
                  <a:gd name="T9" fmla="*/ 88 h 55"/>
                  <a:gd name="T10" fmla="*/ 224 w 52"/>
                  <a:gd name="T11" fmla="*/ 344 h 55"/>
                  <a:gd name="T12" fmla="*/ 280 w 52"/>
                  <a:gd name="T13" fmla="*/ 440 h 55"/>
                  <a:gd name="T14" fmla="*/ 0 w 52"/>
                  <a:gd name="T15" fmla="*/ 360 h 55"/>
                  <a:gd name="T16" fmla="*/ 0 w 52"/>
                  <a:gd name="T17" fmla="*/ 32 h 55"/>
                  <a:gd name="T18" fmla="*/ 56 w 52"/>
                  <a:gd name="T19" fmla="*/ 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5"/>
                  <a:gd name="T32" fmla="*/ 52 w 5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5">
                    <a:moveTo>
                      <a:pt x="7" y="1"/>
                    </a:moveTo>
                    <a:cubicBezTo>
                      <a:pt x="8" y="0"/>
                      <a:pt x="9" y="0"/>
                      <a:pt x="9" y="0"/>
                    </a:cubicBezTo>
                    <a:cubicBezTo>
                      <a:pt x="9" y="0"/>
                      <a:pt x="51" y="6"/>
                      <a:pt x="51" y="7"/>
                    </a:cubicBezTo>
                    <a:cubicBezTo>
                      <a:pt x="52" y="7"/>
                      <a:pt x="52" y="7"/>
                      <a:pt x="52" y="7"/>
                    </a:cubicBezTo>
                    <a:cubicBezTo>
                      <a:pt x="45" y="11"/>
                      <a:pt x="45" y="11"/>
                      <a:pt x="45" y="11"/>
                    </a:cubicBezTo>
                    <a:cubicBezTo>
                      <a:pt x="45" y="11"/>
                      <a:pt x="28" y="42"/>
                      <a:pt x="28" y="43"/>
                    </a:cubicBezTo>
                    <a:cubicBezTo>
                      <a:pt x="28" y="44"/>
                      <a:pt x="32" y="50"/>
                      <a:pt x="35" y="55"/>
                    </a:cubicBezTo>
                    <a:cubicBezTo>
                      <a:pt x="0" y="45"/>
                      <a:pt x="0" y="45"/>
                      <a:pt x="0" y="45"/>
                    </a:cubicBezTo>
                    <a:cubicBezTo>
                      <a:pt x="0" y="4"/>
                      <a:pt x="0" y="4"/>
                      <a:pt x="0" y="4"/>
                    </a:cubicBezTo>
                    <a:cubicBezTo>
                      <a:pt x="0" y="4"/>
                      <a:pt x="6" y="1"/>
                      <a:pt x="7" y="1"/>
                    </a:cubicBezTo>
                    <a:close/>
                  </a:path>
                </a:pathLst>
              </a:custGeom>
              <a:solidFill>
                <a:srgbClr val="EEA122"/>
              </a:solidFill>
              <a:ln w="9525">
                <a:noFill/>
                <a:round/>
                <a:headEnd/>
                <a:tailEnd/>
              </a:ln>
            </p:spPr>
            <p:txBody>
              <a:bodyPr/>
              <a:lstStyle/>
              <a:p>
                <a:endParaRPr lang="en-US"/>
              </a:p>
            </p:txBody>
          </p:sp>
          <p:sp>
            <p:nvSpPr>
              <p:cNvPr id="4309" name="Freeform 409"/>
              <p:cNvSpPr>
                <a:spLocks noChangeAspect="1"/>
              </p:cNvSpPr>
              <p:nvPr/>
            </p:nvSpPr>
            <p:spPr bwMode="auto">
              <a:xfrm>
                <a:off x="3496" y="3284"/>
                <a:ext cx="14" cy="12"/>
              </a:xfrm>
              <a:custGeom>
                <a:avLst/>
                <a:gdLst>
                  <a:gd name="T0" fmla="*/ 56 w 7"/>
                  <a:gd name="T1" fmla="*/ 0 h 6"/>
                  <a:gd name="T2" fmla="*/ 56 w 7"/>
                  <a:gd name="T3" fmla="*/ 8 h 6"/>
                  <a:gd name="T4" fmla="*/ 0 w 7"/>
                  <a:gd name="T5" fmla="*/ 48 h 6"/>
                  <a:gd name="T6" fmla="*/ 0 w 7"/>
                  <a:gd name="T7" fmla="*/ 32 h 6"/>
                  <a:gd name="T8" fmla="*/ 5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0"/>
                    </a:moveTo>
                    <a:cubicBezTo>
                      <a:pt x="7" y="0"/>
                      <a:pt x="7" y="1"/>
                      <a:pt x="7" y="1"/>
                    </a:cubicBezTo>
                    <a:cubicBezTo>
                      <a:pt x="0" y="6"/>
                      <a:pt x="0" y="6"/>
                      <a:pt x="0" y="6"/>
                    </a:cubicBezTo>
                    <a:cubicBezTo>
                      <a:pt x="0" y="4"/>
                      <a:pt x="0" y="4"/>
                      <a:pt x="0" y="4"/>
                    </a:cubicBezTo>
                    <a:lnTo>
                      <a:pt x="7" y="0"/>
                    </a:lnTo>
                    <a:close/>
                  </a:path>
                </a:pathLst>
              </a:custGeom>
              <a:solidFill>
                <a:srgbClr val="F6AD3C"/>
              </a:solidFill>
              <a:ln w="9525">
                <a:noFill/>
                <a:round/>
                <a:headEnd/>
                <a:tailEnd/>
              </a:ln>
            </p:spPr>
            <p:txBody>
              <a:bodyPr/>
              <a:lstStyle/>
              <a:p>
                <a:endParaRPr lang="en-US"/>
              </a:p>
            </p:txBody>
          </p:sp>
          <p:sp>
            <p:nvSpPr>
              <p:cNvPr id="4310" name="Freeform 410"/>
              <p:cNvSpPr>
                <a:spLocks noChangeAspect="1"/>
              </p:cNvSpPr>
              <p:nvPr/>
            </p:nvSpPr>
            <p:spPr bwMode="auto">
              <a:xfrm>
                <a:off x="3404" y="3276"/>
                <a:ext cx="94" cy="114"/>
              </a:xfrm>
              <a:custGeom>
                <a:avLst/>
                <a:gdLst>
                  <a:gd name="T0" fmla="*/ 0 w 47"/>
                  <a:gd name="T1" fmla="*/ 16 h 57"/>
                  <a:gd name="T2" fmla="*/ 0 w 47"/>
                  <a:gd name="T3" fmla="*/ 336 h 57"/>
                  <a:gd name="T4" fmla="*/ 16 w 47"/>
                  <a:gd name="T5" fmla="*/ 352 h 57"/>
                  <a:gd name="T6" fmla="*/ 360 w 47"/>
                  <a:gd name="T7" fmla="*/ 448 h 57"/>
                  <a:gd name="T8" fmla="*/ 368 w 47"/>
                  <a:gd name="T9" fmla="*/ 440 h 57"/>
                  <a:gd name="T10" fmla="*/ 368 w 47"/>
                  <a:gd name="T11" fmla="*/ 80 h 57"/>
                  <a:gd name="T12" fmla="*/ 360 w 47"/>
                  <a:gd name="T13" fmla="*/ 64 h 57"/>
                  <a:gd name="T14" fmla="*/ 16 w 47"/>
                  <a:gd name="T15" fmla="*/ 0 h 57"/>
                  <a:gd name="T16" fmla="*/ 0 w 47"/>
                  <a:gd name="T17" fmla="*/ 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7"/>
                  <a:gd name="T29" fmla="*/ 47 w 4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7">
                    <a:moveTo>
                      <a:pt x="0" y="2"/>
                    </a:moveTo>
                    <a:cubicBezTo>
                      <a:pt x="0" y="4"/>
                      <a:pt x="0" y="35"/>
                      <a:pt x="0" y="42"/>
                    </a:cubicBezTo>
                    <a:cubicBezTo>
                      <a:pt x="0" y="43"/>
                      <a:pt x="2" y="44"/>
                      <a:pt x="2" y="44"/>
                    </a:cubicBezTo>
                    <a:cubicBezTo>
                      <a:pt x="45" y="56"/>
                      <a:pt x="45" y="56"/>
                      <a:pt x="45" y="56"/>
                    </a:cubicBezTo>
                    <a:cubicBezTo>
                      <a:pt x="45" y="56"/>
                      <a:pt x="46" y="57"/>
                      <a:pt x="46" y="55"/>
                    </a:cubicBezTo>
                    <a:cubicBezTo>
                      <a:pt x="46" y="53"/>
                      <a:pt x="46" y="10"/>
                      <a:pt x="46" y="10"/>
                    </a:cubicBezTo>
                    <a:cubicBezTo>
                      <a:pt x="46" y="10"/>
                      <a:pt x="47" y="8"/>
                      <a:pt x="45" y="8"/>
                    </a:cubicBezTo>
                    <a:cubicBezTo>
                      <a:pt x="43" y="7"/>
                      <a:pt x="2" y="0"/>
                      <a:pt x="2" y="0"/>
                    </a:cubicBezTo>
                    <a:cubicBezTo>
                      <a:pt x="2" y="0"/>
                      <a:pt x="0" y="0"/>
                      <a:pt x="0" y="2"/>
                    </a:cubicBezTo>
                    <a:close/>
                  </a:path>
                </a:pathLst>
              </a:custGeom>
              <a:solidFill>
                <a:srgbClr val="F6AD3C"/>
              </a:solidFill>
              <a:ln w="9525">
                <a:noFill/>
                <a:round/>
                <a:headEnd/>
                <a:tailEnd/>
              </a:ln>
            </p:spPr>
            <p:txBody>
              <a:bodyPr/>
              <a:lstStyle/>
              <a:p>
                <a:endParaRPr lang="en-US"/>
              </a:p>
            </p:txBody>
          </p:sp>
          <p:sp>
            <p:nvSpPr>
              <p:cNvPr id="4311" name="Freeform 411"/>
              <p:cNvSpPr>
                <a:spLocks noChangeAspect="1"/>
              </p:cNvSpPr>
              <p:nvPr/>
            </p:nvSpPr>
            <p:spPr bwMode="auto">
              <a:xfrm>
                <a:off x="3414" y="3286"/>
                <a:ext cx="72" cy="90"/>
              </a:xfrm>
              <a:custGeom>
                <a:avLst/>
                <a:gdLst>
                  <a:gd name="T0" fmla="*/ 280 w 36"/>
                  <a:gd name="T1" fmla="*/ 48 h 45"/>
                  <a:gd name="T2" fmla="*/ 8 w 36"/>
                  <a:gd name="T3" fmla="*/ 8 h 45"/>
                  <a:gd name="T4" fmla="*/ 0 w 36"/>
                  <a:gd name="T5" fmla="*/ 8 h 45"/>
                  <a:gd name="T6" fmla="*/ 0 w 36"/>
                  <a:gd name="T7" fmla="*/ 272 h 45"/>
                  <a:gd name="T8" fmla="*/ 8 w 36"/>
                  <a:gd name="T9" fmla="*/ 288 h 45"/>
                  <a:gd name="T10" fmla="*/ 280 w 36"/>
                  <a:gd name="T11" fmla="*/ 352 h 45"/>
                  <a:gd name="T12" fmla="*/ 288 w 36"/>
                  <a:gd name="T13" fmla="*/ 344 h 45"/>
                  <a:gd name="T14" fmla="*/ 288 w 36"/>
                  <a:gd name="T15" fmla="*/ 64 h 45"/>
                  <a:gd name="T16" fmla="*/ 280 w 36"/>
                  <a:gd name="T17" fmla="*/ 4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5"/>
                  <a:gd name="T29" fmla="*/ 36 w 3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5">
                    <a:moveTo>
                      <a:pt x="35" y="6"/>
                    </a:moveTo>
                    <a:cubicBezTo>
                      <a:pt x="16" y="3"/>
                      <a:pt x="3" y="1"/>
                      <a:pt x="1" y="1"/>
                    </a:cubicBezTo>
                    <a:cubicBezTo>
                      <a:pt x="0" y="0"/>
                      <a:pt x="0" y="1"/>
                      <a:pt x="0" y="1"/>
                    </a:cubicBezTo>
                    <a:cubicBezTo>
                      <a:pt x="0" y="1"/>
                      <a:pt x="0" y="32"/>
                      <a:pt x="0" y="34"/>
                    </a:cubicBezTo>
                    <a:cubicBezTo>
                      <a:pt x="0" y="35"/>
                      <a:pt x="0" y="36"/>
                      <a:pt x="1" y="36"/>
                    </a:cubicBezTo>
                    <a:cubicBezTo>
                      <a:pt x="2" y="36"/>
                      <a:pt x="28" y="43"/>
                      <a:pt x="35" y="44"/>
                    </a:cubicBezTo>
                    <a:cubicBezTo>
                      <a:pt x="36" y="45"/>
                      <a:pt x="36" y="43"/>
                      <a:pt x="36" y="43"/>
                    </a:cubicBezTo>
                    <a:cubicBezTo>
                      <a:pt x="36" y="43"/>
                      <a:pt x="36" y="9"/>
                      <a:pt x="36" y="8"/>
                    </a:cubicBezTo>
                    <a:cubicBezTo>
                      <a:pt x="36" y="7"/>
                      <a:pt x="36" y="7"/>
                      <a:pt x="35" y="6"/>
                    </a:cubicBezTo>
                    <a:close/>
                  </a:path>
                </a:pathLst>
              </a:custGeom>
              <a:solidFill>
                <a:srgbClr val="BE6600"/>
              </a:solidFill>
              <a:ln w="9525">
                <a:noFill/>
                <a:round/>
                <a:headEnd/>
                <a:tailEnd/>
              </a:ln>
            </p:spPr>
            <p:txBody>
              <a:bodyPr/>
              <a:lstStyle/>
              <a:p>
                <a:endParaRPr lang="en-US"/>
              </a:p>
            </p:txBody>
          </p:sp>
          <p:sp>
            <p:nvSpPr>
              <p:cNvPr id="4312" name="Freeform 412"/>
              <p:cNvSpPr>
                <a:spLocks noChangeAspect="1"/>
              </p:cNvSpPr>
              <p:nvPr/>
            </p:nvSpPr>
            <p:spPr bwMode="auto">
              <a:xfrm>
                <a:off x="3416" y="3290"/>
                <a:ext cx="68" cy="82"/>
              </a:xfrm>
              <a:custGeom>
                <a:avLst/>
                <a:gdLst>
                  <a:gd name="T0" fmla="*/ 264 w 34"/>
                  <a:gd name="T1" fmla="*/ 40 h 41"/>
                  <a:gd name="T2" fmla="*/ 8 w 34"/>
                  <a:gd name="T3" fmla="*/ 0 h 41"/>
                  <a:gd name="T4" fmla="*/ 0 w 34"/>
                  <a:gd name="T5" fmla="*/ 8 h 41"/>
                  <a:gd name="T6" fmla="*/ 0 w 34"/>
                  <a:gd name="T7" fmla="*/ 240 h 41"/>
                  <a:gd name="T8" fmla="*/ 8 w 34"/>
                  <a:gd name="T9" fmla="*/ 264 h 41"/>
                  <a:gd name="T10" fmla="*/ 256 w 34"/>
                  <a:gd name="T11" fmla="*/ 320 h 41"/>
                  <a:gd name="T12" fmla="*/ 272 w 34"/>
                  <a:gd name="T13" fmla="*/ 312 h 41"/>
                  <a:gd name="T14" fmla="*/ 272 w 34"/>
                  <a:gd name="T15" fmla="*/ 56 h 41"/>
                  <a:gd name="T16" fmla="*/ 264 w 34"/>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1"/>
                  <a:gd name="T29" fmla="*/ 34 w 3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1">
                    <a:moveTo>
                      <a:pt x="33" y="5"/>
                    </a:moveTo>
                    <a:cubicBezTo>
                      <a:pt x="15" y="2"/>
                      <a:pt x="3" y="0"/>
                      <a:pt x="1" y="0"/>
                    </a:cubicBezTo>
                    <a:cubicBezTo>
                      <a:pt x="0" y="0"/>
                      <a:pt x="0" y="1"/>
                      <a:pt x="0" y="1"/>
                    </a:cubicBezTo>
                    <a:cubicBezTo>
                      <a:pt x="0" y="1"/>
                      <a:pt x="0" y="29"/>
                      <a:pt x="0" y="30"/>
                    </a:cubicBezTo>
                    <a:cubicBezTo>
                      <a:pt x="0" y="32"/>
                      <a:pt x="0" y="32"/>
                      <a:pt x="1" y="33"/>
                    </a:cubicBezTo>
                    <a:cubicBezTo>
                      <a:pt x="2" y="33"/>
                      <a:pt x="26" y="39"/>
                      <a:pt x="32" y="40"/>
                    </a:cubicBezTo>
                    <a:cubicBezTo>
                      <a:pt x="33" y="41"/>
                      <a:pt x="34" y="39"/>
                      <a:pt x="34" y="39"/>
                    </a:cubicBezTo>
                    <a:cubicBezTo>
                      <a:pt x="34" y="39"/>
                      <a:pt x="34" y="8"/>
                      <a:pt x="34" y="7"/>
                    </a:cubicBezTo>
                    <a:cubicBezTo>
                      <a:pt x="34" y="6"/>
                      <a:pt x="34" y="5"/>
                      <a:pt x="33" y="5"/>
                    </a:cubicBezTo>
                    <a:close/>
                  </a:path>
                </a:pathLst>
              </a:custGeom>
              <a:solidFill>
                <a:srgbClr val="FDE5B7"/>
              </a:solidFill>
              <a:ln w="9525">
                <a:noFill/>
                <a:round/>
                <a:headEnd/>
                <a:tailEnd/>
              </a:ln>
            </p:spPr>
            <p:txBody>
              <a:bodyPr/>
              <a:lstStyle/>
              <a:p>
                <a:endParaRPr lang="en-US"/>
              </a:p>
            </p:txBody>
          </p:sp>
          <p:sp>
            <p:nvSpPr>
              <p:cNvPr id="4313" name="Freeform 413"/>
              <p:cNvSpPr>
                <a:spLocks noChangeAspect="1" noEditPoints="1"/>
              </p:cNvSpPr>
              <p:nvPr/>
            </p:nvSpPr>
            <p:spPr bwMode="auto">
              <a:xfrm>
                <a:off x="3416" y="3288"/>
                <a:ext cx="68" cy="84"/>
              </a:xfrm>
              <a:custGeom>
                <a:avLst/>
                <a:gdLst>
                  <a:gd name="T0" fmla="*/ 0 w 34"/>
                  <a:gd name="T1" fmla="*/ 8 h 42"/>
                  <a:gd name="T2" fmla="*/ 0 w 34"/>
                  <a:gd name="T3" fmla="*/ 16 h 42"/>
                  <a:gd name="T4" fmla="*/ 0 w 34"/>
                  <a:gd name="T5" fmla="*/ 248 h 42"/>
                  <a:gd name="T6" fmla="*/ 8 w 34"/>
                  <a:gd name="T7" fmla="*/ 272 h 42"/>
                  <a:gd name="T8" fmla="*/ 256 w 34"/>
                  <a:gd name="T9" fmla="*/ 336 h 42"/>
                  <a:gd name="T10" fmla="*/ 272 w 34"/>
                  <a:gd name="T11" fmla="*/ 320 h 42"/>
                  <a:gd name="T12" fmla="*/ 272 w 34"/>
                  <a:gd name="T13" fmla="*/ 64 h 42"/>
                  <a:gd name="T14" fmla="*/ 264 w 34"/>
                  <a:gd name="T15" fmla="*/ 48 h 42"/>
                  <a:gd name="T16" fmla="*/ 264 w 34"/>
                  <a:gd name="T17" fmla="*/ 48 h 42"/>
                  <a:gd name="T18" fmla="*/ 8 w 34"/>
                  <a:gd name="T19" fmla="*/ 8 h 42"/>
                  <a:gd name="T20" fmla="*/ 0 w 34"/>
                  <a:gd name="T21" fmla="*/ 8 h 42"/>
                  <a:gd name="T22" fmla="*/ 8 w 34"/>
                  <a:gd name="T23" fmla="*/ 8 h 42"/>
                  <a:gd name="T24" fmla="*/ 8 w 34"/>
                  <a:gd name="T25" fmla="*/ 8 h 42"/>
                  <a:gd name="T26" fmla="*/ 264 w 34"/>
                  <a:gd name="T27" fmla="*/ 56 h 42"/>
                  <a:gd name="T28" fmla="*/ 264 w 34"/>
                  <a:gd name="T29" fmla="*/ 64 h 42"/>
                  <a:gd name="T30" fmla="*/ 264 w 34"/>
                  <a:gd name="T31" fmla="*/ 320 h 42"/>
                  <a:gd name="T32" fmla="*/ 256 w 34"/>
                  <a:gd name="T33" fmla="*/ 328 h 42"/>
                  <a:gd name="T34" fmla="*/ 8 w 34"/>
                  <a:gd name="T35" fmla="*/ 264 h 42"/>
                  <a:gd name="T36" fmla="*/ 0 w 34"/>
                  <a:gd name="T37" fmla="*/ 256 h 42"/>
                  <a:gd name="T38" fmla="*/ 0 w 34"/>
                  <a:gd name="T39" fmla="*/ 16 h 42"/>
                  <a:gd name="T40" fmla="*/ 8 w 34"/>
                  <a:gd name="T41" fmla="*/ 8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2"/>
                  <a:gd name="T65" fmla="*/ 34 w 3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2">
                    <a:moveTo>
                      <a:pt x="0" y="1"/>
                    </a:moveTo>
                    <a:cubicBezTo>
                      <a:pt x="0" y="1"/>
                      <a:pt x="0" y="1"/>
                      <a:pt x="0" y="2"/>
                    </a:cubicBezTo>
                    <a:cubicBezTo>
                      <a:pt x="0" y="31"/>
                      <a:pt x="0" y="31"/>
                      <a:pt x="0" y="31"/>
                    </a:cubicBezTo>
                    <a:cubicBezTo>
                      <a:pt x="0" y="33"/>
                      <a:pt x="0" y="34"/>
                      <a:pt x="1" y="34"/>
                    </a:cubicBezTo>
                    <a:cubicBezTo>
                      <a:pt x="1" y="34"/>
                      <a:pt x="26" y="41"/>
                      <a:pt x="32" y="42"/>
                    </a:cubicBezTo>
                    <a:cubicBezTo>
                      <a:pt x="33" y="42"/>
                      <a:pt x="34" y="41"/>
                      <a:pt x="34" y="40"/>
                    </a:cubicBezTo>
                    <a:cubicBezTo>
                      <a:pt x="34" y="8"/>
                      <a:pt x="34" y="8"/>
                      <a:pt x="34" y="8"/>
                    </a:cubicBezTo>
                    <a:cubicBezTo>
                      <a:pt x="34" y="7"/>
                      <a:pt x="34" y="6"/>
                      <a:pt x="33" y="6"/>
                    </a:cubicBezTo>
                    <a:cubicBezTo>
                      <a:pt x="33" y="6"/>
                      <a:pt x="33" y="6"/>
                      <a:pt x="33" y="6"/>
                    </a:cubicBezTo>
                    <a:cubicBezTo>
                      <a:pt x="1" y="1"/>
                      <a:pt x="1" y="1"/>
                      <a:pt x="1" y="1"/>
                    </a:cubicBezTo>
                    <a:cubicBezTo>
                      <a:pt x="1" y="0"/>
                      <a:pt x="0" y="1"/>
                      <a:pt x="0" y="1"/>
                    </a:cubicBezTo>
                    <a:close/>
                    <a:moveTo>
                      <a:pt x="1" y="1"/>
                    </a:moveTo>
                    <a:cubicBezTo>
                      <a:pt x="1" y="1"/>
                      <a:pt x="1" y="1"/>
                      <a:pt x="1" y="1"/>
                    </a:cubicBezTo>
                    <a:cubicBezTo>
                      <a:pt x="33" y="7"/>
                      <a:pt x="33" y="7"/>
                      <a:pt x="33" y="7"/>
                    </a:cubicBezTo>
                    <a:cubicBezTo>
                      <a:pt x="33" y="7"/>
                      <a:pt x="33" y="7"/>
                      <a:pt x="33" y="8"/>
                    </a:cubicBezTo>
                    <a:cubicBezTo>
                      <a:pt x="33" y="40"/>
                      <a:pt x="33" y="40"/>
                      <a:pt x="33" y="40"/>
                    </a:cubicBezTo>
                    <a:cubicBezTo>
                      <a:pt x="33" y="40"/>
                      <a:pt x="33" y="41"/>
                      <a:pt x="32" y="41"/>
                    </a:cubicBezTo>
                    <a:cubicBezTo>
                      <a:pt x="26" y="40"/>
                      <a:pt x="1" y="33"/>
                      <a:pt x="1" y="33"/>
                    </a:cubicBezTo>
                    <a:cubicBezTo>
                      <a:pt x="1" y="33"/>
                      <a:pt x="0" y="33"/>
                      <a:pt x="0" y="32"/>
                    </a:cubicBezTo>
                    <a:cubicBezTo>
                      <a:pt x="0" y="2"/>
                      <a:pt x="0" y="2"/>
                      <a:pt x="0" y="2"/>
                    </a:cubicBezTo>
                    <a:lnTo>
                      <a:pt x="1" y="1"/>
                    </a:lnTo>
                    <a:close/>
                  </a:path>
                </a:pathLst>
              </a:custGeom>
              <a:solidFill>
                <a:srgbClr val="FBCD73"/>
              </a:solidFill>
              <a:ln w="9525">
                <a:noFill/>
                <a:round/>
                <a:headEnd/>
                <a:tailEnd/>
              </a:ln>
            </p:spPr>
            <p:txBody>
              <a:bodyPr/>
              <a:lstStyle/>
              <a:p>
                <a:endParaRPr lang="en-US"/>
              </a:p>
            </p:txBody>
          </p:sp>
          <p:sp>
            <p:nvSpPr>
              <p:cNvPr id="4314" name="Freeform 414"/>
              <p:cNvSpPr>
                <a:spLocks noChangeAspect="1"/>
              </p:cNvSpPr>
              <p:nvPr/>
            </p:nvSpPr>
            <p:spPr bwMode="auto">
              <a:xfrm>
                <a:off x="3166" y="3644"/>
                <a:ext cx="116" cy="56"/>
              </a:xfrm>
              <a:custGeom>
                <a:avLst/>
                <a:gdLst>
                  <a:gd name="T0" fmla="*/ 0 w 116"/>
                  <a:gd name="T1" fmla="*/ 0 h 56"/>
                  <a:gd name="T2" fmla="*/ 116 w 116"/>
                  <a:gd name="T3" fmla="*/ 30 h 56"/>
                  <a:gd name="T4" fmla="*/ 116 w 116"/>
                  <a:gd name="T5" fmla="*/ 56 h 56"/>
                  <a:gd name="T6" fmla="*/ 0 w 116"/>
                  <a:gd name="T7" fmla="*/ 22 h 56"/>
                  <a:gd name="T8" fmla="*/ 0 w 116"/>
                  <a:gd name="T9" fmla="*/ 0 h 56"/>
                  <a:gd name="T10" fmla="*/ 0 60000 65536"/>
                  <a:gd name="T11" fmla="*/ 0 60000 65536"/>
                  <a:gd name="T12" fmla="*/ 0 60000 65536"/>
                  <a:gd name="T13" fmla="*/ 0 60000 65536"/>
                  <a:gd name="T14" fmla="*/ 0 60000 65536"/>
                  <a:gd name="T15" fmla="*/ 0 w 116"/>
                  <a:gd name="T16" fmla="*/ 0 h 56"/>
                  <a:gd name="T17" fmla="*/ 116 w 116"/>
                  <a:gd name="T18" fmla="*/ 56 h 56"/>
                </a:gdLst>
                <a:ahLst/>
                <a:cxnLst>
                  <a:cxn ang="T10">
                    <a:pos x="T0" y="T1"/>
                  </a:cxn>
                  <a:cxn ang="T11">
                    <a:pos x="T2" y="T3"/>
                  </a:cxn>
                  <a:cxn ang="T12">
                    <a:pos x="T4" y="T5"/>
                  </a:cxn>
                  <a:cxn ang="T13">
                    <a:pos x="T6" y="T7"/>
                  </a:cxn>
                  <a:cxn ang="T14">
                    <a:pos x="T8" y="T9"/>
                  </a:cxn>
                </a:cxnLst>
                <a:rect l="T15" t="T16" r="T17" b="T18"/>
                <a:pathLst>
                  <a:path w="116" h="56">
                    <a:moveTo>
                      <a:pt x="0" y="0"/>
                    </a:moveTo>
                    <a:lnTo>
                      <a:pt x="116" y="30"/>
                    </a:lnTo>
                    <a:lnTo>
                      <a:pt x="116" y="56"/>
                    </a:lnTo>
                    <a:lnTo>
                      <a:pt x="0" y="22"/>
                    </a:lnTo>
                    <a:lnTo>
                      <a:pt x="0" y="0"/>
                    </a:lnTo>
                    <a:close/>
                  </a:path>
                </a:pathLst>
              </a:custGeom>
              <a:solidFill>
                <a:srgbClr val="F6AD3C"/>
              </a:solidFill>
              <a:ln w="9525">
                <a:noFill/>
                <a:round/>
                <a:headEnd/>
                <a:tailEnd/>
              </a:ln>
            </p:spPr>
            <p:txBody>
              <a:bodyPr/>
              <a:lstStyle/>
              <a:p>
                <a:endParaRPr lang="en-US"/>
              </a:p>
            </p:txBody>
          </p:sp>
          <p:sp>
            <p:nvSpPr>
              <p:cNvPr id="4315" name="Freeform 415"/>
              <p:cNvSpPr>
                <a:spLocks noChangeAspect="1"/>
              </p:cNvSpPr>
              <p:nvPr/>
            </p:nvSpPr>
            <p:spPr bwMode="auto">
              <a:xfrm>
                <a:off x="3282" y="3638"/>
                <a:ext cx="46" cy="62"/>
              </a:xfrm>
              <a:custGeom>
                <a:avLst/>
                <a:gdLst>
                  <a:gd name="T0" fmla="*/ 46 w 46"/>
                  <a:gd name="T1" fmla="*/ 0 h 62"/>
                  <a:gd name="T2" fmla="*/ 0 w 46"/>
                  <a:gd name="T3" fmla="*/ 36 h 62"/>
                  <a:gd name="T4" fmla="*/ 0 w 46"/>
                  <a:gd name="T5" fmla="*/ 62 h 62"/>
                  <a:gd name="T6" fmla="*/ 46 w 46"/>
                  <a:gd name="T7" fmla="*/ 24 h 62"/>
                  <a:gd name="T8" fmla="*/ 46 w 46"/>
                  <a:gd name="T9" fmla="*/ 0 h 62"/>
                  <a:gd name="T10" fmla="*/ 0 60000 65536"/>
                  <a:gd name="T11" fmla="*/ 0 60000 65536"/>
                  <a:gd name="T12" fmla="*/ 0 60000 65536"/>
                  <a:gd name="T13" fmla="*/ 0 60000 65536"/>
                  <a:gd name="T14" fmla="*/ 0 60000 65536"/>
                  <a:gd name="T15" fmla="*/ 0 w 46"/>
                  <a:gd name="T16" fmla="*/ 0 h 62"/>
                  <a:gd name="T17" fmla="*/ 46 w 46"/>
                  <a:gd name="T18" fmla="*/ 62 h 62"/>
                </a:gdLst>
                <a:ahLst/>
                <a:cxnLst>
                  <a:cxn ang="T10">
                    <a:pos x="T0" y="T1"/>
                  </a:cxn>
                  <a:cxn ang="T11">
                    <a:pos x="T2" y="T3"/>
                  </a:cxn>
                  <a:cxn ang="T12">
                    <a:pos x="T4" y="T5"/>
                  </a:cxn>
                  <a:cxn ang="T13">
                    <a:pos x="T6" y="T7"/>
                  </a:cxn>
                  <a:cxn ang="T14">
                    <a:pos x="T8" y="T9"/>
                  </a:cxn>
                </a:cxnLst>
                <a:rect l="T15" t="T16" r="T17" b="T18"/>
                <a:pathLst>
                  <a:path w="46" h="62">
                    <a:moveTo>
                      <a:pt x="46" y="0"/>
                    </a:moveTo>
                    <a:lnTo>
                      <a:pt x="0" y="36"/>
                    </a:lnTo>
                    <a:lnTo>
                      <a:pt x="0" y="62"/>
                    </a:lnTo>
                    <a:lnTo>
                      <a:pt x="46" y="24"/>
                    </a:lnTo>
                    <a:lnTo>
                      <a:pt x="46" y="0"/>
                    </a:lnTo>
                    <a:close/>
                  </a:path>
                </a:pathLst>
              </a:custGeom>
              <a:solidFill>
                <a:srgbClr val="E48E1A"/>
              </a:solidFill>
              <a:ln w="9525">
                <a:noFill/>
                <a:round/>
                <a:headEnd/>
                <a:tailEnd/>
              </a:ln>
            </p:spPr>
            <p:txBody>
              <a:bodyPr/>
              <a:lstStyle/>
              <a:p>
                <a:endParaRPr lang="en-US"/>
              </a:p>
            </p:txBody>
          </p:sp>
          <p:sp>
            <p:nvSpPr>
              <p:cNvPr id="4316" name="Freeform 416"/>
              <p:cNvSpPr>
                <a:spLocks noChangeAspect="1"/>
              </p:cNvSpPr>
              <p:nvPr/>
            </p:nvSpPr>
            <p:spPr bwMode="auto">
              <a:xfrm>
                <a:off x="3282" y="3638"/>
                <a:ext cx="46" cy="62"/>
              </a:xfrm>
              <a:custGeom>
                <a:avLst/>
                <a:gdLst>
                  <a:gd name="T0" fmla="*/ 46 w 46"/>
                  <a:gd name="T1" fmla="*/ 0 h 62"/>
                  <a:gd name="T2" fmla="*/ 0 w 46"/>
                  <a:gd name="T3" fmla="*/ 36 h 62"/>
                  <a:gd name="T4" fmla="*/ 0 w 46"/>
                  <a:gd name="T5" fmla="*/ 62 h 62"/>
                  <a:gd name="T6" fmla="*/ 46 w 46"/>
                  <a:gd name="T7" fmla="*/ 24 h 62"/>
                  <a:gd name="T8" fmla="*/ 46 w 46"/>
                  <a:gd name="T9" fmla="*/ 0 h 62"/>
                  <a:gd name="T10" fmla="*/ 0 60000 65536"/>
                  <a:gd name="T11" fmla="*/ 0 60000 65536"/>
                  <a:gd name="T12" fmla="*/ 0 60000 65536"/>
                  <a:gd name="T13" fmla="*/ 0 60000 65536"/>
                  <a:gd name="T14" fmla="*/ 0 60000 65536"/>
                  <a:gd name="T15" fmla="*/ 0 w 46"/>
                  <a:gd name="T16" fmla="*/ 0 h 62"/>
                  <a:gd name="T17" fmla="*/ 46 w 46"/>
                  <a:gd name="T18" fmla="*/ 62 h 62"/>
                </a:gdLst>
                <a:ahLst/>
                <a:cxnLst>
                  <a:cxn ang="T10">
                    <a:pos x="T0" y="T1"/>
                  </a:cxn>
                  <a:cxn ang="T11">
                    <a:pos x="T2" y="T3"/>
                  </a:cxn>
                  <a:cxn ang="T12">
                    <a:pos x="T4" y="T5"/>
                  </a:cxn>
                  <a:cxn ang="T13">
                    <a:pos x="T6" y="T7"/>
                  </a:cxn>
                  <a:cxn ang="T14">
                    <a:pos x="T8" y="T9"/>
                  </a:cxn>
                </a:cxnLst>
                <a:rect l="T15" t="T16" r="T17" b="T18"/>
                <a:pathLst>
                  <a:path w="46" h="62">
                    <a:moveTo>
                      <a:pt x="46" y="0"/>
                    </a:moveTo>
                    <a:lnTo>
                      <a:pt x="0" y="36"/>
                    </a:lnTo>
                    <a:lnTo>
                      <a:pt x="0" y="62"/>
                    </a:lnTo>
                    <a:lnTo>
                      <a:pt x="46" y="24"/>
                    </a:lnTo>
                    <a:lnTo>
                      <a:pt x="46" y="0"/>
                    </a:lnTo>
                  </a:path>
                </a:pathLst>
              </a:custGeom>
              <a:noFill/>
              <a:ln w="9525">
                <a:noFill/>
                <a:round/>
                <a:headEnd/>
                <a:tailEnd/>
              </a:ln>
            </p:spPr>
            <p:txBody>
              <a:bodyPr/>
              <a:lstStyle/>
              <a:p>
                <a:endParaRPr lang="en-US"/>
              </a:p>
            </p:txBody>
          </p:sp>
          <p:sp>
            <p:nvSpPr>
              <p:cNvPr id="4317" name="Freeform 417"/>
              <p:cNvSpPr>
                <a:spLocks noChangeAspect="1"/>
              </p:cNvSpPr>
              <p:nvPr/>
            </p:nvSpPr>
            <p:spPr bwMode="auto">
              <a:xfrm>
                <a:off x="3280" y="3674"/>
                <a:ext cx="4" cy="26"/>
              </a:xfrm>
              <a:custGeom>
                <a:avLst/>
                <a:gdLst>
                  <a:gd name="T0" fmla="*/ 4 w 4"/>
                  <a:gd name="T1" fmla="*/ 20 h 26"/>
                  <a:gd name="T2" fmla="*/ 2 w 4"/>
                  <a:gd name="T3" fmla="*/ 26 h 26"/>
                  <a:gd name="T4" fmla="*/ 0 w 4"/>
                  <a:gd name="T5" fmla="*/ 22 h 26"/>
                  <a:gd name="T6" fmla="*/ 0 w 4"/>
                  <a:gd name="T7" fmla="*/ 0 h 26"/>
                  <a:gd name="T8" fmla="*/ 4 w 4"/>
                  <a:gd name="T9" fmla="*/ 0 h 26"/>
                  <a:gd name="T10" fmla="*/ 4 w 4"/>
                  <a:gd name="T11" fmla="*/ 20 h 26"/>
                  <a:gd name="T12" fmla="*/ 0 60000 65536"/>
                  <a:gd name="T13" fmla="*/ 0 60000 65536"/>
                  <a:gd name="T14" fmla="*/ 0 60000 65536"/>
                  <a:gd name="T15" fmla="*/ 0 60000 65536"/>
                  <a:gd name="T16" fmla="*/ 0 60000 65536"/>
                  <a:gd name="T17" fmla="*/ 0 60000 65536"/>
                  <a:gd name="T18" fmla="*/ 0 w 4"/>
                  <a:gd name="T19" fmla="*/ 0 h 26"/>
                  <a:gd name="T20" fmla="*/ 4 w 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 h="26">
                    <a:moveTo>
                      <a:pt x="4" y="20"/>
                    </a:moveTo>
                    <a:lnTo>
                      <a:pt x="2" y="26"/>
                    </a:lnTo>
                    <a:lnTo>
                      <a:pt x="0" y="22"/>
                    </a:lnTo>
                    <a:lnTo>
                      <a:pt x="0" y="0"/>
                    </a:lnTo>
                    <a:lnTo>
                      <a:pt x="4" y="0"/>
                    </a:lnTo>
                    <a:lnTo>
                      <a:pt x="4" y="20"/>
                    </a:lnTo>
                    <a:close/>
                  </a:path>
                </a:pathLst>
              </a:custGeom>
              <a:solidFill>
                <a:srgbClr val="FDE5B7"/>
              </a:solidFill>
              <a:ln w="9525">
                <a:noFill/>
                <a:round/>
                <a:headEnd/>
                <a:tailEnd/>
              </a:ln>
            </p:spPr>
            <p:txBody>
              <a:bodyPr/>
              <a:lstStyle/>
              <a:p>
                <a:endParaRPr lang="en-US"/>
              </a:p>
            </p:txBody>
          </p:sp>
          <p:sp>
            <p:nvSpPr>
              <p:cNvPr id="4318" name="Freeform 418"/>
              <p:cNvSpPr>
                <a:spLocks noChangeAspect="1"/>
              </p:cNvSpPr>
              <p:nvPr/>
            </p:nvSpPr>
            <p:spPr bwMode="auto">
              <a:xfrm>
                <a:off x="3166" y="3612"/>
                <a:ext cx="162" cy="62"/>
              </a:xfrm>
              <a:custGeom>
                <a:avLst/>
                <a:gdLst>
                  <a:gd name="T0" fmla="*/ 54 w 162"/>
                  <a:gd name="T1" fmla="*/ 0 h 62"/>
                  <a:gd name="T2" fmla="*/ 162 w 162"/>
                  <a:gd name="T3" fmla="*/ 26 h 62"/>
                  <a:gd name="T4" fmla="*/ 116 w 162"/>
                  <a:gd name="T5" fmla="*/ 62 h 62"/>
                  <a:gd name="T6" fmla="*/ 0 w 162"/>
                  <a:gd name="T7" fmla="*/ 32 h 62"/>
                  <a:gd name="T8" fmla="*/ 54 w 162"/>
                  <a:gd name="T9" fmla="*/ 0 h 62"/>
                  <a:gd name="T10" fmla="*/ 0 60000 65536"/>
                  <a:gd name="T11" fmla="*/ 0 60000 65536"/>
                  <a:gd name="T12" fmla="*/ 0 60000 65536"/>
                  <a:gd name="T13" fmla="*/ 0 60000 65536"/>
                  <a:gd name="T14" fmla="*/ 0 60000 65536"/>
                  <a:gd name="T15" fmla="*/ 0 w 162"/>
                  <a:gd name="T16" fmla="*/ 0 h 62"/>
                  <a:gd name="T17" fmla="*/ 162 w 162"/>
                  <a:gd name="T18" fmla="*/ 62 h 62"/>
                </a:gdLst>
                <a:ahLst/>
                <a:cxnLst>
                  <a:cxn ang="T10">
                    <a:pos x="T0" y="T1"/>
                  </a:cxn>
                  <a:cxn ang="T11">
                    <a:pos x="T2" y="T3"/>
                  </a:cxn>
                  <a:cxn ang="T12">
                    <a:pos x="T4" y="T5"/>
                  </a:cxn>
                  <a:cxn ang="T13">
                    <a:pos x="T6" y="T7"/>
                  </a:cxn>
                  <a:cxn ang="T14">
                    <a:pos x="T8" y="T9"/>
                  </a:cxn>
                </a:cxnLst>
                <a:rect l="T15" t="T16" r="T17" b="T18"/>
                <a:pathLst>
                  <a:path w="162" h="62">
                    <a:moveTo>
                      <a:pt x="54" y="0"/>
                    </a:moveTo>
                    <a:lnTo>
                      <a:pt x="162" y="26"/>
                    </a:lnTo>
                    <a:lnTo>
                      <a:pt x="116" y="62"/>
                    </a:lnTo>
                    <a:lnTo>
                      <a:pt x="0" y="32"/>
                    </a:lnTo>
                    <a:lnTo>
                      <a:pt x="54" y="0"/>
                    </a:lnTo>
                    <a:close/>
                  </a:path>
                </a:pathLst>
              </a:custGeom>
              <a:solidFill>
                <a:srgbClr val="F8B95B"/>
              </a:solidFill>
              <a:ln w="9525">
                <a:noFill/>
                <a:round/>
                <a:headEnd/>
                <a:tailEnd/>
              </a:ln>
            </p:spPr>
            <p:txBody>
              <a:bodyPr/>
              <a:lstStyle/>
              <a:p>
                <a:endParaRPr lang="en-US"/>
              </a:p>
            </p:txBody>
          </p:sp>
          <p:sp>
            <p:nvSpPr>
              <p:cNvPr id="4319" name="Freeform 419"/>
              <p:cNvSpPr>
                <a:spLocks noChangeAspect="1"/>
              </p:cNvSpPr>
              <p:nvPr/>
            </p:nvSpPr>
            <p:spPr bwMode="auto">
              <a:xfrm>
                <a:off x="3166" y="3638"/>
                <a:ext cx="162" cy="36"/>
              </a:xfrm>
              <a:custGeom>
                <a:avLst/>
                <a:gdLst>
                  <a:gd name="T0" fmla="*/ 116 w 162"/>
                  <a:gd name="T1" fmla="*/ 34 h 36"/>
                  <a:gd name="T2" fmla="*/ 6 w 162"/>
                  <a:gd name="T3" fmla="*/ 6 h 36"/>
                  <a:gd name="T4" fmla="*/ 0 w 162"/>
                  <a:gd name="T5" fmla="*/ 6 h 36"/>
                  <a:gd name="T6" fmla="*/ 116 w 162"/>
                  <a:gd name="T7" fmla="*/ 36 h 36"/>
                  <a:gd name="T8" fmla="*/ 162 w 162"/>
                  <a:gd name="T9" fmla="*/ 0 h 36"/>
                  <a:gd name="T10" fmla="*/ 158 w 162"/>
                  <a:gd name="T11" fmla="*/ 2 h 36"/>
                  <a:gd name="T12" fmla="*/ 116 w 162"/>
                  <a:gd name="T13" fmla="*/ 34 h 36"/>
                  <a:gd name="T14" fmla="*/ 0 60000 65536"/>
                  <a:gd name="T15" fmla="*/ 0 60000 65536"/>
                  <a:gd name="T16" fmla="*/ 0 60000 65536"/>
                  <a:gd name="T17" fmla="*/ 0 60000 65536"/>
                  <a:gd name="T18" fmla="*/ 0 60000 65536"/>
                  <a:gd name="T19" fmla="*/ 0 60000 65536"/>
                  <a:gd name="T20" fmla="*/ 0 60000 65536"/>
                  <a:gd name="T21" fmla="*/ 0 w 162"/>
                  <a:gd name="T22" fmla="*/ 0 h 36"/>
                  <a:gd name="T23" fmla="*/ 162 w 16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36">
                    <a:moveTo>
                      <a:pt x="116" y="34"/>
                    </a:moveTo>
                    <a:lnTo>
                      <a:pt x="6" y="6"/>
                    </a:lnTo>
                    <a:lnTo>
                      <a:pt x="0" y="6"/>
                    </a:lnTo>
                    <a:lnTo>
                      <a:pt x="116" y="36"/>
                    </a:lnTo>
                    <a:lnTo>
                      <a:pt x="162" y="0"/>
                    </a:lnTo>
                    <a:lnTo>
                      <a:pt x="158" y="2"/>
                    </a:lnTo>
                    <a:lnTo>
                      <a:pt x="116" y="34"/>
                    </a:lnTo>
                    <a:close/>
                  </a:path>
                </a:pathLst>
              </a:custGeom>
              <a:solidFill>
                <a:srgbClr val="FDE5B7"/>
              </a:solidFill>
              <a:ln w="9525">
                <a:noFill/>
                <a:round/>
                <a:headEnd/>
                <a:tailEnd/>
              </a:ln>
            </p:spPr>
            <p:txBody>
              <a:bodyPr/>
              <a:lstStyle/>
              <a:p>
                <a:endParaRPr lang="en-US"/>
              </a:p>
            </p:txBody>
          </p:sp>
          <p:sp>
            <p:nvSpPr>
              <p:cNvPr id="4320" name="Freeform 420"/>
              <p:cNvSpPr>
                <a:spLocks noChangeAspect="1"/>
              </p:cNvSpPr>
              <p:nvPr/>
            </p:nvSpPr>
            <p:spPr bwMode="auto">
              <a:xfrm>
                <a:off x="3268" y="3628"/>
                <a:ext cx="26" cy="34"/>
              </a:xfrm>
              <a:custGeom>
                <a:avLst/>
                <a:gdLst>
                  <a:gd name="T0" fmla="*/ 24 w 26"/>
                  <a:gd name="T1" fmla="*/ 4 h 34"/>
                  <a:gd name="T2" fmla="*/ 0 w 26"/>
                  <a:gd name="T3" fmla="*/ 24 h 34"/>
                  <a:gd name="T4" fmla="*/ 0 w 26"/>
                  <a:gd name="T5" fmla="*/ 34 h 34"/>
                  <a:gd name="T6" fmla="*/ 26 w 26"/>
                  <a:gd name="T7" fmla="*/ 12 h 34"/>
                  <a:gd name="T8" fmla="*/ 24 w 26"/>
                  <a:gd name="T9" fmla="*/ 0 h 34"/>
                  <a:gd name="T10" fmla="*/ 24 w 26"/>
                  <a:gd name="T11" fmla="*/ 4 h 34"/>
                  <a:gd name="T12" fmla="*/ 0 60000 65536"/>
                  <a:gd name="T13" fmla="*/ 0 60000 65536"/>
                  <a:gd name="T14" fmla="*/ 0 60000 65536"/>
                  <a:gd name="T15" fmla="*/ 0 60000 65536"/>
                  <a:gd name="T16" fmla="*/ 0 60000 65536"/>
                  <a:gd name="T17" fmla="*/ 0 60000 65536"/>
                  <a:gd name="T18" fmla="*/ 0 w 26"/>
                  <a:gd name="T19" fmla="*/ 0 h 34"/>
                  <a:gd name="T20" fmla="*/ 26 w 2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6" h="34">
                    <a:moveTo>
                      <a:pt x="24" y="4"/>
                    </a:moveTo>
                    <a:lnTo>
                      <a:pt x="0" y="24"/>
                    </a:lnTo>
                    <a:lnTo>
                      <a:pt x="0" y="34"/>
                    </a:lnTo>
                    <a:lnTo>
                      <a:pt x="26" y="12"/>
                    </a:lnTo>
                    <a:lnTo>
                      <a:pt x="24" y="0"/>
                    </a:lnTo>
                    <a:lnTo>
                      <a:pt x="24" y="4"/>
                    </a:lnTo>
                    <a:close/>
                  </a:path>
                </a:pathLst>
              </a:custGeom>
              <a:solidFill>
                <a:srgbClr val="E08200"/>
              </a:solidFill>
              <a:ln w="9525">
                <a:noFill/>
                <a:round/>
                <a:headEnd/>
                <a:tailEnd/>
              </a:ln>
            </p:spPr>
            <p:txBody>
              <a:bodyPr/>
              <a:lstStyle/>
              <a:p>
                <a:endParaRPr lang="en-US"/>
              </a:p>
            </p:txBody>
          </p:sp>
          <p:sp>
            <p:nvSpPr>
              <p:cNvPr id="4321" name="Freeform 421"/>
              <p:cNvSpPr>
                <a:spLocks noChangeAspect="1"/>
              </p:cNvSpPr>
              <p:nvPr/>
            </p:nvSpPr>
            <p:spPr bwMode="auto">
              <a:xfrm>
                <a:off x="3268" y="3628"/>
                <a:ext cx="26" cy="34"/>
              </a:xfrm>
              <a:custGeom>
                <a:avLst/>
                <a:gdLst>
                  <a:gd name="T0" fmla="*/ 24 w 26"/>
                  <a:gd name="T1" fmla="*/ 4 h 34"/>
                  <a:gd name="T2" fmla="*/ 0 w 26"/>
                  <a:gd name="T3" fmla="*/ 24 h 34"/>
                  <a:gd name="T4" fmla="*/ 0 w 26"/>
                  <a:gd name="T5" fmla="*/ 34 h 34"/>
                  <a:gd name="T6" fmla="*/ 26 w 26"/>
                  <a:gd name="T7" fmla="*/ 12 h 34"/>
                  <a:gd name="T8" fmla="*/ 24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4" y="4"/>
                    </a:moveTo>
                    <a:lnTo>
                      <a:pt x="0" y="24"/>
                    </a:lnTo>
                    <a:lnTo>
                      <a:pt x="0" y="34"/>
                    </a:lnTo>
                    <a:lnTo>
                      <a:pt x="26" y="12"/>
                    </a:lnTo>
                    <a:lnTo>
                      <a:pt x="24" y="0"/>
                    </a:lnTo>
                  </a:path>
                </a:pathLst>
              </a:custGeom>
              <a:noFill/>
              <a:ln w="9525">
                <a:noFill/>
                <a:round/>
                <a:headEnd/>
                <a:tailEnd/>
              </a:ln>
            </p:spPr>
            <p:txBody>
              <a:bodyPr/>
              <a:lstStyle/>
              <a:p>
                <a:endParaRPr lang="en-US"/>
              </a:p>
            </p:txBody>
          </p:sp>
          <p:sp>
            <p:nvSpPr>
              <p:cNvPr id="4322" name="Freeform 422"/>
              <p:cNvSpPr>
                <a:spLocks noChangeAspect="1"/>
              </p:cNvSpPr>
              <p:nvPr/>
            </p:nvSpPr>
            <p:spPr bwMode="auto">
              <a:xfrm>
                <a:off x="3198" y="3634"/>
                <a:ext cx="70" cy="28"/>
              </a:xfrm>
              <a:custGeom>
                <a:avLst/>
                <a:gdLst>
                  <a:gd name="T0" fmla="*/ 0 w 70"/>
                  <a:gd name="T1" fmla="*/ 0 h 28"/>
                  <a:gd name="T2" fmla="*/ 70 w 70"/>
                  <a:gd name="T3" fmla="*/ 18 h 28"/>
                  <a:gd name="T4" fmla="*/ 70 w 70"/>
                  <a:gd name="T5" fmla="*/ 28 h 28"/>
                  <a:gd name="T6" fmla="*/ 0 w 70"/>
                  <a:gd name="T7" fmla="*/ 10 h 28"/>
                  <a:gd name="T8" fmla="*/ 0 w 70"/>
                  <a:gd name="T9" fmla="*/ 0 h 28"/>
                  <a:gd name="T10" fmla="*/ 0 60000 65536"/>
                  <a:gd name="T11" fmla="*/ 0 60000 65536"/>
                  <a:gd name="T12" fmla="*/ 0 60000 65536"/>
                  <a:gd name="T13" fmla="*/ 0 60000 65536"/>
                  <a:gd name="T14" fmla="*/ 0 60000 65536"/>
                  <a:gd name="T15" fmla="*/ 0 w 70"/>
                  <a:gd name="T16" fmla="*/ 0 h 28"/>
                  <a:gd name="T17" fmla="*/ 70 w 70"/>
                  <a:gd name="T18" fmla="*/ 28 h 28"/>
                </a:gdLst>
                <a:ahLst/>
                <a:cxnLst>
                  <a:cxn ang="T10">
                    <a:pos x="T0" y="T1"/>
                  </a:cxn>
                  <a:cxn ang="T11">
                    <a:pos x="T2" y="T3"/>
                  </a:cxn>
                  <a:cxn ang="T12">
                    <a:pos x="T4" y="T5"/>
                  </a:cxn>
                  <a:cxn ang="T13">
                    <a:pos x="T6" y="T7"/>
                  </a:cxn>
                  <a:cxn ang="T14">
                    <a:pos x="T8" y="T9"/>
                  </a:cxn>
                </a:cxnLst>
                <a:rect l="T15" t="T16" r="T17" b="T18"/>
                <a:pathLst>
                  <a:path w="70" h="28">
                    <a:moveTo>
                      <a:pt x="0" y="0"/>
                    </a:moveTo>
                    <a:lnTo>
                      <a:pt x="70" y="18"/>
                    </a:lnTo>
                    <a:lnTo>
                      <a:pt x="70" y="28"/>
                    </a:lnTo>
                    <a:lnTo>
                      <a:pt x="0" y="10"/>
                    </a:lnTo>
                    <a:lnTo>
                      <a:pt x="0" y="0"/>
                    </a:lnTo>
                    <a:close/>
                  </a:path>
                </a:pathLst>
              </a:custGeom>
              <a:solidFill>
                <a:srgbClr val="F6AD3C"/>
              </a:solidFill>
              <a:ln w="9525">
                <a:noFill/>
                <a:round/>
                <a:headEnd/>
                <a:tailEnd/>
              </a:ln>
            </p:spPr>
            <p:txBody>
              <a:bodyPr/>
              <a:lstStyle/>
              <a:p>
                <a:endParaRPr lang="en-US"/>
              </a:p>
            </p:txBody>
          </p:sp>
          <p:sp>
            <p:nvSpPr>
              <p:cNvPr id="4323" name="Freeform 423"/>
              <p:cNvSpPr>
                <a:spLocks noChangeAspect="1"/>
              </p:cNvSpPr>
              <p:nvPr/>
            </p:nvSpPr>
            <p:spPr bwMode="auto">
              <a:xfrm>
                <a:off x="3198" y="3634"/>
                <a:ext cx="70" cy="28"/>
              </a:xfrm>
              <a:custGeom>
                <a:avLst/>
                <a:gdLst>
                  <a:gd name="T0" fmla="*/ 0 w 70"/>
                  <a:gd name="T1" fmla="*/ 0 h 28"/>
                  <a:gd name="T2" fmla="*/ 70 w 70"/>
                  <a:gd name="T3" fmla="*/ 18 h 28"/>
                  <a:gd name="T4" fmla="*/ 70 w 70"/>
                  <a:gd name="T5" fmla="*/ 28 h 28"/>
                  <a:gd name="T6" fmla="*/ 0 w 70"/>
                  <a:gd name="T7" fmla="*/ 10 h 28"/>
                  <a:gd name="T8" fmla="*/ 0 w 70"/>
                  <a:gd name="T9" fmla="*/ 0 h 28"/>
                  <a:gd name="T10" fmla="*/ 0 60000 65536"/>
                  <a:gd name="T11" fmla="*/ 0 60000 65536"/>
                  <a:gd name="T12" fmla="*/ 0 60000 65536"/>
                  <a:gd name="T13" fmla="*/ 0 60000 65536"/>
                  <a:gd name="T14" fmla="*/ 0 60000 65536"/>
                  <a:gd name="T15" fmla="*/ 0 w 70"/>
                  <a:gd name="T16" fmla="*/ 0 h 28"/>
                  <a:gd name="T17" fmla="*/ 70 w 70"/>
                  <a:gd name="T18" fmla="*/ 28 h 28"/>
                </a:gdLst>
                <a:ahLst/>
                <a:cxnLst>
                  <a:cxn ang="T10">
                    <a:pos x="T0" y="T1"/>
                  </a:cxn>
                  <a:cxn ang="T11">
                    <a:pos x="T2" y="T3"/>
                  </a:cxn>
                  <a:cxn ang="T12">
                    <a:pos x="T4" y="T5"/>
                  </a:cxn>
                  <a:cxn ang="T13">
                    <a:pos x="T6" y="T7"/>
                  </a:cxn>
                  <a:cxn ang="T14">
                    <a:pos x="T8" y="T9"/>
                  </a:cxn>
                </a:cxnLst>
                <a:rect l="T15" t="T16" r="T17" b="T18"/>
                <a:pathLst>
                  <a:path w="70" h="28">
                    <a:moveTo>
                      <a:pt x="0" y="0"/>
                    </a:moveTo>
                    <a:lnTo>
                      <a:pt x="70" y="18"/>
                    </a:lnTo>
                    <a:lnTo>
                      <a:pt x="70" y="28"/>
                    </a:lnTo>
                    <a:lnTo>
                      <a:pt x="0" y="10"/>
                    </a:lnTo>
                    <a:lnTo>
                      <a:pt x="0" y="0"/>
                    </a:lnTo>
                  </a:path>
                </a:pathLst>
              </a:custGeom>
              <a:noFill/>
              <a:ln w="9525">
                <a:noFill/>
                <a:round/>
                <a:headEnd/>
                <a:tailEnd/>
              </a:ln>
            </p:spPr>
            <p:txBody>
              <a:bodyPr/>
              <a:lstStyle/>
              <a:p>
                <a:endParaRPr lang="en-US"/>
              </a:p>
            </p:txBody>
          </p:sp>
          <p:sp>
            <p:nvSpPr>
              <p:cNvPr id="4324" name="Freeform 424"/>
              <p:cNvSpPr>
                <a:spLocks noChangeAspect="1"/>
              </p:cNvSpPr>
              <p:nvPr/>
            </p:nvSpPr>
            <p:spPr bwMode="auto">
              <a:xfrm>
                <a:off x="3198" y="3628"/>
                <a:ext cx="80" cy="26"/>
              </a:xfrm>
              <a:custGeom>
                <a:avLst/>
                <a:gdLst>
                  <a:gd name="T0" fmla="*/ 0 w 80"/>
                  <a:gd name="T1" fmla="*/ 6 h 26"/>
                  <a:gd name="T2" fmla="*/ 70 w 80"/>
                  <a:gd name="T3" fmla="*/ 26 h 26"/>
                  <a:gd name="T4" fmla="*/ 80 w 80"/>
                  <a:gd name="T5" fmla="*/ 18 h 26"/>
                  <a:gd name="T6" fmla="*/ 12 w 80"/>
                  <a:gd name="T7" fmla="*/ 0 h 26"/>
                  <a:gd name="T8" fmla="*/ 0 w 80"/>
                  <a:gd name="T9" fmla="*/ 6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0" y="6"/>
                    </a:moveTo>
                    <a:lnTo>
                      <a:pt x="70" y="26"/>
                    </a:lnTo>
                    <a:lnTo>
                      <a:pt x="80" y="18"/>
                    </a:lnTo>
                    <a:lnTo>
                      <a:pt x="12" y="0"/>
                    </a:lnTo>
                    <a:lnTo>
                      <a:pt x="0" y="6"/>
                    </a:lnTo>
                    <a:close/>
                  </a:path>
                </a:pathLst>
              </a:custGeom>
              <a:solidFill>
                <a:srgbClr val="E48E1A"/>
              </a:solidFill>
              <a:ln w="9525">
                <a:noFill/>
                <a:round/>
                <a:headEnd/>
                <a:tailEnd/>
              </a:ln>
            </p:spPr>
            <p:txBody>
              <a:bodyPr/>
              <a:lstStyle/>
              <a:p>
                <a:endParaRPr lang="en-US"/>
              </a:p>
            </p:txBody>
          </p:sp>
          <p:sp>
            <p:nvSpPr>
              <p:cNvPr id="4325" name="Freeform 425"/>
              <p:cNvSpPr>
                <a:spLocks noChangeAspect="1"/>
              </p:cNvSpPr>
              <p:nvPr/>
            </p:nvSpPr>
            <p:spPr bwMode="auto">
              <a:xfrm>
                <a:off x="3178" y="3656"/>
                <a:ext cx="12" cy="8"/>
              </a:xfrm>
              <a:custGeom>
                <a:avLst/>
                <a:gdLst>
                  <a:gd name="T0" fmla="*/ 0 w 12"/>
                  <a:gd name="T1" fmla="*/ 0 h 8"/>
                  <a:gd name="T2" fmla="*/ 12 w 12"/>
                  <a:gd name="T3" fmla="*/ 2 h 8"/>
                  <a:gd name="T4" fmla="*/ 12 w 12"/>
                  <a:gd name="T5" fmla="*/ 8 h 8"/>
                  <a:gd name="T6" fmla="*/ 0 w 12"/>
                  <a:gd name="T7" fmla="*/ 4 h 8"/>
                  <a:gd name="T8" fmla="*/ 0 w 12"/>
                  <a:gd name="T9" fmla="*/ 0 h 8"/>
                  <a:gd name="T10" fmla="*/ 0 60000 65536"/>
                  <a:gd name="T11" fmla="*/ 0 60000 65536"/>
                  <a:gd name="T12" fmla="*/ 0 60000 65536"/>
                  <a:gd name="T13" fmla="*/ 0 60000 65536"/>
                  <a:gd name="T14" fmla="*/ 0 60000 65536"/>
                  <a:gd name="T15" fmla="*/ 0 w 12"/>
                  <a:gd name="T16" fmla="*/ 0 h 8"/>
                  <a:gd name="T17" fmla="*/ 12 w 12"/>
                  <a:gd name="T18" fmla="*/ 8 h 8"/>
                </a:gdLst>
                <a:ahLst/>
                <a:cxnLst>
                  <a:cxn ang="T10">
                    <a:pos x="T0" y="T1"/>
                  </a:cxn>
                  <a:cxn ang="T11">
                    <a:pos x="T2" y="T3"/>
                  </a:cxn>
                  <a:cxn ang="T12">
                    <a:pos x="T4" y="T5"/>
                  </a:cxn>
                  <a:cxn ang="T13">
                    <a:pos x="T6" y="T7"/>
                  </a:cxn>
                  <a:cxn ang="T14">
                    <a:pos x="T8" y="T9"/>
                  </a:cxn>
                </a:cxnLst>
                <a:rect l="T15" t="T16" r="T17" b="T18"/>
                <a:pathLst>
                  <a:path w="12" h="8">
                    <a:moveTo>
                      <a:pt x="0" y="0"/>
                    </a:moveTo>
                    <a:lnTo>
                      <a:pt x="12" y="2"/>
                    </a:lnTo>
                    <a:lnTo>
                      <a:pt x="12" y="8"/>
                    </a:lnTo>
                    <a:lnTo>
                      <a:pt x="0" y="4"/>
                    </a:lnTo>
                    <a:lnTo>
                      <a:pt x="0" y="0"/>
                    </a:lnTo>
                    <a:close/>
                  </a:path>
                </a:pathLst>
              </a:custGeom>
              <a:solidFill>
                <a:srgbClr val="E48E1A"/>
              </a:solidFill>
              <a:ln w="9525">
                <a:noFill/>
                <a:round/>
                <a:headEnd/>
                <a:tailEnd/>
              </a:ln>
            </p:spPr>
            <p:txBody>
              <a:bodyPr/>
              <a:lstStyle/>
              <a:p>
                <a:endParaRPr lang="en-US"/>
              </a:p>
            </p:txBody>
          </p:sp>
          <p:sp>
            <p:nvSpPr>
              <p:cNvPr id="4326" name="Freeform 426"/>
              <p:cNvSpPr>
                <a:spLocks noChangeAspect="1"/>
              </p:cNvSpPr>
              <p:nvPr/>
            </p:nvSpPr>
            <p:spPr bwMode="auto">
              <a:xfrm>
                <a:off x="3178" y="3656"/>
                <a:ext cx="12" cy="8"/>
              </a:xfrm>
              <a:custGeom>
                <a:avLst/>
                <a:gdLst>
                  <a:gd name="T0" fmla="*/ 0 w 12"/>
                  <a:gd name="T1" fmla="*/ 4 h 8"/>
                  <a:gd name="T2" fmla="*/ 0 w 12"/>
                  <a:gd name="T3" fmla="*/ 0 h 8"/>
                  <a:gd name="T4" fmla="*/ 0 w 12"/>
                  <a:gd name="T5" fmla="*/ 0 h 8"/>
                  <a:gd name="T6" fmla="*/ 0 w 12"/>
                  <a:gd name="T7" fmla="*/ 4 h 8"/>
                  <a:gd name="T8" fmla="*/ 12 w 12"/>
                  <a:gd name="T9" fmla="*/ 8 h 8"/>
                  <a:gd name="T10" fmla="*/ 12 w 12"/>
                  <a:gd name="T11" fmla="*/ 8 h 8"/>
                  <a:gd name="T12" fmla="*/ 0 w 12"/>
                  <a:gd name="T13" fmla="*/ 4 h 8"/>
                  <a:gd name="T14" fmla="*/ 0 60000 65536"/>
                  <a:gd name="T15" fmla="*/ 0 60000 65536"/>
                  <a:gd name="T16" fmla="*/ 0 60000 65536"/>
                  <a:gd name="T17" fmla="*/ 0 60000 65536"/>
                  <a:gd name="T18" fmla="*/ 0 60000 65536"/>
                  <a:gd name="T19" fmla="*/ 0 60000 65536"/>
                  <a:gd name="T20" fmla="*/ 0 60000 65536"/>
                  <a:gd name="T21" fmla="*/ 0 w 12"/>
                  <a:gd name="T22" fmla="*/ 0 h 8"/>
                  <a:gd name="T23" fmla="*/ 12 w 1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8">
                    <a:moveTo>
                      <a:pt x="0" y="4"/>
                    </a:moveTo>
                    <a:lnTo>
                      <a:pt x="0" y="0"/>
                    </a:lnTo>
                    <a:lnTo>
                      <a:pt x="0" y="4"/>
                    </a:lnTo>
                    <a:lnTo>
                      <a:pt x="12" y="8"/>
                    </a:lnTo>
                    <a:lnTo>
                      <a:pt x="0" y="4"/>
                    </a:lnTo>
                    <a:close/>
                  </a:path>
                </a:pathLst>
              </a:custGeom>
              <a:solidFill>
                <a:srgbClr val="FDE5B7"/>
              </a:solidFill>
              <a:ln w="9525">
                <a:noFill/>
                <a:round/>
                <a:headEnd/>
                <a:tailEnd/>
              </a:ln>
            </p:spPr>
            <p:txBody>
              <a:bodyPr/>
              <a:lstStyle/>
              <a:p>
                <a:endParaRPr lang="en-US"/>
              </a:p>
            </p:txBody>
          </p:sp>
          <p:sp>
            <p:nvSpPr>
              <p:cNvPr id="4327" name="Freeform 427"/>
              <p:cNvSpPr>
                <a:spLocks noChangeAspect="1"/>
              </p:cNvSpPr>
              <p:nvPr/>
            </p:nvSpPr>
            <p:spPr bwMode="auto">
              <a:xfrm>
                <a:off x="3258" y="3672"/>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328" name="Freeform 428"/>
              <p:cNvSpPr>
                <a:spLocks noChangeAspect="1"/>
              </p:cNvSpPr>
              <p:nvPr/>
            </p:nvSpPr>
            <p:spPr bwMode="auto">
              <a:xfrm>
                <a:off x="3258" y="3672"/>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8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0" y="4"/>
                    </a:lnTo>
                    <a:close/>
                  </a:path>
                </a:pathLst>
              </a:custGeom>
              <a:solidFill>
                <a:srgbClr val="FDE5B7"/>
              </a:solidFill>
              <a:ln w="9525">
                <a:noFill/>
                <a:round/>
                <a:headEnd/>
                <a:tailEnd/>
              </a:ln>
            </p:spPr>
            <p:txBody>
              <a:bodyPr/>
              <a:lstStyle/>
              <a:p>
                <a:endParaRPr lang="en-US"/>
              </a:p>
            </p:txBody>
          </p:sp>
          <p:sp>
            <p:nvSpPr>
              <p:cNvPr id="4329" name="Freeform 429"/>
              <p:cNvSpPr>
                <a:spLocks noChangeAspect="1"/>
              </p:cNvSpPr>
              <p:nvPr/>
            </p:nvSpPr>
            <p:spPr bwMode="auto">
              <a:xfrm>
                <a:off x="3258" y="3678"/>
                <a:ext cx="10" cy="8"/>
              </a:xfrm>
              <a:custGeom>
                <a:avLst/>
                <a:gdLst>
                  <a:gd name="T0" fmla="*/ 0 w 10"/>
                  <a:gd name="T1" fmla="*/ 0 h 8"/>
                  <a:gd name="T2" fmla="*/ 10 w 10"/>
                  <a:gd name="T3" fmla="*/ 4 h 8"/>
                  <a:gd name="T4" fmla="*/ 10 w 10"/>
                  <a:gd name="T5" fmla="*/ 8 h 8"/>
                  <a:gd name="T6" fmla="*/ 0 w 10"/>
                  <a:gd name="T7" fmla="*/ 4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0" y="0"/>
                    </a:moveTo>
                    <a:lnTo>
                      <a:pt x="10" y="4"/>
                    </a:lnTo>
                    <a:lnTo>
                      <a:pt x="10" y="8"/>
                    </a:lnTo>
                    <a:lnTo>
                      <a:pt x="0" y="4"/>
                    </a:lnTo>
                    <a:lnTo>
                      <a:pt x="0" y="0"/>
                    </a:lnTo>
                    <a:close/>
                  </a:path>
                </a:pathLst>
              </a:custGeom>
              <a:solidFill>
                <a:srgbClr val="E48E1A"/>
              </a:solidFill>
              <a:ln w="9525">
                <a:noFill/>
                <a:round/>
                <a:headEnd/>
                <a:tailEnd/>
              </a:ln>
            </p:spPr>
            <p:txBody>
              <a:bodyPr/>
              <a:lstStyle/>
              <a:p>
                <a:endParaRPr lang="en-US"/>
              </a:p>
            </p:txBody>
          </p:sp>
          <p:sp>
            <p:nvSpPr>
              <p:cNvPr id="4330" name="Freeform 430"/>
              <p:cNvSpPr>
                <a:spLocks noChangeAspect="1"/>
              </p:cNvSpPr>
              <p:nvPr/>
            </p:nvSpPr>
            <p:spPr bwMode="auto">
              <a:xfrm>
                <a:off x="3258" y="3678"/>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8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0" y="4"/>
                    </a:lnTo>
                    <a:close/>
                  </a:path>
                </a:pathLst>
              </a:custGeom>
              <a:solidFill>
                <a:srgbClr val="FDE5B7"/>
              </a:solidFill>
              <a:ln w="9525">
                <a:noFill/>
                <a:round/>
                <a:headEnd/>
                <a:tailEnd/>
              </a:ln>
            </p:spPr>
            <p:txBody>
              <a:bodyPr/>
              <a:lstStyle/>
              <a:p>
                <a:endParaRPr lang="en-US"/>
              </a:p>
            </p:txBody>
          </p:sp>
          <p:sp>
            <p:nvSpPr>
              <p:cNvPr id="4331" name="Freeform 431"/>
              <p:cNvSpPr>
                <a:spLocks noChangeAspect="1"/>
              </p:cNvSpPr>
              <p:nvPr/>
            </p:nvSpPr>
            <p:spPr bwMode="auto">
              <a:xfrm>
                <a:off x="3258" y="3686"/>
                <a:ext cx="10" cy="6"/>
              </a:xfrm>
              <a:custGeom>
                <a:avLst/>
                <a:gdLst>
                  <a:gd name="T0" fmla="*/ 0 w 10"/>
                  <a:gd name="T1" fmla="*/ 0 h 6"/>
                  <a:gd name="T2" fmla="*/ 10 w 10"/>
                  <a:gd name="T3" fmla="*/ 2 h 6"/>
                  <a:gd name="T4" fmla="*/ 10 w 10"/>
                  <a:gd name="T5" fmla="*/ 6 h 6"/>
                  <a:gd name="T6" fmla="*/ 0 w 10"/>
                  <a:gd name="T7" fmla="*/ 4 h 6"/>
                  <a:gd name="T8" fmla="*/ 0 w 10"/>
                  <a:gd name="T9" fmla="*/ 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0"/>
                    </a:moveTo>
                    <a:lnTo>
                      <a:pt x="10" y="2"/>
                    </a:lnTo>
                    <a:lnTo>
                      <a:pt x="10" y="6"/>
                    </a:lnTo>
                    <a:lnTo>
                      <a:pt x="0" y="4"/>
                    </a:lnTo>
                    <a:lnTo>
                      <a:pt x="0" y="0"/>
                    </a:lnTo>
                    <a:close/>
                  </a:path>
                </a:pathLst>
              </a:custGeom>
              <a:solidFill>
                <a:srgbClr val="E48E1A"/>
              </a:solidFill>
              <a:ln w="9525">
                <a:noFill/>
                <a:round/>
                <a:headEnd/>
                <a:tailEnd/>
              </a:ln>
            </p:spPr>
            <p:txBody>
              <a:bodyPr/>
              <a:lstStyle/>
              <a:p>
                <a:endParaRPr lang="en-US"/>
              </a:p>
            </p:txBody>
          </p:sp>
          <p:sp>
            <p:nvSpPr>
              <p:cNvPr id="4332" name="Freeform 432"/>
              <p:cNvSpPr>
                <a:spLocks noChangeAspect="1"/>
              </p:cNvSpPr>
              <p:nvPr/>
            </p:nvSpPr>
            <p:spPr bwMode="auto">
              <a:xfrm>
                <a:off x="3258" y="3686"/>
                <a:ext cx="10" cy="8"/>
              </a:xfrm>
              <a:custGeom>
                <a:avLst/>
                <a:gdLst>
                  <a:gd name="T0" fmla="*/ 0 w 10"/>
                  <a:gd name="T1" fmla="*/ 4 h 8"/>
                  <a:gd name="T2" fmla="*/ 0 w 10"/>
                  <a:gd name="T3" fmla="*/ 0 h 8"/>
                  <a:gd name="T4" fmla="*/ 0 w 10"/>
                  <a:gd name="T5" fmla="*/ 0 h 8"/>
                  <a:gd name="T6" fmla="*/ 0 w 10"/>
                  <a:gd name="T7" fmla="*/ 4 h 8"/>
                  <a:gd name="T8" fmla="*/ 10 w 10"/>
                  <a:gd name="T9" fmla="*/ 8 h 8"/>
                  <a:gd name="T10" fmla="*/ 10 w 10"/>
                  <a:gd name="T11" fmla="*/ 6 h 8"/>
                  <a:gd name="T12" fmla="*/ 0 w 10"/>
                  <a:gd name="T13" fmla="*/ 4 h 8"/>
                  <a:gd name="T14" fmla="*/ 0 60000 65536"/>
                  <a:gd name="T15" fmla="*/ 0 60000 65536"/>
                  <a:gd name="T16" fmla="*/ 0 60000 65536"/>
                  <a:gd name="T17" fmla="*/ 0 60000 65536"/>
                  <a:gd name="T18" fmla="*/ 0 60000 65536"/>
                  <a:gd name="T19" fmla="*/ 0 60000 65536"/>
                  <a:gd name="T20" fmla="*/ 0 60000 65536"/>
                  <a:gd name="T21" fmla="*/ 0 w 10"/>
                  <a:gd name="T22" fmla="*/ 0 h 8"/>
                  <a:gd name="T23" fmla="*/ 10 w 1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8">
                    <a:moveTo>
                      <a:pt x="0" y="4"/>
                    </a:moveTo>
                    <a:lnTo>
                      <a:pt x="0" y="0"/>
                    </a:lnTo>
                    <a:lnTo>
                      <a:pt x="0" y="4"/>
                    </a:lnTo>
                    <a:lnTo>
                      <a:pt x="10" y="8"/>
                    </a:lnTo>
                    <a:lnTo>
                      <a:pt x="10" y="6"/>
                    </a:lnTo>
                    <a:lnTo>
                      <a:pt x="0" y="4"/>
                    </a:lnTo>
                    <a:close/>
                  </a:path>
                </a:pathLst>
              </a:custGeom>
              <a:solidFill>
                <a:srgbClr val="FDE5B7"/>
              </a:solidFill>
              <a:ln w="9525">
                <a:noFill/>
                <a:round/>
                <a:headEnd/>
                <a:tailEnd/>
              </a:ln>
            </p:spPr>
            <p:txBody>
              <a:bodyPr/>
              <a:lstStyle/>
              <a:p>
                <a:endParaRPr lang="en-US"/>
              </a:p>
            </p:txBody>
          </p:sp>
          <p:sp>
            <p:nvSpPr>
              <p:cNvPr id="4333" name="Freeform 433"/>
              <p:cNvSpPr>
                <a:spLocks noChangeAspect="1"/>
              </p:cNvSpPr>
              <p:nvPr/>
            </p:nvSpPr>
            <p:spPr bwMode="auto">
              <a:xfrm>
                <a:off x="3230" y="3688"/>
                <a:ext cx="44" cy="40"/>
              </a:xfrm>
              <a:custGeom>
                <a:avLst/>
                <a:gdLst>
                  <a:gd name="T0" fmla="*/ 44 w 44"/>
                  <a:gd name="T1" fmla="*/ 0 h 40"/>
                  <a:gd name="T2" fmla="*/ 44 w 44"/>
                  <a:gd name="T3" fmla="*/ 4 h 40"/>
                  <a:gd name="T4" fmla="*/ 0 w 44"/>
                  <a:gd name="T5" fmla="*/ 40 h 40"/>
                  <a:gd name="T6" fmla="*/ 0 w 44"/>
                  <a:gd name="T7" fmla="*/ 38 h 40"/>
                  <a:gd name="T8" fmla="*/ 44 w 44"/>
                  <a:gd name="T9" fmla="*/ 0 h 40"/>
                  <a:gd name="T10" fmla="*/ 0 60000 65536"/>
                  <a:gd name="T11" fmla="*/ 0 60000 65536"/>
                  <a:gd name="T12" fmla="*/ 0 60000 65536"/>
                  <a:gd name="T13" fmla="*/ 0 60000 65536"/>
                  <a:gd name="T14" fmla="*/ 0 60000 65536"/>
                  <a:gd name="T15" fmla="*/ 0 w 44"/>
                  <a:gd name="T16" fmla="*/ 0 h 40"/>
                  <a:gd name="T17" fmla="*/ 44 w 44"/>
                  <a:gd name="T18" fmla="*/ 40 h 40"/>
                </a:gdLst>
                <a:ahLst/>
                <a:cxnLst>
                  <a:cxn ang="T10">
                    <a:pos x="T0" y="T1"/>
                  </a:cxn>
                  <a:cxn ang="T11">
                    <a:pos x="T2" y="T3"/>
                  </a:cxn>
                  <a:cxn ang="T12">
                    <a:pos x="T4" y="T5"/>
                  </a:cxn>
                  <a:cxn ang="T13">
                    <a:pos x="T6" y="T7"/>
                  </a:cxn>
                  <a:cxn ang="T14">
                    <a:pos x="T8" y="T9"/>
                  </a:cxn>
                </a:cxnLst>
                <a:rect l="T15" t="T16" r="T17" b="T18"/>
                <a:pathLst>
                  <a:path w="44" h="40">
                    <a:moveTo>
                      <a:pt x="44" y="0"/>
                    </a:moveTo>
                    <a:lnTo>
                      <a:pt x="44" y="4"/>
                    </a:lnTo>
                    <a:lnTo>
                      <a:pt x="0" y="40"/>
                    </a:lnTo>
                    <a:lnTo>
                      <a:pt x="0" y="38"/>
                    </a:lnTo>
                    <a:lnTo>
                      <a:pt x="44" y="0"/>
                    </a:lnTo>
                    <a:close/>
                  </a:path>
                </a:pathLst>
              </a:custGeom>
              <a:solidFill>
                <a:srgbClr val="F6AD3C"/>
              </a:solidFill>
              <a:ln w="9525">
                <a:noFill/>
                <a:round/>
                <a:headEnd/>
                <a:tailEnd/>
              </a:ln>
            </p:spPr>
            <p:txBody>
              <a:bodyPr/>
              <a:lstStyle/>
              <a:p>
                <a:endParaRPr lang="en-US"/>
              </a:p>
            </p:txBody>
          </p:sp>
          <p:sp>
            <p:nvSpPr>
              <p:cNvPr id="4334" name="Freeform 434"/>
              <p:cNvSpPr>
                <a:spLocks noChangeAspect="1"/>
              </p:cNvSpPr>
              <p:nvPr/>
            </p:nvSpPr>
            <p:spPr bwMode="auto">
              <a:xfrm>
                <a:off x="3126" y="3692"/>
                <a:ext cx="104" cy="36"/>
              </a:xfrm>
              <a:custGeom>
                <a:avLst/>
                <a:gdLst>
                  <a:gd name="T0" fmla="*/ 104 w 104"/>
                  <a:gd name="T1" fmla="*/ 34 h 36"/>
                  <a:gd name="T2" fmla="*/ 0 w 104"/>
                  <a:gd name="T3" fmla="*/ 0 h 36"/>
                  <a:gd name="T4" fmla="*/ 0 w 104"/>
                  <a:gd name="T5" fmla="*/ 2 h 36"/>
                  <a:gd name="T6" fmla="*/ 104 w 104"/>
                  <a:gd name="T7" fmla="*/ 36 h 36"/>
                  <a:gd name="T8" fmla="*/ 104 w 104"/>
                  <a:gd name="T9" fmla="*/ 34 h 36"/>
                  <a:gd name="T10" fmla="*/ 0 60000 65536"/>
                  <a:gd name="T11" fmla="*/ 0 60000 65536"/>
                  <a:gd name="T12" fmla="*/ 0 60000 65536"/>
                  <a:gd name="T13" fmla="*/ 0 60000 65536"/>
                  <a:gd name="T14" fmla="*/ 0 60000 65536"/>
                  <a:gd name="T15" fmla="*/ 0 w 104"/>
                  <a:gd name="T16" fmla="*/ 0 h 36"/>
                  <a:gd name="T17" fmla="*/ 104 w 104"/>
                  <a:gd name="T18" fmla="*/ 36 h 36"/>
                </a:gdLst>
                <a:ahLst/>
                <a:cxnLst>
                  <a:cxn ang="T10">
                    <a:pos x="T0" y="T1"/>
                  </a:cxn>
                  <a:cxn ang="T11">
                    <a:pos x="T2" y="T3"/>
                  </a:cxn>
                  <a:cxn ang="T12">
                    <a:pos x="T4" y="T5"/>
                  </a:cxn>
                  <a:cxn ang="T13">
                    <a:pos x="T6" y="T7"/>
                  </a:cxn>
                  <a:cxn ang="T14">
                    <a:pos x="T8" y="T9"/>
                  </a:cxn>
                </a:cxnLst>
                <a:rect l="T15" t="T16" r="T17" b="T18"/>
                <a:pathLst>
                  <a:path w="104" h="36">
                    <a:moveTo>
                      <a:pt x="104" y="34"/>
                    </a:moveTo>
                    <a:lnTo>
                      <a:pt x="0" y="0"/>
                    </a:lnTo>
                    <a:lnTo>
                      <a:pt x="0" y="2"/>
                    </a:lnTo>
                    <a:lnTo>
                      <a:pt x="104" y="36"/>
                    </a:lnTo>
                    <a:lnTo>
                      <a:pt x="104" y="34"/>
                    </a:lnTo>
                    <a:close/>
                  </a:path>
                </a:pathLst>
              </a:custGeom>
              <a:solidFill>
                <a:srgbClr val="FDE5B7"/>
              </a:solidFill>
              <a:ln w="9525">
                <a:noFill/>
                <a:round/>
                <a:headEnd/>
                <a:tailEnd/>
              </a:ln>
            </p:spPr>
            <p:txBody>
              <a:bodyPr/>
              <a:lstStyle/>
              <a:p>
                <a:endParaRPr lang="en-US"/>
              </a:p>
            </p:txBody>
          </p:sp>
          <p:sp>
            <p:nvSpPr>
              <p:cNvPr id="4335" name="Freeform 435"/>
              <p:cNvSpPr>
                <a:spLocks noChangeAspect="1"/>
              </p:cNvSpPr>
              <p:nvPr/>
            </p:nvSpPr>
            <p:spPr bwMode="auto">
              <a:xfrm>
                <a:off x="3126" y="3660"/>
                <a:ext cx="148" cy="66"/>
              </a:xfrm>
              <a:custGeom>
                <a:avLst/>
                <a:gdLst>
                  <a:gd name="T0" fmla="*/ 48 w 148"/>
                  <a:gd name="T1" fmla="*/ 0 h 66"/>
                  <a:gd name="T2" fmla="*/ 148 w 148"/>
                  <a:gd name="T3" fmla="*/ 28 h 66"/>
                  <a:gd name="T4" fmla="*/ 104 w 148"/>
                  <a:gd name="T5" fmla="*/ 66 h 66"/>
                  <a:gd name="T6" fmla="*/ 0 w 148"/>
                  <a:gd name="T7" fmla="*/ 32 h 66"/>
                  <a:gd name="T8" fmla="*/ 48 w 148"/>
                  <a:gd name="T9" fmla="*/ 0 h 66"/>
                  <a:gd name="T10" fmla="*/ 0 60000 65536"/>
                  <a:gd name="T11" fmla="*/ 0 60000 65536"/>
                  <a:gd name="T12" fmla="*/ 0 60000 65536"/>
                  <a:gd name="T13" fmla="*/ 0 60000 65536"/>
                  <a:gd name="T14" fmla="*/ 0 60000 65536"/>
                  <a:gd name="T15" fmla="*/ 0 w 148"/>
                  <a:gd name="T16" fmla="*/ 0 h 66"/>
                  <a:gd name="T17" fmla="*/ 148 w 148"/>
                  <a:gd name="T18" fmla="*/ 66 h 66"/>
                </a:gdLst>
                <a:ahLst/>
                <a:cxnLst>
                  <a:cxn ang="T10">
                    <a:pos x="T0" y="T1"/>
                  </a:cxn>
                  <a:cxn ang="T11">
                    <a:pos x="T2" y="T3"/>
                  </a:cxn>
                  <a:cxn ang="T12">
                    <a:pos x="T4" y="T5"/>
                  </a:cxn>
                  <a:cxn ang="T13">
                    <a:pos x="T6" y="T7"/>
                  </a:cxn>
                  <a:cxn ang="T14">
                    <a:pos x="T8" y="T9"/>
                  </a:cxn>
                </a:cxnLst>
                <a:rect l="T15" t="T16" r="T17" b="T18"/>
                <a:pathLst>
                  <a:path w="148" h="66">
                    <a:moveTo>
                      <a:pt x="48" y="0"/>
                    </a:moveTo>
                    <a:lnTo>
                      <a:pt x="148" y="28"/>
                    </a:lnTo>
                    <a:lnTo>
                      <a:pt x="104" y="66"/>
                    </a:lnTo>
                    <a:lnTo>
                      <a:pt x="0" y="32"/>
                    </a:lnTo>
                    <a:lnTo>
                      <a:pt x="48" y="0"/>
                    </a:lnTo>
                    <a:close/>
                  </a:path>
                </a:pathLst>
              </a:custGeom>
              <a:solidFill>
                <a:srgbClr val="FBCD73"/>
              </a:solidFill>
              <a:ln w="9525">
                <a:noFill/>
                <a:round/>
                <a:headEnd/>
                <a:tailEnd/>
              </a:ln>
            </p:spPr>
            <p:txBody>
              <a:bodyPr/>
              <a:lstStyle/>
              <a:p>
                <a:endParaRPr lang="en-US"/>
              </a:p>
            </p:txBody>
          </p:sp>
          <p:sp>
            <p:nvSpPr>
              <p:cNvPr id="4336" name="Freeform 436"/>
              <p:cNvSpPr>
                <a:spLocks noChangeAspect="1"/>
              </p:cNvSpPr>
              <p:nvPr/>
            </p:nvSpPr>
            <p:spPr bwMode="auto">
              <a:xfrm>
                <a:off x="3236" y="3536"/>
                <a:ext cx="84" cy="98"/>
              </a:xfrm>
              <a:custGeom>
                <a:avLst/>
                <a:gdLst>
                  <a:gd name="T0" fmla="*/ 240 w 42"/>
                  <a:gd name="T1" fmla="*/ 392 h 49"/>
                  <a:gd name="T2" fmla="*/ 320 w 42"/>
                  <a:gd name="T3" fmla="*/ 320 h 49"/>
                  <a:gd name="T4" fmla="*/ 320 w 42"/>
                  <a:gd name="T5" fmla="*/ 144 h 49"/>
                  <a:gd name="T6" fmla="*/ 304 w 42"/>
                  <a:gd name="T7" fmla="*/ 0 h 49"/>
                  <a:gd name="T8" fmla="*/ 112 w 42"/>
                  <a:gd name="T9" fmla="*/ 8 h 49"/>
                  <a:gd name="T10" fmla="*/ 0 w 42"/>
                  <a:gd name="T11" fmla="*/ 24 h 49"/>
                  <a:gd name="T12" fmla="*/ 112 w 42"/>
                  <a:gd name="T13" fmla="*/ 376 h 49"/>
                  <a:gd name="T14" fmla="*/ 240 w 42"/>
                  <a:gd name="T15" fmla="*/ 392 h 49"/>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9"/>
                  <a:gd name="T26" fmla="*/ 42 w 4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9">
                    <a:moveTo>
                      <a:pt x="30" y="49"/>
                    </a:moveTo>
                    <a:cubicBezTo>
                      <a:pt x="40" y="40"/>
                      <a:pt x="40" y="40"/>
                      <a:pt x="40" y="40"/>
                    </a:cubicBezTo>
                    <a:cubicBezTo>
                      <a:pt x="42" y="30"/>
                      <a:pt x="42" y="25"/>
                      <a:pt x="40" y="18"/>
                    </a:cubicBezTo>
                    <a:cubicBezTo>
                      <a:pt x="38" y="9"/>
                      <a:pt x="38" y="0"/>
                      <a:pt x="38" y="0"/>
                    </a:cubicBezTo>
                    <a:cubicBezTo>
                      <a:pt x="14" y="1"/>
                      <a:pt x="14" y="1"/>
                      <a:pt x="14" y="1"/>
                    </a:cubicBezTo>
                    <a:cubicBezTo>
                      <a:pt x="0" y="3"/>
                      <a:pt x="0" y="3"/>
                      <a:pt x="0" y="3"/>
                    </a:cubicBezTo>
                    <a:cubicBezTo>
                      <a:pt x="14" y="47"/>
                      <a:pt x="14" y="47"/>
                      <a:pt x="14" y="47"/>
                    </a:cubicBezTo>
                    <a:lnTo>
                      <a:pt x="30" y="49"/>
                    </a:lnTo>
                    <a:close/>
                  </a:path>
                </a:pathLst>
              </a:custGeom>
              <a:solidFill>
                <a:srgbClr val="E08200"/>
              </a:solidFill>
              <a:ln w="9525">
                <a:noFill/>
                <a:round/>
                <a:headEnd/>
                <a:tailEnd/>
              </a:ln>
            </p:spPr>
            <p:txBody>
              <a:bodyPr/>
              <a:lstStyle/>
              <a:p>
                <a:endParaRPr lang="en-US"/>
              </a:p>
            </p:txBody>
          </p:sp>
          <p:sp>
            <p:nvSpPr>
              <p:cNvPr id="4337" name="Freeform 437"/>
              <p:cNvSpPr>
                <a:spLocks noChangeAspect="1"/>
              </p:cNvSpPr>
              <p:nvPr/>
            </p:nvSpPr>
            <p:spPr bwMode="auto">
              <a:xfrm>
                <a:off x="3234" y="3530"/>
                <a:ext cx="78" cy="20"/>
              </a:xfrm>
              <a:custGeom>
                <a:avLst/>
                <a:gdLst>
                  <a:gd name="T0" fmla="*/ 58 w 78"/>
                  <a:gd name="T1" fmla="*/ 18 h 20"/>
                  <a:gd name="T2" fmla="*/ 78 w 78"/>
                  <a:gd name="T3" fmla="*/ 6 h 20"/>
                  <a:gd name="T4" fmla="*/ 34 w 78"/>
                  <a:gd name="T5" fmla="*/ 0 h 20"/>
                  <a:gd name="T6" fmla="*/ 0 w 78"/>
                  <a:gd name="T7" fmla="*/ 10 h 20"/>
                  <a:gd name="T8" fmla="*/ 54 w 78"/>
                  <a:gd name="T9" fmla="*/ 20 h 20"/>
                  <a:gd name="T10" fmla="*/ 58 w 78"/>
                  <a:gd name="T11" fmla="*/ 18 h 20"/>
                  <a:gd name="T12" fmla="*/ 0 60000 65536"/>
                  <a:gd name="T13" fmla="*/ 0 60000 65536"/>
                  <a:gd name="T14" fmla="*/ 0 60000 65536"/>
                  <a:gd name="T15" fmla="*/ 0 60000 65536"/>
                  <a:gd name="T16" fmla="*/ 0 60000 65536"/>
                  <a:gd name="T17" fmla="*/ 0 60000 65536"/>
                  <a:gd name="T18" fmla="*/ 0 w 78"/>
                  <a:gd name="T19" fmla="*/ 0 h 20"/>
                  <a:gd name="T20" fmla="*/ 78 w 7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8" h="20">
                    <a:moveTo>
                      <a:pt x="58" y="18"/>
                    </a:moveTo>
                    <a:lnTo>
                      <a:pt x="78" y="6"/>
                    </a:lnTo>
                    <a:lnTo>
                      <a:pt x="34" y="0"/>
                    </a:lnTo>
                    <a:lnTo>
                      <a:pt x="0" y="10"/>
                    </a:lnTo>
                    <a:lnTo>
                      <a:pt x="54" y="20"/>
                    </a:lnTo>
                    <a:lnTo>
                      <a:pt x="58" y="18"/>
                    </a:lnTo>
                    <a:close/>
                  </a:path>
                </a:pathLst>
              </a:custGeom>
              <a:solidFill>
                <a:srgbClr val="E59529"/>
              </a:solidFill>
              <a:ln w="9525">
                <a:noFill/>
                <a:round/>
                <a:headEnd/>
                <a:tailEnd/>
              </a:ln>
            </p:spPr>
            <p:txBody>
              <a:bodyPr/>
              <a:lstStyle/>
              <a:p>
                <a:endParaRPr lang="en-US"/>
              </a:p>
            </p:txBody>
          </p:sp>
          <p:sp>
            <p:nvSpPr>
              <p:cNvPr id="4338" name="Freeform 438"/>
              <p:cNvSpPr>
                <a:spLocks noChangeAspect="1"/>
              </p:cNvSpPr>
              <p:nvPr/>
            </p:nvSpPr>
            <p:spPr bwMode="auto">
              <a:xfrm>
                <a:off x="3192" y="3540"/>
                <a:ext cx="104" cy="114"/>
              </a:xfrm>
              <a:custGeom>
                <a:avLst/>
                <a:gdLst>
                  <a:gd name="T0" fmla="*/ 16 w 52"/>
                  <a:gd name="T1" fmla="*/ 24 h 57"/>
                  <a:gd name="T2" fmla="*/ 48 w 52"/>
                  <a:gd name="T3" fmla="*/ 0 h 57"/>
                  <a:gd name="T4" fmla="*/ 416 w 52"/>
                  <a:gd name="T5" fmla="*/ 40 h 57"/>
                  <a:gd name="T6" fmla="*/ 416 w 52"/>
                  <a:gd name="T7" fmla="*/ 48 h 57"/>
                  <a:gd name="T8" fmla="*/ 416 w 52"/>
                  <a:gd name="T9" fmla="*/ 408 h 57"/>
                  <a:gd name="T10" fmla="*/ 416 w 52"/>
                  <a:gd name="T11" fmla="*/ 416 h 57"/>
                  <a:gd name="T12" fmla="*/ 368 w 52"/>
                  <a:gd name="T13" fmla="*/ 456 h 57"/>
                  <a:gd name="T14" fmla="*/ 352 w 52"/>
                  <a:gd name="T15" fmla="*/ 456 h 57"/>
                  <a:gd name="T16" fmla="*/ 0 w 52"/>
                  <a:gd name="T17" fmla="*/ 344 h 57"/>
                  <a:gd name="T18" fmla="*/ 16 w 52"/>
                  <a:gd name="T19" fmla="*/ 2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7"/>
                  <a:gd name="T32" fmla="*/ 52 w 5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7">
                    <a:moveTo>
                      <a:pt x="2" y="3"/>
                    </a:moveTo>
                    <a:cubicBezTo>
                      <a:pt x="6" y="0"/>
                      <a:pt x="6" y="0"/>
                      <a:pt x="6" y="0"/>
                    </a:cubicBezTo>
                    <a:cubicBezTo>
                      <a:pt x="52" y="5"/>
                      <a:pt x="52" y="5"/>
                      <a:pt x="52" y="5"/>
                    </a:cubicBezTo>
                    <a:cubicBezTo>
                      <a:pt x="52" y="5"/>
                      <a:pt x="52" y="5"/>
                      <a:pt x="52" y="6"/>
                    </a:cubicBezTo>
                    <a:cubicBezTo>
                      <a:pt x="52" y="6"/>
                      <a:pt x="52" y="44"/>
                      <a:pt x="52" y="51"/>
                    </a:cubicBezTo>
                    <a:cubicBezTo>
                      <a:pt x="52" y="52"/>
                      <a:pt x="52" y="52"/>
                      <a:pt x="52" y="52"/>
                    </a:cubicBezTo>
                    <a:cubicBezTo>
                      <a:pt x="52" y="52"/>
                      <a:pt x="48" y="56"/>
                      <a:pt x="46" y="57"/>
                    </a:cubicBezTo>
                    <a:cubicBezTo>
                      <a:pt x="45" y="57"/>
                      <a:pt x="44" y="57"/>
                      <a:pt x="44" y="57"/>
                    </a:cubicBezTo>
                    <a:cubicBezTo>
                      <a:pt x="0" y="43"/>
                      <a:pt x="0" y="43"/>
                      <a:pt x="0" y="43"/>
                    </a:cubicBezTo>
                    <a:lnTo>
                      <a:pt x="2" y="3"/>
                    </a:lnTo>
                    <a:close/>
                  </a:path>
                </a:pathLst>
              </a:custGeom>
              <a:solidFill>
                <a:srgbClr val="E48E1A"/>
              </a:solidFill>
              <a:ln w="9525">
                <a:noFill/>
                <a:round/>
                <a:headEnd/>
                <a:tailEnd/>
              </a:ln>
            </p:spPr>
            <p:txBody>
              <a:bodyPr/>
              <a:lstStyle/>
              <a:p>
                <a:endParaRPr lang="en-US"/>
              </a:p>
            </p:txBody>
          </p:sp>
          <p:sp>
            <p:nvSpPr>
              <p:cNvPr id="4339" name="Freeform 439"/>
              <p:cNvSpPr>
                <a:spLocks noChangeAspect="1"/>
              </p:cNvSpPr>
              <p:nvPr/>
            </p:nvSpPr>
            <p:spPr bwMode="auto">
              <a:xfrm>
                <a:off x="3192" y="3536"/>
                <a:ext cx="104" cy="110"/>
              </a:xfrm>
              <a:custGeom>
                <a:avLst/>
                <a:gdLst>
                  <a:gd name="T0" fmla="*/ 56 w 52"/>
                  <a:gd name="T1" fmla="*/ 0 h 55"/>
                  <a:gd name="T2" fmla="*/ 72 w 52"/>
                  <a:gd name="T3" fmla="*/ 0 h 55"/>
                  <a:gd name="T4" fmla="*/ 408 w 52"/>
                  <a:gd name="T5" fmla="*/ 48 h 55"/>
                  <a:gd name="T6" fmla="*/ 416 w 52"/>
                  <a:gd name="T7" fmla="*/ 56 h 55"/>
                  <a:gd name="T8" fmla="*/ 360 w 52"/>
                  <a:gd name="T9" fmla="*/ 88 h 55"/>
                  <a:gd name="T10" fmla="*/ 224 w 52"/>
                  <a:gd name="T11" fmla="*/ 344 h 55"/>
                  <a:gd name="T12" fmla="*/ 272 w 52"/>
                  <a:gd name="T13" fmla="*/ 440 h 55"/>
                  <a:gd name="T14" fmla="*/ 0 w 52"/>
                  <a:gd name="T15" fmla="*/ 360 h 55"/>
                  <a:gd name="T16" fmla="*/ 0 w 52"/>
                  <a:gd name="T17" fmla="*/ 24 h 55"/>
                  <a:gd name="T18" fmla="*/ 56 w 52"/>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5"/>
                  <a:gd name="T32" fmla="*/ 52 w 52"/>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5">
                    <a:moveTo>
                      <a:pt x="7" y="0"/>
                    </a:moveTo>
                    <a:cubicBezTo>
                      <a:pt x="8" y="0"/>
                      <a:pt x="9" y="0"/>
                      <a:pt x="9" y="0"/>
                    </a:cubicBezTo>
                    <a:cubicBezTo>
                      <a:pt x="9" y="0"/>
                      <a:pt x="50" y="6"/>
                      <a:pt x="51" y="6"/>
                    </a:cubicBezTo>
                    <a:cubicBezTo>
                      <a:pt x="51" y="6"/>
                      <a:pt x="52" y="7"/>
                      <a:pt x="52" y="7"/>
                    </a:cubicBezTo>
                    <a:cubicBezTo>
                      <a:pt x="45" y="11"/>
                      <a:pt x="45" y="11"/>
                      <a:pt x="45" y="11"/>
                    </a:cubicBezTo>
                    <a:cubicBezTo>
                      <a:pt x="45" y="11"/>
                      <a:pt x="28" y="41"/>
                      <a:pt x="28" y="43"/>
                    </a:cubicBezTo>
                    <a:cubicBezTo>
                      <a:pt x="28" y="44"/>
                      <a:pt x="31" y="50"/>
                      <a:pt x="34" y="55"/>
                    </a:cubicBezTo>
                    <a:cubicBezTo>
                      <a:pt x="0" y="45"/>
                      <a:pt x="0" y="45"/>
                      <a:pt x="0" y="45"/>
                    </a:cubicBezTo>
                    <a:cubicBezTo>
                      <a:pt x="0" y="3"/>
                      <a:pt x="0" y="3"/>
                      <a:pt x="0" y="3"/>
                    </a:cubicBezTo>
                    <a:cubicBezTo>
                      <a:pt x="0" y="3"/>
                      <a:pt x="5" y="1"/>
                      <a:pt x="7" y="0"/>
                    </a:cubicBezTo>
                    <a:close/>
                  </a:path>
                </a:pathLst>
              </a:custGeom>
              <a:solidFill>
                <a:srgbClr val="EEA122"/>
              </a:solidFill>
              <a:ln w="9525">
                <a:noFill/>
                <a:round/>
                <a:headEnd/>
                <a:tailEnd/>
              </a:ln>
            </p:spPr>
            <p:txBody>
              <a:bodyPr/>
              <a:lstStyle/>
              <a:p>
                <a:endParaRPr lang="en-US"/>
              </a:p>
            </p:txBody>
          </p:sp>
          <p:sp>
            <p:nvSpPr>
              <p:cNvPr id="4340" name="Freeform 440"/>
              <p:cNvSpPr>
                <a:spLocks noChangeAspect="1"/>
              </p:cNvSpPr>
              <p:nvPr/>
            </p:nvSpPr>
            <p:spPr bwMode="auto">
              <a:xfrm>
                <a:off x="3280" y="3550"/>
                <a:ext cx="16" cy="10"/>
              </a:xfrm>
              <a:custGeom>
                <a:avLst/>
                <a:gdLst>
                  <a:gd name="T0" fmla="*/ 56 w 8"/>
                  <a:gd name="T1" fmla="*/ 0 h 5"/>
                  <a:gd name="T2" fmla="*/ 64 w 8"/>
                  <a:gd name="T3" fmla="*/ 8 h 5"/>
                  <a:gd name="T4" fmla="*/ 8 w 8"/>
                  <a:gd name="T5" fmla="*/ 40 h 5"/>
                  <a:gd name="T6" fmla="*/ 0 w 8"/>
                  <a:gd name="T7" fmla="*/ 32 h 5"/>
                  <a:gd name="T8" fmla="*/ 56 w 8"/>
                  <a:gd name="T9" fmla="*/ 0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7" y="0"/>
                    </a:moveTo>
                    <a:cubicBezTo>
                      <a:pt x="8" y="0"/>
                      <a:pt x="8" y="1"/>
                      <a:pt x="8" y="1"/>
                    </a:cubicBezTo>
                    <a:cubicBezTo>
                      <a:pt x="1" y="5"/>
                      <a:pt x="1" y="5"/>
                      <a:pt x="1" y="5"/>
                    </a:cubicBezTo>
                    <a:cubicBezTo>
                      <a:pt x="0" y="4"/>
                      <a:pt x="0" y="4"/>
                      <a:pt x="0" y="4"/>
                    </a:cubicBezTo>
                    <a:lnTo>
                      <a:pt x="7" y="0"/>
                    </a:lnTo>
                    <a:close/>
                  </a:path>
                </a:pathLst>
              </a:custGeom>
              <a:solidFill>
                <a:srgbClr val="F6AD3C"/>
              </a:solidFill>
              <a:ln w="9525">
                <a:noFill/>
                <a:round/>
                <a:headEnd/>
                <a:tailEnd/>
              </a:ln>
            </p:spPr>
            <p:txBody>
              <a:bodyPr/>
              <a:lstStyle/>
              <a:p>
                <a:endParaRPr lang="en-US"/>
              </a:p>
            </p:txBody>
          </p:sp>
          <p:sp>
            <p:nvSpPr>
              <p:cNvPr id="4341" name="Freeform 441"/>
              <p:cNvSpPr>
                <a:spLocks noChangeAspect="1"/>
              </p:cNvSpPr>
              <p:nvPr/>
            </p:nvSpPr>
            <p:spPr bwMode="auto">
              <a:xfrm>
                <a:off x="3190" y="3542"/>
                <a:ext cx="94" cy="114"/>
              </a:xfrm>
              <a:custGeom>
                <a:avLst/>
                <a:gdLst>
                  <a:gd name="T0" fmla="*/ 0 w 47"/>
                  <a:gd name="T1" fmla="*/ 16 h 57"/>
                  <a:gd name="T2" fmla="*/ 0 w 47"/>
                  <a:gd name="T3" fmla="*/ 328 h 57"/>
                  <a:gd name="T4" fmla="*/ 16 w 47"/>
                  <a:gd name="T5" fmla="*/ 352 h 57"/>
                  <a:gd name="T6" fmla="*/ 360 w 47"/>
                  <a:gd name="T7" fmla="*/ 448 h 57"/>
                  <a:gd name="T8" fmla="*/ 368 w 47"/>
                  <a:gd name="T9" fmla="*/ 440 h 57"/>
                  <a:gd name="T10" fmla="*/ 368 w 47"/>
                  <a:gd name="T11" fmla="*/ 72 h 57"/>
                  <a:gd name="T12" fmla="*/ 360 w 47"/>
                  <a:gd name="T13" fmla="*/ 64 h 57"/>
                  <a:gd name="T14" fmla="*/ 16 w 47"/>
                  <a:gd name="T15" fmla="*/ 0 h 57"/>
                  <a:gd name="T16" fmla="*/ 0 w 47"/>
                  <a:gd name="T17" fmla="*/ 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7"/>
                  <a:gd name="T29" fmla="*/ 47 w 4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7">
                    <a:moveTo>
                      <a:pt x="0" y="2"/>
                    </a:moveTo>
                    <a:cubicBezTo>
                      <a:pt x="0" y="4"/>
                      <a:pt x="0" y="35"/>
                      <a:pt x="0" y="41"/>
                    </a:cubicBezTo>
                    <a:cubicBezTo>
                      <a:pt x="0" y="43"/>
                      <a:pt x="2" y="44"/>
                      <a:pt x="2" y="44"/>
                    </a:cubicBezTo>
                    <a:cubicBezTo>
                      <a:pt x="45" y="56"/>
                      <a:pt x="45" y="56"/>
                      <a:pt x="45" y="56"/>
                    </a:cubicBezTo>
                    <a:cubicBezTo>
                      <a:pt x="45" y="56"/>
                      <a:pt x="46" y="57"/>
                      <a:pt x="46" y="55"/>
                    </a:cubicBezTo>
                    <a:cubicBezTo>
                      <a:pt x="46" y="52"/>
                      <a:pt x="46" y="9"/>
                      <a:pt x="46" y="9"/>
                    </a:cubicBezTo>
                    <a:cubicBezTo>
                      <a:pt x="46" y="9"/>
                      <a:pt x="47" y="8"/>
                      <a:pt x="45" y="8"/>
                    </a:cubicBezTo>
                    <a:cubicBezTo>
                      <a:pt x="42" y="7"/>
                      <a:pt x="2" y="0"/>
                      <a:pt x="2" y="0"/>
                    </a:cubicBezTo>
                    <a:cubicBezTo>
                      <a:pt x="2" y="0"/>
                      <a:pt x="0" y="0"/>
                      <a:pt x="0" y="2"/>
                    </a:cubicBezTo>
                    <a:close/>
                  </a:path>
                </a:pathLst>
              </a:custGeom>
              <a:solidFill>
                <a:srgbClr val="F6AD3C"/>
              </a:solidFill>
              <a:ln w="9525">
                <a:noFill/>
                <a:round/>
                <a:headEnd/>
                <a:tailEnd/>
              </a:ln>
            </p:spPr>
            <p:txBody>
              <a:bodyPr/>
              <a:lstStyle/>
              <a:p>
                <a:endParaRPr lang="en-US"/>
              </a:p>
            </p:txBody>
          </p:sp>
          <p:sp>
            <p:nvSpPr>
              <p:cNvPr id="4342" name="Freeform 442"/>
              <p:cNvSpPr>
                <a:spLocks noChangeAspect="1"/>
              </p:cNvSpPr>
              <p:nvPr/>
            </p:nvSpPr>
            <p:spPr bwMode="auto">
              <a:xfrm>
                <a:off x="3200" y="3552"/>
                <a:ext cx="72" cy="88"/>
              </a:xfrm>
              <a:custGeom>
                <a:avLst/>
                <a:gdLst>
                  <a:gd name="T0" fmla="*/ 280 w 36"/>
                  <a:gd name="T1" fmla="*/ 48 h 44"/>
                  <a:gd name="T2" fmla="*/ 8 w 36"/>
                  <a:gd name="T3" fmla="*/ 0 h 44"/>
                  <a:gd name="T4" fmla="*/ 0 w 36"/>
                  <a:gd name="T5" fmla="*/ 8 h 44"/>
                  <a:gd name="T6" fmla="*/ 0 w 36"/>
                  <a:gd name="T7" fmla="*/ 264 h 44"/>
                  <a:gd name="T8" fmla="*/ 8 w 36"/>
                  <a:gd name="T9" fmla="*/ 288 h 44"/>
                  <a:gd name="T10" fmla="*/ 272 w 36"/>
                  <a:gd name="T11" fmla="*/ 352 h 44"/>
                  <a:gd name="T12" fmla="*/ 288 w 36"/>
                  <a:gd name="T13" fmla="*/ 344 h 44"/>
                  <a:gd name="T14" fmla="*/ 288 w 36"/>
                  <a:gd name="T15" fmla="*/ 64 h 44"/>
                  <a:gd name="T16" fmla="*/ 280 w 36"/>
                  <a:gd name="T17" fmla="*/ 4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4"/>
                  <a:gd name="T29" fmla="*/ 36 w 36"/>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4">
                    <a:moveTo>
                      <a:pt x="35" y="6"/>
                    </a:moveTo>
                    <a:cubicBezTo>
                      <a:pt x="15" y="3"/>
                      <a:pt x="3" y="1"/>
                      <a:pt x="1" y="0"/>
                    </a:cubicBezTo>
                    <a:cubicBezTo>
                      <a:pt x="0" y="0"/>
                      <a:pt x="0" y="1"/>
                      <a:pt x="0" y="1"/>
                    </a:cubicBezTo>
                    <a:cubicBezTo>
                      <a:pt x="0" y="1"/>
                      <a:pt x="0" y="31"/>
                      <a:pt x="0" y="33"/>
                    </a:cubicBezTo>
                    <a:cubicBezTo>
                      <a:pt x="0" y="35"/>
                      <a:pt x="0" y="35"/>
                      <a:pt x="1" y="36"/>
                    </a:cubicBezTo>
                    <a:cubicBezTo>
                      <a:pt x="1" y="36"/>
                      <a:pt x="28" y="43"/>
                      <a:pt x="34" y="44"/>
                    </a:cubicBezTo>
                    <a:cubicBezTo>
                      <a:pt x="36" y="44"/>
                      <a:pt x="36" y="43"/>
                      <a:pt x="36" y="43"/>
                    </a:cubicBezTo>
                    <a:cubicBezTo>
                      <a:pt x="36" y="43"/>
                      <a:pt x="36" y="9"/>
                      <a:pt x="36" y="8"/>
                    </a:cubicBezTo>
                    <a:cubicBezTo>
                      <a:pt x="36" y="7"/>
                      <a:pt x="36" y="6"/>
                      <a:pt x="35" y="6"/>
                    </a:cubicBezTo>
                    <a:close/>
                  </a:path>
                </a:pathLst>
              </a:custGeom>
              <a:solidFill>
                <a:srgbClr val="BE6600"/>
              </a:solidFill>
              <a:ln w="9525">
                <a:noFill/>
                <a:round/>
                <a:headEnd/>
                <a:tailEnd/>
              </a:ln>
            </p:spPr>
            <p:txBody>
              <a:bodyPr/>
              <a:lstStyle/>
              <a:p>
                <a:endParaRPr lang="en-US"/>
              </a:p>
            </p:txBody>
          </p:sp>
          <p:sp>
            <p:nvSpPr>
              <p:cNvPr id="4343" name="Freeform 443"/>
              <p:cNvSpPr>
                <a:spLocks noChangeAspect="1"/>
              </p:cNvSpPr>
              <p:nvPr/>
            </p:nvSpPr>
            <p:spPr bwMode="auto">
              <a:xfrm>
                <a:off x="3202" y="3554"/>
                <a:ext cx="68" cy="84"/>
              </a:xfrm>
              <a:custGeom>
                <a:avLst/>
                <a:gdLst>
                  <a:gd name="T0" fmla="*/ 264 w 34"/>
                  <a:gd name="T1" fmla="*/ 48 h 42"/>
                  <a:gd name="T2" fmla="*/ 8 w 34"/>
                  <a:gd name="T3" fmla="*/ 8 h 42"/>
                  <a:gd name="T4" fmla="*/ 0 w 34"/>
                  <a:gd name="T5" fmla="*/ 8 h 42"/>
                  <a:gd name="T6" fmla="*/ 0 w 34"/>
                  <a:gd name="T7" fmla="*/ 248 h 42"/>
                  <a:gd name="T8" fmla="*/ 8 w 34"/>
                  <a:gd name="T9" fmla="*/ 264 h 42"/>
                  <a:gd name="T10" fmla="*/ 256 w 34"/>
                  <a:gd name="T11" fmla="*/ 328 h 42"/>
                  <a:gd name="T12" fmla="*/ 272 w 34"/>
                  <a:gd name="T13" fmla="*/ 320 h 42"/>
                  <a:gd name="T14" fmla="*/ 272 w 34"/>
                  <a:gd name="T15" fmla="*/ 56 h 42"/>
                  <a:gd name="T16" fmla="*/ 264 w 34"/>
                  <a:gd name="T17" fmla="*/ 48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2"/>
                  <a:gd name="T29" fmla="*/ 34 w 3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2">
                    <a:moveTo>
                      <a:pt x="33" y="6"/>
                    </a:moveTo>
                    <a:cubicBezTo>
                      <a:pt x="14" y="3"/>
                      <a:pt x="3" y="1"/>
                      <a:pt x="1" y="1"/>
                    </a:cubicBezTo>
                    <a:cubicBezTo>
                      <a:pt x="0" y="0"/>
                      <a:pt x="0" y="1"/>
                      <a:pt x="0" y="1"/>
                    </a:cubicBezTo>
                    <a:cubicBezTo>
                      <a:pt x="0" y="1"/>
                      <a:pt x="0" y="29"/>
                      <a:pt x="0" y="31"/>
                    </a:cubicBezTo>
                    <a:cubicBezTo>
                      <a:pt x="0" y="33"/>
                      <a:pt x="0" y="33"/>
                      <a:pt x="1" y="33"/>
                    </a:cubicBezTo>
                    <a:cubicBezTo>
                      <a:pt x="1" y="34"/>
                      <a:pt x="26" y="40"/>
                      <a:pt x="32" y="41"/>
                    </a:cubicBezTo>
                    <a:cubicBezTo>
                      <a:pt x="33" y="42"/>
                      <a:pt x="34" y="40"/>
                      <a:pt x="34" y="40"/>
                    </a:cubicBezTo>
                    <a:cubicBezTo>
                      <a:pt x="34" y="40"/>
                      <a:pt x="34" y="9"/>
                      <a:pt x="34" y="7"/>
                    </a:cubicBezTo>
                    <a:cubicBezTo>
                      <a:pt x="34" y="7"/>
                      <a:pt x="34" y="6"/>
                      <a:pt x="33" y="6"/>
                    </a:cubicBezTo>
                    <a:close/>
                  </a:path>
                </a:pathLst>
              </a:custGeom>
              <a:solidFill>
                <a:srgbClr val="FDE5B7"/>
              </a:solidFill>
              <a:ln w="9525">
                <a:noFill/>
                <a:round/>
                <a:headEnd/>
                <a:tailEnd/>
              </a:ln>
            </p:spPr>
            <p:txBody>
              <a:bodyPr/>
              <a:lstStyle/>
              <a:p>
                <a:endParaRPr lang="en-US"/>
              </a:p>
            </p:txBody>
          </p:sp>
          <p:sp>
            <p:nvSpPr>
              <p:cNvPr id="4344" name="Freeform 444"/>
              <p:cNvSpPr>
                <a:spLocks noChangeAspect="1" noEditPoints="1"/>
              </p:cNvSpPr>
              <p:nvPr/>
            </p:nvSpPr>
            <p:spPr bwMode="auto">
              <a:xfrm>
                <a:off x="3202" y="3554"/>
                <a:ext cx="68" cy="84"/>
              </a:xfrm>
              <a:custGeom>
                <a:avLst/>
                <a:gdLst>
                  <a:gd name="T0" fmla="*/ 0 w 34"/>
                  <a:gd name="T1" fmla="*/ 8 h 42"/>
                  <a:gd name="T2" fmla="*/ 0 w 34"/>
                  <a:gd name="T3" fmla="*/ 8 h 42"/>
                  <a:gd name="T4" fmla="*/ 0 w 34"/>
                  <a:gd name="T5" fmla="*/ 248 h 42"/>
                  <a:gd name="T6" fmla="*/ 8 w 34"/>
                  <a:gd name="T7" fmla="*/ 272 h 42"/>
                  <a:gd name="T8" fmla="*/ 256 w 34"/>
                  <a:gd name="T9" fmla="*/ 336 h 42"/>
                  <a:gd name="T10" fmla="*/ 272 w 34"/>
                  <a:gd name="T11" fmla="*/ 320 h 42"/>
                  <a:gd name="T12" fmla="*/ 272 w 34"/>
                  <a:gd name="T13" fmla="*/ 56 h 42"/>
                  <a:gd name="T14" fmla="*/ 264 w 34"/>
                  <a:gd name="T15" fmla="*/ 48 h 42"/>
                  <a:gd name="T16" fmla="*/ 264 w 34"/>
                  <a:gd name="T17" fmla="*/ 48 h 42"/>
                  <a:gd name="T18" fmla="*/ 8 w 34"/>
                  <a:gd name="T19" fmla="*/ 0 h 42"/>
                  <a:gd name="T20" fmla="*/ 0 w 34"/>
                  <a:gd name="T21" fmla="*/ 8 h 42"/>
                  <a:gd name="T22" fmla="*/ 0 w 34"/>
                  <a:gd name="T23" fmla="*/ 8 h 42"/>
                  <a:gd name="T24" fmla="*/ 8 w 34"/>
                  <a:gd name="T25" fmla="*/ 8 h 42"/>
                  <a:gd name="T26" fmla="*/ 264 w 34"/>
                  <a:gd name="T27" fmla="*/ 48 h 42"/>
                  <a:gd name="T28" fmla="*/ 264 w 34"/>
                  <a:gd name="T29" fmla="*/ 56 h 42"/>
                  <a:gd name="T30" fmla="*/ 264 w 34"/>
                  <a:gd name="T31" fmla="*/ 320 h 42"/>
                  <a:gd name="T32" fmla="*/ 256 w 34"/>
                  <a:gd name="T33" fmla="*/ 328 h 42"/>
                  <a:gd name="T34" fmla="*/ 8 w 34"/>
                  <a:gd name="T35" fmla="*/ 264 h 42"/>
                  <a:gd name="T36" fmla="*/ 0 w 34"/>
                  <a:gd name="T37" fmla="*/ 248 h 42"/>
                  <a:gd name="T38" fmla="*/ 0 w 34"/>
                  <a:gd name="T39" fmla="*/ 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2"/>
                  <a:gd name="T62" fmla="*/ 34 w 34"/>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2">
                    <a:moveTo>
                      <a:pt x="0" y="1"/>
                    </a:moveTo>
                    <a:cubicBezTo>
                      <a:pt x="0" y="1"/>
                      <a:pt x="0" y="1"/>
                      <a:pt x="0" y="1"/>
                    </a:cubicBezTo>
                    <a:cubicBezTo>
                      <a:pt x="0" y="31"/>
                      <a:pt x="0" y="31"/>
                      <a:pt x="0" y="31"/>
                    </a:cubicBezTo>
                    <a:cubicBezTo>
                      <a:pt x="0" y="33"/>
                      <a:pt x="0" y="33"/>
                      <a:pt x="1" y="34"/>
                    </a:cubicBezTo>
                    <a:cubicBezTo>
                      <a:pt x="1" y="34"/>
                      <a:pt x="26" y="40"/>
                      <a:pt x="32" y="42"/>
                    </a:cubicBezTo>
                    <a:cubicBezTo>
                      <a:pt x="33" y="42"/>
                      <a:pt x="34" y="41"/>
                      <a:pt x="34" y="40"/>
                    </a:cubicBezTo>
                    <a:cubicBezTo>
                      <a:pt x="34" y="7"/>
                      <a:pt x="34" y="7"/>
                      <a:pt x="34" y="7"/>
                    </a:cubicBezTo>
                    <a:cubicBezTo>
                      <a:pt x="34" y="7"/>
                      <a:pt x="34" y="6"/>
                      <a:pt x="33" y="6"/>
                    </a:cubicBezTo>
                    <a:cubicBezTo>
                      <a:pt x="33" y="6"/>
                      <a:pt x="33" y="6"/>
                      <a:pt x="33" y="6"/>
                    </a:cubicBezTo>
                    <a:cubicBezTo>
                      <a:pt x="1" y="0"/>
                      <a:pt x="1" y="0"/>
                      <a:pt x="1" y="0"/>
                    </a:cubicBezTo>
                    <a:cubicBezTo>
                      <a:pt x="1" y="0"/>
                      <a:pt x="0" y="0"/>
                      <a:pt x="0" y="1"/>
                    </a:cubicBezTo>
                    <a:close/>
                    <a:moveTo>
                      <a:pt x="0" y="1"/>
                    </a:moveTo>
                    <a:cubicBezTo>
                      <a:pt x="1" y="1"/>
                      <a:pt x="1" y="1"/>
                      <a:pt x="1" y="1"/>
                    </a:cubicBezTo>
                    <a:cubicBezTo>
                      <a:pt x="33" y="6"/>
                      <a:pt x="33" y="6"/>
                      <a:pt x="33" y="6"/>
                    </a:cubicBezTo>
                    <a:cubicBezTo>
                      <a:pt x="33" y="6"/>
                      <a:pt x="33" y="7"/>
                      <a:pt x="33" y="7"/>
                    </a:cubicBezTo>
                    <a:cubicBezTo>
                      <a:pt x="33" y="40"/>
                      <a:pt x="33" y="40"/>
                      <a:pt x="33" y="40"/>
                    </a:cubicBezTo>
                    <a:cubicBezTo>
                      <a:pt x="33" y="40"/>
                      <a:pt x="33" y="41"/>
                      <a:pt x="32" y="41"/>
                    </a:cubicBezTo>
                    <a:cubicBezTo>
                      <a:pt x="26" y="40"/>
                      <a:pt x="1" y="33"/>
                      <a:pt x="1" y="33"/>
                    </a:cubicBezTo>
                    <a:cubicBezTo>
                      <a:pt x="0" y="33"/>
                      <a:pt x="0" y="33"/>
                      <a:pt x="0" y="31"/>
                    </a:cubicBezTo>
                    <a:cubicBezTo>
                      <a:pt x="0" y="1"/>
                      <a:pt x="0" y="1"/>
                      <a:pt x="0" y="1"/>
                    </a:cubicBezTo>
                    <a:close/>
                  </a:path>
                </a:pathLst>
              </a:custGeom>
              <a:solidFill>
                <a:srgbClr val="FBCD73"/>
              </a:solidFill>
              <a:ln w="9525">
                <a:noFill/>
                <a:round/>
                <a:headEnd/>
                <a:tailEnd/>
              </a:ln>
            </p:spPr>
            <p:txBody>
              <a:bodyPr/>
              <a:lstStyle/>
              <a:p>
                <a:endParaRPr lang="en-US"/>
              </a:p>
            </p:txBody>
          </p:sp>
        </p:grpSp>
        <p:sp>
          <p:nvSpPr>
            <p:cNvPr id="4206" name="Rectangle 445"/>
            <p:cNvSpPr>
              <a:spLocks noChangeArrowheads="1"/>
            </p:cNvSpPr>
            <p:nvPr/>
          </p:nvSpPr>
          <p:spPr bwMode="auto">
            <a:xfrm>
              <a:off x="6653350" y="4250080"/>
              <a:ext cx="573064" cy="168279"/>
            </a:xfrm>
            <a:prstGeom prst="rect">
              <a:avLst/>
            </a:prstGeom>
            <a:noFill/>
            <a:ln w="9525">
              <a:noFill/>
              <a:miter lim="800000"/>
              <a:headEnd/>
              <a:tailEnd/>
            </a:ln>
          </p:spPr>
          <p:txBody>
            <a:bodyPr wrap="none" lIns="91354" tIns="45676" rIns="91354" bIns="45676">
              <a:spAutoFit/>
            </a:bodyPr>
            <a:lstStyle/>
            <a:p>
              <a:r>
                <a:rPr lang="en-US" altLang="zh-CN" sz="500" b="1">
                  <a:ea typeface="宋体" pitchFamily="2" charset="-122"/>
                </a:rPr>
                <a:t>EMS (M2000)</a:t>
              </a:r>
            </a:p>
          </p:txBody>
        </p:sp>
        <p:sp>
          <p:nvSpPr>
            <p:cNvPr id="4207" name="Rectangle 446"/>
            <p:cNvSpPr>
              <a:spLocks noChangeArrowheads="1"/>
            </p:cNvSpPr>
            <p:nvPr/>
          </p:nvSpPr>
          <p:spPr bwMode="auto">
            <a:xfrm>
              <a:off x="7535159" y="4771067"/>
              <a:ext cx="311130" cy="215355"/>
            </a:xfrm>
            <a:prstGeom prst="rect">
              <a:avLst/>
            </a:prstGeom>
            <a:noFill/>
            <a:ln w="9525">
              <a:noFill/>
              <a:miter lim="800000"/>
              <a:headEnd/>
              <a:tailEnd/>
            </a:ln>
          </p:spPr>
          <p:txBody>
            <a:bodyPr wrap="none" lIns="91354" tIns="45676" rIns="91354" bIns="45676">
              <a:spAutoFit/>
            </a:bodyPr>
            <a:lstStyle/>
            <a:p>
              <a:r>
                <a:rPr lang="en-US" altLang="zh-CN" sz="800">
                  <a:ea typeface="宋体" pitchFamily="2" charset="-122"/>
                </a:rPr>
                <a:t>Sp</a:t>
              </a:r>
            </a:p>
          </p:txBody>
        </p:sp>
        <p:sp>
          <p:nvSpPr>
            <p:cNvPr id="4208" name="Text Box 94"/>
            <p:cNvSpPr txBox="1">
              <a:spLocks noChangeArrowheads="1"/>
            </p:cNvSpPr>
            <p:nvPr/>
          </p:nvSpPr>
          <p:spPr bwMode="gray">
            <a:xfrm>
              <a:off x="8699554" y="5545513"/>
              <a:ext cx="455593" cy="321574"/>
            </a:xfrm>
            <a:prstGeom prst="rect">
              <a:avLst/>
            </a:prstGeom>
            <a:noFill/>
            <a:ln w="9525" algn="ctr">
              <a:noFill/>
              <a:miter lim="800000"/>
              <a:headEnd/>
              <a:tailEnd/>
            </a:ln>
          </p:spPr>
          <p:txBody>
            <a:bodyPr lIns="0" tIns="41880" rIns="0" bIns="41880">
              <a:spAutoFit/>
            </a:bodyPr>
            <a:lstStyle/>
            <a:p>
              <a:pPr defTabSz="838200">
                <a:lnSpc>
                  <a:spcPct val="110000"/>
                </a:lnSpc>
                <a:buClr>
                  <a:srgbClr val="FF0000"/>
                </a:buClr>
                <a:buSzPct val="80000"/>
                <a:buFont typeface="Wingdings" pitchFamily="2" charset="2"/>
                <a:buNone/>
              </a:pPr>
              <a:r>
                <a:rPr lang="en-US" altLang="zh-CN" sz="700">
                  <a:ea typeface="宋体" pitchFamily="2" charset="-122"/>
                </a:rPr>
                <a:t>Corporate Services</a:t>
              </a:r>
            </a:p>
          </p:txBody>
        </p:sp>
      </p:grpSp>
      <p:sp>
        <p:nvSpPr>
          <p:cNvPr id="550" name="Rectangle 40"/>
          <p:cNvSpPr>
            <a:spLocks noChangeArrowheads="1"/>
          </p:cNvSpPr>
          <p:nvPr/>
        </p:nvSpPr>
        <p:spPr bwMode="gray">
          <a:xfrm>
            <a:off x="2482169" y="2590800"/>
            <a:ext cx="951617"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t>E2E </a:t>
            </a:r>
            <a:r>
              <a:rPr lang="en-US" altLang="zh-CN" sz="1400" b="1" dirty="0" err="1" smtClean="0"/>
              <a:t>QoS</a:t>
            </a:r>
            <a:endParaRPr lang="en-US" altLang="zh-CN" sz="1400" b="1" dirty="0"/>
          </a:p>
        </p:txBody>
      </p:sp>
      <p:sp>
        <p:nvSpPr>
          <p:cNvPr id="551" name="Rectangle 40"/>
          <p:cNvSpPr>
            <a:spLocks noChangeArrowheads="1"/>
          </p:cNvSpPr>
          <p:nvPr/>
        </p:nvSpPr>
        <p:spPr bwMode="gray">
          <a:xfrm>
            <a:off x="5233130" y="2552700"/>
            <a:ext cx="1458166"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t>Pool Resources</a:t>
            </a:r>
            <a:endParaRPr lang="en-US" altLang="zh-CN" sz="1400" b="1" dirty="0"/>
          </a:p>
        </p:txBody>
      </p:sp>
      <p:sp>
        <p:nvSpPr>
          <p:cNvPr id="552" name="Rectangle 40"/>
          <p:cNvSpPr>
            <a:spLocks noChangeArrowheads="1"/>
          </p:cNvSpPr>
          <p:nvPr/>
        </p:nvSpPr>
        <p:spPr bwMode="gray">
          <a:xfrm>
            <a:off x="5238079" y="3771900"/>
            <a:ext cx="1357176"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t>Common Core</a:t>
            </a:r>
            <a:endParaRPr lang="en-US" altLang="zh-CN" sz="1400" b="1" dirty="0"/>
          </a:p>
        </p:txBody>
      </p:sp>
      <p:sp>
        <p:nvSpPr>
          <p:cNvPr id="553" name="Rectangle 40"/>
          <p:cNvSpPr>
            <a:spLocks noChangeArrowheads="1"/>
          </p:cNvSpPr>
          <p:nvPr/>
        </p:nvSpPr>
        <p:spPr bwMode="gray">
          <a:xfrm>
            <a:off x="2456781" y="3695700"/>
            <a:ext cx="1240158" cy="312143"/>
          </a:xfrm>
          <a:prstGeom prst="rect">
            <a:avLst/>
          </a:prstGeom>
          <a:noFill/>
          <a:ln w="9525" algn="ctr">
            <a:noFill/>
            <a:miter lim="800000"/>
            <a:headEnd/>
            <a:tailEnd/>
          </a:ln>
        </p:spPr>
        <p:txBody>
          <a:bodyPr wrap="none" lIns="95763" tIns="47882" rIns="95763" bIns="47882">
            <a:spAutoFit/>
          </a:bodyPr>
          <a:lstStyle/>
          <a:p>
            <a:pPr algn="ctr" defTabSz="957263"/>
            <a:r>
              <a:rPr lang="en-US" altLang="zh-CN" sz="1400" b="1" dirty="0" smtClean="0"/>
              <a:t>RAN Sharing</a:t>
            </a:r>
            <a:endParaRPr lang="en-US" altLang="zh-CN" sz="1400" b="1" dirty="0"/>
          </a:p>
        </p:txBody>
      </p:sp>
      <p:pic>
        <p:nvPicPr>
          <p:cNvPr id="2" name="Picture 3"/>
          <p:cNvPicPr>
            <a:picLocks noChangeAspect="1" noChangeArrowheads="1"/>
          </p:cNvPicPr>
          <p:nvPr/>
        </p:nvPicPr>
        <p:blipFill>
          <a:blip r:embed="rId17" cstate="print"/>
          <a:srcRect/>
          <a:stretch>
            <a:fillRect/>
          </a:stretch>
        </p:blipFill>
        <p:spPr bwMode="auto">
          <a:xfrm>
            <a:off x="193830" y="4350720"/>
            <a:ext cx="4069494" cy="169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p:spPr>
        <p:txBody>
          <a:bodyPr/>
          <a:lstStyle/>
          <a:p>
            <a:pPr defTabSz="801688"/>
            <a:r>
              <a:rPr lang="de-DE"/>
              <a:t>Page </a:t>
            </a:r>
            <a:fld id="{F451C45B-1ABE-4885-BD0A-2E84C8D29AB6}" type="slidenum">
              <a:rPr lang="de-DE"/>
              <a:pPr defTabSz="801688"/>
              <a:t>42</a:t>
            </a:fld>
            <a:endParaRPr lang="en-GB"/>
          </a:p>
        </p:txBody>
      </p:sp>
      <p:sp>
        <p:nvSpPr>
          <p:cNvPr id="57347" name="AutoShape 2"/>
          <p:cNvSpPr>
            <a:spLocks noChangeArrowheads="1"/>
          </p:cNvSpPr>
          <p:nvPr/>
        </p:nvSpPr>
        <p:spPr bwMode="auto">
          <a:xfrm>
            <a:off x="4724400" y="2884488"/>
            <a:ext cx="1371600" cy="762000"/>
          </a:xfrm>
          <a:prstGeom prst="roundRect">
            <a:avLst>
              <a:gd name="adj" fmla="val 16667"/>
            </a:avLst>
          </a:prstGeom>
          <a:noFill/>
          <a:ln w="6350" algn="ctr">
            <a:solidFill>
              <a:srgbClr val="000000"/>
            </a:solidFill>
            <a:prstDash val="sysDot"/>
            <a:round/>
            <a:headEnd/>
            <a:tailEnd/>
          </a:ln>
        </p:spPr>
        <p:txBody>
          <a:bodyPr wrap="none" lIns="79200" tIns="39600" rIns="79200" bIns="39600" anchor="ctr">
            <a:spAutoFit/>
          </a:bodyPr>
          <a:lstStyle/>
          <a:p>
            <a:endParaRPr lang="en-US"/>
          </a:p>
        </p:txBody>
      </p:sp>
      <p:grpSp>
        <p:nvGrpSpPr>
          <p:cNvPr id="2" name="Group 4"/>
          <p:cNvGrpSpPr>
            <a:grpSpLocks/>
          </p:cNvGrpSpPr>
          <p:nvPr/>
        </p:nvGrpSpPr>
        <p:grpSpPr bwMode="auto">
          <a:xfrm>
            <a:off x="1752600" y="1436688"/>
            <a:ext cx="1600200" cy="696912"/>
            <a:chOff x="912" y="960"/>
            <a:chExt cx="1008" cy="439"/>
          </a:xfrm>
        </p:grpSpPr>
        <p:pic>
          <p:nvPicPr>
            <p:cNvPr id="57474" name="Picture 5" descr="图片777"/>
            <p:cNvPicPr>
              <a:picLocks noChangeAspect="1" noChangeArrowheads="1"/>
            </p:cNvPicPr>
            <p:nvPr/>
          </p:nvPicPr>
          <p:blipFill>
            <a:blip r:embed="rId3" cstate="print"/>
            <a:srcRect/>
            <a:stretch>
              <a:fillRect/>
            </a:stretch>
          </p:blipFill>
          <p:spPr bwMode="auto">
            <a:xfrm>
              <a:off x="912" y="960"/>
              <a:ext cx="1008" cy="439"/>
            </a:xfrm>
            <a:prstGeom prst="rect">
              <a:avLst/>
            </a:prstGeom>
            <a:noFill/>
            <a:ln w="9525">
              <a:noFill/>
              <a:miter lim="800000"/>
              <a:headEnd/>
              <a:tailEnd/>
            </a:ln>
          </p:spPr>
        </p:pic>
        <p:sp>
          <p:nvSpPr>
            <p:cNvPr id="57475" name="Text Box 6"/>
            <p:cNvSpPr txBox="1">
              <a:spLocks noChangeArrowheads="1"/>
            </p:cNvSpPr>
            <p:nvPr/>
          </p:nvSpPr>
          <p:spPr bwMode="gray">
            <a:xfrm>
              <a:off x="1216" y="1216"/>
              <a:ext cx="438"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GSM BSS</a:t>
              </a:r>
            </a:p>
          </p:txBody>
        </p:sp>
        <p:grpSp>
          <p:nvGrpSpPr>
            <p:cNvPr id="3" name="Group 7"/>
            <p:cNvGrpSpPr>
              <a:grpSpLocks/>
            </p:cNvGrpSpPr>
            <p:nvPr/>
          </p:nvGrpSpPr>
          <p:grpSpPr bwMode="auto">
            <a:xfrm>
              <a:off x="1088" y="960"/>
              <a:ext cx="240" cy="291"/>
              <a:chOff x="1088" y="1200"/>
              <a:chExt cx="240" cy="323"/>
            </a:xfrm>
          </p:grpSpPr>
          <p:grpSp>
            <p:nvGrpSpPr>
              <p:cNvPr id="4" name="Group 8"/>
              <p:cNvGrpSpPr>
                <a:grpSpLocks/>
              </p:cNvGrpSpPr>
              <p:nvPr/>
            </p:nvGrpSpPr>
            <p:grpSpPr bwMode="auto">
              <a:xfrm>
                <a:off x="1104" y="1200"/>
                <a:ext cx="211" cy="216"/>
                <a:chOff x="1130" y="1162"/>
                <a:chExt cx="570" cy="494"/>
              </a:xfrm>
            </p:grpSpPr>
            <p:pic>
              <p:nvPicPr>
                <p:cNvPr id="57508" name="Picture 9" descr="图片131"/>
                <p:cNvPicPr>
                  <a:picLocks noChangeAspect="1" noChangeArrowheads="1"/>
                </p:cNvPicPr>
                <p:nvPr/>
              </p:nvPicPr>
              <p:blipFill>
                <a:blip r:embed="rId4" cstate="print"/>
                <a:srcRect/>
                <a:stretch>
                  <a:fillRect/>
                </a:stretch>
              </p:blipFill>
              <p:spPr bwMode="auto">
                <a:xfrm>
                  <a:off x="1130" y="1162"/>
                  <a:ext cx="351" cy="432"/>
                </a:xfrm>
                <a:prstGeom prst="rect">
                  <a:avLst/>
                </a:prstGeom>
                <a:noFill/>
                <a:ln w="9525">
                  <a:noFill/>
                  <a:miter lim="800000"/>
                  <a:headEnd/>
                  <a:tailEnd/>
                </a:ln>
              </p:spPr>
            </p:pic>
            <p:pic>
              <p:nvPicPr>
                <p:cNvPr id="57509" name="Picture 10" descr="图片133"/>
                <p:cNvPicPr>
                  <a:picLocks noChangeAspect="1" noChangeArrowheads="1"/>
                </p:cNvPicPr>
                <p:nvPr/>
              </p:nvPicPr>
              <p:blipFill>
                <a:blip r:embed="rId5" cstate="print"/>
                <a:srcRect/>
                <a:stretch>
                  <a:fillRect/>
                </a:stretch>
              </p:blipFill>
              <p:spPr bwMode="auto">
                <a:xfrm>
                  <a:off x="1429" y="1162"/>
                  <a:ext cx="271" cy="494"/>
                </a:xfrm>
                <a:prstGeom prst="rect">
                  <a:avLst/>
                </a:prstGeom>
                <a:noFill/>
                <a:ln w="9525">
                  <a:noFill/>
                  <a:miter lim="800000"/>
                  <a:headEnd/>
                  <a:tailEnd/>
                </a:ln>
              </p:spPr>
            </p:pic>
          </p:grpSp>
          <p:sp>
            <p:nvSpPr>
              <p:cNvPr id="57507" name="Text Box 11"/>
              <p:cNvSpPr txBox="1">
                <a:spLocks noChangeArrowheads="1"/>
              </p:cNvSpPr>
              <p:nvPr/>
            </p:nvSpPr>
            <p:spPr bwMode="gray">
              <a:xfrm>
                <a:off x="1088" y="1352"/>
                <a:ext cx="240" cy="171"/>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000">
                    <a:solidFill>
                      <a:srgbClr val="006699"/>
                    </a:solidFill>
                    <a:latin typeface="FrutigerNext LT Regular" pitchFamily="34" charset="0"/>
                  </a:rPr>
                  <a:t>BTS</a:t>
                </a:r>
              </a:p>
            </p:txBody>
          </p:sp>
        </p:grpSp>
        <p:sp>
          <p:nvSpPr>
            <p:cNvPr id="57477" name="Text Box 12"/>
            <p:cNvSpPr txBox="1">
              <a:spLocks noChangeArrowheads="1"/>
            </p:cNvSpPr>
            <p:nvPr/>
          </p:nvSpPr>
          <p:spPr bwMode="gray">
            <a:xfrm>
              <a:off x="1392" y="1103"/>
              <a:ext cx="392" cy="154"/>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000">
                  <a:solidFill>
                    <a:srgbClr val="006699"/>
                  </a:solidFill>
                  <a:latin typeface="FrutigerNext LT Regular" pitchFamily="34" charset="0"/>
                </a:rPr>
                <a:t>BSC/PCU</a:t>
              </a:r>
            </a:p>
          </p:txBody>
        </p:sp>
        <p:grpSp>
          <p:nvGrpSpPr>
            <p:cNvPr id="5" name="Group 13"/>
            <p:cNvGrpSpPr>
              <a:grpSpLocks/>
            </p:cNvGrpSpPr>
            <p:nvPr/>
          </p:nvGrpSpPr>
          <p:grpSpPr bwMode="auto">
            <a:xfrm>
              <a:off x="1520" y="967"/>
              <a:ext cx="192" cy="178"/>
              <a:chOff x="1392" y="1200"/>
              <a:chExt cx="192" cy="197"/>
            </a:xfrm>
          </p:grpSpPr>
          <p:grpSp>
            <p:nvGrpSpPr>
              <p:cNvPr id="6" name="Group 14"/>
              <p:cNvGrpSpPr>
                <a:grpSpLocks noChangeAspect="1"/>
              </p:cNvGrpSpPr>
              <p:nvPr/>
            </p:nvGrpSpPr>
            <p:grpSpPr bwMode="auto">
              <a:xfrm>
                <a:off x="1478" y="1200"/>
                <a:ext cx="106" cy="193"/>
                <a:chOff x="2262" y="3341"/>
                <a:chExt cx="342" cy="625"/>
              </a:xfrm>
            </p:grpSpPr>
            <p:sp>
              <p:nvSpPr>
                <p:cNvPr id="57489" name="Freeform 15"/>
                <p:cNvSpPr>
                  <a:spLocks noChangeAspect="1"/>
                </p:cNvSpPr>
                <p:nvPr/>
              </p:nvSpPr>
              <p:spPr bwMode="auto">
                <a:xfrm>
                  <a:off x="2480" y="3379"/>
                  <a:ext cx="124" cy="587"/>
                </a:xfrm>
                <a:custGeom>
                  <a:avLst/>
                  <a:gdLst>
                    <a:gd name="T0" fmla="*/ 58 w 62"/>
                    <a:gd name="T1" fmla="*/ 3 h 293"/>
                    <a:gd name="T2" fmla="*/ 6 w 62"/>
                    <a:gd name="T3" fmla="*/ 31 h 293"/>
                    <a:gd name="T4" fmla="*/ 0 w 62"/>
                    <a:gd name="T5" fmla="*/ 290 h 293"/>
                    <a:gd name="T6" fmla="*/ 14 w 62"/>
                    <a:gd name="T7" fmla="*/ 287 h 293"/>
                    <a:gd name="T8" fmla="*/ 57 w 62"/>
                    <a:gd name="T9" fmla="*/ 244 h 293"/>
                    <a:gd name="T10" fmla="*/ 61 w 62"/>
                    <a:gd name="T11" fmla="*/ 232 h 293"/>
                    <a:gd name="T12" fmla="*/ 61 w 62"/>
                    <a:gd name="T13" fmla="*/ 12 h 293"/>
                    <a:gd name="T14" fmla="*/ 58 w 62"/>
                    <a:gd name="T15" fmla="*/ 3 h 29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93"/>
                    <a:gd name="T26" fmla="*/ 62 w 62"/>
                    <a:gd name="T27" fmla="*/ 293 h 2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93">
                      <a:moveTo>
                        <a:pt x="58" y="3"/>
                      </a:moveTo>
                      <a:cubicBezTo>
                        <a:pt x="56" y="0"/>
                        <a:pt x="6" y="31"/>
                        <a:pt x="6" y="31"/>
                      </a:cubicBezTo>
                      <a:cubicBezTo>
                        <a:pt x="0" y="290"/>
                        <a:pt x="0" y="290"/>
                        <a:pt x="0" y="290"/>
                      </a:cubicBezTo>
                      <a:cubicBezTo>
                        <a:pt x="0" y="290"/>
                        <a:pt x="7" y="293"/>
                        <a:pt x="14" y="287"/>
                      </a:cubicBezTo>
                      <a:cubicBezTo>
                        <a:pt x="21" y="280"/>
                        <a:pt x="53" y="248"/>
                        <a:pt x="57" y="244"/>
                      </a:cubicBezTo>
                      <a:cubicBezTo>
                        <a:pt x="62" y="238"/>
                        <a:pt x="61" y="232"/>
                        <a:pt x="61" y="232"/>
                      </a:cubicBezTo>
                      <a:cubicBezTo>
                        <a:pt x="61" y="12"/>
                        <a:pt x="61" y="12"/>
                        <a:pt x="61" y="12"/>
                      </a:cubicBezTo>
                      <a:cubicBezTo>
                        <a:pt x="61" y="12"/>
                        <a:pt x="61" y="5"/>
                        <a:pt x="58" y="3"/>
                      </a:cubicBezTo>
                      <a:close/>
                    </a:path>
                  </a:pathLst>
                </a:custGeom>
                <a:solidFill>
                  <a:srgbClr val="0B3C68"/>
                </a:solidFill>
                <a:ln w="9525">
                  <a:noFill/>
                  <a:round/>
                  <a:headEnd/>
                  <a:tailEnd/>
                </a:ln>
              </p:spPr>
              <p:txBody>
                <a:bodyPr/>
                <a:lstStyle/>
                <a:p>
                  <a:endParaRPr lang="en-US"/>
                </a:p>
              </p:txBody>
            </p:sp>
            <p:sp>
              <p:nvSpPr>
                <p:cNvPr id="57490" name="Freeform 16"/>
                <p:cNvSpPr>
                  <a:spLocks noChangeAspect="1"/>
                </p:cNvSpPr>
                <p:nvPr/>
              </p:nvSpPr>
              <p:spPr bwMode="auto">
                <a:xfrm>
                  <a:off x="2264" y="3341"/>
                  <a:ext cx="332" cy="112"/>
                </a:xfrm>
                <a:custGeom>
                  <a:avLst/>
                  <a:gdLst>
                    <a:gd name="T0" fmla="*/ 166 w 166"/>
                    <a:gd name="T1" fmla="*/ 22 h 56"/>
                    <a:gd name="T2" fmla="*/ 118 w 166"/>
                    <a:gd name="T3" fmla="*/ 56 h 56"/>
                    <a:gd name="T4" fmla="*/ 7 w 166"/>
                    <a:gd name="T5" fmla="*/ 35 h 56"/>
                    <a:gd name="T6" fmla="*/ 1 w 166"/>
                    <a:gd name="T7" fmla="*/ 40 h 56"/>
                    <a:gd name="T8" fmla="*/ 4 w 166"/>
                    <a:gd name="T9" fmla="*/ 32 h 56"/>
                    <a:gd name="T10" fmla="*/ 47 w 166"/>
                    <a:gd name="T11" fmla="*/ 1 h 56"/>
                    <a:gd name="T12" fmla="*/ 52 w 166"/>
                    <a:gd name="T13" fmla="*/ 0 h 56"/>
                    <a:gd name="T14" fmla="*/ 162 w 166"/>
                    <a:gd name="T15" fmla="*/ 19 h 56"/>
                    <a:gd name="T16" fmla="*/ 166 w 166"/>
                    <a:gd name="T17" fmla="*/ 2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56"/>
                    <a:gd name="T29" fmla="*/ 166 w 16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56">
                      <a:moveTo>
                        <a:pt x="166" y="22"/>
                      </a:moveTo>
                      <a:cubicBezTo>
                        <a:pt x="118" y="56"/>
                        <a:pt x="118" y="56"/>
                        <a:pt x="118" y="56"/>
                      </a:cubicBezTo>
                      <a:cubicBezTo>
                        <a:pt x="13" y="37"/>
                        <a:pt x="16" y="36"/>
                        <a:pt x="7" y="35"/>
                      </a:cubicBezTo>
                      <a:cubicBezTo>
                        <a:pt x="2" y="34"/>
                        <a:pt x="1" y="40"/>
                        <a:pt x="1" y="40"/>
                      </a:cubicBezTo>
                      <a:cubicBezTo>
                        <a:pt x="1" y="40"/>
                        <a:pt x="0" y="34"/>
                        <a:pt x="4" y="32"/>
                      </a:cubicBezTo>
                      <a:cubicBezTo>
                        <a:pt x="7" y="29"/>
                        <a:pt x="42" y="5"/>
                        <a:pt x="47" y="1"/>
                      </a:cubicBezTo>
                      <a:cubicBezTo>
                        <a:pt x="49" y="0"/>
                        <a:pt x="52" y="0"/>
                        <a:pt x="52" y="0"/>
                      </a:cubicBezTo>
                      <a:cubicBezTo>
                        <a:pt x="52" y="0"/>
                        <a:pt x="159" y="19"/>
                        <a:pt x="162" y="19"/>
                      </a:cubicBezTo>
                      <a:cubicBezTo>
                        <a:pt x="165" y="20"/>
                        <a:pt x="166" y="22"/>
                        <a:pt x="166" y="22"/>
                      </a:cubicBezTo>
                      <a:close/>
                    </a:path>
                  </a:pathLst>
                </a:custGeom>
                <a:solidFill>
                  <a:srgbClr val="456488"/>
                </a:solidFill>
                <a:ln w="9525">
                  <a:noFill/>
                  <a:round/>
                  <a:headEnd/>
                  <a:tailEnd/>
                </a:ln>
              </p:spPr>
              <p:txBody>
                <a:bodyPr/>
                <a:lstStyle/>
                <a:p>
                  <a:endParaRPr lang="en-US"/>
                </a:p>
              </p:txBody>
            </p:sp>
            <p:sp>
              <p:nvSpPr>
                <p:cNvPr id="57491" name="Freeform 17"/>
                <p:cNvSpPr>
                  <a:spLocks noChangeAspect="1"/>
                </p:cNvSpPr>
                <p:nvPr/>
              </p:nvSpPr>
              <p:spPr bwMode="auto">
                <a:xfrm>
                  <a:off x="2488" y="3383"/>
                  <a:ext cx="112" cy="82"/>
                </a:xfrm>
                <a:custGeom>
                  <a:avLst/>
                  <a:gdLst>
                    <a:gd name="T0" fmla="*/ 56 w 56"/>
                    <a:gd name="T1" fmla="*/ 5 h 41"/>
                    <a:gd name="T2" fmla="*/ 53 w 56"/>
                    <a:gd name="T3" fmla="*/ 0 h 41"/>
                    <a:gd name="T4" fmla="*/ 0 w 56"/>
                    <a:gd name="T5" fmla="*/ 32 h 41"/>
                    <a:gd name="T6" fmla="*/ 7 w 56"/>
                    <a:gd name="T7" fmla="*/ 41 h 41"/>
                    <a:gd name="T8" fmla="*/ 0 60000 65536"/>
                    <a:gd name="T9" fmla="*/ 0 60000 65536"/>
                    <a:gd name="T10" fmla="*/ 0 60000 65536"/>
                    <a:gd name="T11" fmla="*/ 0 60000 65536"/>
                    <a:gd name="T12" fmla="*/ 0 w 56"/>
                    <a:gd name="T13" fmla="*/ 0 h 41"/>
                    <a:gd name="T14" fmla="*/ 56 w 56"/>
                    <a:gd name="T15" fmla="*/ 41 h 41"/>
                  </a:gdLst>
                  <a:ahLst/>
                  <a:cxnLst>
                    <a:cxn ang="T8">
                      <a:pos x="T0" y="T1"/>
                    </a:cxn>
                    <a:cxn ang="T9">
                      <a:pos x="T2" y="T3"/>
                    </a:cxn>
                    <a:cxn ang="T10">
                      <a:pos x="T4" y="T5"/>
                    </a:cxn>
                    <a:cxn ang="T11">
                      <a:pos x="T6" y="T7"/>
                    </a:cxn>
                  </a:cxnLst>
                  <a:rect l="T12" t="T13" r="T14" b="T15"/>
                  <a:pathLst>
                    <a:path w="56" h="41">
                      <a:moveTo>
                        <a:pt x="56" y="5"/>
                      </a:moveTo>
                      <a:cubicBezTo>
                        <a:pt x="56" y="4"/>
                        <a:pt x="56" y="2"/>
                        <a:pt x="53" y="0"/>
                      </a:cubicBezTo>
                      <a:cubicBezTo>
                        <a:pt x="50" y="0"/>
                        <a:pt x="0" y="32"/>
                        <a:pt x="0" y="32"/>
                      </a:cubicBezTo>
                      <a:cubicBezTo>
                        <a:pt x="7" y="41"/>
                        <a:pt x="7" y="41"/>
                        <a:pt x="7" y="41"/>
                      </a:cubicBezTo>
                    </a:path>
                  </a:pathLst>
                </a:custGeom>
                <a:solidFill>
                  <a:srgbClr val="5D7695"/>
                </a:solidFill>
                <a:ln w="9525">
                  <a:noFill/>
                  <a:round/>
                  <a:headEnd/>
                  <a:tailEnd/>
                </a:ln>
              </p:spPr>
              <p:txBody>
                <a:bodyPr/>
                <a:lstStyle/>
                <a:p>
                  <a:endParaRPr lang="en-US"/>
                </a:p>
              </p:txBody>
            </p:sp>
            <p:sp>
              <p:nvSpPr>
                <p:cNvPr id="57492" name="Freeform 18"/>
                <p:cNvSpPr>
                  <a:spLocks noChangeAspect="1"/>
                </p:cNvSpPr>
                <p:nvPr/>
              </p:nvSpPr>
              <p:spPr bwMode="auto">
                <a:xfrm>
                  <a:off x="2266" y="3409"/>
                  <a:ext cx="236" cy="555"/>
                </a:xfrm>
                <a:custGeom>
                  <a:avLst/>
                  <a:gdLst>
                    <a:gd name="T0" fmla="*/ 114 w 118"/>
                    <a:gd name="T1" fmla="*/ 20 h 277"/>
                    <a:gd name="T2" fmla="*/ 6 w 118"/>
                    <a:gd name="T3" fmla="*/ 1 h 277"/>
                    <a:gd name="T4" fmla="*/ 0 w 118"/>
                    <a:gd name="T5" fmla="*/ 5 h 277"/>
                    <a:gd name="T6" fmla="*/ 0 w 118"/>
                    <a:gd name="T7" fmla="*/ 239 h 277"/>
                    <a:gd name="T8" fmla="*/ 6 w 118"/>
                    <a:gd name="T9" fmla="*/ 251 h 277"/>
                    <a:gd name="T10" fmla="*/ 109 w 118"/>
                    <a:gd name="T11" fmla="*/ 276 h 277"/>
                    <a:gd name="T12" fmla="*/ 118 w 118"/>
                    <a:gd name="T13" fmla="*/ 268 h 277"/>
                    <a:gd name="T14" fmla="*/ 118 w 118"/>
                    <a:gd name="T15" fmla="*/ 26 h 277"/>
                    <a:gd name="T16" fmla="*/ 114 w 118"/>
                    <a:gd name="T17" fmla="*/ 20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277"/>
                    <a:gd name="T29" fmla="*/ 118 w 118"/>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277">
                      <a:moveTo>
                        <a:pt x="114" y="20"/>
                      </a:moveTo>
                      <a:cubicBezTo>
                        <a:pt x="15" y="2"/>
                        <a:pt x="14" y="2"/>
                        <a:pt x="6" y="1"/>
                      </a:cubicBezTo>
                      <a:cubicBezTo>
                        <a:pt x="0" y="0"/>
                        <a:pt x="0" y="5"/>
                        <a:pt x="0" y="5"/>
                      </a:cubicBezTo>
                      <a:cubicBezTo>
                        <a:pt x="0" y="5"/>
                        <a:pt x="0" y="228"/>
                        <a:pt x="0" y="239"/>
                      </a:cubicBezTo>
                      <a:cubicBezTo>
                        <a:pt x="0" y="249"/>
                        <a:pt x="1" y="250"/>
                        <a:pt x="6" y="251"/>
                      </a:cubicBezTo>
                      <a:cubicBezTo>
                        <a:pt x="8" y="252"/>
                        <a:pt x="78" y="269"/>
                        <a:pt x="109" y="276"/>
                      </a:cubicBezTo>
                      <a:cubicBezTo>
                        <a:pt x="116" y="277"/>
                        <a:pt x="118" y="268"/>
                        <a:pt x="118" y="268"/>
                      </a:cubicBezTo>
                      <a:cubicBezTo>
                        <a:pt x="118" y="268"/>
                        <a:pt x="118" y="32"/>
                        <a:pt x="118" y="26"/>
                      </a:cubicBezTo>
                      <a:cubicBezTo>
                        <a:pt x="118" y="22"/>
                        <a:pt x="115" y="20"/>
                        <a:pt x="114" y="20"/>
                      </a:cubicBezTo>
                      <a:close/>
                    </a:path>
                  </a:pathLst>
                </a:custGeom>
                <a:solidFill>
                  <a:srgbClr val="D3DBE4"/>
                </a:solidFill>
                <a:ln w="9525">
                  <a:noFill/>
                  <a:round/>
                  <a:headEnd/>
                  <a:tailEnd/>
                </a:ln>
              </p:spPr>
              <p:txBody>
                <a:bodyPr/>
                <a:lstStyle/>
                <a:p>
                  <a:endParaRPr lang="en-US"/>
                </a:p>
              </p:txBody>
            </p:sp>
            <p:sp>
              <p:nvSpPr>
                <p:cNvPr id="57493" name="Freeform 19"/>
                <p:cNvSpPr>
                  <a:spLocks noChangeAspect="1"/>
                </p:cNvSpPr>
                <p:nvPr/>
              </p:nvSpPr>
              <p:spPr bwMode="auto">
                <a:xfrm>
                  <a:off x="2264" y="3407"/>
                  <a:ext cx="236" cy="60"/>
                </a:xfrm>
                <a:custGeom>
                  <a:avLst/>
                  <a:gdLst>
                    <a:gd name="T0" fmla="*/ 3 w 118"/>
                    <a:gd name="T1" fmla="*/ 3 h 30"/>
                    <a:gd name="T2" fmla="*/ 10 w 118"/>
                    <a:gd name="T3" fmla="*/ 13 h 30"/>
                    <a:gd name="T4" fmla="*/ 107 w 118"/>
                    <a:gd name="T5" fmla="*/ 30 h 30"/>
                    <a:gd name="T6" fmla="*/ 118 w 118"/>
                    <a:gd name="T7" fmla="*/ 23 h 30"/>
                    <a:gd name="T8" fmla="*/ 108 w 118"/>
                    <a:gd name="T9" fmla="*/ 19 h 30"/>
                    <a:gd name="T10" fmla="*/ 3 w 118"/>
                    <a:gd name="T11" fmla="*/ 2 h 30"/>
                    <a:gd name="T12" fmla="*/ 3 w 118"/>
                    <a:gd name="T13" fmla="*/ 3 h 30"/>
                    <a:gd name="T14" fmla="*/ 0 60000 65536"/>
                    <a:gd name="T15" fmla="*/ 0 60000 65536"/>
                    <a:gd name="T16" fmla="*/ 0 60000 65536"/>
                    <a:gd name="T17" fmla="*/ 0 60000 65536"/>
                    <a:gd name="T18" fmla="*/ 0 60000 65536"/>
                    <a:gd name="T19" fmla="*/ 0 60000 65536"/>
                    <a:gd name="T20" fmla="*/ 0 60000 65536"/>
                    <a:gd name="T21" fmla="*/ 0 w 118"/>
                    <a:gd name="T22" fmla="*/ 0 h 30"/>
                    <a:gd name="T23" fmla="*/ 118 w 1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0">
                      <a:moveTo>
                        <a:pt x="3" y="3"/>
                      </a:moveTo>
                      <a:cubicBezTo>
                        <a:pt x="3" y="3"/>
                        <a:pt x="7" y="11"/>
                        <a:pt x="10" y="13"/>
                      </a:cubicBezTo>
                      <a:cubicBezTo>
                        <a:pt x="16" y="16"/>
                        <a:pt x="107" y="30"/>
                        <a:pt x="107" y="30"/>
                      </a:cubicBezTo>
                      <a:cubicBezTo>
                        <a:pt x="107" y="30"/>
                        <a:pt x="113" y="29"/>
                        <a:pt x="118" y="23"/>
                      </a:cubicBezTo>
                      <a:cubicBezTo>
                        <a:pt x="117" y="20"/>
                        <a:pt x="113" y="20"/>
                        <a:pt x="108" y="19"/>
                      </a:cubicBezTo>
                      <a:cubicBezTo>
                        <a:pt x="106" y="18"/>
                        <a:pt x="7" y="0"/>
                        <a:pt x="3" y="2"/>
                      </a:cubicBezTo>
                      <a:cubicBezTo>
                        <a:pt x="0" y="4"/>
                        <a:pt x="3" y="3"/>
                        <a:pt x="3" y="3"/>
                      </a:cubicBezTo>
                      <a:close/>
                    </a:path>
                  </a:pathLst>
                </a:custGeom>
                <a:solidFill>
                  <a:srgbClr val="EEF3F7"/>
                </a:solidFill>
                <a:ln w="9525">
                  <a:noFill/>
                  <a:round/>
                  <a:headEnd/>
                  <a:tailEnd/>
                </a:ln>
              </p:spPr>
              <p:txBody>
                <a:bodyPr/>
                <a:lstStyle/>
                <a:p>
                  <a:endParaRPr lang="en-US"/>
                </a:p>
              </p:txBody>
            </p:sp>
            <p:sp>
              <p:nvSpPr>
                <p:cNvPr id="57494" name="Freeform 20"/>
                <p:cNvSpPr>
                  <a:spLocks noChangeAspect="1"/>
                </p:cNvSpPr>
                <p:nvPr/>
              </p:nvSpPr>
              <p:spPr bwMode="auto">
                <a:xfrm>
                  <a:off x="2272" y="3409"/>
                  <a:ext cx="224" cy="58"/>
                </a:xfrm>
                <a:custGeom>
                  <a:avLst/>
                  <a:gdLst>
                    <a:gd name="T0" fmla="*/ 8 w 112"/>
                    <a:gd name="T1" fmla="*/ 11 h 29"/>
                    <a:gd name="T2" fmla="*/ 64 w 112"/>
                    <a:gd name="T3" fmla="*/ 23 h 29"/>
                    <a:gd name="T4" fmla="*/ 101 w 112"/>
                    <a:gd name="T5" fmla="*/ 29 h 29"/>
                    <a:gd name="T6" fmla="*/ 112 w 112"/>
                    <a:gd name="T7" fmla="*/ 19 h 29"/>
                    <a:gd name="T8" fmla="*/ 0 w 112"/>
                    <a:gd name="T9" fmla="*/ 0 h 29"/>
                    <a:gd name="T10" fmla="*/ 8 w 112"/>
                    <a:gd name="T11" fmla="*/ 11 h 29"/>
                    <a:gd name="T12" fmla="*/ 0 60000 65536"/>
                    <a:gd name="T13" fmla="*/ 0 60000 65536"/>
                    <a:gd name="T14" fmla="*/ 0 60000 65536"/>
                    <a:gd name="T15" fmla="*/ 0 60000 65536"/>
                    <a:gd name="T16" fmla="*/ 0 60000 65536"/>
                    <a:gd name="T17" fmla="*/ 0 60000 65536"/>
                    <a:gd name="T18" fmla="*/ 0 w 112"/>
                    <a:gd name="T19" fmla="*/ 0 h 29"/>
                    <a:gd name="T20" fmla="*/ 112 w 11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2" h="29">
                      <a:moveTo>
                        <a:pt x="8" y="11"/>
                      </a:moveTo>
                      <a:cubicBezTo>
                        <a:pt x="13" y="15"/>
                        <a:pt x="64" y="23"/>
                        <a:pt x="64" y="23"/>
                      </a:cubicBezTo>
                      <a:cubicBezTo>
                        <a:pt x="101" y="29"/>
                        <a:pt x="101" y="29"/>
                        <a:pt x="101" y="29"/>
                      </a:cubicBezTo>
                      <a:cubicBezTo>
                        <a:pt x="101" y="29"/>
                        <a:pt x="108" y="27"/>
                        <a:pt x="112" y="19"/>
                      </a:cubicBezTo>
                      <a:cubicBezTo>
                        <a:pt x="90" y="15"/>
                        <a:pt x="89" y="15"/>
                        <a:pt x="0" y="0"/>
                      </a:cubicBezTo>
                      <a:cubicBezTo>
                        <a:pt x="0" y="0"/>
                        <a:pt x="3" y="7"/>
                        <a:pt x="8" y="11"/>
                      </a:cubicBezTo>
                      <a:close/>
                    </a:path>
                  </a:pathLst>
                </a:custGeom>
                <a:solidFill>
                  <a:srgbClr val="B1C0D0"/>
                </a:solidFill>
                <a:ln w="9525">
                  <a:noFill/>
                  <a:round/>
                  <a:headEnd/>
                  <a:tailEnd/>
                </a:ln>
              </p:spPr>
              <p:txBody>
                <a:bodyPr/>
                <a:lstStyle/>
                <a:p>
                  <a:endParaRPr lang="en-US"/>
                </a:p>
              </p:txBody>
            </p:sp>
            <p:sp>
              <p:nvSpPr>
                <p:cNvPr id="57495" name="Freeform 21"/>
                <p:cNvSpPr>
                  <a:spLocks noChangeAspect="1"/>
                </p:cNvSpPr>
                <p:nvPr/>
              </p:nvSpPr>
              <p:spPr bwMode="auto">
                <a:xfrm>
                  <a:off x="2286" y="3431"/>
                  <a:ext cx="198" cy="513"/>
                </a:xfrm>
                <a:custGeom>
                  <a:avLst/>
                  <a:gdLst>
                    <a:gd name="T0" fmla="*/ 95 w 99"/>
                    <a:gd name="T1" fmla="*/ 18 h 256"/>
                    <a:gd name="T2" fmla="*/ 5 w 99"/>
                    <a:gd name="T3" fmla="*/ 1 h 256"/>
                    <a:gd name="T4" fmla="*/ 0 w 99"/>
                    <a:gd name="T5" fmla="*/ 5 h 256"/>
                    <a:gd name="T6" fmla="*/ 0 w 99"/>
                    <a:gd name="T7" fmla="*/ 222 h 256"/>
                    <a:gd name="T8" fmla="*/ 5 w 99"/>
                    <a:gd name="T9" fmla="*/ 233 h 256"/>
                    <a:gd name="T10" fmla="*/ 91 w 99"/>
                    <a:gd name="T11" fmla="*/ 254 h 256"/>
                    <a:gd name="T12" fmla="*/ 99 w 99"/>
                    <a:gd name="T13" fmla="*/ 248 h 256"/>
                    <a:gd name="T14" fmla="*/ 99 w 99"/>
                    <a:gd name="T15" fmla="*/ 24 h 256"/>
                    <a:gd name="T16" fmla="*/ 95 w 99"/>
                    <a:gd name="T17" fmla="*/ 18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256"/>
                    <a:gd name="T29" fmla="*/ 99 w 99"/>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256">
                      <a:moveTo>
                        <a:pt x="95" y="18"/>
                      </a:moveTo>
                      <a:cubicBezTo>
                        <a:pt x="12" y="1"/>
                        <a:pt x="12" y="3"/>
                        <a:pt x="5" y="1"/>
                      </a:cubicBezTo>
                      <a:cubicBezTo>
                        <a:pt x="0" y="0"/>
                        <a:pt x="0" y="5"/>
                        <a:pt x="0" y="5"/>
                      </a:cubicBezTo>
                      <a:cubicBezTo>
                        <a:pt x="0" y="5"/>
                        <a:pt x="0" y="212"/>
                        <a:pt x="0" y="222"/>
                      </a:cubicBezTo>
                      <a:cubicBezTo>
                        <a:pt x="0" y="231"/>
                        <a:pt x="1" y="232"/>
                        <a:pt x="5" y="233"/>
                      </a:cubicBezTo>
                      <a:cubicBezTo>
                        <a:pt x="18" y="238"/>
                        <a:pt x="77" y="251"/>
                        <a:pt x="91" y="254"/>
                      </a:cubicBezTo>
                      <a:cubicBezTo>
                        <a:pt x="98" y="256"/>
                        <a:pt x="99" y="248"/>
                        <a:pt x="99" y="248"/>
                      </a:cubicBezTo>
                      <a:cubicBezTo>
                        <a:pt x="99" y="248"/>
                        <a:pt x="99" y="29"/>
                        <a:pt x="99" y="24"/>
                      </a:cubicBezTo>
                      <a:cubicBezTo>
                        <a:pt x="99" y="19"/>
                        <a:pt x="97" y="18"/>
                        <a:pt x="95" y="18"/>
                      </a:cubicBezTo>
                      <a:close/>
                    </a:path>
                  </a:pathLst>
                </a:custGeom>
                <a:solidFill>
                  <a:srgbClr val="A5B7C9"/>
                </a:solidFill>
                <a:ln w="9525">
                  <a:noFill/>
                  <a:round/>
                  <a:headEnd/>
                  <a:tailEnd/>
                </a:ln>
              </p:spPr>
              <p:txBody>
                <a:bodyPr/>
                <a:lstStyle/>
                <a:p>
                  <a:endParaRPr lang="en-US"/>
                </a:p>
              </p:txBody>
            </p:sp>
            <p:sp>
              <p:nvSpPr>
                <p:cNvPr id="57496" name="Freeform 22"/>
                <p:cNvSpPr>
                  <a:spLocks noChangeAspect="1"/>
                </p:cNvSpPr>
                <p:nvPr/>
              </p:nvSpPr>
              <p:spPr bwMode="auto">
                <a:xfrm>
                  <a:off x="2476" y="3465"/>
                  <a:ext cx="8" cy="477"/>
                </a:xfrm>
                <a:custGeom>
                  <a:avLst/>
                  <a:gdLst>
                    <a:gd name="T0" fmla="*/ 8 w 8"/>
                    <a:gd name="T1" fmla="*/ 477 h 477"/>
                    <a:gd name="T2" fmla="*/ 0 w 8"/>
                    <a:gd name="T3" fmla="*/ 477 h 477"/>
                    <a:gd name="T4" fmla="*/ 0 w 8"/>
                    <a:gd name="T5" fmla="*/ 2 h 477"/>
                    <a:gd name="T6" fmla="*/ 8 w 8"/>
                    <a:gd name="T7" fmla="*/ 0 h 477"/>
                    <a:gd name="T8" fmla="*/ 8 w 8"/>
                    <a:gd name="T9" fmla="*/ 477 h 477"/>
                    <a:gd name="T10" fmla="*/ 8 w 8"/>
                    <a:gd name="T11" fmla="*/ 477 h 477"/>
                    <a:gd name="T12" fmla="*/ 0 60000 65536"/>
                    <a:gd name="T13" fmla="*/ 0 60000 65536"/>
                    <a:gd name="T14" fmla="*/ 0 60000 65536"/>
                    <a:gd name="T15" fmla="*/ 0 60000 65536"/>
                    <a:gd name="T16" fmla="*/ 0 60000 65536"/>
                    <a:gd name="T17" fmla="*/ 0 60000 65536"/>
                    <a:gd name="T18" fmla="*/ 0 w 8"/>
                    <a:gd name="T19" fmla="*/ 0 h 477"/>
                    <a:gd name="T20" fmla="*/ 8 w 8"/>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8" h="477">
                      <a:moveTo>
                        <a:pt x="8" y="477"/>
                      </a:moveTo>
                      <a:lnTo>
                        <a:pt x="0" y="477"/>
                      </a:lnTo>
                      <a:lnTo>
                        <a:pt x="0" y="2"/>
                      </a:lnTo>
                      <a:lnTo>
                        <a:pt x="8" y="0"/>
                      </a:lnTo>
                      <a:lnTo>
                        <a:pt x="8" y="477"/>
                      </a:lnTo>
                      <a:close/>
                    </a:path>
                  </a:pathLst>
                </a:custGeom>
                <a:solidFill>
                  <a:srgbClr val="9EACB4"/>
                </a:solidFill>
                <a:ln w="9525">
                  <a:noFill/>
                  <a:round/>
                  <a:headEnd/>
                  <a:tailEnd/>
                </a:ln>
              </p:spPr>
              <p:txBody>
                <a:bodyPr/>
                <a:lstStyle/>
                <a:p>
                  <a:endParaRPr lang="en-US"/>
                </a:p>
              </p:txBody>
            </p:sp>
            <p:sp>
              <p:nvSpPr>
                <p:cNvPr id="57497" name="Freeform 23"/>
                <p:cNvSpPr>
                  <a:spLocks noChangeAspect="1"/>
                </p:cNvSpPr>
                <p:nvPr/>
              </p:nvSpPr>
              <p:spPr bwMode="auto">
                <a:xfrm>
                  <a:off x="2284" y="3433"/>
                  <a:ext cx="8" cy="464"/>
                </a:xfrm>
                <a:custGeom>
                  <a:avLst/>
                  <a:gdLst>
                    <a:gd name="T0" fmla="*/ 8 w 8"/>
                    <a:gd name="T1" fmla="*/ 462 h 464"/>
                    <a:gd name="T2" fmla="*/ 0 w 8"/>
                    <a:gd name="T3" fmla="*/ 464 h 464"/>
                    <a:gd name="T4" fmla="*/ 0 w 8"/>
                    <a:gd name="T5" fmla="*/ 0 h 464"/>
                    <a:gd name="T6" fmla="*/ 8 w 8"/>
                    <a:gd name="T7" fmla="*/ 0 h 464"/>
                    <a:gd name="T8" fmla="*/ 8 w 8"/>
                    <a:gd name="T9" fmla="*/ 462 h 464"/>
                    <a:gd name="T10" fmla="*/ 8 w 8"/>
                    <a:gd name="T11" fmla="*/ 462 h 464"/>
                    <a:gd name="T12" fmla="*/ 0 60000 65536"/>
                    <a:gd name="T13" fmla="*/ 0 60000 65536"/>
                    <a:gd name="T14" fmla="*/ 0 60000 65536"/>
                    <a:gd name="T15" fmla="*/ 0 60000 65536"/>
                    <a:gd name="T16" fmla="*/ 0 60000 65536"/>
                    <a:gd name="T17" fmla="*/ 0 60000 65536"/>
                    <a:gd name="T18" fmla="*/ 0 w 8"/>
                    <a:gd name="T19" fmla="*/ 0 h 464"/>
                    <a:gd name="T20" fmla="*/ 8 w 8"/>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8" h="464">
                      <a:moveTo>
                        <a:pt x="8" y="462"/>
                      </a:moveTo>
                      <a:lnTo>
                        <a:pt x="0" y="464"/>
                      </a:lnTo>
                      <a:lnTo>
                        <a:pt x="0" y="0"/>
                      </a:lnTo>
                      <a:lnTo>
                        <a:pt x="8" y="0"/>
                      </a:lnTo>
                      <a:lnTo>
                        <a:pt x="8" y="462"/>
                      </a:lnTo>
                      <a:close/>
                    </a:path>
                  </a:pathLst>
                </a:custGeom>
                <a:solidFill>
                  <a:srgbClr val="EFF2F6"/>
                </a:solidFill>
                <a:ln w="9525">
                  <a:noFill/>
                  <a:round/>
                  <a:headEnd/>
                  <a:tailEnd/>
                </a:ln>
              </p:spPr>
              <p:txBody>
                <a:bodyPr/>
                <a:lstStyle/>
                <a:p>
                  <a:endParaRPr lang="en-US"/>
                </a:p>
              </p:txBody>
            </p:sp>
            <p:sp>
              <p:nvSpPr>
                <p:cNvPr id="57498" name="Freeform 24"/>
                <p:cNvSpPr>
                  <a:spLocks noChangeAspect="1"/>
                </p:cNvSpPr>
                <p:nvPr/>
              </p:nvSpPr>
              <p:spPr bwMode="auto">
                <a:xfrm>
                  <a:off x="2268" y="3895"/>
                  <a:ext cx="226" cy="67"/>
                </a:xfrm>
                <a:custGeom>
                  <a:avLst/>
                  <a:gdLst>
                    <a:gd name="T0" fmla="*/ 0 w 113"/>
                    <a:gd name="T1" fmla="*/ 6 h 33"/>
                    <a:gd name="T2" fmla="*/ 12 w 113"/>
                    <a:gd name="T3" fmla="*/ 0 h 33"/>
                    <a:gd name="T4" fmla="*/ 105 w 113"/>
                    <a:gd name="T5" fmla="*/ 22 h 33"/>
                    <a:gd name="T6" fmla="*/ 113 w 113"/>
                    <a:gd name="T7" fmla="*/ 33 h 33"/>
                    <a:gd name="T8" fmla="*/ 51 w 113"/>
                    <a:gd name="T9" fmla="*/ 20 h 33"/>
                    <a:gd name="T10" fmla="*/ 0 w 113"/>
                    <a:gd name="T11" fmla="*/ 6 h 33"/>
                    <a:gd name="T12" fmla="*/ 0 60000 65536"/>
                    <a:gd name="T13" fmla="*/ 0 60000 65536"/>
                    <a:gd name="T14" fmla="*/ 0 60000 65536"/>
                    <a:gd name="T15" fmla="*/ 0 60000 65536"/>
                    <a:gd name="T16" fmla="*/ 0 60000 65536"/>
                    <a:gd name="T17" fmla="*/ 0 60000 65536"/>
                    <a:gd name="T18" fmla="*/ 0 w 113"/>
                    <a:gd name="T19" fmla="*/ 0 h 33"/>
                    <a:gd name="T20" fmla="*/ 113 w 11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3" h="33">
                      <a:moveTo>
                        <a:pt x="0" y="6"/>
                      </a:moveTo>
                      <a:cubicBezTo>
                        <a:pt x="0" y="6"/>
                        <a:pt x="4" y="0"/>
                        <a:pt x="12" y="0"/>
                      </a:cubicBezTo>
                      <a:cubicBezTo>
                        <a:pt x="19" y="2"/>
                        <a:pt x="105" y="22"/>
                        <a:pt x="105" y="22"/>
                      </a:cubicBezTo>
                      <a:cubicBezTo>
                        <a:pt x="105" y="22"/>
                        <a:pt x="112" y="23"/>
                        <a:pt x="113" y="33"/>
                      </a:cubicBezTo>
                      <a:cubicBezTo>
                        <a:pt x="91" y="30"/>
                        <a:pt x="51" y="20"/>
                        <a:pt x="51" y="20"/>
                      </a:cubicBezTo>
                      <a:cubicBezTo>
                        <a:pt x="51" y="20"/>
                        <a:pt x="0" y="8"/>
                        <a:pt x="0" y="6"/>
                      </a:cubicBezTo>
                      <a:close/>
                    </a:path>
                  </a:pathLst>
                </a:custGeom>
                <a:solidFill>
                  <a:srgbClr val="8BA6BD"/>
                </a:solidFill>
                <a:ln w="9525">
                  <a:noFill/>
                  <a:round/>
                  <a:headEnd/>
                  <a:tailEnd/>
                </a:ln>
              </p:spPr>
              <p:txBody>
                <a:bodyPr/>
                <a:lstStyle/>
                <a:p>
                  <a:endParaRPr lang="en-US"/>
                </a:p>
              </p:txBody>
            </p:sp>
            <p:sp>
              <p:nvSpPr>
                <p:cNvPr id="57499" name="Freeform 25"/>
                <p:cNvSpPr>
                  <a:spLocks noChangeAspect="1" noEditPoints="1"/>
                </p:cNvSpPr>
                <p:nvPr/>
              </p:nvSpPr>
              <p:spPr bwMode="auto">
                <a:xfrm>
                  <a:off x="2262" y="3405"/>
                  <a:ext cx="244" cy="561"/>
                </a:xfrm>
                <a:custGeom>
                  <a:avLst/>
                  <a:gdLst>
                    <a:gd name="T0" fmla="*/ 2 w 122"/>
                    <a:gd name="T1" fmla="*/ 2 h 280"/>
                    <a:gd name="T2" fmla="*/ 0 w 122"/>
                    <a:gd name="T3" fmla="*/ 7 h 280"/>
                    <a:gd name="T4" fmla="*/ 0 w 122"/>
                    <a:gd name="T5" fmla="*/ 241 h 280"/>
                    <a:gd name="T6" fmla="*/ 7 w 122"/>
                    <a:gd name="T7" fmla="*/ 255 h 280"/>
                    <a:gd name="T8" fmla="*/ 110 w 122"/>
                    <a:gd name="T9" fmla="*/ 279 h 280"/>
                    <a:gd name="T10" fmla="*/ 117 w 122"/>
                    <a:gd name="T11" fmla="*/ 279 h 280"/>
                    <a:gd name="T12" fmla="*/ 122 w 122"/>
                    <a:gd name="T13" fmla="*/ 271 h 280"/>
                    <a:gd name="T14" fmla="*/ 122 w 122"/>
                    <a:gd name="T15" fmla="*/ 270 h 280"/>
                    <a:gd name="T16" fmla="*/ 122 w 122"/>
                    <a:gd name="T17" fmla="*/ 28 h 280"/>
                    <a:gd name="T18" fmla="*/ 117 w 122"/>
                    <a:gd name="T19" fmla="*/ 20 h 280"/>
                    <a:gd name="T20" fmla="*/ 116 w 122"/>
                    <a:gd name="T21" fmla="*/ 20 h 280"/>
                    <a:gd name="T22" fmla="*/ 67 w 122"/>
                    <a:gd name="T23" fmla="*/ 11 h 280"/>
                    <a:gd name="T24" fmla="*/ 8 w 122"/>
                    <a:gd name="T25" fmla="*/ 1 h 280"/>
                    <a:gd name="T26" fmla="*/ 2 w 122"/>
                    <a:gd name="T27" fmla="*/ 2 h 280"/>
                    <a:gd name="T28" fmla="*/ 3 w 122"/>
                    <a:gd name="T29" fmla="*/ 3 h 280"/>
                    <a:gd name="T30" fmla="*/ 7 w 122"/>
                    <a:gd name="T31" fmla="*/ 3 h 280"/>
                    <a:gd name="T32" fmla="*/ 66 w 122"/>
                    <a:gd name="T33" fmla="*/ 13 h 280"/>
                    <a:gd name="T34" fmla="*/ 115 w 122"/>
                    <a:gd name="T35" fmla="*/ 22 h 280"/>
                    <a:gd name="T36" fmla="*/ 120 w 122"/>
                    <a:gd name="T37" fmla="*/ 27 h 280"/>
                    <a:gd name="T38" fmla="*/ 120 w 122"/>
                    <a:gd name="T39" fmla="*/ 270 h 280"/>
                    <a:gd name="T40" fmla="*/ 116 w 122"/>
                    <a:gd name="T41" fmla="*/ 275 h 280"/>
                    <a:gd name="T42" fmla="*/ 113 w 122"/>
                    <a:gd name="T43" fmla="*/ 277 h 280"/>
                    <a:gd name="T44" fmla="*/ 8 w 122"/>
                    <a:gd name="T45" fmla="*/ 253 h 280"/>
                    <a:gd name="T46" fmla="*/ 2 w 122"/>
                    <a:gd name="T47" fmla="*/ 241 h 280"/>
                    <a:gd name="T48" fmla="*/ 2 w 122"/>
                    <a:gd name="T49" fmla="*/ 4 h 280"/>
                    <a:gd name="T50" fmla="*/ 3 w 122"/>
                    <a:gd name="T51" fmla="*/ 3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280"/>
                    <a:gd name="T80" fmla="*/ 122 w 122"/>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280">
                      <a:moveTo>
                        <a:pt x="2" y="2"/>
                      </a:moveTo>
                      <a:cubicBezTo>
                        <a:pt x="0" y="4"/>
                        <a:pt x="0" y="6"/>
                        <a:pt x="0" y="7"/>
                      </a:cubicBezTo>
                      <a:cubicBezTo>
                        <a:pt x="0" y="241"/>
                        <a:pt x="0" y="241"/>
                        <a:pt x="0" y="241"/>
                      </a:cubicBezTo>
                      <a:cubicBezTo>
                        <a:pt x="0" y="252"/>
                        <a:pt x="1" y="253"/>
                        <a:pt x="7" y="255"/>
                      </a:cubicBezTo>
                      <a:cubicBezTo>
                        <a:pt x="10" y="256"/>
                        <a:pt x="82" y="273"/>
                        <a:pt x="110" y="279"/>
                      </a:cubicBezTo>
                      <a:cubicBezTo>
                        <a:pt x="112" y="280"/>
                        <a:pt x="115" y="280"/>
                        <a:pt x="117" y="279"/>
                      </a:cubicBezTo>
                      <a:cubicBezTo>
                        <a:pt x="121" y="276"/>
                        <a:pt x="122" y="271"/>
                        <a:pt x="122" y="271"/>
                      </a:cubicBezTo>
                      <a:cubicBezTo>
                        <a:pt x="122" y="270"/>
                        <a:pt x="122" y="270"/>
                        <a:pt x="122" y="270"/>
                      </a:cubicBezTo>
                      <a:cubicBezTo>
                        <a:pt x="122" y="28"/>
                        <a:pt x="122" y="28"/>
                        <a:pt x="122" y="28"/>
                      </a:cubicBezTo>
                      <a:cubicBezTo>
                        <a:pt x="122" y="22"/>
                        <a:pt x="118" y="20"/>
                        <a:pt x="117" y="20"/>
                      </a:cubicBezTo>
                      <a:cubicBezTo>
                        <a:pt x="116" y="20"/>
                        <a:pt x="116" y="20"/>
                        <a:pt x="116" y="20"/>
                      </a:cubicBezTo>
                      <a:cubicBezTo>
                        <a:pt x="67" y="11"/>
                        <a:pt x="67" y="11"/>
                        <a:pt x="67" y="11"/>
                      </a:cubicBezTo>
                      <a:cubicBezTo>
                        <a:pt x="8" y="1"/>
                        <a:pt x="8" y="1"/>
                        <a:pt x="8" y="1"/>
                      </a:cubicBezTo>
                      <a:cubicBezTo>
                        <a:pt x="6" y="0"/>
                        <a:pt x="3" y="1"/>
                        <a:pt x="2" y="2"/>
                      </a:cubicBezTo>
                      <a:close/>
                      <a:moveTo>
                        <a:pt x="3" y="3"/>
                      </a:moveTo>
                      <a:cubicBezTo>
                        <a:pt x="4" y="2"/>
                        <a:pt x="6" y="2"/>
                        <a:pt x="7" y="3"/>
                      </a:cubicBezTo>
                      <a:cubicBezTo>
                        <a:pt x="66" y="13"/>
                        <a:pt x="66" y="13"/>
                        <a:pt x="66" y="13"/>
                      </a:cubicBezTo>
                      <a:cubicBezTo>
                        <a:pt x="115" y="22"/>
                        <a:pt x="115" y="22"/>
                        <a:pt x="115" y="22"/>
                      </a:cubicBezTo>
                      <a:cubicBezTo>
                        <a:pt x="117" y="22"/>
                        <a:pt x="120" y="24"/>
                        <a:pt x="120" y="27"/>
                      </a:cubicBezTo>
                      <a:cubicBezTo>
                        <a:pt x="120" y="27"/>
                        <a:pt x="120" y="269"/>
                        <a:pt x="120" y="270"/>
                      </a:cubicBezTo>
                      <a:cubicBezTo>
                        <a:pt x="120" y="271"/>
                        <a:pt x="118" y="274"/>
                        <a:pt x="116" y="275"/>
                      </a:cubicBezTo>
                      <a:cubicBezTo>
                        <a:pt x="115" y="276"/>
                        <a:pt x="114" y="277"/>
                        <a:pt x="113" y="277"/>
                      </a:cubicBezTo>
                      <a:cubicBezTo>
                        <a:pt x="80" y="269"/>
                        <a:pt x="11" y="253"/>
                        <a:pt x="8" y="253"/>
                      </a:cubicBezTo>
                      <a:cubicBezTo>
                        <a:pt x="4" y="251"/>
                        <a:pt x="2" y="249"/>
                        <a:pt x="2" y="241"/>
                      </a:cubicBezTo>
                      <a:cubicBezTo>
                        <a:pt x="2" y="4"/>
                        <a:pt x="2" y="4"/>
                        <a:pt x="2" y="4"/>
                      </a:cubicBezTo>
                      <a:cubicBezTo>
                        <a:pt x="2" y="4"/>
                        <a:pt x="2" y="3"/>
                        <a:pt x="3" y="3"/>
                      </a:cubicBezTo>
                      <a:close/>
                    </a:path>
                  </a:pathLst>
                </a:custGeom>
                <a:solidFill>
                  <a:srgbClr val="D3DBE4"/>
                </a:solidFill>
                <a:ln w="9525">
                  <a:noFill/>
                  <a:round/>
                  <a:headEnd/>
                  <a:tailEnd/>
                </a:ln>
              </p:spPr>
              <p:txBody>
                <a:bodyPr/>
                <a:lstStyle/>
                <a:p>
                  <a:endParaRPr lang="en-US"/>
                </a:p>
              </p:txBody>
            </p:sp>
            <p:sp>
              <p:nvSpPr>
                <p:cNvPr id="57500" name="Freeform 26"/>
                <p:cNvSpPr>
                  <a:spLocks noChangeAspect="1" noEditPoints="1"/>
                </p:cNvSpPr>
                <p:nvPr/>
              </p:nvSpPr>
              <p:spPr bwMode="auto">
                <a:xfrm>
                  <a:off x="2296" y="3447"/>
                  <a:ext cx="174" cy="475"/>
                </a:xfrm>
                <a:custGeom>
                  <a:avLst/>
                  <a:gdLst>
                    <a:gd name="T0" fmla="*/ 0 w 174"/>
                    <a:gd name="T1" fmla="*/ 290 h 475"/>
                    <a:gd name="T2" fmla="*/ 174 w 174"/>
                    <a:gd name="T3" fmla="*/ 364 h 475"/>
                    <a:gd name="T4" fmla="*/ 0 w 174"/>
                    <a:gd name="T5" fmla="*/ 326 h 475"/>
                    <a:gd name="T6" fmla="*/ 0 w 174"/>
                    <a:gd name="T7" fmla="*/ 302 h 475"/>
                    <a:gd name="T8" fmla="*/ 174 w 174"/>
                    <a:gd name="T9" fmla="*/ 354 h 475"/>
                    <a:gd name="T10" fmla="*/ 0 w 174"/>
                    <a:gd name="T11" fmla="*/ 316 h 475"/>
                    <a:gd name="T12" fmla="*/ 0 w 174"/>
                    <a:gd name="T13" fmla="*/ 280 h 475"/>
                    <a:gd name="T14" fmla="*/ 174 w 174"/>
                    <a:gd name="T15" fmla="*/ 276 h 475"/>
                    <a:gd name="T16" fmla="*/ 0 w 174"/>
                    <a:gd name="T17" fmla="*/ 238 h 475"/>
                    <a:gd name="T18" fmla="*/ 0 w 174"/>
                    <a:gd name="T19" fmla="*/ 246 h 475"/>
                    <a:gd name="T20" fmla="*/ 174 w 174"/>
                    <a:gd name="T21" fmla="*/ 310 h 475"/>
                    <a:gd name="T22" fmla="*/ 0 w 174"/>
                    <a:gd name="T23" fmla="*/ 272 h 475"/>
                    <a:gd name="T24" fmla="*/ 0 w 174"/>
                    <a:gd name="T25" fmla="*/ 258 h 475"/>
                    <a:gd name="T26" fmla="*/ 174 w 174"/>
                    <a:gd name="T27" fmla="*/ 430 h 475"/>
                    <a:gd name="T28" fmla="*/ 0 w 174"/>
                    <a:gd name="T29" fmla="*/ 392 h 475"/>
                    <a:gd name="T30" fmla="*/ 0 w 174"/>
                    <a:gd name="T31" fmla="*/ 422 h 475"/>
                    <a:gd name="T32" fmla="*/ 174 w 174"/>
                    <a:gd name="T33" fmla="*/ 442 h 475"/>
                    <a:gd name="T34" fmla="*/ 0 w 174"/>
                    <a:gd name="T35" fmla="*/ 404 h 475"/>
                    <a:gd name="T36" fmla="*/ 0 w 174"/>
                    <a:gd name="T37" fmla="*/ 412 h 475"/>
                    <a:gd name="T38" fmla="*/ 0 w 174"/>
                    <a:gd name="T39" fmla="*/ 0 h 475"/>
                    <a:gd name="T40" fmla="*/ 174 w 174"/>
                    <a:gd name="T41" fmla="*/ 36 h 475"/>
                    <a:gd name="T42" fmla="*/ 0 w 174"/>
                    <a:gd name="T43" fmla="*/ 334 h 475"/>
                    <a:gd name="T44" fmla="*/ 174 w 174"/>
                    <a:gd name="T45" fmla="*/ 264 h 475"/>
                    <a:gd name="T46" fmla="*/ 0 w 174"/>
                    <a:gd name="T47" fmla="*/ 228 h 475"/>
                    <a:gd name="T48" fmla="*/ 0 w 174"/>
                    <a:gd name="T49" fmla="*/ 368 h 475"/>
                    <a:gd name="T50" fmla="*/ 174 w 174"/>
                    <a:gd name="T51" fmla="*/ 398 h 475"/>
                    <a:gd name="T52" fmla="*/ 0 w 174"/>
                    <a:gd name="T53" fmla="*/ 360 h 475"/>
                    <a:gd name="T54" fmla="*/ 0 w 174"/>
                    <a:gd name="T55" fmla="*/ 378 h 475"/>
                    <a:gd name="T56" fmla="*/ 174 w 174"/>
                    <a:gd name="T57" fmla="*/ 386 h 475"/>
                    <a:gd name="T58" fmla="*/ 0 w 174"/>
                    <a:gd name="T59" fmla="*/ 348 h 475"/>
                    <a:gd name="T60" fmla="*/ 0 w 174"/>
                    <a:gd name="T61" fmla="*/ 68 h 475"/>
                    <a:gd name="T62" fmla="*/ 174 w 174"/>
                    <a:gd name="T63" fmla="*/ 96 h 475"/>
                    <a:gd name="T64" fmla="*/ 0 w 174"/>
                    <a:gd name="T65" fmla="*/ 60 h 475"/>
                    <a:gd name="T66" fmla="*/ 0 w 174"/>
                    <a:gd name="T67" fmla="*/ 78 h 475"/>
                    <a:gd name="T68" fmla="*/ 174 w 174"/>
                    <a:gd name="T69" fmla="*/ 130 h 475"/>
                    <a:gd name="T70" fmla="*/ 0 w 174"/>
                    <a:gd name="T71" fmla="*/ 92 h 475"/>
                    <a:gd name="T72" fmla="*/ 0 w 174"/>
                    <a:gd name="T73" fmla="*/ 100 h 475"/>
                    <a:gd name="T74" fmla="*/ 174 w 174"/>
                    <a:gd name="T75" fmla="*/ 62 h 475"/>
                    <a:gd name="T76" fmla="*/ 0 w 174"/>
                    <a:gd name="T77" fmla="*/ 26 h 475"/>
                    <a:gd name="T78" fmla="*/ 0 w 174"/>
                    <a:gd name="T79" fmla="*/ 10 h 475"/>
                    <a:gd name="T80" fmla="*/ 174 w 174"/>
                    <a:gd name="T81" fmla="*/ 86 h 475"/>
                    <a:gd name="T82" fmla="*/ 0 w 174"/>
                    <a:gd name="T83" fmla="*/ 48 h 475"/>
                    <a:gd name="T84" fmla="*/ 0 w 174"/>
                    <a:gd name="T85" fmla="*/ 34 h 475"/>
                    <a:gd name="T86" fmla="*/ 174 w 174"/>
                    <a:gd name="T87" fmla="*/ 152 h 475"/>
                    <a:gd name="T88" fmla="*/ 0 w 174"/>
                    <a:gd name="T89" fmla="*/ 116 h 475"/>
                    <a:gd name="T90" fmla="*/ 0 w 174"/>
                    <a:gd name="T91" fmla="*/ 190 h 475"/>
                    <a:gd name="T92" fmla="*/ 174 w 174"/>
                    <a:gd name="T93" fmla="*/ 220 h 475"/>
                    <a:gd name="T94" fmla="*/ 0 w 174"/>
                    <a:gd name="T95" fmla="*/ 182 h 475"/>
                    <a:gd name="T96" fmla="*/ 0 w 174"/>
                    <a:gd name="T97" fmla="*/ 168 h 475"/>
                    <a:gd name="T98" fmla="*/ 174 w 174"/>
                    <a:gd name="T99" fmla="*/ 254 h 475"/>
                    <a:gd name="T100" fmla="*/ 0 w 174"/>
                    <a:gd name="T101" fmla="*/ 216 h 475"/>
                    <a:gd name="T102" fmla="*/ 0 w 174"/>
                    <a:gd name="T103" fmla="*/ 202 h 475"/>
                    <a:gd name="T104" fmla="*/ 174 w 174"/>
                    <a:gd name="T105" fmla="*/ 164 h 475"/>
                    <a:gd name="T106" fmla="*/ 0 w 174"/>
                    <a:gd name="T107" fmla="*/ 126 h 475"/>
                    <a:gd name="T108" fmla="*/ 0 w 174"/>
                    <a:gd name="T109" fmla="*/ 134 h 475"/>
                    <a:gd name="T110" fmla="*/ 174 w 174"/>
                    <a:gd name="T111" fmla="*/ 198 h 475"/>
                    <a:gd name="T112" fmla="*/ 0 w 174"/>
                    <a:gd name="T113" fmla="*/ 160 h 475"/>
                    <a:gd name="T114" fmla="*/ 0 w 174"/>
                    <a:gd name="T115" fmla="*/ 146 h 475"/>
                    <a:gd name="T116" fmla="*/ 174 w 174"/>
                    <a:gd name="T117" fmla="*/ 475 h 475"/>
                    <a:gd name="T118" fmla="*/ 0 w 174"/>
                    <a:gd name="T119" fmla="*/ 436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475"/>
                    <a:gd name="T182" fmla="*/ 174 w 174"/>
                    <a:gd name="T183" fmla="*/ 475 h 4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475">
                      <a:moveTo>
                        <a:pt x="0" y="294"/>
                      </a:moveTo>
                      <a:lnTo>
                        <a:pt x="174" y="332"/>
                      </a:lnTo>
                      <a:lnTo>
                        <a:pt x="174" y="328"/>
                      </a:lnTo>
                      <a:lnTo>
                        <a:pt x="0" y="290"/>
                      </a:lnTo>
                      <a:lnTo>
                        <a:pt x="0" y="294"/>
                      </a:lnTo>
                      <a:close/>
                      <a:moveTo>
                        <a:pt x="0" y="326"/>
                      </a:moveTo>
                      <a:lnTo>
                        <a:pt x="174" y="364"/>
                      </a:lnTo>
                      <a:lnTo>
                        <a:pt x="174" y="362"/>
                      </a:lnTo>
                      <a:lnTo>
                        <a:pt x="0" y="324"/>
                      </a:lnTo>
                      <a:lnTo>
                        <a:pt x="0" y="326"/>
                      </a:lnTo>
                      <a:close/>
                      <a:moveTo>
                        <a:pt x="0" y="304"/>
                      </a:moveTo>
                      <a:lnTo>
                        <a:pt x="174" y="342"/>
                      </a:lnTo>
                      <a:lnTo>
                        <a:pt x="174" y="340"/>
                      </a:lnTo>
                      <a:lnTo>
                        <a:pt x="0" y="302"/>
                      </a:lnTo>
                      <a:lnTo>
                        <a:pt x="0" y="304"/>
                      </a:lnTo>
                      <a:close/>
                      <a:moveTo>
                        <a:pt x="0" y="316"/>
                      </a:moveTo>
                      <a:lnTo>
                        <a:pt x="174" y="354"/>
                      </a:lnTo>
                      <a:lnTo>
                        <a:pt x="174" y="350"/>
                      </a:lnTo>
                      <a:lnTo>
                        <a:pt x="0" y="312"/>
                      </a:lnTo>
                      <a:lnTo>
                        <a:pt x="0" y="316"/>
                      </a:lnTo>
                      <a:close/>
                      <a:moveTo>
                        <a:pt x="0" y="282"/>
                      </a:moveTo>
                      <a:lnTo>
                        <a:pt x="174" y="320"/>
                      </a:lnTo>
                      <a:lnTo>
                        <a:pt x="174" y="318"/>
                      </a:lnTo>
                      <a:lnTo>
                        <a:pt x="0" y="280"/>
                      </a:lnTo>
                      <a:lnTo>
                        <a:pt x="0" y="282"/>
                      </a:lnTo>
                      <a:close/>
                      <a:moveTo>
                        <a:pt x="0" y="238"/>
                      </a:moveTo>
                      <a:lnTo>
                        <a:pt x="174" y="276"/>
                      </a:lnTo>
                      <a:lnTo>
                        <a:pt x="174" y="272"/>
                      </a:lnTo>
                      <a:lnTo>
                        <a:pt x="0" y="236"/>
                      </a:lnTo>
                      <a:lnTo>
                        <a:pt x="0" y="238"/>
                      </a:lnTo>
                      <a:close/>
                      <a:moveTo>
                        <a:pt x="0" y="250"/>
                      </a:moveTo>
                      <a:lnTo>
                        <a:pt x="174" y="288"/>
                      </a:lnTo>
                      <a:lnTo>
                        <a:pt x="174" y="284"/>
                      </a:lnTo>
                      <a:lnTo>
                        <a:pt x="0" y="246"/>
                      </a:lnTo>
                      <a:lnTo>
                        <a:pt x="0" y="250"/>
                      </a:lnTo>
                      <a:close/>
                      <a:moveTo>
                        <a:pt x="0" y="272"/>
                      </a:moveTo>
                      <a:lnTo>
                        <a:pt x="174" y="310"/>
                      </a:lnTo>
                      <a:lnTo>
                        <a:pt x="174" y="306"/>
                      </a:lnTo>
                      <a:lnTo>
                        <a:pt x="0" y="270"/>
                      </a:lnTo>
                      <a:lnTo>
                        <a:pt x="0" y="272"/>
                      </a:lnTo>
                      <a:close/>
                      <a:moveTo>
                        <a:pt x="0" y="262"/>
                      </a:moveTo>
                      <a:lnTo>
                        <a:pt x="174" y="298"/>
                      </a:lnTo>
                      <a:lnTo>
                        <a:pt x="174" y="296"/>
                      </a:lnTo>
                      <a:lnTo>
                        <a:pt x="0" y="258"/>
                      </a:lnTo>
                      <a:lnTo>
                        <a:pt x="0" y="262"/>
                      </a:lnTo>
                      <a:close/>
                      <a:moveTo>
                        <a:pt x="0" y="392"/>
                      </a:moveTo>
                      <a:lnTo>
                        <a:pt x="174" y="430"/>
                      </a:lnTo>
                      <a:lnTo>
                        <a:pt x="174" y="428"/>
                      </a:lnTo>
                      <a:lnTo>
                        <a:pt x="0" y="390"/>
                      </a:lnTo>
                      <a:lnTo>
                        <a:pt x="0" y="392"/>
                      </a:lnTo>
                      <a:close/>
                      <a:moveTo>
                        <a:pt x="0" y="426"/>
                      </a:moveTo>
                      <a:lnTo>
                        <a:pt x="174" y="465"/>
                      </a:lnTo>
                      <a:lnTo>
                        <a:pt x="174" y="461"/>
                      </a:lnTo>
                      <a:lnTo>
                        <a:pt x="0" y="422"/>
                      </a:lnTo>
                      <a:lnTo>
                        <a:pt x="0" y="426"/>
                      </a:lnTo>
                      <a:close/>
                      <a:moveTo>
                        <a:pt x="0" y="404"/>
                      </a:moveTo>
                      <a:lnTo>
                        <a:pt x="174" y="442"/>
                      </a:lnTo>
                      <a:lnTo>
                        <a:pt x="174" y="438"/>
                      </a:lnTo>
                      <a:lnTo>
                        <a:pt x="0" y="400"/>
                      </a:lnTo>
                      <a:lnTo>
                        <a:pt x="0" y="404"/>
                      </a:lnTo>
                      <a:close/>
                      <a:moveTo>
                        <a:pt x="0" y="414"/>
                      </a:moveTo>
                      <a:lnTo>
                        <a:pt x="174" y="452"/>
                      </a:lnTo>
                      <a:lnTo>
                        <a:pt x="174" y="450"/>
                      </a:lnTo>
                      <a:lnTo>
                        <a:pt x="0" y="412"/>
                      </a:lnTo>
                      <a:lnTo>
                        <a:pt x="0" y="414"/>
                      </a:lnTo>
                      <a:close/>
                      <a:moveTo>
                        <a:pt x="174" y="36"/>
                      </a:moveTo>
                      <a:lnTo>
                        <a:pt x="0" y="0"/>
                      </a:lnTo>
                      <a:lnTo>
                        <a:pt x="0" y="4"/>
                      </a:lnTo>
                      <a:lnTo>
                        <a:pt x="174" y="40"/>
                      </a:lnTo>
                      <a:lnTo>
                        <a:pt x="174" y="36"/>
                      </a:lnTo>
                      <a:close/>
                      <a:moveTo>
                        <a:pt x="0" y="338"/>
                      </a:moveTo>
                      <a:lnTo>
                        <a:pt x="174" y="376"/>
                      </a:lnTo>
                      <a:lnTo>
                        <a:pt x="174" y="372"/>
                      </a:lnTo>
                      <a:lnTo>
                        <a:pt x="0" y="334"/>
                      </a:lnTo>
                      <a:lnTo>
                        <a:pt x="0" y="338"/>
                      </a:lnTo>
                      <a:close/>
                      <a:moveTo>
                        <a:pt x="0" y="228"/>
                      </a:moveTo>
                      <a:lnTo>
                        <a:pt x="174" y="264"/>
                      </a:lnTo>
                      <a:lnTo>
                        <a:pt x="174" y="262"/>
                      </a:lnTo>
                      <a:lnTo>
                        <a:pt x="0" y="224"/>
                      </a:lnTo>
                      <a:lnTo>
                        <a:pt x="0" y="228"/>
                      </a:lnTo>
                      <a:close/>
                      <a:moveTo>
                        <a:pt x="0" y="370"/>
                      </a:moveTo>
                      <a:lnTo>
                        <a:pt x="174" y="408"/>
                      </a:lnTo>
                      <a:lnTo>
                        <a:pt x="174" y="406"/>
                      </a:lnTo>
                      <a:lnTo>
                        <a:pt x="0" y="368"/>
                      </a:lnTo>
                      <a:lnTo>
                        <a:pt x="0" y="370"/>
                      </a:lnTo>
                      <a:close/>
                      <a:moveTo>
                        <a:pt x="0" y="360"/>
                      </a:moveTo>
                      <a:lnTo>
                        <a:pt x="174" y="398"/>
                      </a:lnTo>
                      <a:lnTo>
                        <a:pt x="174" y="394"/>
                      </a:lnTo>
                      <a:lnTo>
                        <a:pt x="0" y="356"/>
                      </a:lnTo>
                      <a:lnTo>
                        <a:pt x="0" y="360"/>
                      </a:lnTo>
                      <a:close/>
                      <a:moveTo>
                        <a:pt x="0" y="382"/>
                      </a:moveTo>
                      <a:lnTo>
                        <a:pt x="174" y="420"/>
                      </a:lnTo>
                      <a:lnTo>
                        <a:pt x="174" y="416"/>
                      </a:lnTo>
                      <a:lnTo>
                        <a:pt x="0" y="378"/>
                      </a:lnTo>
                      <a:lnTo>
                        <a:pt x="0" y="382"/>
                      </a:lnTo>
                      <a:close/>
                      <a:moveTo>
                        <a:pt x="0" y="348"/>
                      </a:moveTo>
                      <a:lnTo>
                        <a:pt x="174" y="386"/>
                      </a:lnTo>
                      <a:lnTo>
                        <a:pt x="174" y="384"/>
                      </a:lnTo>
                      <a:lnTo>
                        <a:pt x="0" y="346"/>
                      </a:lnTo>
                      <a:lnTo>
                        <a:pt x="0" y="348"/>
                      </a:lnTo>
                      <a:close/>
                      <a:moveTo>
                        <a:pt x="0" y="70"/>
                      </a:moveTo>
                      <a:lnTo>
                        <a:pt x="174" y="108"/>
                      </a:lnTo>
                      <a:lnTo>
                        <a:pt x="174" y="104"/>
                      </a:lnTo>
                      <a:lnTo>
                        <a:pt x="0" y="68"/>
                      </a:lnTo>
                      <a:lnTo>
                        <a:pt x="0" y="70"/>
                      </a:lnTo>
                      <a:close/>
                      <a:moveTo>
                        <a:pt x="0" y="60"/>
                      </a:moveTo>
                      <a:lnTo>
                        <a:pt x="174" y="96"/>
                      </a:lnTo>
                      <a:lnTo>
                        <a:pt x="174" y="92"/>
                      </a:lnTo>
                      <a:lnTo>
                        <a:pt x="0" y="56"/>
                      </a:lnTo>
                      <a:lnTo>
                        <a:pt x="0" y="60"/>
                      </a:lnTo>
                      <a:close/>
                      <a:moveTo>
                        <a:pt x="0" y="82"/>
                      </a:moveTo>
                      <a:lnTo>
                        <a:pt x="174" y="118"/>
                      </a:lnTo>
                      <a:lnTo>
                        <a:pt x="174" y="116"/>
                      </a:lnTo>
                      <a:lnTo>
                        <a:pt x="0" y="78"/>
                      </a:lnTo>
                      <a:lnTo>
                        <a:pt x="0" y="82"/>
                      </a:lnTo>
                      <a:close/>
                      <a:moveTo>
                        <a:pt x="0" y="92"/>
                      </a:moveTo>
                      <a:lnTo>
                        <a:pt x="174" y="130"/>
                      </a:lnTo>
                      <a:lnTo>
                        <a:pt x="174" y="126"/>
                      </a:lnTo>
                      <a:lnTo>
                        <a:pt x="0" y="90"/>
                      </a:lnTo>
                      <a:lnTo>
                        <a:pt x="0" y="92"/>
                      </a:lnTo>
                      <a:close/>
                      <a:moveTo>
                        <a:pt x="0" y="104"/>
                      </a:moveTo>
                      <a:lnTo>
                        <a:pt x="174" y="142"/>
                      </a:lnTo>
                      <a:lnTo>
                        <a:pt x="174" y="138"/>
                      </a:lnTo>
                      <a:lnTo>
                        <a:pt x="0" y="100"/>
                      </a:lnTo>
                      <a:lnTo>
                        <a:pt x="0" y="104"/>
                      </a:lnTo>
                      <a:close/>
                      <a:moveTo>
                        <a:pt x="0" y="26"/>
                      </a:moveTo>
                      <a:lnTo>
                        <a:pt x="174" y="62"/>
                      </a:lnTo>
                      <a:lnTo>
                        <a:pt x="174" y="60"/>
                      </a:lnTo>
                      <a:lnTo>
                        <a:pt x="0" y="22"/>
                      </a:lnTo>
                      <a:lnTo>
                        <a:pt x="0" y="26"/>
                      </a:lnTo>
                      <a:close/>
                      <a:moveTo>
                        <a:pt x="0" y="14"/>
                      </a:moveTo>
                      <a:lnTo>
                        <a:pt x="174" y="52"/>
                      </a:lnTo>
                      <a:lnTo>
                        <a:pt x="174" y="48"/>
                      </a:lnTo>
                      <a:lnTo>
                        <a:pt x="0" y="10"/>
                      </a:lnTo>
                      <a:lnTo>
                        <a:pt x="0" y="14"/>
                      </a:lnTo>
                      <a:close/>
                      <a:moveTo>
                        <a:pt x="0" y="48"/>
                      </a:moveTo>
                      <a:lnTo>
                        <a:pt x="174" y="86"/>
                      </a:lnTo>
                      <a:lnTo>
                        <a:pt x="174" y="82"/>
                      </a:lnTo>
                      <a:lnTo>
                        <a:pt x="0" y="44"/>
                      </a:lnTo>
                      <a:lnTo>
                        <a:pt x="0" y="48"/>
                      </a:lnTo>
                      <a:close/>
                      <a:moveTo>
                        <a:pt x="0" y="36"/>
                      </a:moveTo>
                      <a:lnTo>
                        <a:pt x="174" y="74"/>
                      </a:lnTo>
                      <a:lnTo>
                        <a:pt x="174" y="70"/>
                      </a:lnTo>
                      <a:lnTo>
                        <a:pt x="0" y="34"/>
                      </a:lnTo>
                      <a:lnTo>
                        <a:pt x="0" y="36"/>
                      </a:lnTo>
                      <a:close/>
                      <a:moveTo>
                        <a:pt x="0" y="116"/>
                      </a:moveTo>
                      <a:lnTo>
                        <a:pt x="174" y="152"/>
                      </a:lnTo>
                      <a:lnTo>
                        <a:pt x="174" y="150"/>
                      </a:lnTo>
                      <a:lnTo>
                        <a:pt x="0" y="112"/>
                      </a:lnTo>
                      <a:lnTo>
                        <a:pt x="0" y="116"/>
                      </a:lnTo>
                      <a:close/>
                      <a:moveTo>
                        <a:pt x="0" y="194"/>
                      </a:moveTo>
                      <a:lnTo>
                        <a:pt x="174" y="230"/>
                      </a:lnTo>
                      <a:lnTo>
                        <a:pt x="174" y="228"/>
                      </a:lnTo>
                      <a:lnTo>
                        <a:pt x="0" y="190"/>
                      </a:lnTo>
                      <a:lnTo>
                        <a:pt x="0" y="194"/>
                      </a:lnTo>
                      <a:close/>
                      <a:moveTo>
                        <a:pt x="0" y="182"/>
                      </a:moveTo>
                      <a:lnTo>
                        <a:pt x="174" y="220"/>
                      </a:lnTo>
                      <a:lnTo>
                        <a:pt x="174" y="216"/>
                      </a:lnTo>
                      <a:lnTo>
                        <a:pt x="0" y="180"/>
                      </a:lnTo>
                      <a:lnTo>
                        <a:pt x="0" y="182"/>
                      </a:lnTo>
                      <a:close/>
                      <a:moveTo>
                        <a:pt x="0" y="172"/>
                      </a:moveTo>
                      <a:lnTo>
                        <a:pt x="174" y="208"/>
                      </a:lnTo>
                      <a:lnTo>
                        <a:pt x="174" y="206"/>
                      </a:lnTo>
                      <a:lnTo>
                        <a:pt x="0" y="168"/>
                      </a:lnTo>
                      <a:lnTo>
                        <a:pt x="0" y="172"/>
                      </a:lnTo>
                      <a:close/>
                      <a:moveTo>
                        <a:pt x="0" y="216"/>
                      </a:moveTo>
                      <a:lnTo>
                        <a:pt x="174" y="254"/>
                      </a:lnTo>
                      <a:lnTo>
                        <a:pt x="174" y="250"/>
                      </a:lnTo>
                      <a:lnTo>
                        <a:pt x="0" y="212"/>
                      </a:lnTo>
                      <a:lnTo>
                        <a:pt x="0" y="216"/>
                      </a:lnTo>
                      <a:close/>
                      <a:moveTo>
                        <a:pt x="0" y="206"/>
                      </a:moveTo>
                      <a:lnTo>
                        <a:pt x="174" y="242"/>
                      </a:lnTo>
                      <a:lnTo>
                        <a:pt x="174" y="238"/>
                      </a:lnTo>
                      <a:lnTo>
                        <a:pt x="0" y="202"/>
                      </a:lnTo>
                      <a:lnTo>
                        <a:pt x="0" y="206"/>
                      </a:lnTo>
                      <a:close/>
                      <a:moveTo>
                        <a:pt x="0" y="126"/>
                      </a:moveTo>
                      <a:lnTo>
                        <a:pt x="174" y="164"/>
                      </a:lnTo>
                      <a:lnTo>
                        <a:pt x="174" y="160"/>
                      </a:lnTo>
                      <a:lnTo>
                        <a:pt x="0" y="124"/>
                      </a:lnTo>
                      <a:lnTo>
                        <a:pt x="0" y="126"/>
                      </a:lnTo>
                      <a:close/>
                      <a:moveTo>
                        <a:pt x="0" y="138"/>
                      </a:moveTo>
                      <a:lnTo>
                        <a:pt x="174" y="174"/>
                      </a:lnTo>
                      <a:lnTo>
                        <a:pt x="174" y="172"/>
                      </a:lnTo>
                      <a:lnTo>
                        <a:pt x="0" y="134"/>
                      </a:lnTo>
                      <a:lnTo>
                        <a:pt x="0" y="138"/>
                      </a:lnTo>
                      <a:close/>
                      <a:moveTo>
                        <a:pt x="0" y="160"/>
                      </a:moveTo>
                      <a:lnTo>
                        <a:pt x="174" y="198"/>
                      </a:lnTo>
                      <a:lnTo>
                        <a:pt x="174" y="194"/>
                      </a:lnTo>
                      <a:lnTo>
                        <a:pt x="0" y="156"/>
                      </a:lnTo>
                      <a:lnTo>
                        <a:pt x="0" y="160"/>
                      </a:lnTo>
                      <a:close/>
                      <a:moveTo>
                        <a:pt x="0" y="148"/>
                      </a:moveTo>
                      <a:lnTo>
                        <a:pt x="174" y="186"/>
                      </a:lnTo>
                      <a:lnTo>
                        <a:pt x="174" y="182"/>
                      </a:lnTo>
                      <a:lnTo>
                        <a:pt x="0" y="146"/>
                      </a:lnTo>
                      <a:lnTo>
                        <a:pt x="0" y="148"/>
                      </a:lnTo>
                      <a:close/>
                      <a:moveTo>
                        <a:pt x="0" y="436"/>
                      </a:moveTo>
                      <a:lnTo>
                        <a:pt x="174" y="475"/>
                      </a:lnTo>
                      <a:lnTo>
                        <a:pt x="174" y="473"/>
                      </a:lnTo>
                      <a:lnTo>
                        <a:pt x="0" y="434"/>
                      </a:lnTo>
                      <a:lnTo>
                        <a:pt x="0" y="436"/>
                      </a:lnTo>
                      <a:close/>
                    </a:path>
                  </a:pathLst>
                </a:custGeom>
                <a:solidFill>
                  <a:srgbClr val="5D7695"/>
                </a:solidFill>
                <a:ln w="9525">
                  <a:noFill/>
                  <a:round/>
                  <a:headEnd/>
                  <a:tailEnd/>
                </a:ln>
              </p:spPr>
              <p:txBody>
                <a:bodyPr/>
                <a:lstStyle/>
                <a:p>
                  <a:endParaRPr lang="en-US"/>
                </a:p>
              </p:txBody>
            </p:sp>
            <p:sp>
              <p:nvSpPr>
                <p:cNvPr id="57501" name="Freeform 27"/>
                <p:cNvSpPr>
                  <a:spLocks noChangeAspect="1"/>
                </p:cNvSpPr>
                <p:nvPr/>
              </p:nvSpPr>
              <p:spPr bwMode="auto">
                <a:xfrm>
                  <a:off x="2366" y="3453"/>
                  <a:ext cx="14" cy="461"/>
                </a:xfrm>
                <a:custGeom>
                  <a:avLst/>
                  <a:gdLst>
                    <a:gd name="T0" fmla="*/ 14 w 14"/>
                    <a:gd name="T1" fmla="*/ 461 h 461"/>
                    <a:gd name="T2" fmla="*/ 0 w 14"/>
                    <a:gd name="T3" fmla="*/ 457 h 461"/>
                    <a:gd name="T4" fmla="*/ 0 w 14"/>
                    <a:gd name="T5" fmla="*/ 0 h 461"/>
                    <a:gd name="T6" fmla="*/ 14 w 14"/>
                    <a:gd name="T7" fmla="*/ 2 h 461"/>
                    <a:gd name="T8" fmla="*/ 14 w 14"/>
                    <a:gd name="T9" fmla="*/ 461 h 461"/>
                    <a:gd name="T10" fmla="*/ 14 w 14"/>
                    <a:gd name="T11" fmla="*/ 461 h 461"/>
                    <a:gd name="T12" fmla="*/ 0 60000 65536"/>
                    <a:gd name="T13" fmla="*/ 0 60000 65536"/>
                    <a:gd name="T14" fmla="*/ 0 60000 65536"/>
                    <a:gd name="T15" fmla="*/ 0 60000 65536"/>
                    <a:gd name="T16" fmla="*/ 0 60000 65536"/>
                    <a:gd name="T17" fmla="*/ 0 60000 65536"/>
                    <a:gd name="T18" fmla="*/ 0 w 14"/>
                    <a:gd name="T19" fmla="*/ 0 h 461"/>
                    <a:gd name="T20" fmla="*/ 14 w 14"/>
                    <a:gd name="T21" fmla="*/ 461 h 461"/>
                  </a:gdLst>
                  <a:ahLst/>
                  <a:cxnLst>
                    <a:cxn ang="T12">
                      <a:pos x="T0" y="T1"/>
                    </a:cxn>
                    <a:cxn ang="T13">
                      <a:pos x="T2" y="T3"/>
                    </a:cxn>
                    <a:cxn ang="T14">
                      <a:pos x="T4" y="T5"/>
                    </a:cxn>
                    <a:cxn ang="T15">
                      <a:pos x="T6" y="T7"/>
                    </a:cxn>
                    <a:cxn ang="T16">
                      <a:pos x="T8" y="T9"/>
                    </a:cxn>
                    <a:cxn ang="T17">
                      <a:pos x="T10" y="T11"/>
                    </a:cxn>
                  </a:cxnLst>
                  <a:rect l="T18" t="T19" r="T20" b="T21"/>
                  <a:pathLst>
                    <a:path w="14" h="461">
                      <a:moveTo>
                        <a:pt x="14" y="461"/>
                      </a:moveTo>
                      <a:lnTo>
                        <a:pt x="0" y="457"/>
                      </a:lnTo>
                      <a:lnTo>
                        <a:pt x="0" y="0"/>
                      </a:lnTo>
                      <a:lnTo>
                        <a:pt x="14" y="2"/>
                      </a:lnTo>
                      <a:lnTo>
                        <a:pt x="14" y="461"/>
                      </a:lnTo>
                      <a:close/>
                    </a:path>
                  </a:pathLst>
                </a:custGeom>
                <a:solidFill>
                  <a:srgbClr val="D3DBE4"/>
                </a:solidFill>
                <a:ln w="9525">
                  <a:noFill/>
                  <a:round/>
                  <a:headEnd/>
                  <a:tailEnd/>
                </a:ln>
              </p:spPr>
              <p:txBody>
                <a:bodyPr/>
                <a:lstStyle/>
                <a:p>
                  <a:endParaRPr lang="en-US"/>
                </a:p>
              </p:txBody>
            </p:sp>
            <p:sp>
              <p:nvSpPr>
                <p:cNvPr id="57502" name="Freeform 28"/>
                <p:cNvSpPr>
                  <a:spLocks noChangeAspect="1"/>
                </p:cNvSpPr>
                <p:nvPr/>
              </p:nvSpPr>
              <p:spPr bwMode="auto">
                <a:xfrm>
                  <a:off x="2384" y="3623"/>
                  <a:ext cx="4" cy="6"/>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1" y="3"/>
                      </a:cubicBezTo>
                      <a:cubicBezTo>
                        <a:pt x="0" y="3"/>
                        <a:pt x="0" y="2"/>
                        <a:pt x="0" y="2"/>
                      </a:cubicBezTo>
                      <a:cubicBezTo>
                        <a:pt x="0" y="1"/>
                        <a:pt x="0" y="0"/>
                        <a:pt x="1" y="0"/>
                      </a:cubicBezTo>
                      <a:cubicBezTo>
                        <a:pt x="1" y="0"/>
                        <a:pt x="2" y="1"/>
                        <a:pt x="2" y="2"/>
                      </a:cubicBezTo>
                      <a:close/>
                    </a:path>
                  </a:pathLst>
                </a:custGeom>
                <a:solidFill>
                  <a:srgbClr val="975D2C"/>
                </a:solidFill>
                <a:ln w="9525">
                  <a:noFill/>
                  <a:round/>
                  <a:headEnd/>
                  <a:tailEnd/>
                </a:ln>
              </p:spPr>
              <p:txBody>
                <a:bodyPr/>
                <a:lstStyle/>
                <a:p>
                  <a:endParaRPr lang="en-US"/>
                </a:p>
              </p:txBody>
            </p:sp>
            <p:sp>
              <p:nvSpPr>
                <p:cNvPr id="57503" name="Freeform 29"/>
                <p:cNvSpPr>
                  <a:spLocks noChangeAspect="1"/>
                </p:cNvSpPr>
                <p:nvPr/>
              </p:nvSpPr>
              <p:spPr bwMode="auto">
                <a:xfrm>
                  <a:off x="2380" y="3617"/>
                  <a:ext cx="14" cy="60"/>
                </a:xfrm>
                <a:custGeom>
                  <a:avLst/>
                  <a:gdLst>
                    <a:gd name="T0" fmla="*/ 7 w 7"/>
                    <a:gd name="T1" fmla="*/ 27 h 30"/>
                    <a:gd name="T2" fmla="*/ 3 w 7"/>
                    <a:gd name="T3" fmla="*/ 30 h 30"/>
                    <a:gd name="T4" fmla="*/ 0 w 7"/>
                    <a:gd name="T5" fmla="*/ 27 h 30"/>
                    <a:gd name="T6" fmla="*/ 0 w 7"/>
                    <a:gd name="T7" fmla="*/ 3 h 30"/>
                    <a:gd name="T8" fmla="*/ 3 w 7"/>
                    <a:gd name="T9" fmla="*/ 0 h 30"/>
                    <a:gd name="T10" fmla="*/ 7 w 7"/>
                    <a:gd name="T11" fmla="*/ 3 h 30"/>
                    <a:gd name="T12" fmla="*/ 7 w 7"/>
                    <a:gd name="T13" fmla="*/ 27 h 30"/>
                    <a:gd name="T14" fmla="*/ 0 60000 65536"/>
                    <a:gd name="T15" fmla="*/ 0 60000 65536"/>
                    <a:gd name="T16" fmla="*/ 0 60000 65536"/>
                    <a:gd name="T17" fmla="*/ 0 60000 65536"/>
                    <a:gd name="T18" fmla="*/ 0 60000 65536"/>
                    <a:gd name="T19" fmla="*/ 0 60000 65536"/>
                    <a:gd name="T20" fmla="*/ 0 60000 65536"/>
                    <a:gd name="T21" fmla="*/ 0 w 7"/>
                    <a:gd name="T22" fmla="*/ 0 h 30"/>
                    <a:gd name="T23" fmla="*/ 7 w 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0">
                      <a:moveTo>
                        <a:pt x="7" y="27"/>
                      </a:moveTo>
                      <a:cubicBezTo>
                        <a:pt x="7" y="28"/>
                        <a:pt x="5" y="30"/>
                        <a:pt x="3" y="30"/>
                      </a:cubicBezTo>
                      <a:cubicBezTo>
                        <a:pt x="2" y="30"/>
                        <a:pt x="0" y="28"/>
                        <a:pt x="0" y="27"/>
                      </a:cubicBezTo>
                      <a:cubicBezTo>
                        <a:pt x="0" y="3"/>
                        <a:pt x="0" y="3"/>
                        <a:pt x="0" y="3"/>
                      </a:cubicBezTo>
                      <a:cubicBezTo>
                        <a:pt x="0" y="1"/>
                        <a:pt x="2" y="0"/>
                        <a:pt x="3" y="0"/>
                      </a:cubicBezTo>
                      <a:cubicBezTo>
                        <a:pt x="5" y="0"/>
                        <a:pt x="7" y="1"/>
                        <a:pt x="7" y="3"/>
                      </a:cubicBezTo>
                      <a:lnTo>
                        <a:pt x="7" y="27"/>
                      </a:lnTo>
                      <a:close/>
                    </a:path>
                  </a:pathLst>
                </a:custGeom>
                <a:solidFill>
                  <a:srgbClr val="0B3C68"/>
                </a:solidFill>
                <a:ln w="9525">
                  <a:noFill/>
                  <a:round/>
                  <a:headEnd/>
                  <a:tailEnd/>
                </a:ln>
              </p:spPr>
              <p:txBody>
                <a:bodyPr/>
                <a:lstStyle/>
                <a:p>
                  <a:endParaRPr lang="en-US"/>
                </a:p>
              </p:txBody>
            </p:sp>
            <p:sp>
              <p:nvSpPr>
                <p:cNvPr id="57504" name="Freeform 30"/>
                <p:cNvSpPr>
                  <a:spLocks noChangeAspect="1"/>
                </p:cNvSpPr>
                <p:nvPr/>
              </p:nvSpPr>
              <p:spPr bwMode="auto">
                <a:xfrm>
                  <a:off x="2380" y="3617"/>
                  <a:ext cx="10" cy="60"/>
                </a:xfrm>
                <a:custGeom>
                  <a:avLst/>
                  <a:gdLst>
                    <a:gd name="T0" fmla="*/ 5 w 5"/>
                    <a:gd name="T1" fmla="*/ 27 h 30"/>
                    <a:gd name="T2" fmla="*/ 3 w 5"/>
                    <a:gd name="T3" fmla="*/ 30 h 30"/>
                    <a:gd name="T4" fmla="*/ 0 w 5"/>
                    <a:gd name="T5" fmla="*/ 27 h 30"/>
                    <a:gd name="T6" fmla="*/ 0 w 5"/>
                    <a:gd name="T7" fmla="*/ 3 h 30"/>
                    <a:gd name="T8" fmla="*/ 3 w 5"/>
                    <a:gd name="T9" fmla="*/ 0 h 30"/>
                    <a:gd name="T10" fmla="*/ 5 w 5"/>
                    <a:gd name="T11" fmla="*/ 3 h 30"/>
                    <a:gd name="T12" fmla="*/ 5 w 5"/>
                    <a:gd name="T13" fmla="*/ 27 h 30"/>
                    <a:gd name="T14" fmla="*/ 0 60000 65536"/>
                    <a:gd name="T15" fmla="*/ 0 60000 65536"/>
                    <a:gd name="T16" fmla="*/ 0 60000 65536"/>
                    <a:gd name="T17" fmla="*/ 0 60000 65536"/>
                    <a:gd name="T18" fmla="*/ 0 60000 65536"/>
                    <a:gd name="T19" fmla="*/ 0 60000 65536"/>
                    <a:gd name="T20" fmla="*/ 0 60000 65536"/>
                    <a:gd name="T21" fmla="*/ 0 w 5"/>
                    <a:gd name="T22" fmla="*/ 0 h 30"/>
                    <a:gd name="T23" fmla="*/ 5 w 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0">
                      <a:moveTo>
                        <a:pt x="5" y="27"/>
                      </a:moveTo>
                      <a:cubicBezTo>
                        <a:pt x="5" y="29"/>
                        <a:pt x="4" y="30"/>
                        <a:pt x="3" y="30"/>
                      </a:cubicBezTo>
                      <a:cubicBezTo>
                        <a:pt x="1" y="30"/>
                        <a:pt x="0" y="29"/>
                        <a:pt x="0" y="27"/>
                      </a:cubicBezTo>
                      <a:cubicBezTo>
                        <a:pt x="0" y="3"/>
                        <a:pt x="0" y="3"/>
                        <a:pt x="0" y="3"/>
                      </a:cubicBezTo>
                      <a:cubicBezTo>
                        <a:pt x="0" y="2"/>
                        <a:pt x="1" y="0"/>
                        <a:pt x="3" y="0"/>
                      </a:cubicBezTo>
                      <a:cubicBezTo>
                        <a:pt x="4" y="0"/>
                        <a:pt x="5" y="2"/>
                        <a:pt x="5" y="3"/>
                      </a:cubicBezTo>
                      <a:lnTo>
                        <a:pt x="5" y="27"/>
                      </a:lnTo>
                      <a:close/>
                    </a:path>
                  </a:pathLst>
                </a:custGeom>
                <a:solidFill>
                  <a:srgbClr val="9EACB4"/>
                </a:solidFill>
                <a:ln w="9525">
                  <a:noFill/>
                  <a:round/>
                  <a:headEnd/>
                  <a:tailEnd/>
                </a:ln>
              </p:spPr>
              <p:txBody>
                <a:bodyPr/>
                <a:lstStyle/>
                <a:p>
                  <a:endParaRPr lang="en-US"/>
                </a:p>
              </p:txBody>
            </p:sp>
            <p:sp>
              <p:nvSpPr>
                <p:cNvPr id="57505" name="Freeform 31"/>
                <p:cNvSpPr>
                  <a:spLocks noChangeAspect="1"/>
                </p:cNvSpPr>
                <p:nvPr/>
              </p:nvSpPr>
              <p:spPr bwMode="auto">
                <a:xfrm>
                  <a:off x="2384" y="3623"/>
                  <a:ext cx="4" cy="4"/>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1"/>
                        <a:pt x="2" y="1"/>
                        <a:pt x="2" y="1"/>
                      </a:cubicBezTo>
                      <a:close/>
                    </a:path>
                  </a:pathLst>
                </a:custGeom>
                <a:solidFill>
                  <a:srgbClr val="5D7695"/>
                </a:solidFill>
                <a:ln w="9525">
                  <a:noFill/>
                  <a:round/>
                  <a:headEnd/>
                  <a:tailEnd/>
                </a:ln>
              </p:spPr>
              <p:txBody>
                <a:bodyPr/>
                <a:lstStyle/>
                <a:p>
                  <a:endParaRPr lang="en-US"/>
                </a:p>
              </p:txBody>
            </p:sp>
          </p:grpSp>
          <p:grpSp>
            <p:nvGrpSpPr>
              <p:cNvPr id="7" name="Group 32"/>
              <p:cNvGrpSpPr>
                <a:grpSpLocks noChangeAspect="1"/>
              </p:cNvGrpSpPr>
              <p:nvPr/>
            </p:nvGrpSpPr>
            <p:grpSpPr bwMode="auto">
              <a:xfrm>
                <a:off x="1392" y="1248"/>
                <a:ext cx="142" cy="149"/>
                <a:chOff x="3118" y="1268"/>
                <a:chExt cx="464" cy="485"/>
              </a:xfrm>
            </p:grpSpPr>
            <p:sp>
              <p:nvSpPr>
                <p:cNvPr id="57481" name="Freeform 33"/>
                <p:cNvSpPr>
                  <a:spLocks noChangeAspect="1"/>
                </p:cNvSpPr>
                <p:nvPr/>
              </p:nvSpPr>
              <p:spPr bwMode="auto">
                <a:xfrm>
                  <a:off x="3502" y="1330"/>
                  <a:ext cx="80" cy="423"/>
                </a:xfrm>
                <a:custGeom>
                  <a:avLst/>
                  <a:gdLst>
                    <a:gd name="T0" fmla="*/ 39 w 40"/>
                    <a:gd name="T1" fmla="*/ 6 h 211"/>
                    <a:gd name="T2" fmla="*/ 5 w 40"/>
                    <a:gd name="T3" fmla="*/ 21 h 211"/>
                    <a:gd name="T4" fmla="*/ 0 w 40"/>
                    <a:gd name="T5" fmla="*/ 207 h 211"/>
                    <a:gd name="T6" fmla="*/ 9 w 40"/>
                    <a:gd name="T7" fmla="*/ 203 h 211"/>
                    <a:gd name="T8" fmla="*/ 36 w 40"/>
                    <a:gd name="T9" fmla="*/ 177 h 211"/>
                    <a:gd name="T10" fmla="*/ 40 w 40"/>
                    <a:gd name="T11" fmla="*/ 166 h 211"/>
                    <a:gd name="T12" fmla="*/ 40 w 40"/>
                    <a:gd name="T13" fmla="*/ 16 h 211"/>
                    <a:gd name="T14" fmla="*/ 39 w 40"/>
                    <a:gd name="T15" fmla="*/ 6 h 21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1"/>
                    <a:gd name="T26" fmla="*/ 40 w 4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1">
                      <a:moveTo>
                        <a:pt x="39" y="6"/>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7"/>
                        <a:pt x="39" y="6"/>
                        <a:pt x="39" y="6"/>
                      </a:cubicBezTo>
                      <a:close/>
                    </a:path>
                  </a:pathLst>
                </a:custGeom>
                <a:solidFill>
                  <a:srgbClr val="0B3C68"/>
                </a:solidFill>
                <a:ln w="9525">
                  <a:noFill/>
                  <a:round/>
                  <a:headEnd/>
                  <a:tailEnd/>
                </a:ln>
              </p:spPr>
              <p:txBody>
                <a:bodyPr/>
                <a:lstStyle/>
                <a:p>
                  <a:endParaRPr lang="en-US"/>
                </a:p>
              </p:txBody>
            </p:sp>
            <p:sp>
              <p:nvSpPr>
                <p:cNvPr id="57482" name="Freeform 34"/>
                <p:cNvSpPr>
                  <a:spLocks noChangeAspect="1"/>
                </p:cNvSpPr>
                <p:nvPr/>
              </p:nvSpPr>
              <p:spPr bwMode="auto">
                <a:xfrm>
                  <a:off x="3118" y="1268"/>
                  <a:ext cx="456" cy="110"/>
                </a:xfrm>
                <a:custGeom>
                  <a:avLst/>
                  <a:gdLst>
                    <a:gd name="T0" fmla="*/ 228 w 228"/>
                    <a:gd name="T1" fmla="*/ 34 h 55"/>
                    <a:gd name="T2" fmla="*/ 198 w 228"/>
                    <a:gd name="T3" fmla="*/ 55 h 55"/>
                    <a:gd name="T4" fmla="*/ 7 w 228"/>
                    <a:gd name="T5" fmla="*/ 20 h 55"/>
                    <a:gd name="T6" fmla="*/ 1 w 228"/>
                    <a:gd name="T7" fmla="*/ 25 h 55"/>
                    <a:gd name="T8" fmla="*/ 4 w 228"/>
                    <a:gd name="T9" fmla="*/ 17 h 55"/>
                    <a:gd name="T10" fmla="*/ 28 w 228"/>
                    <a:gd name="T11" fmla="*/ 1 h 55"/>
                    <a:gd name="T12" fmla="*/ 33 w 228"/>
                    <a:gd name="T13" fmla="*/ 0 h 55"/>
                    <a:gd name="T14" fmla="*/ 221 w 228"/>
                    <a:gd name="T15" fmla="*/ 32 h 55"/>
                    <a:gd name="T16" fmla="*/ 228 w 228"/>
                    <a:gd name="T17" fmla="*/ 3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5"/>
                    <a:gd name="T29" fmla="*/ 228 w 22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5">
                      <a:moveTo>
                        <a:pt x="228" y="34"/>
                      </a:moveTo>
                      <a:cubicBezTo>
                        <a:pt x="198" y="55"/>
                        <a:pt x="198" y="55"/>
                        <a:pt x="198" y="55"/>
                      </a:cubicBezTo>
                      <a:cubicBezTo>
                        <a:pt x="86" y="35"/>
                        <a:pt x="16" y="21"/>
                        <a:pt x="7" y="20"/>
                      </a:cubicBezTo>
                      <a:cubicBezTo>
                        <a:pt x="2" y="19"/>
                        <a:pt x="1" y="25"/>
                        <a:pt x="1" y="25"/>
                      </a:cubicBezTo>
                      <a:cubicBezTo>
                        <a:pt x="1" y="25"/>
                        <a:pt x="0" y="19"/>
                        <a:pt x="4" y="17"/>
                      </a:cubicBezTo>
                      <a:cubicBezTo>
                        <a:pt x="7" y="14"/>
                        <a:pt x="21" y="5"/>
                        <a:pt x="28" y="1"/>
                      </a:cubicBezTo>
                      <a:cubicBezTo>
                        <a:pt x="31" y="0"/>
                        <a:pt x="33" y="0"/>
                        <a:pt x="33" y="0"/>
                      </a:cubicBezTo>
                      <a:cubicBezTo>
                        <a:pt x="33" y="0"/>
                        <a:pt x="218" y="31"/>
                        <a:pt x="221" y="32"/>
                      </a:cubicBezTo>
                      <a:cubicBezTo>
                        <a:pt x="228" y="33"/>
                        <a:pt x="228" y="34"/>
                        <a:pt x="228" y="34"/>
                      </a:cubicBezTo>
                      <a:close/>
                    </a:path>
                  </a:pathLst>
                </a:custGeom>
                <a:solidFill>
                  <a:srgbClr val="456488"/>
                </a:solidFill>
                <a:ln w="9525">
                  <a:noFill/>
                  <a:round/>
                  <a:headEnd/>
                  <a:tailEnd/>
                </a:ln>
              </p:spPr>
              <p:txBody>
                <a:bodyPr/>
                <a:lstStyle/>
                <a:p>
                  <a:endParaRPr lang="en-US"/>
                </a:p>
              </p:txBody>
            </p:sp>
            <p:sp>
              <p:nvSpPr>
                <p:cNvPr id="57483" name="Freeform 35"/>
                <p:cNvSpPr>
                  <a:spLocks noChangeAspect="1"/>
                </p:cNvSpPr>
                <p:nvPr/>
              </p:nvSpPr>
              <p:spPr bwMode="auto">
                <a:xfrm>
                  <a:off x="3496" y="1334"/>
                  <a:ext cx="86" cy="60"/>
                </a:xfrm>
                <a:custGeom>
                  <a:avLst/>
                  <a:gdLst>
                    <a:gd name="T0" fmla="*/ 0 w 43"/>
                    <a:gd name="T1" fmla="*/ 21 h 30"/>
                    <a:gd name="T2" fmla="*/ 38 w 43"/>
                    <a:gd name="T3" fmla="*/ 0 h 30"/>
                    <a:gd name="T4" fmla="*/ 43 w 43"/>
                    <a:gd name="T5" fmla="*/ 6 h 30"/>
                    <a:gd name="T6" fmla="*/ 7 w 43"/>
                    <a:gd name="T7" fmla="*/ 30 h 30"/>
                    <a:gd name="T8" fmla="*/ 0 w 43"/>
                    <a:gd name="T9" fmla="*/ 21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1" y="1"/>
                        <a:pt x="42" y="3"/>
                        <a:pt x="43" y="6"/>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57484" name="Freeform 36"/>
                <p:cNvSpPr>
                  <a:spLocks noChangeAspect="1"/>
                </p:cNvSpPr>
                <p:nvPr/>
              </p:nvSpPr>
              <p:spPr bwMode="auto">
                <a:xfrm>
                  <a:off x="3118" y="1304"/>
                  <a:ext cx="396" cy="447"/>
                </a:xfrm>
                <a:custGeom>
                  <a:avLst/>
                  <a:gdLst>
                    <a:gd name="T0" fmla="*/ 193 w 198"/>
                    <a:gd name="T1" fmla="*/ 35 h 223"/>
                    <a:gd name="T2" fmla="*/ 7 w 198"/>
                    <a:gd name="T3" fmla="*/ 2 h 223"/>
                    <a:gd name="T4" fmla="*/ 0 w 198"/>
                    <a:gd name="T5" fmla="*/ 6 h 223"/>
                    <a:gd name="T6" fmla="*/ 0 w 198"/>
                    <a:gd name="T7" fmla="*/ 168 h 223"/>
                    <a:gd name="T8" fmla="*/ 7 w 198"/>
                    <a:gd name="T9" fmla="*/ 181 h 223"/>
                    <a:gd name="T10" fmla="*/ 186 w 198"/>
                    <a:gd name="T11" fmla="*/ 220 h 223"/>
                    <a:gd name="T12" fmla="*/ 198 w 198"/>
                    <a:gd name="T13" fmla="*/ 212 h 223"/>
                    <a:gd name="T14" fmla="*/ 197 w 198"/>
                    <a:gd name="T15" fmla="*/ 44 h 223"/>
                    <a:gd name="T16" fmla="*/ 193 w 198"/>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3" y="35"/>
                      </a:moveTo>
                      <a:cubicBezTo>
                        <a:pt x="86" y="16"/>
                        <a:pt x="16" y="3"/>
                        <a:pt x="7" y="2"/>
                      </a:cubicBezTo>
                      <a:cubicBezTo>
                        <a:pt x="0" y="0"/>
                        <a:pt x="0" y="6"/>
                        <a:pt x="0" y="6"/>
                      </a:cubicBezTo>
                      <a:cubicBezTo>
                        <a:pt x="0" y="6"/>
                        <a:pt x="0" y="157"/>
                        <a:pt x="0" y="168"/>
                      </a:cubicBezTo>
                      <a:cubicBezTo>
                        <a:pt x="0" y="179"/>
                        <a:pt x="2" y="179"/>
                        <a:pt x="7" y="181"/>
                      </a:cubicBezTo>
                      <a:cubicBezTo>
                        <a:pt x="10" y="182"/>
                        <a:pt x="153" y="212"/>
                        <a:pt x="186" y="220"/>
                      </a:cubicBezTo>
                      <a:cubicBezTo>
                        <a:pt x="198" y="223"/>
                        <a:pt x="198" y="216"/>
                        <a:pt x="198" y="212"/>
                      </a:cubicBezTo>
                      <a:cubicBezTo>
                        <a:pt x="198" y="212"/>
                        <a:pt x="197" y="50"/>
                        <a:pt x="197" y="44"/>
                      </a:cubicBezTo>
                      <a:cubicBezTo>
                        <a:pt x="197" y="39"/>
                        <a:pt x="194" y="36"/>
                        <a:pt x="193" y="35"/>
                      </a:cubicBezTo>
                      <a:close/>
                    </a:path>
                  </a:pathLst>
                </a:custGeom>
                <a:solidFill>
                  <a:srgbClr val="8BA6BD"/>
                </a:solidFill>
                <a:ln w="9525">
                  <a:noFill/>
                  <a:round/>
                  <a:headEnd/>
                  <a:tailEnd/>
                </a:ln>
              </p:spPr>
              <p:txBody>
                <a:bodyPr/>
                <a:lstStyle/>
                <a:p>
                  <a:endParaRPr lang="en-US"/>
                </a:p>
              </p:txBody>
            </p:sp>
            <p:sp>
              <p:nvSpPr>
                <p:cNvPr id="57485" name="Freeform 37"/>
                <p:cNvSpPr>
                  <a:spLocks noChangeAspect="1"/>
                </p:cNvSpPr>
                <p:nvPr/>
              </p:nvSpPr>
              <p:spPr bwMode="auto">
                <a:xfrm>
                  <a:off x="3130" y="1318"/>
                  <a:ext cx="372" cy="417"/>
                </a:xfrm>
                <a:custGeom>
                  <a:avLst/>
                  <a:gdLst>
                    <a:gd name="T0" fmla="*/ 179 w 186"/>
                    <a:gd name="T1" fmla="*/ 32 h 208"/>
                    <a:gd name="T2" fmla="*/ 6 w 186"/>
                    <a:gd name="T3" fmla="*/ 1 h 208"/>
                    <a:gd name="T4" fmla="*/ 0 w 186"/>
                    <a:gd name="T5" fmla="*/ 5 h 208"/>
                    <a:gd name="T6" fmla="*/ 0 w 186"/>
                    <a:gd name="T7" fmla="*/ 155 h 208"/>
                    <a:gd name="T8" fmla="*/ 6 w 186"/>
                    <a:gd name="T9" fmla="*/ 168 h 208"/>
                    <a:gd name="T10" fmla="*/ 175 w 186"/>
                    <a:gd name="T11" fmla="*/ 205 h 208"/>
                    <a:gd name="T12" fmla="*/ 184 w 186"/>
                    <a:gd name="T13" fmla="*/ 197 h 208"/>
                    <a:gd name="T14" fmla="*/ 184 w 186"/>
                    <a:gd name="T15" fmla="*/ 41 h 208"/>
                    <a:gd name="T16" fmla="*/ 179 w 186"/>
                    <a:gd name="T17" fmla="*/ 32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79" y="32"/>
                      </a:moveTo>
                      <a:cubicBezTo>
                        <a:pt x="80" y="14"/>
                        <a:pt x="15" y="2"/>
                        <a:pt x="6" y="1"/>
                      </a:cubicBezTo>
                      <a:cubicBezTo>
                        <a:pt x="0" y="0"/>
                        <a:pt x="0" y="5"/>
                        <a:pt x="0" y="5"/>
                      </a:cubicBezTo>
                      <a:cubicBezTo>
                        <a:pt x="0" y="5"/>
                        <a:pt x="0" y="145"/>
                        <a:pt x="0" y="155"/>
                      </a:cubicBezTo>
                      <a:cubicBezTo>
                        <a:pt x="0" y="166"/>
                        <a:pt x="2" y="166"/>
                        <a:pt x="6" y="168"/>
                      </a:cubicBezTo>
                      <a:cubicBezTo>
                        <a:pt x="9" y="169"/>
                        <a:pt x="144" y="198"/>
                        <a:pt x="175" y="205"/>
                      </a:cubicBezTo>
                      <a:cubicBezTo>
                        <a:pt x="186" y="208"/>
                        <a:pt x="184" y="200"/>
                        <a:pt x="184" y="197"/>
                      </a:cubicBezTo>
                      <a:cubicBezTo>
                        <a:pt x="184" y="197"/>
                        <a:pt x="184" y="47"/>
                        <a:pt x="184" y="41"/>
                      </a:cubicBezTo>
                      <a:cubicBezTo>
                        <a:pt x="184" y="36"/>
                        <a:pt x="183" y="33"/>
                        <a:pt x="179" y="32"/>
                      </a:cubicBezTo>
                      <a:close/>
                    </a:path>
                  </a:pathLst>
                </a:custGeom>
                <a:solidFill>
                  <a:srgbClr val="5D7695"/>
                </a:solidFill>
                <a:ln w="9525">
                  <a:noFill/>
                  <a:round/>
                  <a:headEnd/>
                  <a:tailEnd/>
                </a:ln>
              </p:spPr>
              <p:txBody>
                <a:bodyPr/>
                <a:lstStyle/>
                <a:p>
                  <a:endParaRPr lang="en-US"/>
                </a:p>
              </p:txBody>
            </p:sp>
            <p:sp>
              <p:nvSpPr>
                <p:cNvPr id="57486" name="Freeform 38"/>
                <p:cNvSpPr>
                  <a:spLocks noChangeAspect="1" noEditPoints="1"/>
                </p:cNvSpPr>
                <p:nvPr/>
              </p:nvSpPr>
              <p:spPr bwMode="auto">
                <a:xfrm>
                  <a:off x="3128" y="1318"/>
                  <a:ext cx="374" cy="413"/>
                </a:xfrm>
                <a:custGeom>
                  <a:avLst/>
                  <a:gdLst>
                    <a:gd name="T0" fmla="*/ 2 w 187"/>
                    <a:gd name="T1" fmla="*/ 1 h 206"/>
                    <a:gd name="T2" fmla="*/ 0 w 187"/>
                    <a:gd name="T3" fmla="*/ 5 h 206"/>
                    <a:gd name="T4" fmla="*/ 0 w 187"/>
                    <a:gd name="T5" fmla="*/ 155 h 206"/>
                    <a:gd name="T6" fmla="*/ 7 w 187"/>
                    <a:gd name="T7" fmla="*/ 168 h 206"/>
                    <a:gd name="T8" fmla="*/ 69 w 187"/>
                    <a:gd name="T9" fmla="*/ 182 h 206"/>
                    <a:gd name="T10" fmla="*/ 175 w 187"/>
                    <a:gd name="T11" fmla="*/ 205 h 206"/>
                    <a:gd name="T12" fmla="*/ 183 w 187"/>
                    <a:gd name="T13" fmla="*/ 205 h 206"/>
                    <a:gd name="T14" fmla="*/ 186 w 187"/>
                    <a:gd name="T15" fmla="*/ 197 h 206"/>
                    <a:gd name="T16" fmla="*/ 185 w 187"/>
                    <a:gd name="T17" fmla="*/ 41 h 206"/>
                    <a:gd name="T18" fmla="*/ 180 w 187"/>
                    <a:gd name="T19" fmla="*/ 31 h 206"/>
                    <a:gd name="T20" fmla="*/ 180 w 187"/>
                    <a:gd name="T21" fmla="*/ 31 h 206"/>
                    <a:gd name="T22" fmla="*/ 8 w 187"/>
                    <a:gd name="T23" fmla="*/ 0 h 206"/>
                    <a:gd name="T24" fmla="*/ 2 w 187"/>
                    <a:gd name="T25" fmla="*/ 1 h 206"/>
                    <a:gd name="T26" fmla="*/ 176 w 187"/>
                    <a:gd name="T27" fmla="*/ 204 h 206"/>
                    <a:gd name="T28" fmla="*/ 69 w 187"/>
                    <a:gd name="T29" fmla="*/ 180 h 206"/>
                    <a:gd name="T30" fmla="*/ 8 w 187"/>
                    <a:gd name="T31" fmla="*/ 167 h 206"/>
                    <a:gd name="T32" fmla="*/ 2 w 187"/>
                    <a:gd name="T33" fmla="*/ 155 h 206"/>
                    <a:gd name="T34" fmla="*/ 2 w 187"/>
                    <a:gd name="T35" fmla="*/ 5 h 206"/>
                    <a:gd name="T36" fmla="*/ 3 w 187"/>
                    <a:gd name="T37" fmla="*/ 2 h 206"/>
                    <a:gd name="T38" fmla="*/ 7 w 187"/>
                    <a:gd name="T39" fmla="*/ 1 h 206"/>
                    <a:gd name="T40" fmla="*/ 180 w 187"/>
                    <a:gd name="T41" fmla="*/ 33 h 206"/>
                    <a:gd name="T42" fmla="*/ 184 w 187"/>
                    <a:gd name="T43" fmla="*/ 41 h 206"/>
                    <a:gd name="T44" fmla="*/ 184 w 187"/>
                    <a:gd name="T45" fmla="*/ 197 h 206"/>
                    <a:gd name="T46" fmla="*/ 182 w 187"/>
                    <a:gd name="T47" fmla="*/ 204 h 206"/>
                    <a:gd name="T48" fmla="*/ 176 w 187"/>
                    <a:gd name="T49" fmla="*/ 204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206"/>
                    <a:gd name="T77" fmla="*/ 187 w 187"/>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206">
                      <a:moveTo>
                        <a:pt x="2" y="1"/>
                      </a:moveTo>
                      <a:cubicBezTo>
                        <a:pt x="1" y="2"/>
                        <a:pt x="0" y="5"/>
                        <a:pt x="0" y="5"/>
                      </a:cubicBezTo>
                      <a:cubicBezTo>
                        <a:pt x="0" y="155"/>
                        <a:pt x="0" y="155"/>
                        <a:pt x="0" y="155"/>
                      </a:cubicBezTo>
                      <a:cubicBezTo>
                        <a:pt x="0" y="166"/>
                        <a:pt x="2" y="167"/>
                        <a:pt x="7" y="168"/>
                      </a:cubicBezTo>
                      <a:cubicBezTo>
                        <a:pt x="8" y="169"/>
                        <a:pt x="31" y="174"/>
                        <a:pt x="69" y="182"/>
                      </a:cubicBezTo>
                      <a:cubicBezTo>
                        <a:pt x="175" y="205"/>
                        <a:pt x="175" y="205"/>
                        <a:pt x="175" y="205"/>
                      </a:cubicBezTo>
                      <a:cubicBezTo>
                        <a:pt x="178" y="206"/>
                        <a:pt x="181" y="206"/>
                        <a:pt x="183" y="205"/>
                      </a:cubicBezTo>
                      <a:cubicBezTo>
                        <a:pt x="187" y="203"/>
                        <a:pt x="186" y="197"/>
                        <a:pt x="186" y="197"/>
                      </a:cubicBezTo>
                      <a:cubicBezTo>
                        <a:pt x="185" y="41"/>
                        <a:pt x="185" y="41"/>
                        <a:pt x="185" y="41"/>
                      </a:cubicBezTo>
                      <a:cubicBezTo>
                        <a:pt x="185" y="36"/>
                        <a:pt x="185" y="32"/>
                        <a:pt x="180" y="31"/>
                      </a:cubicBezTo>
                      <a:cubicBezTo>
                        <a:pt x="180" y="31"/>
                        <a:pt x="180" y="31"/>
                        <a:pt x="180" y="31"/>
                      </a:cubicBezTo>
                      <a:cubicBezTo>
                        <a:pt x="8" y="0"/>
                        <a:pt x="8" y="0"/>
                        <a:pt x="8" y="0"/>
                      </a:cubicBezTo>
                      <a:cubicBezTo>
                        <a:pt x="5" y="0"/>
                        <a:pt x="4" y="0"/>
                        <a:pt x="2" y="1"/>
                      </a:cubicBezTo>
                      <a:close/>
                      <a:moveTo>
                        <a:pt x="176" y="204"/>
                      </a:moveTo>
                      <a:cubicBezTo>
                        <a:pt x="69" y="180"/>
                        <a:pt x="69" y="180"/>
                        <a:pt x="69" y="180"/>
                      </a:cubicBezTo>
                      <a:cubicBezTo>
                        <a:pt x="37" y="173"/>
                        <a:pt x="9" y="167"/>
                        <a:pt x="8" y="167"/>
                      </a:cubicBezTo>
                      <a:cubicBezTo>
                        <a:pt x="3" y="165"/>
                        <a:pt x="2" y="165"/>
                        <a:pt x="2" y="155"/>
                      </a:cubicBezTo>
                      <a:cubicBezTo>
                        <a:pt x="2" y="5"/>
                        <a:pt x="2" y="5"/>
                        <a:pt x="2" y="5"/>
                      </a:cubicBezTo>
                      <a:cubicBezTo>
                        <a:pt x="2" y="5"/>
                        <a:pt x="2" y="3"/>
                        <a:pt x="3" y="2"/>
                      </a:cubicBezTo>
                      <a:cubicBezTo>
                        <a:pt x="4" y="1"/>
                        <a:pt x="6" y="1"/>
                        <a:pt x="7" y="1"/>
                      </a:cubicBezTo>
                      <a:cubicBezTo>
                        <a:pt x="180" y="33"/>
                        <a:pt x="180" y="33"/>
                        <a:pt x="180" y="33"/>
                      </a:cubicBezTo>
                      <a:cubicBezTo>
                        <a:pt x="183" y="33"/>
                        <a:pt x="184" y="36"/>
                        <a:pt x="184" y="41"/>
                      </a:cubicBezTo>
                      <a:cubicBezTo>
                        <a:pt x="184" y="197"/>
                        <a:pt x="184" y="197"/>
                        <a:pt x="184" y="197"/>
                      </a:cubicBezTo>
                      <a:cubicBezTo>
                        <a:pt x="184" y="197"/>
                        <a:pt x="185" y="202"/>
                        <a:pt x="182" y="204"/>
                      </a:cubicBezTo>
                      <a:cubicBezTo>
                        <a:pt x="181" y="205"/>
                        <a:pt x="177" y="204"/>
                        <a:pt x="176" y="204"/>
                      </a:cubicBezTo>
                      <a:close/>
                    </a:path>
                  </a:pathLst>
                </a:custGeom>
                <a:solidFill>
                  <a:srgbClr val="2B4F7C"/>
                </a:solidFill>
                <a:ln w="9525">
                  <a:noFill/>
                  <a:round/>
                  <a:headEnd/>
                  <a:tailEnd/>
                </a:ln>
              </p:spPr>
              <p:txBody>
                <a:bodyPr/>
                <a:lstStyle/>
                <a:p>
                  <a:endParaRPr lang="en-US"/>
                </a:p>
              </p:txBody>
            </p:sp>
            <p:sp>
              <p:nvSpPr>
                <p:cNvPr id="57487" name="Freeform 39"/>
                <p:cNvSpPr>
                  <a:spLocks noChangeAspect="1" noEditPoints="1"/>
                </p:cNvSpPr>
                <p:nvPr/>
              </p:nvSpPr>
              <p:spPr bwMode="auto">
                <a:xfrm>
                  <a:off x="3152" y="1370"/>
                  <a:ext cx="334" cy="330"/>
                </a:xfrm>
                <a:custGeom>
                  <a:avLst/>
                  <a:gdLst>
                    <a:gd name="T0" fmla="*/ 99 w 167"/>
                    <a:gd name="T1" fmla="*/ 116 h 165"/>
                    <a:gd name="T2" fmla="*/ 125 w 167"/>
                    <a:gd name="T3" fmla="*/ 148 h 165"/>
                    <a:gd name="T4" fmla="*/ 144 w 167"/>
                    <a:gd name="T5" fmla="*/ 162 h 165"/>
                    <a:gd name="T6" fmla="*/ 167 w 167"/>
                    <a:gd name="T7" fmla="*/ 150 h 165"/>
                    <a:gd name="T8" fmla="*/ 155 w 167"/>
                    <a:gd name="T9" fmla="*/ 129 h 165"/>
                    <a:gd name="T10" fmla="*/ 131 w 167"/>
                    <a:gd name="T11" fmla="*/ 123 h 165"/>
                    <a:gd name="T12" fmla="*/ 52 w 167"/>
                    <a:gd name="T13" fmla="*/ 41 h 165"/>
                    <a:gd name="T14" fmla="*/ 48 w 167"/>
                    <a:gd name="T15" fmla="*/ 32 h 165"/>
                    <a:gd name="T16" fmla="*/ 57 w 167"/>
                    <a:gd name="T17" fmla="*/ 40 h 165"/>
                    <a:gd name="T18" fmla="*/ 100 w 167"/>
                    <a:gd name="T19" fmla="*/ 55 h 165"/>
                    <a:gd name="T20" fmla="*/ 113 w 167"/>
                    <a:gd name="T21" fmla="*/ 55 h 165"/>
                    <a:gd name="T22" fmla="*/ 104 w 167"/>
                    <a:gd name="T23" fmla="*/ 41 h 165"/>
                    <a:gd name="T24" fmla="*/ 137 w 167"/>
                    <a:gd name="T25" fmla="*/ 106 h 165"/>
                    <a:gd name="T26" fmla="*/ 133 w 167"/>
                    <a:gd name="T27" fmla="*/ 109 h 165"/>
                    <a:gd name="T28" fmla="*/ 129 w 167"/>
                    <a:gd name="T29" fmla="*/ 100 h 165"/>
                    <a:gd name="T30" fmla="*/ 127 w 167"/>
                    <a:gd name="T31" fmla="*/ 94 h 165"/>
                    <a:gd name="T32" fmla="*/ 128 w 167"/>
                    <a:gd name="T33" fmla="*/ 87 h 165"/>
                    <a:gd name="T34" fmla="*/ 124 w 167"/>
                    <a:gd name="T35" fmla="*/ 89 h 165"/>
                    <a:gd name="T36" fmla="*/ 121 w 167"/>
                    <a:gd name="T37" fmla="*/ 71 h 165"/>
                    <a:gd name="T38" fmla="*/ 114 w 167"/>
                    <a:gd name="T39" fmla="*/ 67 h 165"/>
                    <a:gd name="T40" fmla="*/ 112 w 167"/>
                    <a:gd name="T41" fmla="*/ 62 h 165"/>
                    <a:gd name="T42" fmla="*/ 109 w 167"/>
                    <a:gd name="T43" fmla="*/ 153 h 165"/>
                    <a:gd name="T44" fmla="*/ 104 w 167"/>
                    <a:gd name="T45" fmla="*/ 138 h 165"/>
                    <a:gd name="T46" fmla="*/ 118 w 167"/>
                    <a:gd name="T47" fmla="*/ 145 h 165"/>
                    <a:gd name="T48" fmla="*/ 56 w 167"/>
                    <a:gd name="T49" fmla="*/ 127 h 165"/>
                    <a:gd name="T50" fmla="*/ 56 w 167"/>
                    <a:gd name="T51" fmla="*/ 133 h 165"/>
                    <a:gd name="T52" fmla="*/ 64 w 167"/>
                    <a:gd name="T53" fmla="*/ 135 h 165"/>
                    <a:gd name="T54" fmla="*/ 69 w 167"/>
                    <a:gd name="T55" fmla="*/ 136 h 165"/>
                    <a:gd name="T56" fmla="*/ 74 w 167"/>
                    <a:gd name="T57" fmla="*/ 131 h 165"/>
                    <a:gd name="T58" fmla="*/ 74 w 167"/>
                    <a:gd name="T59" fmla="*/ 137 h 165"/>
                    <a:gd name="T60" fmla="*/ 89 w 167"/>
                    <a:gd name="T61" fmla="*/ 135 h 165"/>
                    <a:gd name="T62" fmla="*/ 94 w 167"/>
                    <a:gd name="T63" fmla="*/ 141 h 165"/>
                    <a:gd name="T64" fmla="*/ 99 w 167"/>
                    <a:gd name="T65" fmla="*/ 143 h 165"/>
                    <a:gd name="T66" fmla="*/ 21 w 167"/>
                    <a:gd name="T67" fmla="*/ 75 h 165"/>
                    <a:gd name="T68" fmla="*/ 32 w 167"/>
                    <a:gd name="T69" fmla="*/ 80 h 165"/>
                    <a:gd name="T70" fmla="*/ 24 w 167"/>
                    <a:gd name="T71" fmla="*/ 90 h 165"/>
                    <a:gd name="T72" fmla="*/ 33 w 167"/>
                    <a:gd name="T73" fmla="*/ 69 h 165"/>
                    <a:gd name="T74" fmla="*/ 40 w 167"/>
                    <a:gd name="T75" fmla="*/ 68 h 165"/>
                    <a:gd name="T76" fmla="*/ 43 w 167"/>
                    <a:gd name="T77" fmla="*/ 64 h 165"/>
                    <a:gd name="T78" fmla="*/ 41 w 167"/>
                    <a:gd name="T79" fmla="*/ 56 h 165"/>
                    <a:gd name="T80" fmla="*/ 45 w 167"/>
                    <a:gd name="T81" fmla="*/ 60 h 165"/>
                    <a:gd name="T82" fmla="*/ 48 w 167"/>
                    <a:gd name="T83" fmla="*/ 44 h 165"/>
                    <a:gd name="T84" fmla="*/ 59 w 167"/>
                    <a:gd name="T85" fmla="*/ 88 h 165"/>
                    <a:gd name="T86" fmla="*/ 80 w 167"/>
                    <a:gd name="T87" fmla="*/ 75 h 165"/>
                    <a:gd name="T88" fmla="*/ 65 w 167"/>
                    <a:gd name="T89" fmla="*/ 26 h 165"/>
                    <a:gd name="T90" fmla="*/ 84 w 167"/>
                    <a:gd name="T91" fmla="*/ 39 h 165"/>
                    <a:gd name="T92" fmla="*/ 107 w 167"/>
                    <a:gd name="T93" fmla="*/ 27 h 165"/>
                    <a:gd name="T94" fmla="*/ 95 w 167"/>
                    <a:gd name="T95" fmla="*/ 6 h 165"/>
                    <a:gd name="T96" fmla="*/ 71 w 167"/>
                    <a:gd name="T97" fmla="*/ 1 h 165"/>
                    <a:gd name="T98" fmla="*/ 6 w 167"/>
                    <a:gd name="T99" fmla="*/ 119 h 165"/>
                    <a:gd name="T100" fmla="*/ 24 w 167"/>
                    <a:gd name="T101" fmla="*/ 132 h 165"/>
                    <a:gd name="T102" fmla="*/ 47 w 167"/>
                    <a:gd name="T103" fmla="*/ 121 h 165"/>
                    <a:gd name="T104" fmla="*/ 35 w 167"/>
                    <a:gd name="T105" fmla="*/ 100 h 165"/>
                    <a:gd name="T106" fmla="*/ 11 w 167"/>
                    <a:gd name="T107" fmla="*/ 94 h 165"/>
                    <a:gd name="T108" fmla="*/ 81 w 167"/>
                    <a:gd name="T109" fmla="*/ 85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
                    <a:gd name="T166" fmla="*/ 0 h 165"/>
                    <a:gd name="T167" fmla="*/ 167 w 167"/>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 h="165">
                      <a:moveTo>
                        <a:pt x="80" y="118"/>
                      </a:moveTo>
                      <a:cubicBezTo>
                        <a:pt x="80" y="114"/>
                        <a:pt x="82" y="107"/>
                        <a:pt x="88" y="107"/>
                      </a:cubicBezTo>
                      <a:cubicBezTo>
                        <a:pt x="93" y="108"/>
                        <a:pt x="97" y="111"/>
                        <a:pt x="99" y="116"/>
                      </a:cubicBezTo>
                      <a:cubicBezTo>
                        <a:pt x="94" y="112"/>
                        <a:pt x="83" y="111"/>
                        <a:pt x="80" y="118"/>
                      </a:cubicBezTo>
                      <a:moveTo>
                        <a:pt x="120" y="138"/>
                      </a:moveTo>
                      <a:cubicBezTo>
                        <a:pt x="122" y="142"/>
                        <a:pt x="124" y="145"/>
                        <a:pt x="125" y="148"/>
                      </a:cubicBezTo>
                      <a:cubicBezTo>
                        <a:pt x="127" y="150"/>
                        <a:pt x="128" y="152"/>
                        <a:pt x="129" y="154"/>
                      </a:cubicBezTo>
                      <a:cubicBezTo>
                        <a:pt x="129" y="155"/>
                        <a:pt x="131" y="159"/>
                        <a:pt x="132" y="159"/>
                      </a:cubicBezTo>
                      <a:cubicBezTo>
                        <a:pt x="136" y="160"/>
                        <a:pt x="140" y="161"/>
                        <a:pt x="144" y="162"/>
                      </a:cubicBezTo>
                      <a:cubicBezTo>
                        <a:pt x="145" y="162"/>
                        <a:pt x="155" y="165"/>
                        <a:pt x="156" y="164"/>
                      </a:cubicBezTo>
                      <a:cubicBezTo>
                        <a:pt x="158" y="161"/>
                        <a:pt x="161" y="158"/>
                        <a:pt x="163" y="155"/>
                      </a:cubicBezTo>
                      <a:cubicBezTo>
                        <a:pt x="164" y="154"/>
                        <a:pt x="167" y="151"/>
                        <a:pt x="167" y="150"/>
                      </a:cubicBezTo>
                      <a:cubicBezTo>
                        <a:pt x="167" y="148"/>
                        <a:pt x="165" y="145"/>
                        <a:pt x="164" y="144"/>
                      </a:cubicBezTo>
                      <a:cubicBezTo>
                        <a:pt x="162" y="140"/>
                        <a:pt x="160" y="137"/>
                        <a:pt x="158" y="133"/>
                      </a:cubicBezTo>
                      <a:cubicBezTo>
                        <a:pt x="157" y="132"/>
                        <a:pt x="156" y="129"/>
                        <a:pt x="155" y="129"/>
                      </a:cubicBezTo>
                      <a:cubicBezTo>
                        <a:pt x="153" y="128"/>
                        <a:pt x="150" y="128"/>
                        <a:pt x="148" y="127"/>
                      </a:cubicBezTo>
                      <a:cubicBezTo>
                        <a:pt x="145" y="127"/>
                        <a:pt x="143" y="126"/>
                        <a:pt x="141" y="125"/>
                      </a:cubicBezTo>
                      <a:cubicBezTo>
                        <a:pt x="139" y="125"/>
                        <a:pt x="132" y="123"/>
                        <a:pt x="131" y="123"/>
                      </a:cubicBezTo>
                      <a:cubicBezTo>
                        <a:pt x="127" y="128"/>
                        <a:pt x="123" y="133"/>
                        <a:pt x="120" y="138"/>
                      </a:cubicBezTo>
                      <a:moveTo>
                        <a:pt x="55" y="44"/>
                      </a:moveTo>
                      <a:cubicBezTo>
                        <a:pt x="54" y="43"/>
                        <a:pt x="53" y="42"/>
                        <a:pt x="52" y="41"/>
                      </a:cubicBezTo>
                      <a:cubicBezTo>
                        <a:pt x="51" y="40"/>
                        <a:pt x="51" y="40"/>
                        <a:pt x="52" y="38"/>
                      </a:cubicBezTo>
                      <a:cubicBezTo>
                        <a:pt x="53" y="37"/>
                        <a:pt x="53" y="37"/>
                        <a:pt x="52" y="35"/>
                      </a:cubicBezTo>
                      <a:cubicBezTo>
                        <a:pt x="51" y="34"/>
                        <a:pt x="49" y="33"/>
                        <a:pt x="48" y="32"/>
                      </a:cubicBezTo>
                      <a:cubicBezTo>
                        <a:pt x="50" y="32"/>
                        <a:pt x="60" y="30"/>
                        <a:pt x="60" y="31"/>
                      </a:cubicBezTo>
                      <a:cubicBezTo>
                        <a:pt x="62" y="36"/>
                        <a:pt x="63" y="41"/>
                        <a:pt x="64" y="46"/>
                      </a:cubicBezTo>
                      <a:cubicBezTo>
                        <a:pt x="62" y="44"/>
                        <a:pt x="59" y="42"/>
                        <a:pt x="57" y="40"/>
                      </a:cubicBezTo>
                      <a:cubicBezTo>
                        <a:pt x="57" y="41"/>
                        <a:pt x="56" y="42"/>
                        <a:pt x="55" y="44"/>
                      </a:cubicBezTo>
                      <a:moveTo>
                        <a:pt x="104" y="41"/>
                      </a:moveTo>
                      <a:cubicBezTo>
                        <a:pt x="103" y="46"/>
                        <a:pt x="101" y="50"/>
                        <a:pt x="100" y="55"/>
                      </a:cubicBezTo>
                      <a:cubicBezTo>
                        <a:pt x="101" y="54"/>
                        <a:pt x="107" y="52"/>
                        <a:pt x="107" y="53"/>
                      </a:cubicBezTo>
                      <a:cubicBezTo>
                        <a:pt x="109" y="57"/>
                        <a:pt x="109" y="57"/>
                        <a:pt x="109" y="57"/>
                      </a:cubicBezTo>
                      <a:cubicBezTo>
                        <a:pt x="111" y="56"/>
                        <a:pt x="112" y="56"/>
                        <a:pt x="113" y="55"/>
                      </a:cubicBezTo>
                      <a:cubicBezTo>
                        <a:pt x="113" y="54"/>
                        <a:pt x="112" y="52"/>
                        <a:pt x="111" y="51"/>
                      </a:cubicBezTo>
                      <a:cubicBezTo>
                        <a:pt x="113" y="50"/>
                        <a:pt x="114" y="50"/>
                        <a:pt x="116" y="49"/>
                      </a:cubicBezTo>
                      <a:cubicBezTo>
                        <a:pt x="112" y="46"/>
                        <a:pt x="108" y="44"/>
                        <a:pt x="104" y="41"/>
                      </a:cubicBezTo>
                      <a:moveTo>
                        <a:pt x="140" y="119"/>
                      </a:moveTo>
                      <a:cubicBezTo>
                        <a:pt x="141" y="114"/>
                        <a:pt x="142" y="110"/>
                        <a:pt x="144" y="105"/>
                      </a:cubicBezTo>
                      <a:cubicBezTo>
                        <a:pt x="142" y="106"/>
                        <a:pt x="138" y="108"/>
                        <a:pt x="137" y="106"/>
                      </a:cubicBezTo>
                      <a:cubicBezTo>
                        <a:pt x="137" y="106"/>
                        <a:pt x="136" y="103"/>
                        <a:pt x="135" y="103"/>
                      </a:cubicBezTo>
                      <a:cubicBezTo>
                        <a:pt x="134" y="104"/>
                        <a:pt x="133" y="105"/>
                        <a:pt x="132" y="105"/>
                      </a:cubicBezTo>
                      <a:cubicBezTo>
                        <a:pt x="132" y="106"/>
                        <a:pt x="133" y="108"/>
                        <a:pt x="133" y="109"/>
                      </a:cubicBezTo>
                      <a:cubicBezTo>
                        <a:pt x="132" y="110"/>
                        <a:pt x="130" y="110"/>
                        <a:pt x="128" y="111"/>
                      </a:cubicBezTo>
                      <a:cubicBezTo>
                        <a:pt x="132" y="114"/>
                        <a:pt x="136" y="116"/>
                        <a:pt x="140" y="119"/>
                      </a:cubicBezTo>
                      <a:moveTo>
                        <a:pt x="129" y="100"/>
                      </a:moveTo>
                      <a:cubicBezTo>
                        <a:pt x="130" y="99"/>
                        <a:pt x="132" y="99"/>
                        <a:pt x="133" y="98"/>
                      </a:cubicBezTo>
                      <a:cubicBezTo>
                        <a:pt x="133" y="96"/>
                        <a:pt x="132" y="95"/>
                        <a:pt x="131" y="93"/>
                      </a:cubicBezTo>
                      <a:cubicBezTo>
                        <a:pt x="127" y="94"/>
                        <a:pt x="127" y="94"/>
                        <a:pt x="127" y="94"/>
                      </a:cubicBezTo>
                      <a:cubicBezTo>
                        <a:pt x="127" y="96"/>
                        <a:pt x="128" y="98"/>
                        <a:pt x="129" y="100"/>
                      </a:cubicBezTo>
                      <a:moveTo>
                        <a:pt x="124" y="89"/>
                      </a:moveTo>
                      <a:cubicBezTo>
                        <a:pt x="126" y="88"/>
                        <a:pt x="127" y="88"/>
                        <a:pt x="128" y="87"/>
                      </a:cubicBezTo>
                      <a:cubicBezTo>
                        <a:pt x="128" y="86"/>
                        <a:pt x="127" y="84"/>
                        <a:pt x="126" y="82"/>
                      </a:cubicBezTo>
                      <a:cubicBezTo>
                        <a:pt x="126" y="82"/>
                        <a:pt x="122" y="83"/>
                        <a:pt x="121" y="84"/>
                      </a:cubicBezTo>
                      <a:cubicBezTo>
                        <a:pt x="122" y="85"/>
                        <a:pt x="123" y="87"/>
                        <a:pt x="124" y="89"/>
                      </a:cubicBezTo>
                      <a:moveTo>
                        <a:pt x="119" y="78"/>
                      </a:moveTo>
                      <a:cubicBezTo>
                        <a:pt x="120" y="78"/>
                        <a:pt x="122" y="77"/>
                        <a:pt x="123" y="76"/>
                      </a:cubicBezTo>
                      <a:cubicBezTo>
                        <a:pt x="123" y="75"/>
                        <a:pt x="122" y="73"/>
                        <a:pt x="121" y="71"/>
                      </a:cubicBezTo>
                      <a:cubicBezTo>
                        <a:pt x="117" y="73"/>
                        <a:pt x="117" y="73"/>
                        <a:pt x="117" y="73"/>
                      </a:cubicBezTo>
                      <a:cubicBezTo>
                        <a:pt x="117" y="75"/>
                        <a:pt x="118" y="76"/>
                        <a:pt x="119" y="78"/>
                      </a:cubicBezTo>
                      <a:moveTo>
                        <a:pt x="114" y="67"/>
                      </a:moveTo>
                      <a:cubicBezTo>
                        <a:pt x="115" y="67"/>
                        <a:pt x="117" y="66"/>
                        <a:pt x="118" y="66"/>
                      </a:cubicBezTo>
                      <a:cubicBezTo>
                        <a:pt x="118" y="64"/>
                        <a:pt x="117" y="62"/>
                        <a:pt x="116" y="61"/>
                      </a:cubicBezTo>
                      <a:cubicBezTo>
                        <a:pt x="116" y="60"/>
                        <a:pt x="112" y="62"/>
                        <a:pt x="112" y="62"/>
                      </a:cubicBezTo>
                      <a:cubicBezTo>
                        <a:pt x="112" y="64"/>
                        <a:pt x="113" y="66"/>
                        <a:pt x="114" y="67"/>
                      </a:cubicBezTo>
                      <a:moveTo>
                        <a:pt x="118" y="145"/>
                      </a:moveTo>
                      <a:cubicBezTo>
                        <a:pt x="115" y="148"/>
                        <a:pt x="112" y="150"/>
                        <a:pt x="109" y="153"/>
                      </a:cubicBezTo>
                      <a:cubicBezTo>
                        <a:pt x="109" y="152"/>
                        <a:pt x="109" y="145"/>
                        <a:pt x="108" y="145"/>
                      </a:cubicBezTo>
                      <a:cubicBezTo>
                        <a:pt x="105" y="144"/>
                        <a:pt x="105" y="144"/>
                        <a:pt x="105" y="144"/>
                      </a:cubicBezTo>
                      <a:cubicBezTo>
                        <a:pt x="104" y="142"/>
                        <a:pt x="104" y="140"/>
                        <a:pt x="104" y="138"/>
                      </a:cubicBezTo>
                      <a:cubicBezTo>
                        <a:pt x="106" y="139"/>
                        <a:pt x="107" y="139"/>
                        <a:pt x="109" y="139"/>
                      </a:cubicBezTo>
                      <a:cubicBezTo>
                        <a:pt x="108" y="137"/>
                        <a:pt x="108" y="135"/>
                        <a:pt x="108" y="133"/>
                      </a:cubicBezTo>
                      <a:cubicBezTo>
                        <a:pt x="112" y="137"/>
                        <a:pt x="115" y="141"/>
                        <a:pt x="118" y="145"/>
                      </a:cubicBezTo>
                      <a:moveTo>
                        <a:pt x="46" y="128"/>
                      </a:moveTo>
                      <a:cubicBezTo>
                        <a:pt x="49" y="125"/>
                        <a:pt x="52" y="123"/>
                        <a:pt x="55" y="120"/>
                      </a:cubicBezTo>
                      <a:cubicBezTo>
                        <a:pt x="55" y="121"/>
                        <a:pt x="55" y="127"/>
                        <a:pt x="56" y="127"/>
                      </a:cubicBezTo>
                      <a:cubicBezTo>
                        <a:pt x="57" y="128"/>
                        <a:pt x="59" y="128"/>
                        <a:pt x="59" y="129"/>
                      </a:cubicBezTo>
                      <a:cubicBezTo>
                        <a:pt x="59" y="130"/>
                        <a:pt x="59" y="132"/>
                        <a:pt x="59" y="133"/>
                      </a:cubicBezTo>
                      <a:cubicBezTo>
                        <a:pt x="58" y="133"/>
                        <a:pt x="57" y="133"/>
                        <a:pt x="56" y="133"/>
                      </a:cubicBezTo>
                      <a:cubicBezTo>
                        <a:pt x="56" y="135"/>
                        <a:pt x="56" y="137"/>
                        <a:pt x="56" y="140"/>
                      </a:cubicBezTo>
                      <a:cubicBezTo>
                        <a:pt x="52" y="136"/>
                        <a:pt x="49" y="132"/>
                        <a:pt x="46" y="128"/>
                      </a:cubicBezTo>
                      <a:moveTo>
                        <a:pt x="64" y="135"/>
                      </a:moveTo>
                      <a:cubicBezTo>
                        <a:pt x="64" y="133"/>
                        <a:pt x="64" y="131"/>
                        <a:pt x="64" y="129"/>
                      </a:cubicBezTo>
                      <a:cubicBezTo>
                        <a:pt x="65" y="129"/>
                        <a:pt x="69" y="130"/>
                        <a:pt x="69" y="130"/>
                      </a:cubicBezTo>
                      <a:cubicBezTo>
                        <a:pt x="70" y="131"/>
                        <a:pt x="69" y="135"/>
                        <a:pt x="69" y="136"/>
                      </a:cubicBezTo>
                      <a:cubicBezTo>
                        <a:pt x="68" y="135"/>
                        <a:pt x="66" y="135"/>
                        <a:pt x="64" y="135"/>
                      </a:cubicBezTo>
                      <a:moveTo>
                        <a:pt x="74" y="137"/>
                      </a:moveTo>
                      <a:cubicBezTo>
                        <a:pt x="74" y="135"/>
                        <a:pt x="74" y="133"/>
                        <a:pt x="74" y="131"/>
                      </a:cubicBezTo>
                      <a:cubicBezTo>
                        <a:pt x="75" y="132"/>
                        <a:pt x="79" y="132"/>
                        <a:pt x="79" y="132"/>
                      </a:cubicBezTo>
                      <a:cubicBezTo>
                        <a:pt x="80" y="133"/>
                        <a:pt x="79" y="137"/>
                        <a:pt x="79" y="138"/>
                      </a:cubicBezTo>
                      <a:cubicBezTo>
                        <a:pt x="78" y="138"/>
                        <a:pt x="76" y="137"/>
                        <a:pt x="74" y="137"/>
                      </a:cubicBezTo>
                      <a:moveTo>
                        <a:pt x="84" y="139"/>
                      </a:moveTo>
                      <a:cubicBezTo>
                        <a:pt x="84" y="137"/>
                        <a:pt x="84" y="135"/>
                        <a:pt x="84" y="134"/>
                      </a:cubicBezTo>
                      <a:cubicBezTo>
                        <a:pt x="85" y="134"/>
                        <a:pt x="89" y="134"/>
                        <a:pt x="89" y="135"/>
                      </a:cubicBezTo>
                      <a:cubicBezTo>
                        <a:pt x="90" y="136"/>
                        <a:pt x="89" y="139"/>
                        <a:pt x="89" y="140"/>
                      </a:cubicBezTo>
                      <a:cubicBezTo>
                        <a:pt x="88" y="140"/>
                        <a:pt x="86" y="140"/>
                        <a:pt x="84" y="139"/>
                      </a:cubicBezTo>
                      <a:moveTo>
                        <a:pt x="94" y="141"/>
                      </a:moveTo>
                      <a:cubicBezTo>
                        <a:pt x="94" y="140"/>
                        <a:pt x="94" y="138"/>
                        <a:pt x="94" y="136"/>
                      </a:cubicBezTo>
                      <a:cubicBezTo>
                        <a:pt x="95" y="136"/>
                        <a:pt x="99" y="136"/>
                        <a:pt x="99" y="137"/>
                      </a:cubicBezTo>
                      <a:cubicBezTo>
                        <a:pt x="100" y="138"/>
                        <a:pt x="99" y="141"/>
                        <a:pt x="99" y="143"/>
                      </a:cubicBezTo>
                      <a:cubicBezTo>
                        <a:pt x="98" y="142"/>
                        <a:pt x="96" y="142"/>
                        <a:pt x="94" y="141"/>
                      </a:cubicBezTo>
                      <a:moveTo>
                        <a:pt x="24" y="90"/>
                      </a:moveTo>
                      <a:cubicBezTo>
                        <a:pt x="23" y="85"/>
                        <a:pt x="22" y="80"/>
                        <a:pt x="21" y="75"/>
                      </a:cubicBezTo>
                      <a:cubicBezTo>
                        <a:pt x="23" y="77"/>
                        <a:pt x="24" y="78"/>
                        <a:pt x="26" y="80"/>
                      </a:cubicBezTo>
                      <a:cubicBezTo>
                        <a:pt x="27" y="79"/>
                        <a:pt x="28" y="78"/>
                        <a:pt x="28" y="77"/>
                      </a:cubicBezTo>
                      <a:cubicBezTo>
                        <a:pt x="29" y="78"/>
                        <a:pt x="30" y="79"/>
                        <a:pt x="32" y="80"/>
                      </a:cubicBezTo>
                      <a:cubicBezTo>
                        <a:pt x="33" y="81"/>
                        <a:pt x="32" y="81"/>
                        <a:pt x="31" y="83"/>
                      </a:cubicBezTo>
                      <a:cubicBezTo>
                        <a:pt x="30" y="85"/>
                        <a:pt x="35" y="87"/>
                        <a:pt x="36" y="89"/>
                      </a:cubicBezTo>
                      <a:cubicBezTo>
                        <a:pt x="32" y="89"/>
                        <a:pt x="28" y="90"/>
                        <a:pt x="24" y="90"/>
                      </a:cubicBezTo>
                      <a:moveTo>
                        <a:pt x="35" y="77"/>
                      </a:moveTo>
                      <a:cubicBezTo>
                        <a:pt x="34" y="75"/>
                        <a:pt x="32" y="74"/>
                        <a:pt x="31" y="73"/>
                      </a:cubicBezTo>
                      <a:cubicBezTo>
                        <a:pt x="33" y="69"/>
                        <a:pt x="33" y="69"/>
                        <a:pt x="33" y="69"/>
                      </a:cubicBezTo>
                      <a:cubicBezTo>
                        <a:pt x="35" y="70"/>
                        <a:pt x="36" y="71"/>
                        <a:pt x="38" y="72"/>
                      </a:cubicBezTo>
                      <a:cubicBezTo>
                        <a:pt x="38" y="73"/>
                        <a:pt x="35" y="76"/>
                        <a:pt x="35" y="77"/>
                      </a:cubicBezTo>
                      <a:moveTo>
                        <a:pt x="40" y="68"/>
                      </a:moveTo>
                      <a:cubicBezTo>
                        <a:pt x="39" y="67"/>
                        <a:pt x="37" y="66"/>
                        <a:pt x="36" y="65"/>
                      </a:cubicBezTo>
                      <a:cubicBezTo>
                        <a:pt x="36" y="64"/>
                        <a:pt x="38" y="61"/>
                        <a:pt x="38" y="60"/>
                      </a:cubicBezTo>
                      <a:cubicBezTo>
                        <a:pt x="40" y="62"/>
                        <a:pt x="41" y="63"/>
                        <a:pt x="43" y="64"/>
                      </a:cubicBezTo>
                      <a:cubicBezTo>
                        <a:pt x="43" y="64"/>
                        <a:pt x="41" y="68"/>
                        <a:pt x="40" y="68"/>
                      </a:cubicBezTo>
                      <a:moveTo>
                        <a:pt x="45" y="60"/>
                      </a:moveTo>
                      <a:cubicBezTo>
                        <a:pt x="44" y="59"/>
                        <a:pt x="42" y="58"/>
                        <a:pt x="41" y="56"/>
                      </a:cubicBezTo>
                      <a:cubicBezTo>
                        <a:pt x="41" y="56"/>
                        <a:pt x="43" y="53"/>
                        <a:pt x="43" y="52"/>
                      </a:cubicBezTo>
                      <a:cubicBezTo>
                        <a:pt x="45" y="53"/>
                        <a:pt x="46" y="55"/>
                        <a:pt x="48" y="56"/>
                      </a:cubicBezTo>
                      <a:cubicBezTo>
                        <a:pt x="45" y="60"/>
                        <a:pt x="45" y="60"/>
                        <a:pt x="45" y="60"/>
                      </a:cubicBezTo>
                      <a:moveTo>
                        <a:pt x="50" y="52"/>
                      </a:moveTo>
                      <a:cubicBezTo>
                        <a:pt x="49" y="51"/>
                        <a:pt x="47" y="49"/>
                        <a:pt x="46" y="48"/>
                      </a:cubicBezTo>
                      <a:cubicBezTo>
                        <a:pt x="48" y="44"/>
                        <a:pt x="48" y="44"/>
                        <a:pt x="48" y="44"/>
                      </a:cubicBezTo>
                      <a:cubicBezTo>
                        <a:pt x="50" y="45"/>
                        <a:pt x="51" y="46"/>
                        <a:pt x="53" y="48"/>
                      </a:cubicBezTo>
                      <a:cubicBezTo>
                        <a:pt x="53" y="48"/>
                        <a:pt x="50" y="51"/>
                        <a:pt x="50" y="52"/>
                      </a:cubicBezTo>
                      <a:moveTo>
                        <a:pt x="59" y="88"/>
                      </a:moveTo>
                      <a:cubicBezTo>
                        <a:pt x="59" y="77"/>
                        <a:pt x="63" y="65"/>
                        <a:pt x="75" y="64"/>
                      </a:cubicBezTo>
                      <a:cubicBezTo>
                        <a:pt x="86" y="63"/>
                        <a:pt x="95" y="74"/>
                        <a:pt x="100" y="82"/>
                      </a:cubicBezTo>
                      <a:cubicBezTo>
                        <a:pt x="94" y="78"/>
                        <a:pt x="87" y="75"/>
                        <a:pt x="80" y="75"/>
                      </a:cubicBezTo>
                      <a:cubicBezTo>
                        <a:pt x="71" y="76"/>
                        <a:pt x="63" y="80"/>
                        <a:pt x="59" y="88"/>
                      </a:cubicBezTo>
                      <a:moveTo>
                        <a:pt x="59" y="15"/>
                      </a:moveTo>
                      <a:cubicBezTo>
                        <a:pt x="61" y="19"/>
                        <a:pt x="63" y="22"/>
                        <a:pt x="65" y="26"/>
                      </a:cubicBezTo>
                      <a:cubicBezTo>
                        <a:pt x="67" y="28"/>
                        <a:pt x="68" y="30"/>
                        <a:pt x="69" y="31"/>
                      </a:cubicBezTo>
                      <a:cubicBezTo>
                        <a:pt x="69" y="32"/>
                        <a:pt x="71" y="36"/>
                        <a:pt x="72" y="36"/>
                      </a:cubicBezTo>
                      <a:cubicBezTo>
                        <a:pt x="76" y="37"/>
                        <a:pt x="80" y="38"/>
                        <a:pt x="84" y="39"/>
                      </a:cubicBezTo>
                      <a:cubicBezTo>
                        <a:pt x="85" y="39"/>
                        <a:pt x="95" y="43"/>
                        <a:pt x="95" y="42"/>
                      </a:cubicBezTo>
                      <a:cubicBezTo>
                        <a:pt x="98" y="39"/>
                        <a:pt x="100" y="35"/>
                        <a:pt x="103" y="32"/>
                      </a:cubicBezTo>
                      <a:cubicBezTo>
                        <a:pt x="104" y="31"/>
                        <a:pt x="106" y="29"/>
                        <a:pt x="107" y="27"/>
                      </a:cubicBezTo>
                      <a:cubicBezTo>
                        <a:pt x="104" y="22"/>
                        <a:pt x="104" y="22"/>
                        <a:pt x="104" y="22"/>
                      </a:cubicBezTo>
                      <a:cubicBezTo>
                        <a:pt x="102" y="18"/>
                        <a:pt x="100" y="14"/>
                        <a:pt x="98" y="11"/>
                      </a:cubicBezTo>
                      <a:cubicBezTo>
                        <a:pt x="98" y="10"/>
                        <a:pt x="96" y="6"/>
                        <a:pt x="95" y="6"/>
                      </a:cubicBezTo>
                      <a:cubicBezTo>
                        <a:pt x="93" y="6"/>
                        <a:pt x="91" y="5"/>
                        <a:pt x="88" y="5"/>
                      </a:cubicBezTo>
                      <a:cubicBezTo>
                        <a:pt x="86" y="4"/>
                        <a:pt x="83" y="3"/>
                        <a:pt x="80" y="3"/>
                      </a:cubicBezTo>
                      <a:cubicBezTo>
                        <a:pt x="79" y="2"/>
                        <a:pt x="72" y="0"/>
                        <a:pt x="71" y="1"/>
                      </a:cubicBezTo>
                      <a:cubicBezTo>
                        <a:pt x="67" y="6"/>
                        <a:pt x="63" y="10"/>
                        <a:pt x="59" y="15"/>
                      </a:cubicBezTo>
                      <a:moveTo>
                        <a:pt x="0" y="109"/>
                      </a:moveTo>
                      <a:cubicBezTo>
                        <a:pt x="2" y="112"/>
                        <a:pt x="4" y="116"/>
                        <a:pt x="6" y="119"/>
                      </a:cubicBezTo>
                      <a:cubicBezTo>
                        <a:pt x="7" y="121"/>
                        <a:pt x="8" y="123"/>
                        <a:pt x="9" y="125"/>
                      </a:cubicBezTo>
                      <a:cubicBezTo>
                        <a:pt x="9" y="126"/>
                        <a:pt x="11" y="129"/>
                        <a:pt x="12" y="129"/>
                      </a:cubicBezTo>
                      <a:cubicBezTo>
                        <a:pt x="16" y="130"/>
                        <a:pt x="20" y="131"/>
                        <a:pt x="24" y="132"/>
                      </a:cubicBezTo>
                      <a:cubicBezTo>
                        <a:pt x="25" y="133"/>
                        <a:pt x="35" y="136"/>
                        <a:pt x="36" y="135"/>
                      </a:cubicBezTo>
                      <a:cubicBezTo>
                        <a:pt x="38" y="132"/>
                        <a:pt x="40" y="129"/>
                        <a:pt x="43" y="126"/>
                      </a:cubicBezTo>
                      <a:cubicBezTo>
                        <a:pt x="44" y="124"/>
                        <a:pt x="46" y="122"/>
                        <a:pt x="47" y="121"/>
                      </a:cubicBezTo>
                      <a:cubicBezTo>
                        <a:pt x="48" y="120"/>
                        <a:pt x="45" y="116"/>
                        <a:pt x="44" y="115"/>
                      </a:cubicBezTo>
                      <a:cubicBezTo>
                        <a:pt x="42" y="112"/>
                        <a:pt x="40" y="108"/>
                        <a:pt x="38" y="104"/>
                      </a:cubicBezTo>
                      <a:cubicBezTo>
                        <a:pt x="38" y="104"/>
                        <a:pt x="36" y="100"/>
                        <a:pt x="35" y="100"/>
                      </a:cubicBezTo>
                      <a:cubicBezTo>
                        <a:pt x="33" y="99"/>
                        <a:pt x="31" y="99"/>
                        <a:pt x="28" y="98"/>
                      </a:cubicBezTo>
                      <a:cubicBezTo>
                        <a:pt x="26" y="97"/>
                        <a:pt x="23" y="97"/>
                        <a:pt x="21" y="96"/>
                      </a:cubicBezTo>
                      <a:cubicBezTo>
                        <a:pt x="19" y="96"/>
                        <a:pt x="12" y="93"/>
                        <a:pt x="11" y="94"/>
                      </a:cubicBezTo>
                      <a:cubicBezTo>
                        <a:pt x="7" y="99"/>
                        <a:pt x="3" y="104"/>
                        <a:pt x="0" y="109"/>
                      </a:cubicBezTo>
                      <a:moveTo>
                        <a:pt x="71" y="101"/>
                      </a:moveTo>
                      <a:cubicBezTo>
                        <a:pt x="70" y="94"/>
                        <a:pt x="73" y="87"/>
                        <a:pt x="81" y="85"/>
                      </a:cubicBezTo>
                      <a:cubicBezTo>
                        <a:pt x="88" y="84"/>
                        <a:pt x="94" y="92"/>
                        <a:pt x="97" y="97"/>
                      </a:cubicBezTo>
                      <a:cubicBezTo>
                        <a:pt x="88" y="91"/>
                        <a:pt x="77" y="91"/>
                        <a:pt x="71" y="101"/>
                      </a:cubicBezTo>
                    </a:path>
                  </a:pathLst>
                </a:custGeom>
                <a:solidFill>
                  <a:srgbClr val="0B3C68"/>
                </a:solidFill>
                <a:ln w="9525">
                  <a:noFill/>
                  <a:round/>
                  <a:headEnd/>
                  <a:tailEnd/>
                </a:ln>
              </p:spPr>
              <p:txBody>
                <a:bodyPr/>
                <a:lstStyle/>
                <a:p>
                  <a:endParaRPr lang="en-US"/>
                </a:p>
              </p:txBody>
            </p:sp>
            <p:sp>
              <p:nvSpPr>
                <p:cNvPr id="57488" name="Freeform 40"/>
                <p:cNvSpPr>
                  <a:spLocks noChangeAspect="1" noEditPoints="1"/>
                </p:cNvSpPr>
                <p:nvPr/>
              </p:nvSpPr>
              <p:spPr bwMode="auto">
                <a:xfrm>
                  <a:off x="3142" y="1360"/>
                  <a:ext cx="336" cy="332"/>
                </a:xfrm>
                <a:custGeom>
                  <a:avLst/>
                  <a:gdLst>
                    <a:gd name="T0" fmla="*/ 99 w 168"/>
                    <a:gd name="T1" fmla="*/ 116 h 166"/>
                    <a:gd name="T2" fmla="*/ 126 w 168"/>
                    <a:gd name="T3" fmla="*/ 149 h 166"/>
                    <a:gd name="T4" fmla="*/ 144 w 168"/>
                    <a:gd name="T5" fmla="*/ 162 h 166"/>
                    <a:gd name="T6" fmla="*/ 168 w 168"/>
                    <a:gd name="T7" fmla="*/ 150 h 166"/>
                    <a:gd name="T8" fmla="*/ 156 w 168"/>
                    <a:gd name="T9" fmla="*/ 129 h 166"/>
                    <a:gd name="T10" fmla="*/ 132 w 168"/>
                    <a:gd name="T11" fmla="*/ 124 h 166"/>
                    <a:gd name="T12" fmla="*/ 52 w 168"/>
                    <a:gd name="T13" fmla="*/ 41 h 166"/>
                    <a:gd name="T14" fmla="*/ 49 w 168"/>
                    <a:gd name="T15" fmla="*/ 33 h 166"/>
                    <a:gd name="T16" fmla="*/ 58 w 168"/>
                    <a:gd name="T17" fmla="*/ 41 h 166"/>
                    <a:gd name="T18" fmla="*/ 101 w 168"/>
                    <a:gd name="T19" fmla="*/ 55 h 166"/>
                    <a:gd name="T20" fmla="*/ 114 w 168"/>
                    <a:gd name="T21" fmla="*/ 56 h 166"/>
                    <a:gd name="T22" fmla="*/ 104 w 168"/>
                    <a:gd name="T23" fmla="*/ 42 h 166"/>
                    <a:gd name="T24" fmla="*/ 138 w 168"/>
                    <a:gd name="T25" fmla="*/ 107 h 166"/>
                    <a:gd name="T26" fmla="*/ 134 w 168"/>
                    <a:gd name="T27" fmla="*/ 109 h 166"/>
                    <a:gd name="T28" fmla="*/ 129 w 168"/>
                    <a:gd name="T29" fmla="*/ 100 h 166"/>
                    <a:gd name="T30" fmla="*/ 127 w 168"/>
                    <a:gd name="T31" fmla="*/ 95 h 166"/>
                    <a:gd name="T32" fmla="*/ 129 w 168"/>
                    <a:gd name="T33" fmla="*/ 88 h 166"/>
                    <a:gd name="T34" fmla="*/ 125 w 168"/>
                    <a:gd name="T35" fmla="*/ 89 h 166"/>
                    <a:gd name="T36" fmla="*/ 121 w 168"/>
                    <a:gd name="T37" fmla="*/ 72 h 166"/>
                    <a:gd name="T38" fmla="*/ 114 w 168"/>
                    <a:gd name="T39" fmla="*/ 68 h 166"/>
                    <a:gd name="T40" fmla="*/ 112 w 168"/>
                    <a:gd name="T41" fmla="*/ 63 h 166"/>
                    <a:gd name="T42" fmla="*/ 109 w 168"/>
                    <a:gd name="T43" fmla="*/ 154 h 166"/>
                    <a:gd name="T44" fmla="*/ 105 w 168"/>
                    <a:gd name="T45" fmla="*/ 139 h 166"/>
                    <a:gd name="T46" fmla="*/ 119 w 168"/>
                    <a:gd name="T47" fmla="*/ 145 h 166"/>
                    <a:gd name="T48" fmla="*/ 57 w 168"/>
                    <a:gd name="T49" fmla="*/ 128 h 166"/>
                    <a:gd name="T50" fmla="*/ 56 w 168"/>
                    <a:gd name="T51" fmla="*/ 133 h 166"/>
                    <a:gd name="T52" fmla="*/ 65 w 168"/>
                    <a:gd name="T53" fmla="*/ 135 h 166"/>
                    <a:gd name="T54" fmla="*/ 70 w 168"/>
                    <a:gd name="T55" fmla="*/ 136 h 166"/>
                    <a:gd name="T56" fmla="*/ 75 w 168"/>
                    <a:gd name="T57" fmla="*/ 132 h 166"/>
                    <a:gd name="T58" fmla="*/ 75 w 168"/>
                    <a:gd name="T59" fmla="*/ 137 h 166"/>
                    <a:gd name="T60" fmla="*/ 90 w 168"/>
                    <a:gd name="T61" fmla="*/ 135 h 166"/>
                    <a:gd name="T62" fmla="*/ 95 w 168"/>
                    <a:gd name="T63" fmla="*/ 142 h 166"/>
                    <a:gd name="T64" fmla="*/ 100 w 168"/>
                    <a:gd name="T65" fmla="*/ 143 h 166"/>
                    <a:gd name="T66" fmla="*/ 21 w 168"/>
                    <a:gd name="T67" fmla="*/ 76 h 166"/>
                    <a:gd name="T68" fmla="*/ 32 w 168"/>
                    <a:gd name="T69" fmla="*/ 80 h 166"/>
                    <a:gd name="T70" fmla="*/ 24 w 168"/>
                    <a:gd name="T71" fmla="*/ 91 h 166"/>
                    <a:gd name="T72" fmla="*/ 34 w 168"/>
                    <a:gd name="T73" fmla="*/ 69 h 166"/>
                    <a:gd name="T74" fmla="*/ 41 w 168"/>
                    <a:gd name="T75" fmla="*/ 69 h 166"/>
                    <a:gd name="T76" fmla="*/ 43 w 168"/>
                    <a:gd name="T77" fmla="*/ 65 h 166"/>
                    <a:gd name="T78" fmla="*/ 41 w 168"/>
                    <a:gd name="T79" fmla="*/ 57 h 166"/>
                    <a:gd name="T80" fmla="*/ 46 w 168"/>
                    <a:gd name="T81" fmla="*/ 61 h 166"/>
                    <a:gd name="T82" fmla="*/ 49 w 168"/>
                    <a:gd name="T83" fmla="*/ 44 h 166"/>
                    <a:gd name="T84" fmla="*/ 60 w 168"/>
                    <a:gd name="T85" fmla="*/ 88 h 166"/>
                    <a:gd name="T86" fmla="*/ 80 w 168"/>
                    <a:gd name="T87" fmla="*/ 76 h 166"/>
                    <a:gd name="T88" fmla="*/ 66 w 168"/>
                    <a:gd name="T89" fmla="*/ 26 h 166"/>
                    <a:gd name="T90" fmla="*/ 84 w 168"/>
                    <a:gd name="T91" fmla="*/ 39 h 166"/>
                    <a:gd name="T92" fmla="*/ 108 w 168"/>
                    <a:gd name="T93" fmla="*/ 28 h 166"/>
                    <a:gd name="T94" fmla="*/ 96 w 168"/>
                    <a:gd name="T95" fmla="*/ 7 h 166"/>
                    <a:gd name="T96" fmla="*/ 72 w 168"/>
                    <a:gd name="T97" fmla="*/ 1 h 166"/>
                    <a:gd name="T98" fmla="*/ 6 w 168"/>
                    <a:gd name="T99" fmla="*/ 120 h 166"/>
                    <a:gd name="T100" fmla="*/ 24 w 168"/>
                    <a:gd name="T101" fmla="*/ 133 h 166"/>
                    <a:gd name="T102" fmla="*/ 48 w 168"/>
                    <a:gd name="T103" fmla="*/ 121 h 166"/>
                    <a:gd name="T104" fmla="*/ 36 w 168"/>
                    <a:gd name="T105" fmla="*/ 100 h 166"/>
                    <a:gd name="T106" fmla="*/ 12 w 168"/>
                    <a:gd name="T107" fmla="*/ 95 h 166"/>
                    <a:gd name="T108" fmla="*/ 81 w 168"/>
                    <a:gd name="T109" fmla="*/ 86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166"/>
                    <a:gd name="T167" fmla="*/ 168 w 168"/>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166">
                      <a:moveTo>
                        <a:pt x="81" y="119"/>
                      </a:moveTo>
                      <a:cubicBezTo>
                        <a:pt x="80" y="114"/>
                        <a:pt x="83" y="107"/>
                        <a:pt x="88" y="108"/>
                      </a:cubicBezTo>
                      <a:cubicBezTo>
                        <a:pt x="93" y="108"/>
                        <a:pt x="97" y="112"/>
                        <a:pt x="99" y="116"/>
                      </a:cubicBezTo>
                      <a:cubicBezTo>
                        <a:pt x="94" y="112"/>
                        <a:pt x="84" y="111"/>
                        <a:pt x="81" y="119"/>
                      </a:cubicBezTo>
                      <a:moveTo>
                        <a:pt x="120" y="139"/>
                      </a:moveTo>
                      <a:cubicBezTo>
                        <a:pt x="122" y="142"/>
                        <a:pt x="124" y="145"/>
                        <a:pt x="126" y="149"/>
                      </a:cubicBezTo>
                      <a:cubicBezTo>
                        <a:pt x="127" y="151"/>
                        <a:pt x="128" y="153"/>
                        <a:pt x="129" y="155"/>
                      </a:cubicBezTo>
                      <a:cubicBezTo>
                        <a:pt x="130" y="156"/>
                        <a:pt x="131" y="159"/>
                        <a:pt x="132" y="159"/>
                      </a:cubicBezTo>
                      <a:cubicBezTo>
                        <a:pt x="136" y="160"/>
                        <a:pt x="140" y="161"/>
                        <a:pt x="144" y="162"/>
                      </a:cubicBezTo>
                      <a:cubicBezTo>
                        <a:pt x="146" y="163"/>
                        <a:pt x="155" y="166"/>
                        <a:pt x="156" y="165"/>
                      </a:cubicBezTo>
                      <a:cubicBezTo>
                        <a:pt x="159" y="162"/>
                        <a:pt x="161" y="159"/>
                        <a:pt x="164" y="155"/>
                      </a:cubicBezTo>
                      <a:cubicBezTo>
                        <a:pt x="164" y="154"/>
                        <a:pt x="168" y="152"/>
                        <a:pt x="168" y="150"/>
                      </a:cubicBezTo>
                      <a:cubicBezTo>
                        <a:pt x="168" y="149"/>
                        <a:pt x="165" y="146"/>
                        <a:pt x="164" y="144"/>
                      </a:cubicBezTo>
                      <a:cubicBezTo>
                        <a:pt x="162" y="141"/>
                        <a:pt x="160" y="137"/>
                        <a:pt x="158" y="133"/>
                      </a:cubicBezTo>
                      <a:cubicBezTo>
                        <a:pt x="158" y="133"/>
                        <a:pt x="157" y="130"/>
                        <a:pt x="156" y="129"/>
                      </a:cubicBezTo>
                      <a:cubicBezTo>
                        <a:pt x="153" y="129"/>
                        <a:pt x="151" y="128"/>
                        <a:pt x="148" y="128"/>
                      </a:cubicBezTo>
                      <a:cubicBezTo>
                        <a:pt x="146" y="127"/>
                        <a:pt x="143" y="126"/>
                        <a:pt x="141" y="126"/>
                      </a:cubicBezTo>
                      <a:cubicBezTo>
                        <a:pt x="140" y="126"/>
                        <a:pt x="132" y="123"/>
                        <a:pt x="132" y="124"/>
                      </a:cubicBezTo>
                      <a:cubicBezTo>
                        <a:pt x="128" y="129"/>
                        <a:pt x="124" y="134"/>
                        <a:pt x="120" y="139"/>
                      </a:cubicBezTo>
                      <a:moveTo>
                        <a:pt x="56" y="44"/>
                      </a:moveTo>
                      <a:cubicBezTo>
                        <a:pt x="55" y="43"/>
                        <a:pt x="53" y="42"/>
                        <a:pt x="52" y="41"/>
                      </a:cubicBezTo>
                      <a:cubicBezTo>
                        <a:pt x="51" y="40"/>
                        <a:pt x="51" y="40"/>
                        <a:pt x="52" y="39"/>
                      </a:cubicBezTo>
                      <a:cubicBezTo>
                        <a:pt x="53" y="37"/>
                        <a:pt x="54" y="37"/>
                        <a:pt x="52" y="36"/>
                      </a:cubicBezTo>
                      <a:cubicBezTo>
                        <a:pt x="51" y="35"/>
                        <a:pt x="50" y="34"/>
                        <a:pt x="49" y="33"/>
                      </a:cubicBezTo>
                      <a:cubicBezTo>
                        <a:pt x="50" y="33"/>
                        <a:pt x="61" y="31"/>
                        <a:pt x="61" y="32"/>
                      </a:cubicBezTo>
                      <a:cubicBezTo>
                        <a:pt x="62" y="36"/>
                        <a:pt x="63" y="41"/>
                        <a:pt x="64" y="46"/>
                      </a:cubicBezTo>
                      <a:cubicBezTo>
                        <a:pt x="62" y="44"/>
                        <a:pt x="60" y="42"/>
                        <a:pt x="58" y="41"/>
                      </a:cubicBezTo>
                      <a:cubicBezTo>
                        <a:pt x="57" y="42"/>
                        <a:pt x="56" y="43"/>
                        <a:pt x="56" y="44"/>
                      </a:cubicBezTo>
                      <a:moveTo>
                        <a:pt x="104" y="42"/>
                      </a:moveTo>
                      <a:cubicBezTo>
                        <a:pt x="103" y="46"/>
                        <a:pt x="102" y="51"/>
                        <a:pt x="101" y="55"/>
                      </a:cubicBezTo>
                      <a:cubicBezTo>
                        <a:pt x="102" y="55"/>
                        <a:pt x="107" y="52"/>
                        <a:pt x="108" y="53"/>
                      </a:cubicBezTo>
                      <a:cubicBezTo>
                        <a:pt x="108" y="54"/>
                        <a:pt x="109" y="57"/>
                        <a:pt x="110" y="57"/>
                      </a:cubicBezTo>
                      <a:cubicBezTo>
                        <a:pt x="111" y="57"/>
                        <a:pt x="112" y="56"/>
                        <a:pt x="114" y="56"/>
                      </a:cubicBezTo>
                      <a:cubicBezTo>
                        <a:pt x="113" y="54"/>
                        <a:pt x="112" y="53"/>
                        <a:pt x="112" y="51"/>
                      </a:cubicBezTo>
                      <a:cubicBezTo>
                        <a:pt x="113" y="51"/>
                        <a:pt x="115" y="50"/>
                        <a:pt x="116" y="49"/>
                      </a:cubicBezTo>
                      <a:cubicBezTo>
                        <a:pt x="112" y="47"/>
                        <a:pt x="108" y="44"/>
                        <a:pt x="104" y="42"/>
                      </a:cubicBezTo>
                      <a:moveTo>
                        <a:pt x="141" y="119"/>
                      </a:moveTo>
                      <a:cubicBezTo>
                        <a:pt x="142" y="115"/>
                        <a:pt x="143" y="110"/>
                        <a:pt x="144" y="106"/>
                      </a:cubicBezTo>
                      <a:cubicBezTo>
                        <a:pt x="142" y="106"/>
                        <a:pt x="139" y="109"/>
                        <a:pt x="138" y="107"/>
                      </a:cubicBezTo>
                      <a:cubicBezTo>
                        <a:pt x="137" y="106"/>
                        <a:pt x="137" y="104"/>
                        <a:pt x="136" y="104"/>
                      </a:cubicBezTo>
                      <a:cubicBezTo>
                        <a:pt x="135" y="104"/>
                        <a:pt x="133" y="105"/>
                        <a:pt x="132" y="106"/>
                      </a:cubicBezTo>
                      <a:cubicBezTo>
                        <a:pt x="133" y="107"/>
                        <a:pt x="133" y="108"/>
                        <a:pt x="134" y="109"/>
                      </a:cubicBezTo>
                      <a:cubicBezTo>
                        <a:pt x="132" y="110"/>
                        <a:pt x="130" y="111"/>
                        <a:pt x="128" y="111"/>
                      </a:cubicBezTo>
                      <a:cubicBezTo>
                        <a:pt x="132" y="114"/>
                        <a:pt x="137" y="117"/>
                        <a:pt x="141" y="119"/>
                      </a:cubicBezTo>
                      <a:moveTo>
                        <a:pt x="129" y="100"/>
                      </a:moveTo>
                      <a:cubicBezTo>
                        <a:pt x="131" y="100"/>
                        <a:pt x="132" y="99"/>
                        <a:pt x="134" y="99"/>
                      </a:cubicBezTo>
                      <a:cubicBezTo>
                        <a:pt x="133" y="97"/>
                        <a:pt x="132" y="95"/>
                        <a:pt x="131" y="93"/>
                      </a:cubicBezTo>
                      <a:cubicBezTo>
                        <a:pt x="131" y="93"/>
                        <a:pt x="128" y="95"/>
                        <a:pt x="127" y="95"/>
                      </a:cubicBezTo>
                      <a:cubicBezTo>
                        <a:pt x="128" y="97"/>
                        <a:pt x="129" y="98"/>
                        <a:pt x="129" y="100"/>
                      </a:cubicBezTo>
                      <a:moveTo>
                        <a:pt x="125" y="89"/>
                      </a:moveTo>
                      <a:cubicBezTo>
                        <a:pt x="126" y="89"/>
                        <a:pt x="127" y="88"/>
                        <a:pt x="129" y="88"/>
                      </a:cubicBezTo>
                      <a:cubicBezTo>
                        <a:pt x="128" y="86"/>
                        <a:pt x="127" y="84"/>
                        <a:pt x="126" y="82"/>
                      </a:cubicBezTo>
                      <a:cubicBezTo>
                        <a:pt x="122" y="84"/>
                        <a:pt x="122" y="84"/>
                        <a:pt x="122" y="84"/>
                      </a:cubicBezTo>
                      <a:cubicBezTo>
                        <a:pt x="123" y="86"/>
                        <a:pt x="124" y="88"/>
                        <a:pt x="125" y="89"/>
                      </a:cubicBezTo>
                      <a:moveTo>
                        <a:pt x="120" y="79"/>
                      </a:moveTo>
                      <a:cubicBezTo>
                        <a:pt x="121" y="78"/>
                        <a:pt x="122" y="77"/>
                        <a:pt x="124" y="77"/>
                      </a:cubicBezTo>
                      <a:cubicBezTo>
                        <a:pt x="123" y="75"/>
                        <a:pt x="122" y="73"/>
                        <a:pt x="121" y="72"/>
                      </a:cubicBezTo>
                      <a:cubicBezTo>
                        <a:pt x="121" y="72"/>
                        <a:pt x="118" y="73"/>
                        <a:pt x="117" y="73"/>
                      </a:cubicBezTo>
                      <a:cubicBezTo>
                        <a:pt x="118" y="75"/>
                        <a:pt x="119" y="77"/>
                        <a:pt x="120" y="79"/>
                      </a:cubicBezTo>
                      <a:moveTo>
                        <a:pt x="114" y="68"/>
                      </a:moveTo>
                      <a:cubicBezTo>
                        <a:pt x="116" y="67"/>
                        <a:pt x="117" y="67"/>
                        <a:pt x="119" y="66"/>
                      </a:cubicBezTo>
                      <a:cubicBezTo>
                        <a:pt x="118" y="65"/>
                        <a:pt x="117" y="63"/>
                        <a:pt x="116" y="61"/>
                      </a:cubicBezTo>
                      <a:cubicBezTo>
                        <a:pt x="116" y="61"/>
                        <a:pt x="113" y="62"/>
                        <a:pt x="112" y="63"/>
                      </a:cubicBezTo>
                      <a:cubicBezTo>
                        <a:pt x="113" y="64"/>
                        <a:pt x="114" y="66"/>
                        <a:pt x="114" y="68"/>
                      </a:cubicBezTo>
                      <a:moveTo>
                        <a:pt x="119" y="145"/>
                      </a:moveTo>
                      <a:cubicBezTo>
                        <a:pt x="116" y="148"/>
                        <a:pt x="113" y="151"/>
                        <a:pt x="109" y="154"/>
                      </a:cubicBezTo>
                      <a:cubicBezTo>
                        <a:pt x="109" y="153"/>
                        <a:pt x="110" y="145"/>
                        <a:pt x="109" y="145"/>
                      </a:cubicBezTo>
                      <a:cubicBezTo>
                        <a:pt x="108" y="145"/>
                        <a:pt x="105" y="144"/>
                        <a:pt x="105" y="144"/>
                      </a:cubicBezTo>
                      <a:cubicBezTo>
                        <a:pt x="105" y="142"/>
                        <a:pt x="105" y="140"/>
                        <a:pt x="105" y="139"/>
                      </a:cubicBezTo>
                      <a:cubicBezTo>
                        <a:pt x="106" y="139"/>
                        <a:pt x="108" y="139"/>
                        <a:pt x="109" y="140"/>
                      </a:cubicBezTo>
                      <a:cubicBezTo>
                        <a:pt x="109" y="138"/>
                        <a:pt x="109" y="136"/>
                        <a:pt x="109" y="134"/>
                      </a:cubicBezTo>
                      <a:cubicBezTo>
                        <a:pt x="112" y="138"/>
                        <a:pt x="115" y="141"/>
                        <a:pt x="119" y="145"/>
                      </a:cubicBezTo>
                      <a:moveTo>
                        <a:pt x="46" y="128"/>
                      </a:moveTo>
                      <a:cubicBezTo>
                        <a:pt x="49" y="126"/>
                        <a:pt x="53" y="123"/>
                        <a:pt x="56" y="120"/>
                      </a:cubicBezTo>
                      <a:cubicBezTo>
                        <a:pt x="56" y="122"/>
                        <a:pt x="55" y="127"/>
                        <a:pt x="57" y="128"/>
                      </a:cubicBezTo>
                      <a:cubicBezTo>
                        <a:pt x="57" y="128"/>
                        <a:pt x="60" y="128"/>
                        <a:pt x="60" y="129"/>
                      </a:cubicBezTo>
                      <a:cubicBezTo>
                        <a:pt x="60" y="131"/>
                        <a:pt x="60" y="132"/>
                        <a:pt x="60" y="134"/>
                      </a:cubicBezTo>
                      <a:cubicBezTo>
                        <a:pt x="59" y="134"/>
                        <a:pt x="57" y="133"/>
                        <a:pt x="56" y="133"/>
                      </a:cubicBezTo>
                      <a:cubicBezTo>
                        <a:pt x="56" y="135"/>
                        <a:pt x="56" y="138"/>
                        <a:pt x="56" y="140"/>
                      </a:cubicBezTo>
                      <a:cubicBezTo>
                        <a:pt x="53" y="136"/>
                        <a:pt x="50" y="132"/>
                        <a:pt x="46" y="128"/>
                      </a:cubicBezTo>
                      <a:moveTo>
                        <a:pt x="65" y="135"/>
                      </a:moveTo>
                      <a:cubicBezTo>
                        <a:pt x="65" y="133"/>
                        <a:pt x="65" y="131"/>
                        <a:pt x="65" y="130"/>
                      </a:cubicBezTo>
                      <a:cubicBezTo>
                        <a:pt x="66" y="130"/>
                        <a:pt x="69" y="130"/>
                        <a:pt x="70" y="131"/>
                      </a:cubicBezTo>
                      <a:cubicBezTo>
                        <a:pt x="70" y="132"/>
                        <a:pt x="70" y="135"/>
                        <a:pt x="70" y="136"/>
                      </a:cubicBezTo>
                      <a:cubicBezTo>
                        <a:pt x="68" y="136"/>
                        <a:pt x="66" y="135"/>
                        <a:pt x="65" y="135"/>
                      </a:cubicBezTo>
                      <a:moveTo>
                        <a:pt x="75" y="137"/>
                      </a:moveTo>
                      <a:cubicBezTo>
                        <a:pt x="75" y="136"/>
                        <a:pt x="75" y="134"/>
                        <a:pt x="75" y="132"/>
                      </a:cubicBezTo>
                      <a:cubicBezTo>
                        <a:pt x="76" y="132"/>
                        <a:pt x="79" y="132"/>
                        <a:pt x="80" y="133"/>
                      </a:cubicBezTo>
                      <a:cubicBezTo>
                        <a:pt x="80" y="134"/>
                        <a:pt x="80" y="137"/>
                        <a:pt x="80" y="138"/>
                      </a:cubicBezTo>
                      <a:cubicBezTo>
                        <a:pt x="78" y="138"/>
                        <a:pt x="76" y="138"/>
                        <a:pt x="75" y="137"/>
                      </a:cubicBezTo>
                      <a:moveTo>
                        <a:pt x="85" y="140"/>
                      </a:moveTo>
                      <a:cubicBezTo>
                        <a:pt x="85" y="138"/>
                        <a:pt x="85" y="136"/>
                        <a:pt x="85" y="134"/>
                      </a:cubicBezTo>
                      <a:cubicBezTo>
                        <a:pt x="86" y="134"/>
                        <a:pt x="89" y="135"/>
                        <a:pt x="90" y="135"/>
                      </a:cubicBezTo>
                      <a:cubicBezTo>
                        <a:pt x="90" y="136"/>
                        <a:pt x="90" y="140"/>
                        <a:pt x="90" y="141"/>
                      </a:cubicBezTo>
                      <a:cubicBezTo>
                        <a:pt x="88" y="140"/>
                        <a:pt x="87" y="140"/>
                        <a:pt x="85" y="140"/>
                      </a:cubicBezTo>
                      <a:moveTo>
                        <a:pt x="95" y="142"/>
                      </a:moveTo>
                      <a:cubicBezTo>
                        <a:pt x="95" y="140"/>
                        <a:pt x="95" y="138"/>
                        <a:pt x="95" y="136"/>
                      </a:cubicBezTo>
                      <a:cubicBezTo>
                        <a:pt x="96" y="137"/>
                        <a:pt x="99" y="137"/>
                        <a:pt x="100" y="138"/>
                      </a:cubicBezTo>
                      <a:cubicBezTo>
                        <a:pt x="100" y="138"/>
                        <a:pt x="100" y="142"/>
                        <a:pt x="100" y="143"/>
                      </a:cubicBezTo>
                      <a:cubicBezTo>
                        <a:pt x="98" y="143"/>
                        <a:pt x="97" y="142"/>
                        <a:pt x="95" y="142"/>
                      </a:cubicBezTo>
                      <a:moveTo>
                        <a:pt x="24" y="91"/>
                      </a:moveTo>
                      <a:cubicBezTo>
                        <a:pt x="23" y="86"/>
                        <a:pt x="22" y="81"/>
                        <a:pt x="21" y="76"/>
                      </a:cubicBezTo>
                      <a:cubicBezTo>
                        <a:pt x="23" y="77"/>
                        <a:pt x="25" y="79"/>
                        <a:pt x="27" y="81"/>
                      </a:cubicBezTo>
                      <a:cubicBezTo>
                        <a:pt x="27" y="80"/>
                        <a:pt x="28" y="79"/>
                        <a:pt x="29" y="77"/>
                      </a:cubicBezTo>
                      <a:cubicBezTo>
                        <a:pt x="30" y="78"/>
                        <a:pt x="31" y="79"/>
                        <a:pt x="32" y="80"/>
                      </a:cubicBezTo>
                      <a:cubicBezTo>
                        <a:pt x="34" y="82"/>
                        <a:pt x="33" y="82"/>
                        <a:pt x="32" y="83"/>
                      </a:cubicBezTo>
                      <a:cubicBezTo>
                        <a:pt x="31" y="85"/>
                        <a:pt x="35" y="88"/>
                        <a:pt x="37" y="89"/>
                      </a:cubicBezTo>
                      <a:cubicBezTo>
                        <a:pt x="33" y="90"/>
                        <a:pt x="29" y="90"/>
                        <a:pt x="24" y="91"/>
                      </a:cubicBezTo>
                      <a:moveTo>
                        <a:pt x="36" y="77"/>
                      </a:moveTo>
                      <a:cubicBezTo>
                        <a:pt x="34" y="76"/>
                        <a:pt x="33" y="75"/>
                        <a:pt x="31" y="74"/>
                      </a:cubicBezTo>
                      <a:cubicBezTo>
                        <a:pt x="31" y="73"/>
                        <a:pt x="33" y="70"/>
                        <a:pt x="34" y="69"/>
                      </a:cubicBezTo>
                      <a:cubicBezTo>
                        <a:pt x="35" y="71"/>
                        <a:pt x="37" y="72"/>
                        <a:pt x="38" y="73"/>
                      </a:cubicBezTo>
                      <a:cubicBezTo>
                        <a:pt x="36" y="77"/>
                        <a:pt x="36" y="77"/>
                        <a:pt x="36" y="77"/>
                      </a:cubicBezTo>
                      <a:moveTo>
                        <a:pt x="41" y="69"/>
                      </a:moveTo>
                      <a:cubicBezTo>
                        <a:pt x="39" y="68"/>
                        <a:pt x="38" y="66"/>
                        <a:pt x="36" y="65"/>
                      </a:cubicBezTo>
                      <a:cubicBezTo>
                        <a:pt x="36" y="65"/>
                        <a:pt x="38" y="61"/>
                        <a:pt x="39" y="61"/>
                      </a:cubicBezTo>
                      <a:cubicBezTo>
                        <a:pt x="40" y="62"/>
                        <a:pt x="42" y="63"/>
                        <a:pt x="43" y="65"/>
                      </a:cubicBezTo>
                      <a:cubicBezTo>
                        <a:pt x="43" y="65"/>
                        <a:pt x="41" y="68"/>
                        <a:pt x="41" y="69"/>
                      </a:cubicBezTo>
                      <a:moveTo>
                        <a:pt x="46" y="61"/>
                      </a:moveTo>
                      <a:cubicBezTo>
                        <a:pt x="44" y="59"/>
                        <a:pt x="43" y="58"/>
                        <a:pt x="41" y="57"/>
                      </a:cubicBezTo>
                      <a:cubicBezTo>
                        <a:pt x="41" y="57"/>
                        <a:pt x="43" y="53"/>
                        <a:pt x="44" y="53"/>
                      </a:cubicBezTo>
                      <a:cubicBezTo>
                        <a:pt x="45" y="54"/>
                        <a:pt x="47" y="55"/>
                        <a:pt x="48" y="56"/>
                      </a:cubicBezTo>
                      <a:cubicBezTo>
                        <a:pt x="48" y="57"/>
                        <a:pt x="46" y="60"/>
                        <a:pt x="46" y="61"/>
                      </a:cubicBezTo>
                      <a:moveTo>
                        <a:pt x="51" y="52"/>
                      </a:moveTo>
                      <a:cubicBezTo>
                        <a:pt x="49" y="51"/>
                        <a:pt x="48" y="50"/>
                        <a:pt x="46" y="49"/>
                      </a:cubicBezTo>
                      <a:cubicBezTo>
                        <a:pt x="46" y="48"/>
                        <a:pt x="48" y="45"/>
                        <a:pt x="49" y="44"/>
                      </a:cubicBezTo>
                      <a:cubicBezTo>
                        <a:pt x="50" y="46"/>
                        <a:pt x="52" y="47"/>
                        <a:pt x="53" y="48"/>
                      </a:cubicBezTo>
                      <a:cubicBezTo>
                        <a:pt x="51" y="52"/>
                        <a:pt x="51" y="52"/>
                        <a:pt x="51" y="52"/>
                      </a:cubicBezTo>
                      <a:moveTo>
                        <a:pt x="60" y="88"/>
                      </a:moveTo>
                      <a:cubicBezTo>
                        <a:pt x="59" y="77"/>
                        <a:pt x="63" y="66"/>
                        <a:pt x="75" y="65"/>
                      </a:cubicBezTo>
                      <a:cubicBezTo>
                        <a:pt x="87" y="63"/>
                        <a:pt x="96" y="74"/>
                        <a:pt x="101" y="83"/>
                      </a:cubicBezTo>
                      <a:cubicBezTo>
                        <a:pt x="95" y="79"/>
                        <a:pt x="88" y="76"/>
                        <a:pt x="80" y="76"/>
                      </a:cubicBezTo>
                      <a:cubicBezTo>
                        <a:pt x="72" y="76"/>
                        <a:pt x="64" y="81"/>
                        <a:pt x="60" y="88"/>
                      </a:cubicBezTo>
                      <a:moveTo>
                        <a:pt x="60" y="16"/>
                      </a:moveTo>
                      <a:cubicBezTo>
                        <a:pt x="62" y="19"/>
                        <a:pt x="64" y="23"/>
                        <a:pt x="66" y="26"/>
                      </a:cubicBezTo>
                      <a:cubicBezTo>
                        <a:pt x="67" y="28"/>
                        <a:pt x="68" y="30"/>
                        <a:pt x="69" y="32"/>
                      </a:cubicBezTo>
                      <a:cubicBezTo>
                        <a:pt x="70" y="33"/>
                        <a:pt x="71" y="36"/>
                        <a:pt x="72" y="37"/>
                      </a:cubicBezTo>
                      <a:cubicBezTo>
                        <a:pt x="76" y="38"/>
                        <a:pt x="80" y="38"/>
                        <a:pt x="84" y="39"/>
                      </a:cubicBezTo>
                      <a:cubicBezTo>
                        <a:pt x="86" y="40"/>
                        <a:pt x="95" y="43"/>
                        <a:pt x="96" y="42"/>
                      </a:cubicBezTo>
                      <a:cubicBezTo>
                        <a:pt x="98" y="39"/>
                        <a:pt x="101" y="36"/>
                        <a:pt x="103" y="33"/>
                      </a:cubicBezTo>
                      <a:cubicBezTo>
                        <a:pt x="105" y="31"/>
                        <a:pt x="106" y="29"/>
                        <a:pt x="108" y="28"/>
                      </a:cubicBezTo>
                      <a:cubicBezTo>
                        <a:pt x="108" y="27"/>
                        <a:pt x="105" y="23"/>
                        <a:pt x="105" y="22"/>
                      </a:cubicBezTo>
                      <a:cubicBezTo>
                        <a:pt x="103" y="19"/>
                        <a:pt x="100" y="15"/>
                        <a:pt x="98" y="11"/>
                      </a:cubicBezTo>
                      <a:cubicBezTo>
                        <a:pt x="96" y="7"/>
                        <a:pt x="96" y="7"/>
                        <a:pt x="96" y="7"/>
                      </a:cubicBezTo>
                      <a:cubicBezTo>
                        <a:pt x="93" y="6"/>
                        <a:pt x="91" y="6"/>
                        <a:pt x="89" y="5"/>
                      </a:cubicBezTo>
                      <a:cubicBezTo>
                        <a:pt x="86" y="4"/>
                        <a:pt x="84" y="4"/>
                        <a:pt x="81" y="3"/>
                      </a:cubicBezTo>
                      <a:cubicBezTo>
                        <a:pt x="80" y="3"/>
                        <a:pt x="72" y="0"/>
                        <a:pt x="72" y="1"/>
                      </a:cubicBezTo>
                      <a:cubicBezTo>
                        <a:pt x="68" y="6"/>
                        <a:pt x="64" y="11"/>
                        <a:pt x="60" y="16"/>
                      </a:cubicBezTo>
                      <a:moveTo>
                        <a:pt x="0" y="109"/>
                      </a:moveTo>
                      <a:cubicBezTo>
                        <a:pt x="2" y="113"/>
                        <a:pt x="4" y="116"/>
                        <a:pt x="6" y="120"/>
                      </a:cubicBezTo>
                      <a:cubicBezTo>
                        <a:pt x="7" y="121"/>
                        <a:pt x="8" y="123"/>
                        <a:pt x="9" y="125"/>
                      </a:cubicBezTo>
                      <a:cubicBezTo>
                        <a:pt x="10" y="126"/>
                        <a:pt x="11" y="130"/>
                        <a:pt x="12" y="130"/>
                      </a:cubicBezTo>
                      <a:cubicBezTo>
                        <a:pt x="16" y="131"/>
                        <a:pt x="20" y="132"/>
                        <a:pt x="24" y="133"/>
                      </a:cubicBezTo>
                      <a:cubicBezTo>
                        <a:pt x="26" y="133"/>
                        <a:pt x="35" y="137"/>
                        <a:pt x="36" y="135"/>
                      </a:cubicBezTo>
                      <a:cubicBezTo>
                        <a:pt x="38" y="132"/>
                        <a:pt x="41" y="129"/>
                        <a:pt x="43" y="126"/>
                      </a:cubicBezTo>
                      <a:cubicBezTo>
                        <a:pt x="45" y="124"/>
                        <a:pt x="46" y="123"/>
                        <a:pt x="48" y="121"/>
                      </a:cubicBezTo>
                      <a:cubicBezTo>
                        <a:pt x="45" y="116"/>
                        <a:pt x="45" y="116"/>
                        <a:pt x="45" y="116"/>
                      </a:cubicBezTo>
                      <a:cubicBezTo>
                        <a:pt x="43" y="112"/>
                        <a:pt x="41" y="108"/>
                        <a:pt x="38" y="105"/>
                      </a:cubicBezTo>
                      <a:cubicBezTo>
                        <a:pt x="38" y="104"/>
                        <a:pt x="37" y="100"/>
                        <a:pt x="36" y="100"/>
                      </a:cubicBezTo>
                      <a:cubicBezTo>
                        <a:pt x="34" y="100"/>
                        <a:pt x="31" y="99"/>
                        <a:pt x="29" y="98"/>
                      </a:cubicBezTo>
                      <a:cubicBezTo>
                        <a:pt x="26" y="98"/>
                        <a:pt x="24" y="97"/>
                        <a:pt x="21" y="97"/>
                      </a:cubicBezTo>
                      <a:cubicBezTo>
                        <a:pt x="20" y="96"/>
                        <a:pt x="13" y="94"/>
                        <a:pt x="12" y="95"/>
                      </a:cubicBezTo>
                      <a:cubicBezTo>
                        <a:pt x="8" y="99"/>
                        <a:pt x="4" y="104"/>
                        <a:pt x="0" y="109"/>
                      </a:cubicBezTo>
                      <a:moveTo>
                        <a:pt x="71" y="101"/>
                      </a:moveTo>
                      <a:cubicBezTo>
                        <a:pt x="71" y="94"/>
                        <a:pt x="74" y="87"/>
                        <a:pt x="81" y="86"/>
                      </a:cubicBezTo>
                      <a:cubicBezTo>
                        <a:pt x="88" y="85"/>
                        <a:pt x="95" y="92"/>
                        <a:pt x="98" y="98"/>
                      </a:cubicBezTo>
                      <a:cubicBezTo>
                        <a:pt x="89" y="92"/>
                        <a:pt x="78" y="91"/>
                        <a:pt x="71" y="101"/>
                      </a:cubicBezTo>
                    </a:path>
                  </a:pathLst>
                </a:custGeom>
                <a:solidFill>
                  <a:srgbClr val="FFFFFF"/>
                </a:solidFill>
                <a:ln w="9525">
                  <a:noFill/>
                  <a:round/>
                  <a:headEnd/>
                  <a:tailEnd/>
                </a:ln>
              </p:spPr>
              <p:txBody>
                <a:bodyPr/>
                <a:lstStyle/>
                <a:p>
                  <a:endParaRPr lang="en-US"/>
                </a:p>
              </p:txBody>
            </p:sp>
          </p:grpSp>
        </p:grpSp>
      </p:grpSp>
      <p:grpSp>
        <p:nvGrpSpPr>
          <p:cNvPr id="8" name="Group 41"/>
          <p:cNvGrpSpPr>
            <a:grpSpLocks/>
          </p:cNvGrpSpPr>
          <p:nvPr/>
        </p:nvGrpSpPr>
        <p:grpSpPr bwMode="auto">
          <a:xfrm>
            <a:off x="1828800" y="2362200"/>
            <a:ext cx="1600200" cy="696913"/>
            <a:chOff x="960" y="1632"/>
            <a:chExt cx="1008" cy="439"/>
          </a:xfrm>
        </p:grpSpPr>
        <p:pic>
          <p:nvPicPr>
            <p:cNvPr id="57438" name="Picture 42" descr="图片777"/>
            <p:cNvPicPr>
              <a:picLocks noChangeAspect="1" noChangeArrowheads="1"/>
            </p:cNvPicPr>
            <p:nvPr/>
          </p:nvPicPr>
          <p:blipFill>
            <a:blip r:embed="rId3" cstate="print"/>
            <a:srcRect/>
            <a:stretch>
              <a:fillRect/>
            </a:stretch>
          </p:blipFill>
          <p:spPr bwMode="auto">
            <a:xfrm>
              <a:off x="960" y="1632"/>
              <a:ext cx="1008" cy="439"/>
            </a:xfrm>
            <a:prstGeom prst="rect">
              <a:avLst/>
            </a:prstGeom>
            <a:noFill/>
            <a:ln w="9525">
              <a:noFill/>
              <a:miter lim="800000"/>
              <a:headEnd/>
              <a:tailEnd/>
            </a:ln>
          </p:spPr>
        </p:pic>
        <p:sp>
          <p:nvSpPr>
            <p:cNvPr id="57439" name="Text Box 43"/>
            <p:cNvSpPr txBox="1">
              <a:spLocks noChangeArrowheads="1"/>
            </p:cNvSpPr>
            <p:nvPr/>
          </p:nvSpPr>
          <p:spPr bwMode="gray">
            <a:xfrm>
              <a:off x="1200" y="1888"/>
              <a:ext cx="560"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UMTS RAN</a:t>
              </a:r>
            </a:p>
          </p:txBody>
        </p:sp>
        <p:grpSp>
          <p:nvGrpSpPr>
            <p:cNvPr id="9" name="Group 44"/>
            <p:cNvGrpSpPr>
              <a:grpSpLocks/>
            </p:cNvGrpSpPr>
            <p:nvPr/>
          </p:nvGrpSpPr>
          <p:grpSpPr bwMode="auto">
            <a:xfrm>
              <a:off x="1174" y="1632"/>
              <a:ext cx="211" cy="195"/>
              <a:chOff x="1130" y="1162"/>
              <a:chExt cx="570" cy="494"/>
            </a:xfrm>
          </p:grpSpPr>
          <p:pic>
            <p:nvPicPr>
              <p:cNvPr id="57472" name="Picture 45" descr="图片131"/>
              <p:cNvPicPr>
                <a:picLocks noChangeAspect="1" noChangeArrowheads="1"/>
              </p:cNvPicPr>
              <p:nvPr/>
            </p:nvPicPr>
            <p:blipFill>
              <a:blip r:embed="rId4" cstate="print"/>
              <a:srcRect/>
              <a:stretch>
                <a:fillRect/>
              </a:stretch>
            </p:blipFill>
            <p:spPr bwMode="auto">
              <a:xfrm>
                <a:off x="1130" y="1162"/>
                <a:ext cx="351" cy="432"/>
              </a:xfrm>
              <a:prstGeom prst="rect">
                <a:avLst/>
              </a:prstGeom>
              <a:noFill/>
              <a:ln w="9525">
                <a:noFill/>
                <a:miter lim="800000"/>
                <a:headEnd/>
                <a:tailEnd/>
              </a:ln>
            </p:spPr>
          </p:pic>
          <p:pic>
            <p:nvPicPr>
              <p:cNvPr id="57473" name="Picture 46" descr="图片133"/>
              <p:cNvPicPr>
                <a:picLocks noChangeAspect="1" noChangeArrowheads="1"/>
              </p:cNvPicPr>
              <p:nvPr/>
            </p:nvPicPr>
            <p:blipFill>
              <a:blip r:embed="rId5" cstate="print"/>
              <a:srcRect/>
              <a:stretch>
                <a:fillRect/>
              </a:stretch>
            </p:blipFill>
            <p:spPr bwMode="auto">
              <a:xfrm>
                <a:off x="1429" y="1162"/>
                <a:ext cx="271" cy="494"/>
              </a:xfrm>
              <a:prstGeom prst="rect">
                <a:avLst/>
              </a:prstGeom>
              <a:noFill/>
              <a:ln w="9525">
                <a:noFill/>
                <a:miter lim="800000"/>
                <a:headEnd/>
                <a:tailEnd/>
              </a:ln>
            </p:spPr>
          </p:pic>
        </p:grpSp>
        <p:sp>
          <p:nvSpPr>
            <p:cNvPr id="57441" name="Text Box 47"/>
            <p:cNvSpPr txBox="1">
              <a:spLocks noChangeArrowheads="1"/>
            </p:cNvSpPr>
            <p:nvPr/>
          </p:nvSpPr>
          <p:spPr bwMode="gray">
            <a:xfrm>
              <a:off x="1144" y="1769"/>
              <a:ext cx="272" cy="154"/>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000">
                  <a:solidFill>
                    <a:srgbClr val="006699"/>
                  </a:solidFill>
                  <a:latin typeface="FrutigerNext LT Regular" pitchFamily="34" charset="0"/>
                </a:rPr>
                <a:t>NodeB</a:t>
              </a:r>
            </a:p>
          </p:txBody>
        </p:sp>
        <p:grpSp>
          <p:nvGrpSpPr>
            <p:cNvPr id="10" name="Group 48"/>
            <p:cNvGrpSpPr>
              <a:grpSpLocks/>
            </p:cNvGrpSpPr>
            <p:nvPr/>
          </p:nvGrpSpPr>
          <p:grpSpPr bwMode="auto">
            <a:xfrm>
              <a:off x="1528" y="1639"/>
              <a:ext cx="240" cy="290"/>
              <a:chOff x="1480" y="1208"/>
              <a:chExt cx="240" cy="321"/>
            </a:xfrm>
          </p:grpSpPr>
          <p:sp>
            <p:nvSpPr>
              <p:cNvPr id="57443" name="Text Box 49"/>
              <p:cNvSpPr txBox="1">
                <a:spLocks noChangeArrowheads="1"/>
              </p:cNvSpPr>
              <p:nvPr/>
            </p:nvSpPr>
            <p:spPr bwMode="gray">
              <a:xfrm>
                <a:off x="1480" y="1358"/>
                <a:ext cx="240" cy="171"/>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000">
                    <a:solidFill>
                      <a:srgbClr val="006699"/>
                    </a:solidFill>
                    <a:latin typeface="FrutigerNext LT Regular" pitchFamily="34" charset="0"/>
                  </a:rPr>
                  <a:t>RNC</a:t>
                </a:r>
              </a:p>
            </p:txBody>
          </p:sp>
          <p:grpSp>
            <p:nvGrpSpPr>
              <p:cNvPr id="11" name="Group 50"/>
              <p:cNvGrpSpPr>
                <a:grpSpLocks/>
              </p:cNvGrpSpPr>
              <p:nvPr/>
            </p:nvGrpSpPr>
            <p:grpSpPr bwMode="auto">
              <a:xfrm>
                <a:off x="1520" y="1208"/>
                <a:ext cx="192" cy="197"/>
                <a:chOff x="1392" y="1200"/>
                <a:chExt cx="192" cy="197"/>
              </a:xfrm>
            </p:grpSpPr>
            <p:grpSp>
              <p:nvGrpSpPr>
                <p:cNvPr id="12" name="Group 51"/>
                <p:cNvGrpSpPr>
                  <a:grpSpLocks noChangeAspect="1"/>
                </p:cNvGrpSpPr>
                <p:nvPr/>
              </p:nvGrpSpPr>
              <p:grpSpPr bwMode="auto">
                <a:xfrm>
                  <a:off x="1478" y="1200"/>
                  <a:ext cx="106" cy="193"/>
                  <a:chOff x="2262" y="3341"/>
                  <a:chExt cx="342" cy="625"/>
                </a:xfrm>
              </p:grpSpPr>
              <p:sp>
                <p:nvSpPr>
                  <p:cNvPr id="57455" name="Freeform 52"/>
                  <p:cNvSpPr>
                    <a:spLocks noChangeAspect="1"/>
                  </p:cNvSpPr>
                  <p:nvPr/>
                </p:nvSpPr>
                <p:spPr bwMode="auto">
                  <a:xfrm>
                    <a:off x="2480" y="3379"/>
                    <a:ext cx="124" cy="587"/>
                  </a:xfrm>
                  <a:custGeom>
                    <a:avLst/>
                    <a:gdLst>
                      <a:gd name="T0" fmla="*/ 58 w 62"/>
                      <a:gd name="T1" fmla="*/ 3 h 293"/>
                      <a:gd name="T2" fmla="*/ 6 w 62"/>
                      <a:gd name="T3" fmla="*/ 31 h 293"/>
                      <a:gd name="T4" fmla="*/ 0 w 62"/>
                      <a:gd name="T5" fmla="*/ 290 h 293"/>
                      <a:gd name="T6" fmla="*/ 14 w 62"/>
                      <a:gd name="T7" fmla="*/ 287 h 293"/>
                      <a:gd name="T8" fmla="*/ 57 w 62"/>
                      <a:gd name="T9" fmla="*/ 244 h 293"/>
                      <a:gd name="T10" fmla="*/ 61 w 62"/>
                      <a:gd name="T11" fmla="*/ 232 h 293"/>
                      <a:gd name="T12" fmla="*/ 61 w 62"/>
                      <a:gd name="T13" fmla="*/ 12 h 293"/>
                      <a:gd name="T14" fmla="*/ 58 w 62"/>
                      <a:gd name="T15" fmla="*/ 3 h 29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293"/>
                      <a:gd name="T26" fmla="*/ 62 w 62"/>
                      <a:gd name="T27" fmla="*/ 293 h 2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293">
                        <a:moveTo>
                          <a:pt x="58" y="3"/>
                        </a:moveTo>
                        <a:cubicBezTo>
                          <a:pt x="56" y="0"/>
                          <a:pt x="6" y="31"/>
                          <a:pt x="6" y="31"/>
                        </a:cubicBezTo>
                        <a:cubicBezTo>
                          <a:pt x="0" y="290"/>
                          <a:pt x="0" y="290"/>
                          <a:pt x="0" y="290"/>
                        </a:cubicBezTo>
                        <a:cubicBezTo>
                          <a:pt x="0" y="290"/>
                          <a:pt x="7" y="293"/>
                          <a:pt x="14" y="287"/>
                        </a:cubicBezTo>
                        <a:cubicBezTo>
                          <a:pt x="21" y="280"/>
                          <a:pt x="53" y="248"/>
                          <a:pt x="57" y="244"/>
                        </a:cubicBezTo>
                        <a:cubicBezTo>
                          <a:pt x="62" y="238"/>
                          <a:pt x="61" y="232"/>
                          <a:pt x="61" y="232"/>
                        </a:cubicBezTo>
                        <a:cubicBezTo>
                          <a:pt x="61" y="12"/>
                          <a:pt x="61" y="12"/>
                          <a:pt x="61" y="12"/>
                        </a:cubicBezTo>
                        <a:cubicBezTo>
                          <a:pt x="61" y="12"/>
                          <a:pt x="61" y="5"/>
                          <a:pt x="58" y="3"/>
                        </a:cubicBezTo>
                        <a:close/>
                      </a:path>
                    </a:pathLst>
                  </a:custGeom>
                  <a:solidFill>
                    <a:srgbClr val="0B3C68"/>
                  </a:solidFill>
                  <a:ln w="9525">
                    <a:noFill/>
                    <a:round/>
                    <a:headEnd/>
                    <a:tailEnd/>
                  </a:ln>
                </p:spPr>
                <p:txBody>
                  <a:bodyPr/>
                  <a:lstStyle/>
                  <a:p>
                    <a:endParaRPr lang="en-US"/>
                  </a:p>
                </p:txBody>
              </p:sp>
              <p:sp>
                <p:nvSpPr>
                  <p:cNvPr id="57456" name="Freeform 53"/>
                  <p:cNvSpPr>
                    <a:spLocks noChangeAspect="1"/>
                  </p:cNvSpPr>
                  <p:nvPr/>
                </p:nvSpPr>
                <p:spPr bwMode="auto">
                  <a:xfrm>
                    <a:off x="2264" y="3341"/>
                    <a:ext cx="332" cy="112"/>
                  </a:xfrm>
                  <a:custGeom>
                    <a:avLst/>
                    <a:gdLst>
                      <a:gd name="T0" fmla="*/ 166 w 166"/>
                      <a:gd name="T1" fmla="*/ 22 h 56"/>
                      <a:gd name="T2" fmla="*/ 118 w 166"/>
                      <a:gd name="T3" fmla="*/ 56 h 56"/>
                      <a:gd name="T4" fmla="*/ 7 w 166"/>
                      <a:gd name="T5" fmla="*/ 35 h 56"/>
                      <a:gd name="T6" fmla="*/ 1 w 166"/>
                      <a:gd name="T7" fmla="*/ 40 h 56"/>
                      <a:gd name="T8" fmla="*/ 4 w 166"/>
                      <a:gd name="T9" fmla="*/ 32 h 56"/>
                      <a:gd name="T10" fmla="*/ 47 w 166"/>
                      <a:gd name="T11" fmla="*/ 1 h 56"/>
                      <a:gd name="T12" fmla="*/ 52 w 166"/>
                      <a:gd name="T13" fmla="*/ 0 h 56"/>
                      <a:gd name="T14" fmla="*/ 162 w 166"/>
                      <a:gd name="T15" fmla="*/ 19 h 56"/>
                      <a:gd name="T16" fmla="*/ 166 w 166"/>
                      <a:gd name="T17" fmla="*/ 22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56"/>
                      <a:gd name="T29" fmla="*/ 166 w 16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56">
                        <a:moveTo>
                          <a:pt x="166" y="22"/>
                        </a:moveTo>
                        <a:cubicBezTo>
                          <a:pt x="118" y="56"/>
                          <a:pt x="118" y="56"/>
                          <a:pt x="118" y="56"/>
                        </a:cubicBezTo>
                        <a:cubicBezTo>
                          <a:pt x="13" y="37"/>
                          <a:pt x="16" y="36"/>
                          <a:pt x="7" y="35"/>
                        </a:cubicBezTo>
                        <a:cubicBezTo>
                          <a:pt x="2" y="34"/>
                          <a:pt x="1" y="40"/>
                          <a:pt x="1" y="40"/>
                        </a:cubicBezTo>
                        <a:cubicBezTo>
                          <a:pt x="1" y="40"/>
                          <a:pt x="0" y="34"/>
                          <a:pt x="4" y="32"/>
                        </a:cubicBezTo>
                        <a:cubicBezTo>
                          <a:pt x="7" y="29"/>
                          <a:pt x="42" y="5"/>
                          <a:pt x="47" y="1"/>
                        </a:cubicBezTo>
                        <a:cubicBezTo>
                          <a:pt x="49" y="0"/>
                          <a:pt x="52" y="0"/>
                          <a:pt x="52" y="0"/>
                        </a:cubicBezTo>
                        <a:cubicBezTo>
                          <a:pt x="52" y="0"/>
                          <a:pt x="159" y="19"/>
                          <a:pt x="162" y="19"/>
                        </a:cubicBezTo>
                        <a:cubicBezTo>
                          <a:pt x="165" y="20"/>
                          <a:pt x="166" y="22"/>
                          <a:pt x="166" y="22"/>
                        </a:cubicBezTo>
                        <a:close/>
                      </a:path>
                    </a:pathLst>
                  </a:custGeom>
                  <a:solidFill>
                    <a:srgbClr val="456488"/>
                  </a:solidFill>
                  <a:ln w="9525">
                    <a:noFill/>
                    <a:round/>
                    <a:headEnd/>
                    <a:tailEnd/>
                  </a:ln>
                </p:spPr>
                <p:txBody>
                  <a:bodyPr/>
                  <a:lstStyle/>
                  <a:p>
                    <a:endParaRPr lang="en-US"/>
                  </a:p>
                </p:txBody>
              </p:sp>
              <p:sp>
                <p:nvSpPr>
                  <p:cNvPr id="57457" name="Freeform 54"/>
                  <p:cNvSpPr>
                    <a:spLocks noChangeAspect="1"/>
                  </p:cNvSpPr>
                  <p:nvPr/>
                </p:nvSpPr>
                <p:spPr bwMode="auto">
                  <a:xfrm>
                    <a:off x="2488" y="3383"/>
                    <a:ext cx="112" cy="82"/>
                  </a:xfrm>
                  <a:custGeom>
                    <a:avLst/>
                    <a:gdLst>
                      <a:gd name="T0" fmla="*/ 56 w 56"/>
                      <a:gd name="T1" fmla="*/ 5 h 41"/>
                      <a:gd name="T2" fmla="*/ 53 w 56"/>
                      <a:gd name="T3" fmla="*/ 0 h 41"/>
                      <a:gd name="T4" fmla="*/ 0 w 56"/>
                      <a:gd name="T5" fmla="*/ 32 h 41"/>
                      <a:gd name="T6" fmla="*/ 7 w 56"/>
                      <a:gd name="T7" fmla="*/ 41 h 41"/>
                      <a:gd name="T8" fmla="*/ 0 60000 65536"/>
                      <a:gd name="T9" fmla="*/ 0 60000 65536"/>
                      <a:gd name="T10" fmla="*/ 0 60000 65536"/>
                      <a:gd name="T11" fmla="*/ 0 60000 65536"/>
                      <a:gd name="T12" fmla="*/ 0 w 56"/>
                      <a:gd name="T13" fmla="*/ 0 h 41"/>
                      <a:gd name="T14" fmla="*/ 56 w 56"/>
                      <a:gd name="T15" fmla="*/ 41 h 41"/>
                    </a:gdLst>
                    <a:ahLst/>
                    <a:cxnLst>
                      <a:cxn ang="T8">
                        <a:pos x="T0" y="T1"/>
                      </a:cxn>
                      <a:cxn ang="T9">
                        <a:pos x="T2" y="T3"/>
                      </a:cxn>
                      <a:cxn ang="T10">
                        <a:pos x="T4" y="T5"/>
                      </a:cxn>
                      <a:cxn ang="T11">
                        <a:pos x="T6" y="T7"/>
                      </a:cxn>
                    </a:cxnLst>
                    <a:rect l="T12" t="T13" r="T14" b="T15"/>
                    <a:pathLst>
                      <a:path w="56" h="41">
                        <a:moveTo>
                          <a:pt x="56" y="5"/>
                        </a:moveTo>
                        <a:cubicBezTo>
                          <a:pt x="56" y="4"/>
                          <a:pt x="56" y="2"/>
                          <a:pt x="53" y="0"/>
                        </a:cubicBezTo>
                        <a:cubicBezTo>
                          <a:pt x="50" y="0"/>
                          <a:pt x="0" y="32"/>
                          <a:pt x="0" y="32"/>
                        </a:cubicBezTo>
                        <a:cubicBezTo>
                          <a:pt x="7" y="41"/>
                          <a:pt x="7" y="41"/>
                          <a:pt x="7" y="41"/>
                        </a:cubicBezTo>
                      </a:path>
                    </a:pathLst>
                  </a:custGeom>
                  <a:solidFill>
                    <a:srgbClr val="5D7695"/>
                  </a:solidFill>
                  <a:ln w="9525">
                    <a:noFill/>
                    <a:round/>
                    <a:headEnd/>
                    <a:tailEnd/>
                  </a:ln>
                </p:spPr>
                <p:txBody>
                  <a:bodyPr/>
                  <a:lstStyle/>
                  <a:p>
                    <a:endParaRPr lang="en-US"/>
                  </a:p>
                </p:txBody>
              </p:sp>
              <p:sp>
                <p:nvSpPr>
                  <p:cNvPr id="57458" name="Freeform 55"/>
                  <p:cNvSpPr>
                    <a:spLocks noChangeAspect="1"/>
                  </p:cNvSpPr>
                  <p:nvPr/>
                </p:nvSpPr>
                <p:spPr bwMode="auto">
                  <a:xfrm>
                    <a:off x="2266" y="3409"/>
                    <a:ext cx="236" cy="555"/>
                  </a:xfrm>
                  <a:custGeom>
                    <a:avLst/>
                    <a:gdLst>
                      <a:gd name="T0" fmla="*/ 114 w 118"/>
                      <a:gd name="T1" fmla="*/ 20 h 277"/>
                      <a:gd name="T2" fmla="*/ 6 w 118"/>
                      <a:gd name="T3" fmla="*/ 1 h 277"/>
                      <a:gd name="T4" fmla="*/ 0 w 118"/>
                      <a:gd name="T5" fmla="*/ 5 h 277"/>
                      <a:gd name="T6" fmla="*/ 0 w 118"/>
                      <a:gd name="T7" fmla="*/ 239 h 277"/>
                      <a:gd name="T8" fmla="*/ 6 w 118"/>
                      <a:gd name="T9" fmla="*/ 251 h 277"/>
                      <a:gd name="T10" fmla="*/ 109 w 118"/>
                      <a:gd name="T11" fmla="*/ 276 h 277"/>
                      <a:gd name="T12" fmla="*/ 118 w 118"/>
                      <a:gd name="T13" fmla="*/ 268 h 277"/>
                      <a:gd name="T14" fmla="*/ 118 w 118"/>
                      <a:gd name="T15" fmla="*/ 26 h 277"/>
                      <a:gd name="T16" fmla="*/ 114 w 118"/>
                      <a:gd name="T17" fmla="*/ 20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277"/>
                      <a:gd name="T29" fmla="*/ 118 w 118"/>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277">
                        <a:moveTo>
                          <a:pt x="114" y="20"/>
                        </a:moveTo>
                        <a:cubicBezTo>
                          <a:pt x="15" y="2"/>
                          <a:pt x="14" y="2"/>
                          <a:pt x="6" y="1"/>
                        </a:cubicBezTo>
                        <a:cubicBezTo>
                          <a:pt x="0" y="0"/>
                          <a:pt x="0" y="5"/>
                          <a:pt x="0" y="5"/>
                        </a:cubicBezTo>
                        <a:cubicBezTo>
                          <a:pt x="0" y="5"/>
                          <a:pt x="0" y="228"/>
                          <a:pt x="0" y="239"/>
                        </a:cubicBezTo>
                        <a:cubicBezTo>
                          <a:pt x="0" y="249"/>
                          <a:pt x="1" y="250"/>
                          <a:pt x="6" y="251"/>
                        </a:cubicBezTo>
                        <a:cubicBezTo>
                          <a:pt x="8" y="252"/>
                          <a:pt x="78" y="269"/>
                          <a:pt x="109" y="276"/>
                        </a:cubicBezTo>
                        <a:cubicBezTo>
                          <a:pt x="116" y="277"/>
                          <a:pt x="118" y="268"/>
                          <a:pt x="118" y="268"/>
                        </a:cubicBezTo>
                        <a:cubicBezTo>
                          <a:pt x="118" y="268"/>
                          <a:pt x="118" y="32"/>
                          <a:pt x="118" y="26"/>
                        </a:cubicBezTo>
                        <a:cubicBezTo>
                          <a:pt x="118" y="22"/>
                          <a:pt x="115" y="20"/>
                          <a:pt x="114" y="20"/>
                        </a:cubicBezTo>
                        <a:close/>
                      </a:path>
                    </a:pathLst>
                  </a:custGeom>
                  <a:solidFill>
                    <a:srgbClr val="D3DBE4"/>
                  </a:solidFill>
                  <a:ln w="9525">
                    <a:noFill/>
                    <a:round/>
                    <a:headEnd/>
                    <a:tailEnd/>
                  </a:ln>
                </p:spPr>
                <p:txBody>
                  <a:bodyPr/>
                  <a:lstStyle/>
                  <a:p>
                    <a:endParaRPr lang="en-US"/>
                  </a:p>
                </p:txBody>
              </p:sp>
              <p:sp>
                <p:nvSpPr>
                  <p:cNvPr id="57459" name="Freeform 56"/>
                  <p:cNvSpPr>
                    <a:spLocks noChangeAspect="1"/>
                  </p:cNvSpPr>
                  <p:nvPr/>
                </p:nvSpPr>
                <p:spPr bwMode="auto">
                  <a:xfrm>
                    <a:off x="2264" y="3407"/>
                    <a:ext cx="236" cy="60"/>
                  </a:xfrm>
                  <a:custGeom>
                    <a:avLst/>
                    <a:gdLst>
                      <a:gd name="T0" fmla="*/ 3 w 118"/>
                      <a:gd name="T1" fmla="*/ 3 h 30"/>
                      <a:gd name="T2" fmla="*/ 10 w 118"/>
                      <a:gd name="T3" fmla="*/ 13 h 30"/>
                      <a:gd name="T4" fmla="*/ 107 w 118"/>
                      <a:gd name="T5" fmla="*/ 30 h 30"/>
                      <a:gd name="T6" fmla="*/ 118 w 118"/>
                      <a:gd name="T7" fmla="*/ 23 h 30"/>
                      <a:gd name="T8" fmla="*/ 108 w 118"/>
                      <a:gd name="T9" fmla="*/ 19 h 30"/>
                      <a:gd name="T10" fmla="*/ 3 w 118"/>
                      <a:gd name="T11" fmla="*/ 2 h 30"/>
                      <a:gd name="T12" fmla="*/ 3 w 118"/>
                      <a:gd name="T13" fmla="*/ 3 h 30"/>
                      <a:gd name="T14" fmla="*/ 0 60000 65536"/>
                      <a:gd name="T15" fmla="*/ 0 60000 65536"/>
                      <a:gd name="T16" fmla="*/ 0 60000 65536"/>
                      <a:gd name="T17" fmla="*/ 0 60000 65536"/>
                      <a:gd name="T18" fmla="*/ 0 60000 65536"/>
                      <a:gd name="T19" fmla="*/ 0 60000 65536"/>
                      <a:gd name="T20" fmla="*/ 0 60000 65536"/>
                      <a:gd name="T21" fmla="*/ 0 w 118"/>
                      <a:gd name="T22" fmla="*/ 0 h 30"/>
                      <a:gd name="T23" fmla="*/ 118 w 1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30">
                        <a:moveTo>
                          <a:pt x="3" y="3"/>
                        </a:moveTo>
                        <a:cubicBezTo>
                          <a:pt x="3" y="3"/>
                          <a:pt x="7" y="11"/>
                          <a:pt x="10" y="13"/>
                        </a:cubicBezTo>
                        <a:cubicBezTo>
                          <a:pt x="16" y="16"/>
                          <a:pt x="107" y="30"/>
                          <a:pt x="107" y="30"/>
                        </a:cubicBezTo>
                        <a:cubicBezTo>
                          <a:pt x="107" y="30"/>
                          <a:pt x="113" y="29"/>
                          <a:pt x="118" y="23"/>
                        </a:cubicBezTo>
                        <a:cubicBezTo>
                          <a:pt x="117" y="20"/>
                          <a:pt x="113" y="20"/>
                          <a:pt x="108" y="19"/>
                        </a:cubicBezTo>
                        <a:cubicBezTo>
                          <a:pt x="106" y="18"/>
                          <a:pt x="7" y="0"/>
                          <a:pt x="3" y="2"/>
                        </a:cubicBezTo>
                        <a:cubicBezTo>
                          <a:pt x="0" y="4"/>
                          <a:pt x="3" y="3"/>
                          <a:pt x="3" y="3"/>
                        </a:cubicBezTo>
                        <a:close/>
                      </a:path>
                    </a:pathLst>
                  </a:custGeom>
                  <a:solidFill>
                    <a:srgbClr val="EEF3F7"/>
                  </a:solidFill>
                  <a:ln w="9525">
                    <a:noFill/>
                    <a:round/>
                    <a:headEnd/>
                    <a:tailEnd/>
                  </a:ln>
                </p:spPr>
                <p:txBody>
                  <a:bodyPr/>
                  <a:lstStyle/>
                  <a:p>
                    <a:endParaRPr lang="en-US"/>
                  </a:p>
                </p:txBody>
              </p:sp>
              <p:sp>
                <p:nvSpPr>
                  <p:cNvPr id="57460" name="Freeform 57"/>
                  <p:cNvSpPr>
                    <a:spLocks noChangeAspect="1"/>
                  </p:cNvSpPr>
                  <p:nvPr/>
                </p:nvSpPr>
                <p:spPr bwMode="auto">
                  <a:xfrm>
                    <a:off x="2272" y="3409"/>
                    <a:ext cx="224" cy="58"/>
                  </a:xfrm>
                  <a:custGeom>
                    <a:avLst/>
                    <a:gdLst>
                      <a:gd name="T0" fmla="*/ 8 w 112"/>
                      <a:gd name="T1" fmla="*/ 11 h 29"/>
                      <a:gd name="T2" fmla="*/ 64 w 112"/>
                      <a:gd name="T3" fmla="*/ 23 h 29"/>
                      <a:gd name="T4" fmla="*/ 101 w 112"/>
                      <a:gd name="T5" fmla="*/ 29 h 29"/>
                      <a:gd name="T6" fmla="*/ 112 w 112"/>
                      <a:gd name="T7" fmla="*/ 19 h 29"/>
                      <a:gd name="T8" fmla="*/ 0 w 112"/>
                      <a:gd name="T9" fmla="*/ 0 h 29"/>
                      <a:gd name="T10" fmla="*/ 8 w 112"/>
                      <a:gd name="T11" fmla="*/ 11 h 29"/>
                      <a:gd name="T12" fmla="*/ 0 60000 65536"/>
                      <a:gd name="T13" fmla="*/ 0 60000 65536"/>
                      <a:gd name="T14" fmla="*/ 0 60000 65536"/>
                      <a:gd name="T15" fmla="*/ 0 60000 65536"/>
                      <a:gd name="T16" fmla="*/ 0 60000 65536"/>
                      <a:gd name="T17" fmla="*/ 0 60000 65536"/>
                      <a:gd name="T18" fmla="*/ 0 w 112"/>
                      <a:gd name="T19" fmla="*/ 0 h 29"/>
                      <a:gd name="T20" fmla="*/ 112 w 11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2" h="29">
                        <a:moveTo>
                          <a:pt x="8" y="11"/>
                        </a:moveTo>
                        <a:cubicBezTo>
                          <a:pt x="13" y="15"/>
                          <a:pt x="64" y="23"/>
                          <a:pt x="64" y="23"/>
                        </a:cubicBezTo>
                        <a:cubicBezTo>
                          <a:pt x="101" y="29"/>
                          <a:pt x="101" y="29"/>
                          <a:pt x="101" y="29"/>
                        </a:cubicBezTo>
                        <a:cubicBezTo>
                          <a:pt x="101" y="29"/>
                          <a:pt x="108" y="27"/>
                          <a:pt x="112" y="19"/>
                        </a:cubicBezTo>
                        <a:cubicBezTo>
                          <a:pt x="90" y="15"/>
                          <a:pt x="89" y="15"/>
                          <a:pt x="0" y="0"/>
                        </a:cubicBezTo>
                        <a:cubicBezTo>
                          <a:pt x="0" y="0"/>
                          <a:pt x="3" y="7"/>
                          <a:pt x="8" y="11"/>
                        </a:cubicBezTo>
                        <a:close/>
                      </a:path>
                    </a:pathLst>
                  </a:custGeom>
                  <a:solidFill>
                    <a:srgbClr val="B1C0D0"/>
                  </a:solidFill>
                  <a:ln w="9525">
                    <a:noFill/>
                    <a:round/>
                    <a:headEnd/>
                    <a:tailEnd/>
                  </a:ln>
                </p:spPr>
                <p:txBody>
                  <a:bodyPr/>
                  <a:lstStyle/>
                  <a:p>
                    <a:endParaRPr lang="en-US"/>
                  </a:p>
                </p:txBody>
              </p:sp>
              <p:sp>
                <p:nvSpPr>
                  <p:cNvPr id="57461" name="Freeform 58"/>
                  <p:cNvSpPr>
                    <a:spLocks noChangeAspect="1"/>
                  </p:cNvSpPr>
                  <p:nvPr/>
                </p:nvSpPr>
                <p:spPr bwMode="auto">
                  <a:xfrm>
                    <a:off x="2286" y="3431"/>
                    <a:ext cx="198" cy="513"/>
                  </a:xfrm>
                  <a:custGeom>
                    <a:avLst/>
                    <a:gdLst>
                      <a:gd name="T0" fmla="*/ 95 w 99"/>
                      <a:gd name="T1" fmla="*/ 18 h 256"/>
                      <a:gd name="T2" fmla="*/ 5 w 99"/>
                      <a:gd name="T3" fmla="*/ 1 h 256"/>
                      <a:gd name="T4" fmla="*/ 0 w 99"/>
                      <a:gd name="T5" fmla="*/ 5 h 256"/>
                      <a:gd name="T6" fmla="*/ 0 w 99"/>
                      <a:gd name="T7" fmla="*/ 222 h 256"/>
                      <a:gd name="T8" fmla="*/ 5 w 99"/>
                      <a:gd name="T9" fmla="*/ 233 h 256"/>
                      <a:gd name="T10" fmla="*/ 91 w 99"/>
                      <a:gd name="T11" fmla="*/ 254 h 256"/>
                      <a:gd name="T12" fmla="*/ 99 w 99"/>
                      <a:gd name="T13" fmla="*/ 248 h 256"/>
                      <a:gd name="T14" fmla="*/ 99 w 99"/>
                      <a:gd name="T15" fmla="*/ 24 h 256"/>
                      <a:gd name="T16" fmla="*/ 95 w 99"/>
                      <a:gd name="T17" fmla="*/ 18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256"/>
                      <a:gd name="T29" fmla="*/ 99 w 99"/>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256">
                        <a:moveTo>
                          <a:pt x="95" y="18"/>
                        </a:moveTo>
                        <a:cubicBezTo>
                          <a:pt x="12" y="1"/>
                          <a:pt x="12" y="3"/>
                          <a:pt x="5" y="1"/>
                        </a:cubicBezTo>
                        <a:cubicBezTo>
                          <a:pt x="0" y="0"/>
                          <a:pt x="0" y="5"/>
                          <a:pt x="0" y="5"/>
                        </a:cubicBezTo>
                        <a:cubicBezTo>
                          <a:pt x="0" y="5"/>
                          <a:pt x="0" y="212"/>
                          <a:pt x="0" y="222"/>
                        </a:cubicBezTo>
                        <a:cubicBezTo>
                          <a:pt x="0" y="231"/>
                          <a:pt x="1" y="232"/>
                          <a:pt x="5" y="233"/>
                        </a:cubicBezTo>
                        <a:cubicBezTo>
                          <a:pt x="18" y="238"/>
                          <a:pt x="77" y="251"/>
                          <a:pt x="91" y="254"/>
                        </a:cubicBezTo>
                        <a:cubicBezTo>
                          <a:pt x="98" y="256"/>
                          <a:pt x="99" y="248"/>
                          <a:pt x="99" y="248"/>
                        </a:cubicBezTo>
                        <a:cubicBezTo>
                          <a:pt x="99" y="248"/>
                          <a:pt x="99" y="29"/>
                          <a:pt x="99" y="24"/>
                        </a:cubicBezTo>
                        <a:cubicBezTo>
                          <a:pt x="99" y="19"/>
                          <a:pt x="97" y="18"/>
                          <a:pt x="95" y="18"/>
                        </a:cubicBezTo>
                        <a:close/>
                      </a:path>
                    </a:pathLst>
                  </a:custGeom>
                  <a:solidFill>
                    <a:srgbClr val="A5B7C9"/>
                  </a:solidFill>
                  <a:ln w="9525">
                    <a:noFill/>
                    <a:round/>
                    <a:headEnd/>
                    <a:tailEnd/>
                  </a:ln>
                </p:spPr>
                <p:txBody>
                  <a:bodyPr/>
                  <a:lstStyle/>
                  <a:p>
                    <a:endParaRPr lang="en-US"/>
                  </a:p>
                </p:txBody>
              </p:sp>
              <p:sp>
                <p:nvSpPr>
                  <p:cNvPr id="57462" name="Freeform 59"/>
                  <p:cNvSpPr>
                    <a:spLocks noChangeAspect="1"/>
                  </p:cNvSpPr>
                  <p:nvPr/>
                </p:nvSpPr>
                <p:spPr bwMode="auto">
                  <a:xfrm>
                    <a:off x="2476" y="3465"/>
                    <a:ext cx="8" cy="477"/>
                  </a:xfrm>
                  <a:custGeom>
                    <a:avLst/>
                    <a:gdLst>
                      <a:gd name="T0" fmla="*/ 8 w 8"/>
                      <a:gd name="T1" fmla="*/ 477 h 477"/>
                      <a:gd name="T2" fmla="*/ 0 w 8"/>
                      <a:gd name="T3" fmla="*/ 477 h 477"/>
                      <a:gd name="T4" fmla="*/ 0 w 8"/>
                      <a:gd name="T5" fmla="*/ 2 h 477"/>
                      <a:gd name="T6" fmla="*/ 8 w 8"/>
                      <a:gd name="T7" fmla="*/ 0 h 477"/>
                      <a:gd name="T8" fmla="*/ 8 w 8"/>
                      <a:gd name="T9" fmla="*/ 477 h 477"/>
                      <a:gd name="T10" fmla="*/ 8 w 8"/>
                      <a:gd name="T11" fmla="*/ 477 h 477"/>
                      <a:gd name="T12" fmla="*/ 0 60000 65536"/>
                      <a:gd name="T13" fmla="*/ 0 60000 65536"/>
                      <a:gd name="T14" fmla="*/ 0 60000 65536"/>
                      <a:gd name="T15" fmla="*/ 0 60000 65536"/>
                      <a:gd name="T16" fmla="*/ 0 60000 65536"/>
                      <a:gd name="T17" fmla="*/ 0 60000 65536"/>
                      <a:gd name="T18" fmla="*/ 0 w 8"/>
                      <a:gd name="T19" fmla="*/ 0 h 477"/>
                      <a:gd name="T20" fmla="*/ 8 w 8"/>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8" h="477">
                        <a:moveTo>
                          <a:pt x="8" y="477"/>
                        </a:moveTo>
                        <a:lnTo>
                          <a:pt x="0" y="477"/>
                        </a:lnTo>
                        <a:lnTo>
                          <a:pt x="0" y="2"/>
                        </a:lnTo>
                        <a:lnTo>
                          <a:pt x="8" y="0"/>
                        </a:lnTo>
                        <a:lnTo>
                          <a:pt x="8" y="477"/>
                        </a:lnTo>
                        <a:close/>
                      </a:path>
                    </a:pathLst>
                  </a:custGeom>
                  <a:solidFill>
                    <a:srgbClr val="9EACB4"/>
                  </a:solidFill>
                  <a:ln w="9525">
                    <a:noFill/>
                    <a:round/>
                    <a:headEnd/>
                    <a:tailEnd/>
                  </a:ln>
                </p:spPr>
                <p:txBody>
                  <a:bodyPr/>
                  <a:lstStyle/>
                  <a:p>
                    <a:endParaRPr lang="en-US"/>
                  </a:p>
                </p:txBody>
              </p:sp>
              <p:sp>
                <p:nvSpPr>
                  <p:cNvPr id="57463" name="Freeform 60"/>
                  <p:cNvSpPr>
                    <a:spLocks noChangeAspect="1"/>
                  </p:cNvSpPr>
                  <p:nvPr/>
                </p:nvSpPr>
                <p:spPr bwMode="auto">
                  <a:xfrm>
                    <a:off x="2284" y="3433"/>
                    <a:ext cx="8" cy="464"/>
                  </a:xfrm>
                  <a:custGeom>
                    <a:avLst/>
                    <a:gdLst>
                      <a:gd name="T0" fmla="*/ 8 w 8"/>
                      <a:gd name="T1" fmla="*/ 462 h 464"/>
                      <a:gd name="T2" fmla="*/ 0 w 8"/>
                      <a:gd name="T3" fmla="*/ 464 h 464"/>
                      <a:gd name="T4" fmla="*/ 0 w 8"/>
                      <a:gd name="T5" fmla="*/ 0 h 464"/>
                      <a:gd name="T6" fmla="*/ 8 w 8"/>
                      <a:gd name="T7" fmla="*/ 0 h 464"/>
                      <a:gd name="T8" fmla="*/ 8 w 8"/>
                      <a:gd name="T9" fmla="*/ 462 h 464"/>
                      <a:gd name="T10" fmla="*/ 8 w 8"/>
                      <a:gd name="T11" fmla="*/ 462 h 464"/>
                      <a:gd name="T12" fmla="*/ 0 60000 65536"/>
                      <a:gd name="T13" fmla="*/ 0 60000 65536"/>
                      <a:gd name="T14" fmla="*/ 0 60000 65536"/>
                      <a:gd name="T15" fmla="*/ 0 60000 65536"/>
                      <a:gd name="T16" fmla="*/ 0 60000 65536"/>
                      <a:gd name="T17" fmla="*/ 0 60000 65536"/>
                      <a:gd name="T18" fmla="*/ 0 w 8"/>
                      <a:gd name="T19" fmla="*/ 0 h 464"/>
                      <a:gd name="T20" fmla="*/ 8 w 8"/>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8" h="464">
                        <a:moveTo>
                          <a:pt x="8" y="462"/>
                        </a:moveTo>
                        <a:lnTo>
                          <a:pt x="0" y="464"/>
                        </a:lnTo>
                        <a:lnTo>
                          <a:pt x="0" y="0"/>
                        </a:lnTo>
                        <a:lnTo>
                          <a:pt x="8" y="0"/>
                        </a:lnTo>
                        <a:lnTo>
                          <a:pt x="8" y="462"/>
                        </a:lnTo>
                        <a:close/>
                      </a:path>
                    </a:pathLst>
                  </a:custGeom>
                  <a:solidFill>
                    <a:srgbClr val="EFF2F6"/>
                  </a:solidFill>
                  <a:ln w="9525">
                    <a:noFill/>
                    <a:round/>
                    <a:headEnd/>
                    <a:tailEnd/>
                  </a:ln>
                </p:spPr>
                <p:txBody>
                  <a:bodyPr/>
                  <a:lstStyle/>
                  <a:p>
                    <a:endParaRPr lang="en-US"/>
                  </a:p>
                </p:txBody>
              </p:sp>
              <p:sp>
                <p:nvSpPr>
                  <p:cNvPr id="57464" name="Freeform 61"/>
                  <p:cNvSpPr>
                    <a:spLocks noChangeAspect="1"/>
                  </p:cNvSpPr>
                  <p:nvPr/>
                </p:nvSpPr>
                <p:spPr bwMode="auto">
                  <a:xfrm>
                    <a:off x="2268" y="3895"/>
                    <a:ext cx="226" cy="67"/>
                  </a:xfrm>
                  <a:custGeom>
                    <a:avLst/>
                    <a:gdLst>
                      <a:gd name="T0" fmla="*/ 0 w 113"/>
                      <a:gd name="T1" fmla="*/ 6 h 33"/>
                      <a:gd name="T2" fmla="*/ 12 w 113"/>
                      <a:gd name="T3" fmla="*/ 0 h 33"/>
                      <a:gd name="T4" fmla="*/ 105 w 113"/>
                      <a:gd name="T5" fmla="*/ 22 h 33"/>
                      <a:gd name="T6" fmla="*/ 113 w 113"/>
                      <a:gd name="T7" fmla="*/ 33 h 33"/>
                      <a:gd name="T8" fmla="*/ 51 w 113"/>
                      <a:gd name="T9" fmla="*/ 20 h 33"/>
                      <a:gd name="T10" fmla="*/ 0 w 113"/>
                      <a:gd name="T11" fmla="*/ 6 h 33"/>
                      <a:gd name="T12" fmla="*/ 0 60000 65536"/>
                      <a:gd name="T13" fmla="*/ 0 60000 65536"/>
                      <a:gd name="T14" fmla="*/ 0 60000 65536"/>
                      <a:gd name="T15" fmla="*/ 0 60000 65536"/>
                      <a:gd name="T16" fmla="*/ 0 60000 65536"/>
                      <a:gd name="T17" fmla="*/ 0 60000 65536"/>
                      <a:gd name="T18" fmla="*/ 0 w 113"/>
                      <a:gd name="T19" fmla="*/ 0 h 33"/>
                      <a:gd name="T20" fmla="*/ 113 w 11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13" h="33">
                        <a:moveTo>
                          <a:pt x="0" y="6"/>
                        </a:moveTo>
                        <a:cubicBezTo>
                          <a:pt x="0" y="6"/>
                          <a:pt x="4" y="0"/>
                          <a:pt x="12" y="0"/>
                        </a:cubicBezTo>
                        <a:cubicBezTo>
                          <a:pt x="19" y="2"/>
                          <a:pt x="105" y="22"/>
                          <a:pt x="105" y="22"/>
                        </a:cubicBezTo>
                        <a:cubicBezTo>
                          <a:pt x="105" y="22"/>
                          <a:pt x="112" y="23"/>
                          <a:pt x="113" y="33"/>
                        </a:cubicBezTo>
                        <a:cubicBezTo>
                          <a:pt x="91" y="30"/>
                          <a:pt x="51" y="20"/>
                          <a:pt x="51" y="20"/>
                        </a:cubicBezTo>
                        <a:cubicBezTo>
                          <a:pt x="51" y="20"/>
                          <a:pt x="0" y="8"/>
                          <a:pt x="0" y="6"/>
                        </a:cubicBezTo>
                        <a:close/>
                      </a:path>
                    </a:pathLst>
                  </a:custGeom>
                  <a:solidFill>
                    <a:srgbClr val="8BA6BD"/>
                  </a:solidFill>
                  <a:ln w="9525">
                    <a:noFill/>
                    <a:round/>
                    <a:headEnd/>
                    <a:tailEnd/>
                  </a:ln>
                </p:spPr>
                <p:txBody>
                  <a:bodyPr/>
                  <a:lstStyle/>
                  <a:p>
                    <a:endParaRPr lang="en-US"/>
                  </a:p>
                </p:txBody>
              </p:sp>
              <p:sp>
                <p:nvSpPr>
                  <p:cNvPr id="57465" name="Freeform 62"/>
                  <p:cNvSpPr>
                    <a:spLocks noChangeAspect="1" noEditPoints="1"/>
                  </p:cNvSpPr>
                  <p:nvPr/>
                </p:nvSpPr>
                <p:spPr bwMode="auto">
                  <a:xfrm>
                    <a:off x="2262" y="3405"/>
                    <a:ext cx="244" cy="561"/>
                  </a:xfrm>
                  <a:custGeom>
                    <a:avLst/>
                    <a:gdLst>
                      <a:gd name="T0" fmla="*/ 2 w 122"/>
                      <a:gd name="T1" fmla="*/ 2 h 280"/>
                      <a:gd name="T2" fmla="*/ 0 w 122"/>
                      <a:gd name="T3" fmla="*/ 7 h 280"/>
                      <a:gd name="T4" fmla="*/ 0 w 122"/>
                      <a:gd name="T5" fmla="*/ 241 h 280"/>
                      <a:gd name="T6" fmla="*/ 7 w 122"/>
                      <a:gd name="T7" fmla="*/ 255 h 280"/>
                      <a:gd name="T8" fmla="*/ 110 w 122"/>
                      <a:gd name="T9" fmla="*/ 279 h 280"/>
                      <a:gd name="T10" fmla="*/ 117 w 122"/>
                      <a:gd name="T11" fmla="*/ 279 h 280"/>
                      <a:gd name="T12" fmla="*/ 122 w 122"/>
                      <a:gd name="T13" fmla="*/ 271 h 280"/>
                      <a:gd name="T14" fmla="*/ 122 w 122"/>
                      <a:gd name="T15" fmla="*/ 270 h 280"/>
                      <a:gd name="T16" fmla="*/ 122 w 122"/>
                      <a:gd name="T17" fmla="*/ 28 h 280"/>
                      <a:gd name="T18" fmla="*/ 117 w 122"/>
                      <a:gd name="T19" fmla="*/ 20 h 280"/>
                      <a:gd name="T20" fmla="*/ 116 w 122"/>
                      <a:gd name="T21" fmla="*/ 20 h 280"/>
                      <a:gd name="T22" fmla="*/ 67 w 122"/>
                      <a:gd name="T23" fmla="*/ 11 h 280"/>
                      <a:gd name="T24" fmla="*/ 8 w 122"/>
                      <a:gd name="T25" fmla="*/ 1 h 280"/>
                      <a:gd name="T26" fmla="*/ 2 w 122"/>
                      <a:gd name="T27" fmla="*/ 2 h 280"/>
                      <a:gd name="T28" fmla="*/ 3 w 122"/>
                      <a:gd name="T29" fmla="*/ 3 h 280"/>
                      <a:gd name="T30" fmla="*/ 7 w 122"/>
                      <a:gd name="T31" fmla="*/ 3 h 280"/>
                      <a:gd name="T32" fmla="*/ 66 w 122"/>
                      <a:gd name="T33" fmla="*/ 13 h 280"/>
                      <a:gd name="T34" fmla="*/ 115 w 122"/>
                      <a:gd name="T35" fmla="*/ 22 h 280"/>
                      <a:gd name="T36" fmla="*/ 120 w 122"/>
                      <a:gd name="T37" fmla="*/ 27 h 280"/>
                      <a:gd name="T38" fmla="*/ 120 w 122"/>
                      <a:gd name="T39" fmla="*/ 270 h 280"/>
                      <a:gd name="T40" fmla="*/ 116 w 122"/>
                      <a:gd name="T41" fmla="*/ 275 h 280"/>
                      <a:gd name="T42" fmla="*/ 113 w 122"/>
                      <a:gd name="T43" fmla="*/ 277 h 280"/>
                      <a:gd name="T44" fmla="*/ 8 w 122"/>
                      <a:gd name="T45" fmla="*/ 253 h 280"/>
                      <a:gd name="T46" fmla="*/ 2 w 122"/>
                      <a:gd name="T47" fmla="*/ 241 h 280"/>
                      <a:gd name="T48" fmla="*/ 2 w 122"/>
                      <a:gd name="T49" fmla="*/ 4 h 280"/>
                      <a:gd name="T50" fmla="*/ 3 w 122"/>
                      <a:gd name="T51" fmla="*/ 3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280"/>
                      <a:gd name="T80" fmla="*/ 122 w 122"/>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280">
                        <a:moveTo>
                          <a:pt x="2" y="2"/>
                        </a:moveTo>
                        <a:cubicBezTo>
                          <a:pt x="0" y="4"/>
                          <a:pt x="0" y="6"/>
                          <a:pt x="0" y="7"/>
                        </a:cubicBezTo>
                        <a:cubicBezTo>
                          <a:pt x="0" y="241"/>
                          <a:pt x="0" y="241"/>
                          <a:pt x="0" y="241"/>
                        </a:cubicBezTo>
                        <a:cubicBezTo>
                          <a:pt x="0" y="252"/>
                          <a:pt x="1" y="253"/>
                          <a:pt x="7" y="255"/>
                        </a:cubicBezTo>
                        <a:cubicBezTo>
                          <a:pt x="10" y="256"/>
                          <a:pt x="82" y="273"/>
                          <a:pt x="110" y="279"/>
                        </a:cubicBezTo>
                        <a:cubicBezTo>
                          <a:pt x="112" y="280"/>
                          <a:pt x="115" y="280"/>
                          <a:pt x="117" y="279"/>
                        </a:cubicBezTo>
                        <a:cubicBezTo>
                          <a:pt x="121" y="276"/>
                          <a:pt x="122" y="271"/>
                          <a:pt x="122" y="271"/>
                        </a:cubicBezTo>
                        <a:cubicBezTo>
                          <a:pt x="122" y="270"/>
                          <a:pt x="122" y="270"/>
                          <a:pt x="122" y="270"/>
                        </a:cubicBezTo>
                        <a:cubicBezTo>
                          <a:pt x="122" y="28"/>
                          <a:pt x="122" y="28"/>
                          <a:pt x="122" y="28"/>
                        </a:cubicBezTo>
                        <a:cubicBezTo>
                          <a:pt x="122" y="22"/>
                          <a:pt x="118" y="20"/>
                          <a:pt x="117" y="20"/>
                        </a:cubicBezTo>
                        <a:cubicBezTo>
                          <a:pt x="116" y="20"/>
                          <a:pt x="116" y="20"/>
                          <a:pt x="116" y="20"/>
                        </a:cubicBezTo>
                        <a:cubicBezTo>
                          <a:pt x="67" y="11"/>
                          <a:pt x="67" y="11"/>
                          <a:pt x="67" y="11"/>
                        </a:cubicBezTo>
                        <a:cubicBezTo>
                          <a:pt x="8" y="1"/>
                          <a:pt x="8" y="1"/>
                          <a:pt x="8" y="1"/>
                        </a:cubicBezTo>
                        <a:cubicBezTo>
                          <a:pt x="6" y="0"/>
                          <a:pt x="3" y="1"/>
                          <a:pt x="2" y="2"/>
                        </a:cubicBezTo>
                        <a:close/>
                        <a:moveTo>
                          <a:pt x="3" y="3"/>
                        </a:moveTo>
                        <a:cubicBezTo>
                          <a:pt x="4" y="2"/>
                          <a:pt x="6" y="2"/>
                          <a:pt x="7" y="3"/>
                        </a:cubicBezTo>
                        <a:cubicBezTo>
                          <a:pt x="66" y="13"/>
                          <a:pt x="66" y="13"/>
                          <a:pt x="66" y="13"/>
                        </a:cubicBezTo>
                        <a:cubicBezTo>
                          <a:pt x="115" y="22"/>
                          <a:pt x="115" y="22"/>
                          <a:pt x="115" y="22"/>
                        </a:cubicBezTo>
                        <a:cubicBezTo>
                          <a:pt x="117" y="22"/>
                          <a:pt x="120" y="24"/>
                          <a:pt x="120" y="27"/>
                        </a:cubicBezTo>
                        <a:cubicBezTo>
                          <a:pt x="120" y="27"/>
                          <a:pt x="120" y="269"/>
                          <a:pt x="120" y="270"/>
                        </a:cubicBezTo>
                        <a:cubicBezTo>
                          <a:pt x="120" y="271"/>
                          <a:pt x="118" y="274"/>
                          <a:pt x="116" y="275"/>
                        </a:cubicBezTo>
                        <a:cubicBezTo>
                          <a:pt x="115" y="276"/>
                          <a:pt x="114" y="277"/>
                          <a:pt x="113" y="277"/>
                        </a:cubicBezTo>
                        <a:cubicBezTo>
                          <a:pt x="80" y="269"/>
                          <a:pt x="11" y="253"/>
                          <a:pt x="8" y="253"/>
                        </a:cubicBezTo>
                        <a:cubicBezTo>
                          <a:pt x="4" y="251"/>
                          <a:pt x="2" y="249"/>
                          <a:pt x="2" y="241"/>
                        </a:cubicBezTo>
                        <a:cubicBezTo>
                          <a:pt x="2" y="4"/>
                          <a:pt x="2" y="4"/>
                          <a:pt x="2" y="4"/>
                        </a:cubicBezTo>
                        <a:cubicBezTo>
                          <a:pt x="2" y="4"/>
                          <a:pt x="2" y="3"/>
                          <a:pt x="3" y="3"/>
                        </a:cubicBezTo>
                        <a:close/>
                      </a:path>
                    </a:pathLst>
                  </a:custGeom>
                  <a:solidFill>
                    <a:srgbClr val="D3DBE4"/>
                  </a:solidFill>
                  <a:ln w="9525">
                    <a:noFill/>
                    <a:round/>
                    <a:headEnd/>
                    <a:tailEnd/>
                  </a:ln>
                </p:spPr>
                <p:txBody>
                  <a:bodyPr/>
                  <a:lstStyle/>
                  <a:p>
                    <a:endParaRPr lang="en-US"/>
                  </a:p>
                </p:txBody>
              </p:sp>
              <p:sp>
                <p:nvSpPr>
                  <p:cNvPr id="57466" name="Freeform 63"/>
                  <p:cNvSpPr>
                    <a:spLocks noChangeAspect="1" noEditPoints="1"/>
                  </p:cNvSpPr>
                  <p:nvPr/>
                </p:nvSpPr>
                <p:spPr bwMode="auto">
                  <a:xfrm>
                    <a:off x="2296" y="3447"/>
                    <a:ext cx="174" cy="475"/>
                  </a:xfrm>
                  <a:custGeom>
                    <a:avLst/>
                    <a:gdLst>
                      <a:gd name="T0" fmla="*/ 0 w 174"/>
                      <a:gd name="T1" fmla="*/ 290 h 475"/>
                      <a:gd name="T2" fmla="*/ 174 w 174"/>
                      <a:gd name="T3" fmla="*/ 364 h 475"/>
                      <a:gd name="T4" fmla="*/ 0 w 174"/>
                      <a:gd name="T5" fmla="*/ 326 h 475"/>
                      <a:gd name="T6" fmla="*/ 0 w 174"/>
                      <a:gd name="T7" fmla="*/ 302 h 475"/>
                      <a:gd name="T8" fmla="*/ 174 w 174"/>
                      <a:gd name="T9" fmla="*/ 354 h 475"/>
                      <a:gd name="T10" fmla="*/ 0 w 174"/>
                      <a:gd name="T11" fmla="*/ 316 h 475"/>
                      <a:gd name="T12" fmla="*/ 0 w 174"/>
                      <a:gd name="T13" fmla="*/ 280 h 475"/>
                      <a:gd name="T14" fmla="*/ 174 w 174"/>
                      <a:gd name="T15" fmla="*/ 276 h 475"/>
                      <a:gd name="T16" fmla="*/ 0 w 174"/>
                      <a:gd name="T17" fmla="*/ 238 h 475"/>
                      <a:gd name="T18" fmla="*/ 0 w 174"/>
                      <a:gd name="T19" fmla="*/ 246 h 475"/>
                      <a:gd name="T20" fmla="*/ 174 w 174"/>
                      <a:gd name="T21" fmla="*/ 310 h 475"/>
                      <a:gd name="T22" fmla="*/ 0 w 174"/>
                      <a:gd name="T23" fmla="*/ 272 h 475"/>
                      <a:gd name="T24" fmla="*/ 0 w 174"/>
                      <a:gd name="T25" fmla="*/ 258 h 475"/>
                      <a:gd name="T26" fmla="*/ 174 w 174"/>
                      <a:gd name="T27" fmla="*/ 430 h 475"/>
                      <a:gd name="T28" fmla="*/ 0 w 174"/>
                      <a:gd name="T29" fmla="*/ 392 h 475"/>
                      <a:gd name="T30" fmla="*/ 0 w 174"/>
                      <a:gd name="T31" fmla="*/ 422 h 475"/>
                      <a:gd name="T32" fmla="*/ 174 w 174"/>
                      <a:gd name="T33" fmla="*/ 442 h 475"/>
                      <a:gd name="T34" fmla="*/ 0 w 174"/>
                      <a:gd name="T35" fmla="*/ 404 h 475"/>
                      <a:gd name="T36" fmla="*/ 0 w 174"/>
                      <a:gd name="T37" fmla="*/ 412 h 475"/>
                      <a:gd name="T38" fmla="*/ 0 w 174"/>
                      <a:gd name="T39" fmla="*/ 0 h 475"/>
                      <a:gd name="T40" fmla="*/ 174 w 174"/>
                      <a:gd name="T41" fmla="*/ 36 h 475"/>
                      <a:gd name="T42" fmla="*/ 0 w 174"/>
                      <a:gd name="T43" fmla="*/ 334 h 475"/>
                      <a:gd name="T44" fmla="*/ 174 w 174"/>
                      <a:gd name="T45" fmla="*/ 264 h 475"/>
                      <a:gd name="T46" fmla="*/ 0 w 174"/>
                      <a:gd name="T47" fmla="*/ 228 h 475"/>
                      <a:gd name="T48" fmla="*/ 0 w 174"/>
                      <a:gd name="T49" fmla="*/ 368 h 475"/>
                      <a:gd name="T50" fmla="*/ 174 w 174"/>
                      <a:gd name="T51" fmla="*/ 398 h 475"/>
                      <a:gd name="T52" fmla="*/ 0 w 174"/>
                      <a:gd name="T53" fmla="*/ 360 h 475"/>
                      <a:gd name="T54" fmla="*/ 0 w 174"/>
                      <a:gd name="T55" fmla="*/ 378 h 475"/>
                      <a:gd name="T56" fmla="*/ 174 w 174"/>
                      <a:gd name="T57" fmla="*/ 386 h 475"/>
                      <a:gd name="T58" fmla="*/ 0 w 174"/>
                      <a:gd name="T59" fmla="*/ 348 h 475"/>
                      <a:gd name="T60" fmla="*/ 0 w 174"/>
                      <a:gd name="T61" fmla="*/ 68 h 475"/>
                      <a:gd name="T62" fmla="*/ 174 w 174"/>
                      <a:gd name="T63" fmla="*/ 96 h 475"/>
                      <a:gd name="T64" fmla="*/ 0 w 174"/>
                      <a:gd name="T65" fmla="*/ 60 h 475"/>
                      <a:gd name="T66" fmla="*/ 0 w 174"/>
                      <a:gd name="T67" fmla="*/ 78 h 475"/>
                      <a:gd name="T68" fmla="*/ 174 w 174"/>
                      <a:gd name="T69" fmla="*/ 130 h 475"/>
                      <a:gd name="T70" fmla="*/ 0 w 174"/>
                      <a:gd name="T71" fmla="*/ 92 h 475"/>
                      <a:gd name="T72" fmla="*/ 0 w 174"/>
                      <a:gd name="T73" fmla="*/ 100 h 475"/>
                      <a:gd name="T74" fmla="*/ 174 w 174"/>
                      <a:gd name="T75" fmla="*/ 62 h 475"/>
                      <a:gd name="T76" fmla="*/ 0 w 174"/>
                      <a:gd name="T77" fmla="*/ 26 h 475"/>
                      <a:gd name="T78" fmla="*/ 0 w 174"/>
                      <a:gd name="T79" fmla="*/ 10 h 475"/>
                      <a:gd name="T80" fmla="*/ 174 w 174"/>
                      <a:gd name="T81" fmla="*/ 86 h 475"/>
                      <a:gd name="T82" fmla="*/ 0 w 174"/>
                      <a:gd name="T83" fmla="*/ 48 h 475"/>
                      <a:gd name="T84" fmla="*/ 0 w 174"/>
                      <a:gd name="T85" fmla="*/ 34 h 475"/>
                      <a:gd name="T86" fmla="*/ 174 w 174"/>
                      <a:gd name="T87" fmla="*/ 152 h 475"/>
                      <a:gd name="T88" fmla="*/ 0 w 174"/>
                      <a:gd name="T89" fmla="*/ 116 h 475"/>
                      <a:gd name="T90" fmla="*/ 0 w 174"/>
                      <a:gd name="T91" fmla="*/ 190 h 475"/>
                      <a:gd name="T92" fmla="*/ 174 w 174"/>
                      <a:gd name="T93" fmla="*/ 220 h 475"/>
                      <a:gd name="T94" fmla="*/ 0 w 174"/>
                      <a:gd name="T95" fmla="*/ 182 h 475"/>
                      <a:gd name="T96" fmla="*/ 0 w 174"/>
                      <a:gd name="T97" fmla="*/ 168 h 475"/>
                      <a:gd name="T98" fmla="*/ 174 w 174"/>
                      <a:gd name="T99" fmla="*/ 254 h 475"/>
                      <a:gd name="T100" fmla="*/ 0 w 174"/>
                      <a:gd name="T101" fmla="*/ 216 h 475"/>
                      <a:gd name="T102" fmla="*/ 0 w 174"/>
                      <a:gd name="T103" fmla="*/ 202 h 475"/>
                      <a:gd name="T104" fmla="*/ 174 w 174"/>
                      <a:gd name="T105" fmla="*/ 164 h 475"/>
                      <a:gd name="T106" fmla="*/ 0 w 174"/>
                      <a:gd name="T107" fmla="*/ 126 h 475"/>
                      <a:gd name="T108" fmla="*/ 0 w 174"/>
                      <a:gd name="T109" fmla="*/ 134 h 475"/>
                      <a:gd name="T110" fmla="*/ 174 w 174"/>
                      <a:gd name="T111" fmla="*/ 198 h 475"/>
                      <a:gd name="T112" fmla="*/ 0 w 174"/>
                      <a:gd name="T113" fmla="*/ 160 h 475"/>
                      <a:gd name="T114" fmla="*/ 0 w 174"/>
                      <a:gd name="T115" fmla="*/ 146 h 475"/>
                      <a:gd name="T116" fmla="*/ 174 w 174"/>
                      <a:gd name="T117" fmla="*/ 475 h 475"/>
                      <a:gd name="T118" fmla="*/ 0 w 174"/>
                      <a:gd name="T119" fmla="*/ 436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475"/>
                      <a:gd name="T182" fmla="*/ 174 w 174"/>
                      <a:gd name="T183" fmla="*/ 475 h 4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475">
                        <a:moveTo>
                          <a:pt x="0" y="294"/>
                        </a:moveTo>
                        <a:lnTo>
                          <a:pt x="174" y="332"/>
                        </a:lnTo>
                        <a:lnTo>
                          <a:pt x="174" y="328"/>
                        </a:lnTo>
                        <a:lnTo>
                          <a:pt x="0" y="290"/>
                        </a:lnTo>
                        <a:lnTo>
                          <a:pt x="0" y="294"/>
                        </a:lnTo>
                        <a:close/>
                        <a:moveTo>
                          <a:pt x="0" y="326"/>
                        </a:moveTo>
                        <a:lnTo>
                          <a:pt x="174" y="364"/>
                        </a:lnTo>
                        <a:lnTo>
                          <a:pt x="174" y="362"/>
                        </a:lnTo>
                        <a:lnTo>
                          <a:pt x="0" y="324"/>
                        </a:lnTo>
                        <a:lnTo>
                          <a:pt x="0" y="326"/>
                        </a:lnTo>
                        <a:close/>
                        <a:moveTo>
                          <a:pt x="0" y="304"/>
                        </a:moveTo>
                        <a:lnTo>
                          <a:pt x="174" y="342"/>
                        </a:lnTo>
                        <a:lnTo>
                          <a:pt x="174" y="340"/>
                        </a:lnTo>
                        <a:lnTo>
                          <a:pt x="0" y="302"/>
                        </a:lnTo>
                        <a:lnTo>
                          <a:pt x="0" y="304"/>
                        </a:lnTo>
                        <a:close/>
                        <a:moveTo>
                          <a:pt x="0" y="316"/>
                        </a:moveTo>
                        <a:lnTo>
                          <a:pt x="174" y="354"/>
                        </a:lnTo>
                        <a:lnTo>
                          <a:pt x="174" y="350"/>
                        </a:lnTo>
                        <a:lnTo>
                          <a:pt x="0" y="312"/>
                        </a:lnTo>
                        <a:lnTo>
                          <a:pt x="0" y="316"/>
                        </a:lnTo>
                        <a:close/>
                        <a:moveTo>
                          <a:pt x="0" y="282"/>
                        </a:moveTo>
                        <a:lnTo>
                          <a:pt x="174" y="320"/>
                        </a:lnTo>
                        <a:lnTo>
                          <a:pt x="174" y="318"/>
                        </a:lnTo>
                        <a:lnTo>
                          <a:pt x="0" y="280"/>
                        </a:lnTo>
                        <a:lnTo>
                          <a:pt x="0" y="282"/>
                        </a:lnTo>
                        <a:close/>
                        <a:moveTo>
                          <a:pt x="0" y="238"/>
                        </a:moveTo>
                        <a:lnTo>
                          <a:pt x="174" y="276"/>
                        </a:lnTo>
                        <a:lnTo>
                          <a:pt x="174" y="272"/>
                        </a:lnTo>
                        <a:lnTo>
                          <a:pt x="0" y="236"/>
                        </a:lnTo>
                        <a:lnTo>
                          <a:pt x="0" y="238"/>
                        </a:lnTo>
                        <a:close/>
                        <a:moveTo>
                          <a:pt x="0" y="250"/>
                        </a:moveTo>
                        <a:lnTo>
                          <a:pt x="174" y="288"/>
                        </a:lnTo>
                        <a:lnTo>
                          <a:pt x="174" y="284"/>
                        </a:lnTo>
                        <a:lnTo>
                          <a:pt x="0" y="246"/>
                        </a:lnTo>
                        <a:lnTo>
                          <a:pt x="0" y="250"/>
                        </a:lnTo>
                        <a:close/>
                        <a:moveTo>
                          <a:pt x="0" y="272"/>
                        </a:moveTo>
                        <a:lnTo>
                          <a:pt x="174" y="310"/>
                        </a:lnTo>
                        <a:lnTo>
                          <a:pt x="174" y="306"/>
                        </a:lnTo>
                        <a:lnTo>
                          <a:pt x="0" y="270"/>
                        </a:lnTo>
                        <a:lnTo>
                          <a:pt x="0" y="272"/>
                        </a:lnTo>
                        <a:close/>
                        <a:moveTo>
                          <a:pt x="0" y="262"/>
                        </a:moveTo>
                        <a:lnTo>
                          <a:pt x="174" y="298"/>
                        </a:lnTo>
                        <a:lnTo>
                          <a:pt x="174" y="296"/>
                        </a:lnTo>
                        <a:lnTo>
                          <a:pt x="0" y="258"/>
                        </a:lnTo>
                        <a:lnTo>
                          <a:pt x="0" y="262"/>
                        </a:lnTo>
                        <a:close/>
                        <a:moveTo>
                          <a:pt x="0" y="392"/>
                        </a:moveTo>
                        <a:lnTo>
                          <a:pt x="174" y="430"/>
                        </a:lnTo>
                        <a:lnTo>
                          <a:pt x="174" y="428"/>
                        </a:lnTo>
                        <a:lnTo>
                          <a:pt x="0" y="390"/>
                        </a:lnTo>
                        <a:lnTo>
                          <a:pt x="0" y="392"/>
                        </a:lnTo>
                        <a:close/>
                        <a:moveTo>
                          <a:pt x="0" y="426"/>
                        </a:moveTo>
                        <a:lnTo>
                          <a:pt x="174" y="465"/>
                        </a:lnTo>
                        <a:lnTo>
                          <a:pt x="174" y="461"/>
                        </a:lnTo>
                        <a:lnTo>
                          <a:pt x="0" y="422"/>
                        </a:lnTo>
                        <a:lnTo>
                          <a:pt x="0" y="426"/>
                        </a:lnTo>
                        <a:close/>
                        <a:moveTo>
                          <a:pt x="0" y="404"/>
                        </a:moveTo>
                        <a:lnTo>
                          <a:pt x="174" y="442"/>
                        </a:lnTo>
                        <a:lnTo>
                          <a:pt x="174" y="438"/>
                        </a:lnTo>
                        <a:lnTo>
                          <a:pt x="0" y="400"/>
                        </a:lnTo>
                        <a:lnTo>
                          <a:pt x="0" y="404"/>
                        </a:lnTo>
                        <a:close/>
                        <a:moveTo>
                          <a:pt x="0" y="414"/>
                        </a:moveTo>
                        <a:lnTo>
                          <a:pt x="174" y="452"/>
                        </a:lnTo>
                        <a:lnTo>
                          <a:pt x="174" y="450"/>
                        </a:lnTo>
                        <a:lnTo>
                          <a:pt x="0" y="412"/>
                        </a:lnTo>
                        <a:lnTo>
                          <a:pt x="0" y="414"/>
                        </a:lnTo>
                        <a:close/>
                        <a:moveTo>
                          <a:pt x="174" y="36"/>
                        </a:moveTo>
                        <a:lnTo>
                          <a:pt x="0" y="0"/>
                        </a:lnTo>
                        <a:lnTo>
                          <a:pt x="0" y="4"/>
                        </a:lnTo>
                        <a:lnTo>
                          <a:pt x="174" y="40"/>
                        </a:lnTo>
                        <a:lnTo>
                          <a:pt x="174" y="36"/>
                        </a:lnTo>
                        <a:close/>
                        <a:moveTo>
                          <a:pt x="0" y="338"/>
                        </a:moveTo>
                        <a:lnTo>
                          <a:pt x="174" y="376"/>
                        </a:lnTo>
                        <a:lnTo>
                          <a:pt x="174" y="372"/>
                        </a:lnTo>
                        <a:lnTo>
                          <a:pt x="0" y="334"/>
                        </a:lnTo>
                        <a:lnTo>
                          <a:pt x="0" y="338"/>
                        </a:lnTo>
                        <a:close/>
                        <a:moveTo>
                          <a:pt x="0" y="228"/>
                        </a:moveTo>
                        <a:lnTo>
                          <a:pt x="174" y="264"/>
                        </a:lnTo>
                        <a:lnTo>
                          <a:pt x="174" y="262"/>
                        </a:lnTo>
                        <a:lnTo>
                          <a:pt x="0" y="224"/>
                        </a:lnTo>
                        <a:lnTo>
                          <a:pt x="0" y="228"/>
                        </a:lnTo>
                        <a:close/>
                        <a:moveTo>
                          <a:pt x="0" y="370"/>
                        </a:moveTo>
                        <a:lnTo>
                          <a:pt x="174" y="408"/>
                        </a:lnTo>
                        <a:lnTo>
                          <a:pt x="174" y="406"/>
                        </a:lnTo>
                        <a:lnTo>
                          <a:pt x="0" y="368"/>
                        </a:lnTo>
                        <a:lnTo>
                          <a:pt x="0" y="370"/>
                        </a:lnTo>
                        <a:close/>
                        <a:moveTo>
                          <a:pt x="0" y="360"/>
                        </a:moveTo>
                        <a:lnTo>
                          <a:pt x="174" y="398"/>
                        </a:lnTo>
                        <a:lnTo>
                          <a:pt x="174" y="394"/>
                        </a:lnTo>
                        <a:lnTo>
                          <a:pt x="0" y="356"/>
                        </a:lnTo>
                        <a:lnTo>
                          <a:pt x="0" y="360"/>
                        </a:lnTo>
                        <a:close/>
                        <a:moveTo>
                          <a:pt x="0" y="382"/>
                        </a:moveTo>
                        <a:lnTo>
                          <a:pt x="174" y="420"/>
                        </a:lnTo>
                        <a:lnTo>
                          <a:pt x="174" y="416"/>
                        </a:lnTo>
                        <a:lnTo>
                          <a:pt x="0" y="378"/>
                        </a:lnTo>
                        <a:lnTo>
                          <a:pt x="0" y="382"/>
                        </a:lnTo>
                        <a:close/>
                        <a:moveTo>
                          <a:pt x="0" y="348"/>
                        </a:moveTo>
                        <a:lnTo>
                          <a:pt x="174" y="386"/>
                        </a:lnTo>
                        <a:lnTo>
                          <a:pt x="174" y="384"/>
                        </a:lnTo>
                        <a:lnTo>
                          <a:pt x="0" y="346"/>
                        </a:lnTo>
                        <a:lnTo>
                          <a:pt x="0" y="348"/>
                        </a:lnTo>
                        <a:close/>
                        <a:moveTo>
                          <a:pt x="0" y="70"/>
                        </a:moveTo>
                        <a:lnTo>
                          <a:pt x="174" y="108"/>
                        </a:lnTo>
                        <a:lnTo>
                          <a:pt x="174" y="104"/>
                        </a:lnTo>
                        <a:lnTo>
                          <a:pt x="0" y="68"/>
                        </a:lnTo>
                        <a:lnTo>
                          <a:pt x="0" y="70"/>
                        </a:lnTo>
                        <a:close/>
                        <a:moveTo>
                          <a:pt x="0" y="60"/>
                        </a:moveTo>
                        <a:lnTo>
                          <a:pt x="174" y="96"/>
                        </a:lnTo>
                        <a:lnTo>
                          <a:pt x="174" y="92"/>
                        </a:lnTo>
                        <a:lnTo>
                          <a:pt x="0" y="56"/>
                        </a:lnTo>
                        <a:lnTo>
                          <a:pt x="0" y="60"/>
                        </a:lnTo>
                        <a:close/>
                        <a:moveTo>
                          <a:pt x="0" y="82"/>
                        </a:moveTo>
                        <a:lnTo>
                          <a:pt x="174" y="118"/>
                        </a:lnTo>
                        <a:lnTo>
                          <a:pt x="174" y="116"/>
                        </a:lnTo>
                        <a:lnTo>
                          <a:pt x="0" y="78"/>
                        </a:lnTo>
                        <a:lnTo>
                          <a:pt x="0" y="82"/>
                        </a:lnTo>
                        <a:close/>
                        <a:moveTo>
                          <a:pt x="0" y="92"/>
                        </a:moveTo>
                        <a:lnTo>
                          <a:pt x="174" y="130"/>
                        </a:lnTo>
                        <a:lnTo>
                          <a:pt x="174" y="126"/>
                        </a:lnTo>
                        <a:lnTo>
                          <a:pt x="0" y="90"/>
                        </a:lnTo>
                        <a:lnTo>
                          <a:pt x="0" y="92"/>
                        </a:lnTo>
                        <a:close/>
                        <a:moveTo>
                          <a:pt x="0" y="104"/>
                        </a:moveTo>
                        <a:lnTo>
                          <a:pt x="174" y="142"/>
                        </a:lnTo>
                        <a:lnTo>
                          <a:pt x="174" y="138"/>
                        </a:lnTo>
                        <a:lnTo>
                          <a:pt x="0" y="100"/>
                        </a:lnTo>
                        <a:lnTo>
                          <a:pt x="0" y="104"/>
                        </a:lnTo>
                        <a:close/>
                        <a:moveTo>
                          <a:pt x="0" y="26"/>
                        </a:moveTo>
                        <a:lnTo>
                          <a:pt x="174" y="62"/>
                        </a:lnTo>
                        <a:lnTo>
                          <a:pt x="174" y="60"/>
                        </a:lnTo>
                        <a:lnTo>
                          <a:pt x="0" y="22"/>
                        </a:lnTo>
                        <a:lnTo>
                          <a:pt x="0" y="26"/>
                        </a:lnTo>
                        <a:close/>
                        <a:moveTo>
                          <a:pt x="0" y="14"/>
                        </a:moveTo>
                        <a:lnTo>
                          <a:pt x="174" y="52"/>
                        </a:lnTo>
                        <a:lnTo>
                          <a:pt x="174" y="48"/>
                        </a:lnTo>
                        <a:lnTo>
                          <a:pt x="0" y="10"/>
                        </a:lnTo>
                        <a:lnTo>
                          <a:pt x="0" y="14"/>
                        </a:lnTo>
                        <a:close/>
                        <a:moveTo>
                          <a:pt x="0" y="48"/>
                        </a:moveTo>
                        <a:lnTo>
                          <a:pt x="174" y="86"/>
                        </a:lnTo>
                        <a:lnTo>
                          <a:pt x="174" y="82"/>
                        </a:lnTo>
                        <a:lnTo>
                          <a:pt x="0" y="44"/>
                        </a:lnTo>
                        <a:lnTo>
                          <a:pt x="0" y="48"/>
                        </a:lnTo>
                        <a:close/>
                        <a:moveTo>
                          <a:pt x="0" y="36"/>
                        </a:moveTo>
                        <a:lnTo>
                          <a:pt x="174" y="74"/>
                        </a:lnTo>
                        <a:lnTo>
                          <a:pt x="174" y="70"/>
                        </a:lnTo>
                        <a:lnTo>
                          <a:pt x="0" y="34"/>
                        </a:lnTo>
                        <a:lnTo>
                          <a:pt x="0" y="36"/>
                        </a:lnTo>
                        <a:close/>
                        <a:moveTo>
                          <a:pt x="0" y="116"/>
                        </a:moveTo>
                        <a:lnTo>
                          <a:pt x="174" y="152"/>
                        </a:lnTo>
                        <a:lnTo>
                          <a:pt x="174" y="150"/>
                        </a:lnTo>
                        <a:lnTo>
                          <a:pt x="0" y="112"/>
                        </a:lnTo>
                        <a:lnTo>
                          <a:pt x="0" y="116"/>
                        </a:lnTo>
                        <a:close/>
                        <a:moveTo>
                          <a:pt x="0" y="194"/>
                        </a:moveTo>
                        <a:lnTo>
                          <a:pt x="174" y="230"/>
                        </a:lnTo>
                        <a:lnTo>
                          <a:pt x="174" y="228"/>
                        </a:lnTo>
                        <a:lnTo>
                          <a:pt x="0" y="190"/>
                        </a:lnTo>
                        <a:lnTo>
                          <a:pt x="0" y="194"/>
                        </a:lnTo>
                        <a:close/>
                        <a:moveTo>
                          <a:pt x="0" y="182"/>
                        </a:moveTo>
                        <a:lnTo>
                          <a:pt x="174" y="220"/>
                        </a:lnTo>
                        <a:lnTo>
                          <a:pt x="174" y="216"/>
                        </a:lnTo>
                        <a:lnTo>
                          <a:pt x="0" y="180"/>
                        </a:lnTo>
                        <a:lnTo>
                          <a:pt x="0" y="182"/>
                        </a:lnTo>
                        <a:close/>
                        <a:moveTo>
                          <a:pt x="0" y="172"/>
                        </a:moveTo>
                        <a:lnTo>
                          <a:pt x="174" y="208"/>
                        </a:lnTo>
                        <a:lnTo>
                          <a:pt x="174" y="206"/>
                        </a:lnTo>
                        <a:lnTo>
                          <a:pt x="0" y="168"/>
                        </a:lnTo>
                        <a:lnTo>
                          <a:pt x="0" y="172"/>
                        </a:lnTo>
                        <a:close/>
                        <a:moveTo>
                          <a:pt x="0" y="216"/>
                        </a:moveTo>
                        <a:lnTo>
                          <a:pt x="174" y="254"/>
                        </a:lnTo>
                        <a:lnTo>
                          <a:pt x="174" y="250"/>
                        </a:lnTo>
                        <a:lnTo>
                          <a:pt x="0" y="212"/>
                        </a:lnTo>
                        <a:lnTo>
                          <a:pt x="0" y="216"/>
                        </a:lnTo>
                        <a:close/>
                        <a:moveTo>
                          <a:pt x="0" y="206"/>
                        </a:moveTo>
                        <a:lnTo>
                          <a:pt x="174" y="242"/>
                        </a:lnTo>
                        <a:lnTo>
                          <a:pt x="174" y="238"/>
                        </a:lnTo>
                        <a:lnTo>
                          <a:pt x="0" y="202"/>
                        </a:lnTo>
                        <a:lnTo>
                          <a:pt x="0" y="206"/>
                        </a:lnTo>
                        <a:close/>
                        <a:moveTo>
                          <a:pt x="0" y="126"/>
                        </a:moveTo>
                        <a:lnTo>
                          <a:pt x="174" y="164"/>
                        </a:lnTo>
                        <a:lnTo>
                          <a:pt x="174" y="160"/>
                        </a:lnTo>
                        <a:lnTo>
                          <a:pt x="0" y="124"/>
                        </a:lnTo>
                        <a:lnTo>
                          <a:pt x="0" y="126"/>
                        </a:lnTo>
                        <a:close/>
                        <a:moveTo>
                          <a:pt x="0" y="138"/>
                        </a:moveTo>
                        <a:lnTo>
                          <a:pt x="174" y="174"/>
                        </a:lnTo>
                        <a:lnTo>
                          <a:pt x="174" y="172"/>
                        </a:lnTo>
                        <a:lnTo>
                          <a:pt x="0" y="134"/>
                        </a:lnTo>
                        <a:lnTo>
                          <a:pt x="0" y="138"/>
                        </a:lnTo>
                        <a:close/>
                        <a:moveTo>
                          <a:pt x="0" y="160"/>
                        </a:moveTo>
                        <a:lnTo>
                          <a:pt x="174" y="198"/>
                        </a:lnTo>
                        <a:lnTo>
                          <a:pt x="174" y="194"/>
                        </a:lnTo>
                        <a:lnTo>
                          <a:pt x="0" y="156"/>
                        </a:lnTo>
                        <a:lnTo>
                          <a:pt x="0" y="160"/>
                        </a:lnTo>
                        <a:close/>
                        <a:moveTo>
                          <a:pt x="0" y="148"/>
                        </a:moveTo>
                        <a:lnTo>
                          <a:pt x="174" y="186"/>
                        </a:lnTo>
                        <a:lnTo>
                          <a:pt x="174" y="182"/>
                        </a:lnTo>
                        <a:lnTo>
                          <a:pt x="0" y="146"/>
                        </a:lnTo>
                        <a:lnTo>
                          <a:pt x="0" y="148"/>
                        </a:lnTo>
                        <a:close/>
                        <a:moveTo>
                          <a:pt x="0" y="436"/>
                        </a:moveTo>
                        <a:lnTo>
                          <a:pt x="174" y="475"/>
                        </a:lnTo>
                        <a:lnTo>
                          <a:pt x="174" y="473"/>
                        </a:lnTo>
                        <a:lnTo>
                          <a:pt x="0" y="434"/>
                        </a:lnTo>
                        <a:lnTo>
                          <a:pt x="0" y="436"/>
                        </a:lnTo>
                        <a:close/>
                      </a:path>
                    </a:pathLst>
                  </a:custGeom>
                  <a:solidFill>
                    <a:srgbClr val="5D7695"/>
                  </a:solidFill>
                  <a:ln w="9525">
                    <a:noFill/>
                    <a:round/>
                    <a:headEnd/>
                    <a:tailEnd/>
                  </a:ln>
                </p:spPr>
                <p:txBody>
                  <a:bodyPr/>
                  <a:lstStyle/>
                  <a:p>
                    <a:endParaRPr lang="en-US"/>
                  </a:p>
                </p:txBody>
              </p:sp>
              <p:sp>
                <p:nvSpPr>
                  <p:cNvPr id="57467" name="Freeform 64"/>
                  <p:cNvSpPr>
                    <a:spLocks noChangeAspect="1"/>
                  </p:cNvSpPr>
                  <p:nvPr/>
                </p:nvSpPr>
                <p:spPr bwMode="auto">
                  <a:xfrm>
                    <a:off x="2366" y="3453"/>
                    <a:ext cx="14" cy="461"/>
                  </a:xfrm>
                  <a:custGeom>
                    <a:avLst/>
                    <a:gdLst>
                      <a:gd name="T0" fmla="*/ 14 w 14"/>
                      <a:gd name="T1" fmla="*/ 461 h 461"/>
                      <a:gd name="T2" fmla="*/ 0 w 14"/>
                      <a:gd name="T3" fmla="*/ 457 h 461"/>
                      <a:gd name="T4" fmla="*/ 0 w 14"/>
                      <a:gd name="T5" fmla="*/ 0 h 461"/>
                      <a:gd name="T6" fmla="*/ 14 w 14"/>
                      <a:gd name="T7" fmla="*/ 2 h 461"/>
                      <a:gd name="T8" fmla="*/ 14 w 14"/>
                      <a:gd name="T9" fmla="*/ 461 h 461"/>
                      <a:gd name="T10" fmla="*/ 14 w 14"/>
                      <a:gd name="T11" fmla="*/ 461 h 461"/>
                      <a:gd name="T12" fmla="*/ 0 60000 65536"/>
                      <a:gd name="T13" fmla="*/ 0 60000 65536"/>
                      <a:gd name="T14" fmla="*/ 0 60000 65536"/>
                      <a:gd name="T15" fmla="*/ 0 60000 65536"/>
                      <a:gd name="T16" fmla="*/ 0 60000 65536"/>
                      <a:gd name="T17" fmla="*/ 0 60000 65536"/>
                      <a:gd name="T18" fmla="*/ 0 w 14"/>
                      <a:gd name="T19" fmla="*/ 0 h 461"/>
                      <a:gd name="T20" fmla="*/ 14 w 14"/>
                      <a:gd name="T21" fmla="*/ 461 h 461"/>
                    </a:gdLst>
                    <a:ahLst/>
                    <a:cxnLst>
                      <a:cxn ang="T12">
                        <a:pos x="T0" y="T1"/>
                      </a:cxn>
                      <a:cxn ang="T13">
                        <a:pos x="T2" y="T3"/>
                      </a:cxn>
                      <a:cxn ang="T14">
                        <a:pos x="T4" y="T5"/>
                      </a:cxn>
                      <a:cxn ang="T15">
                        <a:pos x="T6" y="T7"/>
                      </a:cxn>
                      <a:cxn ang="T16">
                        <a:pos x="T8" y="T9"/>
                      </a:cxn>
                      <a:cxn ang="T17">
                        <a:pos x="T10" y="T11"/>
                      </a:cxn>
                    </a:cxnLst>
                    <a:rect l="T18" t="T19" r="T20" b="T21"/>
                    <a:pathLst>
                      <a:path w="14" h="461">
                        <a:moveTo>
                          <a:pt x="14" y="461"/>
                        </a:moveTo>
                        <a:lnTo>
                          <a:pt x="0" y="457"/>
                        </a:lnTo>
                        <a:lnTo>
                          <a:pt x="0" y="0"/>
                        </a:lnTo>
                        <a:lnTo>
                          <a:pt x="14" y="2"/>
                        </a:lnTo>
                        <a:lnTo>
                          <a:pt x="14" y="461"/>
                        </a:lnTo>
                        <a:close/>
                      </a:path>
                    </a:pathLst>
                  </a:custGeom>
                  <a:solidFill>
                    <a:srgbClr val="D3DBE4"/>
                  </a:solidFill>
                  <a:ln w="9525">
                    <a:noFill/>
                    <a:round/>
                    <a:headEnd/>
                    <a:tailEnd/>
                  </a:ln>
                </p:spPr>
                <p:txBody>
                  <a:bodyPr/>
                  <a:lstStyle/>
                  <a:p>
                    <a:endParaRPr lang="en-US"/>
                  </a:p>
                </p:txBody>
              </p:sp>
              <p:sp>
                <p:nvSpPr>
                  <p:cNvPr id="57468" name="Freeform 65"/>
                  <p:cNvSpPr>
                    <a:spLocks noChangeAspect="1"/>
                  </p:cNvSpPr>
                  <p:nvPr/>
                </p:nvSpPr>
                <p:spPr bwMode="auto">
                  <a:xfrm>
                    <a:off x="2384" y="3623"/>
                    <a:ext cx="4" cy="6"/>
                  </a:xfrm>
                  <a:custGeom>
                    <a:avLst/>
                    <a:gdLst>
                      <a:gd name="T0" fmla="*/ 2 w 2"/>
                      <a:gd name="T1" fmla="*/ 2 h 3"/>
                      <a:gd name="T2" fmla="*/ 1 w 2"/>
                      <a:gd name="T3" fmla="*/ 3 h 3"/>
                      <a:gd name="T4" fmla="*/ 0 w 2"/>
                      <a:gd name="T5" fmla="*/ 2 h 3"/>
                      <a:gd name="T6" fmla="*/ 1 w 2"/>
                      <a:gd name="T7" fmla="*/ 0 h 3"/>
                      <a:gd name="T8" fmla="*/ 2 w 2"/>
                      <a:gd name="T9" fmla="*/ 2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2"/>
                        </a:moveTo>
                        <a:cubicBezTo>
                          <a:pt x="1" y="3"/>
                          <a:pt x="1" y="3"/>
                          <a:pt x="1" y="3"/>
                        </a:cubicBezTo>
                        <a:cubicBezTo>
                          <a:pt x="0" y="3"/>
                          <a:pt x="0" y="2"/>
                          <a:pt x="0" y="2"/>
                        </a:cubicBezTo>
                        <a:cubicBezTo>
                          <a:pt x="0" y="1"/>
                          <a:pt x="0" y="0"/>
                          <a:pt x="1" y="0"/>
                        </a:cubicBezTo>
                        <a:cubicBezTo>
                          <a:pt x="1" y="0"/>
                          <a:pt x="2" y="1"/>
                          <a:pt x="2" y="2"/>
                        </a:cubicBezTo>
                        <a:close/>
                      </a:path>
                    </a:pathLst>
                  </a:custGeom>
                  <a:solidFill>
                    <a:srgbClr val="975D2C"/>
                  </a:solidFill>
                  <a:ln w="9525">
                    <a:noFill/>
                    <a:round/>
                    <a:headEnd/>
                    <a:tailEnd/>
                  </a:ln>
                </p:spPr>
                <p:txBody>
                  <a:bodyPr/>
                  <a:lstStyle/>
                  <a:p>
                    <a:endParaRPr lang="en-US"/>
                  </a:p>
                </p:txBody>
              </p:sp>
              <p:sp>
                <p:nvSpPr>
                  <p:cNvPr id="57469" name="Freeform 66"/>
                  <p:cNvSpPr>
                    <a:spLocks noChangeAspect="1"/>
                  </p:cNvSpPr>
                  <p:nvPr/>
                </p:nvSpPr>
                <p:spPr bwMode="auto">
                  <a:xfrm>
                    <a:off x="2380" y="3617"/>
                    <a:ext cx="14" cy="60"/>
                  </a:xfrm>
                  <a:custGeom>
                    <a:avLst/>
                    <a:gdLst>
                      <a:gd name="T0" fmla="*/ 7 w 7"/>
                      <a:gd name="T1" fmla="*/ 27 h 30"/>
                      <a:gd name="T2" fmla="*/ 3 w 7"/>
                      <a:gd name="T3" fmla="*/ 30 h 30"/>
                      <a:gd name="T4" fmla="*/ 0 w 7"/>
                      <a:gd name="T5" fmla="*/ 27 h 30"/>
                      <a:gd name="T6" fmla="*/ 0 w 7"/>
                      <a:gd name="T7" fmla="*/ 3 h 30"/>
                      <a:gd name="T8" fmla="*/ 3 w 7"/>
                      <a:gd name="T9" fmla="*/ 0 h 30"/>
                      <a:gd name="T10" fmla="*/ 7 w 7"/>
                      <a:gd name="T11" fmla="*/ 3 h 30"/>
                      <a:gd name="T12" fmla="*/ 7 w 7"/>
                      <a:gd name="T13" fmla="*/ 27 h 30"/>
                      <a:gd name="T14" fmla="*/ 0 60000 65536"/>
                      <a:gd name="T15" fmla="*/ 0 60000 65536"/>
                      <a:gd name="T16" fmla="*/ 0 60000 65536"/>
                      <a:gd name="T17" fmla="*/ 0 60000 65536"/>
                      <a:gd name="T18" fmla="*/ 0 60000 65536"/>
                      <a:gd name="T19" fmla="*/ 0 60000 65536"/>
                      <a:gd name="T20" fmla="*/ 0 60000 65536"/>
                      <a:gd name="T21" fmla="*/ 0 w 7"/>
                      <a:gd name="T22" fmla="*/ 0 h 30"/>
                      <a:gd name="T23" fmla="*/ 7 w 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0">
                        <a:moveTo>
                          <a:pt x="7" y="27"/>
                        </a:moveTo>
                        <a:cubicBezTo>
                          <a:pt x="7" y="28"/>
                          <a:pt x="5" y="30"/>
                          <a:pt x="3" y="30"/>
                        </a:cubicBezTo>
                        <a:cubicBezTo>
                          <a:pt x="2" y="30"/>
                          <a:pt x="0" y="28"/>
                          <a:pt x="0" y="27"/>
                        </a:cubicBezTo>
                        <a:cubicBezTo>
                          <a:pt x="0" y="3"/>
                          <a:pt x="0" y="3"/>
                          <a:pt x="0" y="3"/>
                        </a:cubicBezTo>
                        <a:cubicBezTo>
                          <a:pt x="0" y="1"/>
                          <a:pt x="2" y="0"/>
                          <a:pt x="3" y="0"/>
                        </a:cubicBezTo>
                        <a:cubicBezTo>
                          <a:pt x="5" y="0"/>
                          <a:pt x="7" y="1"/>
                          <a:pt x="7" y="3"/>
                        </a:cubicBezTo>
                        <a:lnTo>
                          <a:pt x="7" y="27"/>
                        </a:lnTo>
                        <a:close/>
                      </a:path>
                    </a:pathLst>
                  </a:custGeom>
                  <a:solidFill>
                    <a:srgbClr val="0B3C68"/>
                  </a:solidFill>
                  <a:ln w="9525">
                    <a:noFill/>
                    <a:round/>
                    <a:headEnd/>
                    <a:tailEnd/>
                  </a:ln>
                </p:spPr>
                <p:txBody>
                  <a:bodyPr/>
                  <a:lstStyle/>
                  <a:p>
                    <a:endParaRPr lang="en-US"/>
                  </a:p>
                </p:txBody>
              </p:sp>
              <p:sp>
                <p:nvSpPr>
                  <p:cNvPr id="57470" name="Freeform 67"/>
                  <p:cNvSpPr>
                    <a:spLocks noChangeAspect="1"/>
                  </p:cNvSpPr>
                  <p:nvPr/>
                </p:nvSpPr>
                <p:spPr bwMode="auto">
                  <a:xfrm>
                    <a:off x="2380" y="3617"/>
                    <a:ext cx="10" cy="60"/>
                  </a:xfrm>
                  <a:custGeom>
                    <a:avLst/>
                    <a:gdLst>
                      <a:gd name="T0" fmla="*/ 5 w 5"/>
                      <a:gd name="T1" fmla="*/ 27 h 30"/>
                      <a:gd name="T2" fmla="*/ 3 w 5"/>
                      <a:gd name="T3" fmla="*/ 30 h 30"/>
                      <a:gd name="T4" fmla="*/ 0 w 5"/>
                      <a:gd name="T5" fmla="*/ 27 h 30"/>
                      <a:gd name="T6" fmla="*/ 0 w 5"/>
                      <a:gd name="T7" fmla="*/ 3 h 30"/>
                      <a:gd name="T8" fmla="*/ 3 w 5"/>
                      <a:gd name="T9" fmla="*/ 0 h 30"/>
                      <a:gd name="T10" fmla="*/ 5 w 5"/>
                      <a:gd name="T11" fmla="*/ 3 h 30"/>
                      <a:gd name="T12" fmla="*/ 5 w 5"/>
                      <a:gd name="T13" fmla="*/ 27 h 30"/>
                      <a:gd name="T14" fmla="*/ 0 60000 65536"/>
                      <a:gd name="T15" fmla="*/ 0 60000 65536"/>
                      <a:gd name="T16" fmla="*/ 0 60000 65536"/>
                      <a:gd name="T17" fmla="*/ 0 60000 65536"/>
                      <a:gd name="T18" fmla="*/ 0 60000 65536"/>
                      <a:gd name="T19" fmla="*/ 0 60000 65536"/>
                      <a:gd name="T20" fmla="*/ 0 60000 65536"/>
                      <a:gd name="T21" fmla="*/ 0 w 5"/>
                      <a:gd name="T22" fmla="*/ 0 h 30"/>
                      <a:gd name="T23" fmla="*/ 5 w 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0">
                        <a:moveTo>
                          <a:pt x="5" y="27"/>
                        </a:moveTo>
                        <a:cubicBezTo>
                          <a:pt x="5" y="29"/>
                          <a:pt x="4" y="30"/>
                          <a:pt x="3" y="30"/>
                        </a:cubicBezTo>
                        <a:cubicBezTo>
                          <a:pt x="1" y="30"/>
                          <a:pt x="0" y="29"/>
                          <a:pt x="0" y="27"/>
                        </a:cubicBezTo>
                        <a:cubicBezTo>
                          <a:pt x="0" y="3"/>
                          <a:pt x="0" y="3"/>
                          <a:pt x="0" y="3"/>
                        </a:cubicBezTo>
                        <a:cubicBezTo>
                          <a:pt x="0" y="2"/>
                          <a:pt x="1" y="0"/>
                          <a:pt x="3" y="0"/>
                        </a:cubicBezTo>
                        <a:cubicBezTo>
                          <a:pt x="4" y="0"/>
                          <a:pt x="5" y="2"/>
                          <a:pt x="5" y="3"/>
                        </a:cubicBezTo>
                        <a:lnTo>
                          <a:pt x="5" y="27"/>
                        </a:lnTo>
                        <a:close/>
                      </a:path>
                    </a:pathLst>
                  </a:custGeom>
                  <a:solidFill>
                    <a:srgbClr val="9EACB4"/>
                  </a:solidFill>
                  <a:ln w="9525">
                    <a:noFill/>
                    <a:round/>
                    <a:headEnd/>
                    <a:tailEnd/>
                  </a:ln>
                </p:spPr>
                <p:txBody>
                  <a:bodyPr/>
                  <a:lstStyle/>
                  <a:p>
                    <a:endParaRPr lang="en-US"/>
                  </a:p>
                </p:txBody>
              </p:sp>
              <p:sp>
                <p:nvSpPr>
                  <p:cNvPr id="57471" name="Freeform 68"/>
                  <p:cNvSpPr>
                    <a:spLocks noChangeAspect="1"/>
                  </p:cNvSpPr>
                  <p:nvPr/>
                </p:nvSpPr>
                <p:spPr bwMode="auto">
                  <a:xfrm>
                    <a:off x="2384" y="3623"/>
                    <a:ext cx="4" cy="4"/>
                  </a:xfrm>
                  <a:custGeom>
                    <a:avLst/>
                    <a:gdLst>
                      <a:gd name="T0" fmla="*/ 2 w 2"/>
                      <a:gd name="T1" fmla="*/ 1 h 2"/>
                      <a:gd name="T2" fmla="*/ 1 w 2"/>
                      <a:gd name="T3" fmla="*/ 2 h 2"/>
                      <a:gd name="T4" fmla="*/ 0 w 2"/>
                      <a:gd name="T5" fmla="*/ 1 h 2"/>
                      <a:gd name="T6" fmla="*/ 1 w 2"/>
                      <a:gd name="T7" fmla="*/ 0 h 2"/>
                      <a:gd name="T8" fmla="*/ 2 w 2"/>
                      <a:gd name="T9" fmla="*/ 1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2"/>
                          <a:pt x="1" y="2"/>
                          <a:pt x="1" y="2"/>
                        </a:cubicBezTo>
                        <a:cubicBezTo>
                          <a:pt x="0" y="2"/>
                          <a:pt x="0" y="2"/>
                          <a:pt x="0" y="1"/>
                        </a:cubicBezTo>
                        <a:cubicBezTo>
                          <a:pt x="0" y="1"/>
                          <a:pt x="0" y="0"/>
                          <a:pt x="1" y="0"/>
                        </a:cubicBezTo>
                        <a:cubicBezTo>
                          <a:pt x="2" y="1"/>
                          <a:pt x="2" y="1"/>
                          <a:pt x="2" y="1"/>
                        </a:cubicBezTo>
                        <a:close/>
                      </a:path>
                    </a:pathLst>
                  </a:custGeom>
                  <a:solidFill>
                    <a:srgbClr val="5D7695"/>
                  </a:solidFill>
                  <a:ln w="9525">
                    <a:noFill/>
                    <a:round/>
                    <a:headEnd/>
                    <a:tailEnd/>
                  </a:ln>
                </p:spPr>
                <p:txBody>
                  <a:bodyPr/>
                  <a:lstStyle/>
                  <a:p>
                    <a:endParaRPr lang="en-US"/>
                  </a:p>
                </p:txBody>
              </p:sp>
            </p:grpSp>
            <p:grpSp>
              <p:nvGrpSpPr>
                <p:cNvPr id="13" name="Group 69"/>
                <p:cNvGrpSpPr>
                  <a:grpSpLocks noChangeAspect="1"/>
                </p:cNvGrpSpPr>
                <p:nvPr/>
              </p:nvGrpSpPr>
              <p:grpSpPr bwMode="auto">
                <a:xfrm>
                  <a:off x="1392" y="1248"/>
                  <a:ext cx="142" cy="149"/>
                  <a:chOff x="3118" y="1268"/>
                  <a:chExt cx="464" cy="485"/>
                </a:xfrm>
              </p:grpSpPr>
              <p:sp>
                <p:nvSpPr>
                  <p:cNvPr id="57447" name="Freeform 70"/>
                  <p:cNvSpPr>
                    <a:spLocks noChangeAspect="1"/>
                  </p:cNvSpPr>
                  <p:nvPr/>
                </p:nvSpPr>
                <p:spPr bwMode="auto">
                  <a:xfrm>
                    <a:off x="3502" y="1330"/>
                    <a:ext cx="80" cy="423"/>
                  </a:xfrm>
                  <a:custGeom>
                    <a:avLst/>
                    <a:gdLst>
                      <a:gd name="T0" fmla="*/ 39 w 40"/>
                      <a:gd name="T1" fmla="*/ 6 h 211"/>
                      <a:gd name="T2" fmla="*/ 5 w 40"/>
                      <a:gd name="T3" fmla="*/ 21 h 211"/>
                      <a:gd name="T4" fmla="*/ 0 w 40"/>
                      <a:gd name="T5" fmla="*/ 207 h 211"/>
                      <a:gd name="T6" fmla="*/ 9 w 40"/>
                      <a:gd name="T7" fmla="*/ 203 h 211"/>
                      <a:gd name="T8" fmla="*/ 36 w 40"/>
                      <a:gd name="T9" fmla="*/ 177 h 211"/>
                      <a:gd name="T10" fmla="*/ 40 w 40"/>
                      <a:gd name="T11" fmla="*/ 166 h 211"/>
                      <a:gd name="T12" fmla="*/ 40 w 40"/>
                      <a:gd name="T13" fmla="*/ 16 h 211"/>
                      <a:gd name="T14" fmla="*/ 39 w 40"/>
                      <a:gd name="T15" fmla="*/ 6 h 21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1"/>
                      <a:gd name="T26" fmla="*/ 40 w 40"/>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1">
                        <a:moveTo>
                          <a:pt x="39" y="6"/>
                        </a:moveTo>
                        <a:cubicBezTo>
                          <a:pt x="35" y="0"/>
                          <a:pt x="5" y="21"/>
                          <a:pt x="5" y="21"/>
                        </a:cubicBezTo>
                        <a:cubicBezTo>
                          <a:pt x="0" y="207"/>
                          <a:pt x="0" y="207"/>
                          <a:pt x="0" y="207"/>
                        </a:cubicBezTo>
                        <a:cubicBezTo>
                          <a:pt x="0" y="207"/>
                          <a:pt x="0" y="211"/>
                          <a:pt x="9" y="203"/>
                        </a:cubicBezTo>
                        <a:cubicBezTo>
                          <a:pt x="17" y="196"/>
                          <a:pt x="32" y="182"/>
                          <a:pt x="36" y="177"/>
                        </a:cubicBezTo>
                        <a:cubicBezTo>
                          <a:pt x="39" y="174"/>
                          <a:pt x="40" y="174"/>
                          <a:pt x="40" y="166"/>
                        </a:cubicBezTo>
                        <a:cubicBezTo>
                          <a:pt x="40" y="16"/>
                          <a:pt x="40" y="16"/>
                          <a:pt x="40" y="16"/>
                        </a:cubicBezTo>
                        <a:cubicBezTo>
                          <a:pt x="40" y="7"/>
                          <a:pt x="39" y="6"/>
                          <a:pt x="39" y="6"/>
                        </a:cubicBezTo>
                        <a:close/>
                      </a:path>
                    </a:pathLst>
                  </a:custGeom>
                  <a:solidFill>
                    <a:srgbClr val="0B3C68"/>
                  </a:solidFill>
                  <a:ln w="9525">
                    <a:noFill/>
                    <a:round/>
                    <a:headEnd/>
                    <a:tailEnd/>
                  </a:ln>
                </p:spPr>
                <p:txBody>
                  <a:bodyPr/>
                  <a:lstStyle/>
                  <a:p>
                    <a:endParaRPr lang="en-US"/>
                  </a:p>
                </p:txBody>
              </p:sp>
              <p:sp>
                <p:nvSpPr>
                  <p:cNvPr id="57448" name="Freeform 71"/>
                  <p:cNvSpPr>
                    <a:spLocks noChangeAspect="1"/>
                  </p:cNvSpPr>
                  <p:nvPr/>
                </p:nvSpPr>
                <p:spPr bwMode="auto">
                  <a:xfrm>
                    <a:off x="3118" y="1268"/>
                    <a:ext cx="456" cy="110"/>
                  </a:xfrm>
                  <a:custGeom>
                    <a:avLst/>
                    <a:gdLst>
                      <a:gd name="T0" fmla="*/ 228 w 228"/>
                      <a:gd name="T1" fmla="*/ 34 h 55"/>
                      <a:gd name="T2" fmla="*/ 198 w 228"/>
                      <a:gd name="T3" fmla="*/ 55 h 55"/>
                      <a:gd name="T4" fmla="*/ 7 w 228"/>
                      <a:gd name="T5" fmla="*/ 20 h 55"/>
                      <a:gd name="T6" fmla="*/ 1 w 228"/>
                      <a:gd name="T7" fmla="*/ 25 h 55"/>
                      <a:gd name="T8" fmla="*/ 4 w 228"/>
                      <a:gd name="T9" fmla="*/ 17 h 55"/>
                      <a:gd name="T10" fmla="*/ 28 w 228"/>
                      <a:gd name="T11" fmla="*/ 1 h 55"/>
                      <a:gd name="T12" fmla="*/ 33 w 228"/>
                      <a:gd name="T13" fmla="*/ 0 h 55"/>
                      <a:gd name="T14" fmla="*/ 221 w 228"/>
                      <a:gd name="T15" fmla="*/ 32 h 55"/>
                      <a:gd name="T16" fmla="*/ 228 w 228"/>
                      <a:gd name="T17" fmla="*/ 3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5"/>
                      <a:gd name="T29" fmla="*/ 228 w 22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5">
                        <a:moveTo>
                          <a:pt x="228" y="34"/>
                        </a:moveTo>
                        <a:cubicBezTo>
                          <a:pt x="198" y="55"/>
                          <a:pt x="198" y="55"/>
                          <a:pt x="198" y="55"/>
                        </a:cubicBezTo>
                        <a:cubicBezTo>
                          <a:pt x="86" y="35"/>
                          <a:pt x="16" y="21"/>
                          <a:pt x="7" y="20"/>
                        </a:cubicBezTo>
                        <a:cubicBezTo>
                          <a:pt x="2" y="19"/>
                          <a:pt x="1" y="25"/>
                          <a:pt x="1" y="25"/>
                        </a:cubicBezTo>
                        <a:cubicBezTo>
                          <a:pt x="1" y="25"/>
                          <a:pt x="0" y="19"/>
                          <a:pt x="4" y="17"/>
                        </a:cubicBezTo>
                        <a:cubicBezTo>
                          <a:pt x="7" y="14"/>
                          <a:pt x="21" y="5"/>
                          <a:pt x="28" y="1"/>
                        </a:cubicBezTo>
                        <a:cubicBezTo>
                          <a:pt x="31" y="0"/>
                          <a:pt x="33" y="0"/>
                          <a:pt x="33" y="0"/>
                        </a:cubicBezTo>
                        <a:cubicBezTo>
                          <a:pt x="33" y="0"/>
                          <a:pt x="218" y="31"/>
                          <a:pt x="221" y="32"/>
                        </a:cubicBezTo>
                        <a:cubicBezTo>
                          <a:pt x="228" y="33"/>
                          <a:pt x="228" y="34"/>
                          <a:pt x="228" y="34"/>
                        </a:cubicBezTo>
                        <a:close/>
                      </a:path>
                    </a:pathLst>
                  </a:custGeom>
                  <a:solidFill>
                    <a:srgbClr val="456488"/>
                  </a:solidFill>
                  <a:ln w="9525">
                    <a:noFill/>
                    <a:round/>
                    <a:headEnd/>
                    <a:tailEnd/>
                  </a:ln>
                </p:spPr>
                <p:txBody>
                  <a:bodyPr/>
                  <a:lstStyle/>
                  <a:p>
                    <a:endParaRPr lang="en-US"/>
                  </a:p>
                </p:txBody>
              </p:sp>
              <p:sp>
                <p:nvSpPr>
                  <p:cNvPr id="57449" name="Freeform 72"/>
                  <p:cNvSpPr>
                    <a:spLocks noChangeAspect="1"/>
                  </p:cNvSpPr>
                  <p:nvPr/>
                </p:nvSpPr>
                <p:spPr bwMode="auto">
                  <a:xfrm>
                    <a:off x="3496" y="1334"/>
                    <a:ext cx="86" cy="60"/>
                  </a:xfrm>
                  <a:custGeom>
                    <a:avLst/>
                    <a:gdLst>
                      <a:gd name="T0" fmla="*/ 0 w 43"/>
                      <a:gd name="T1" fmla="*/ 21 h 30"/>
                      <a:gd name="T2" fmla="*/ 38 w 43"/>
                      <a:gd name="T3" fmla="*/ 0 h 30"/>
                      <a:gd name="T4" fmla="*/ 43 w 43"/>
                      <a:gd name="T5" fmla="*/ 6 h 30"/>
                      <a:gd name="T6" fmla="*/ 7 w 43"/>
                      <a:gd name="T7" fmla="*/ 30 h 30"/>
                      <a:gd name="T8" fmla="*/ 0 w 43"/>
                      <a:gd name="T9" fmla="*/ 21 h 30"/>
                      <a:gd name="T10" fmla="*/ 0 60000 65536"/>
                      <a:gd name="T11" fmla="*/ 0 60000 65536"/>
                      <a:gd name="T12" fmla="*/ 0 60000 65536"/>
                      <a:gd name="T13" fmla="*/ 0 60000 65536"/>
                      <a:gd name="T14" fmla="*/ 0 60000 65536"/>
                      <a:gd name="T15" fmla="*/ 0 w 43"/>
                      <a:gd name="T16" fmla="*/ 0 h 30"/>
                      <a:gd name="T17" fmla="*/ 43 w 43"/>
                      <a:gd name="T18" fmla="*/ 30 h 30"/>
                    </a:gdLst>
                    <a:ahLst/>
                    <a:cxnLst>
                      <a:cxn ang="T10">
                        <a:pos x="T0" y="T1"/>
                      </a:cxn>
                      <a:cxn ang="T11">
                        <a:pos x="T2" y="T3"/>
                      </a:cxn>
                      <a:cxn ang="T12">
                        <a:pos x="T4" y="T5"/>
                      </a:cxn>
                      <a:cxn ang="T13">
                        <a:pos x="T6" y="T7"/>
                      </a:cxn>
                      <a:cxn ang="T14">
                        <a:pos x="T8" y="T9"/>
                      </a:cxn>
                    </a:cxnLst>
                    <a:rect l="T15" t="T16" r="T17" b="T18"/>
                    <a:pathLst>
                      <a:path w="43" h="30">
                        <a:moveTo>
                          <a:pt x="0" y="21"/>
                        </a:moveTo>
                        <a:cubicBezTo>
                          <a:pt x="0" y="21"/>
                          <a:pt x="34" y="1"/>
                          <a:pt x="38" y="0"/>
                        </a:cubicBezTo>
                        <a:cubicBezTo>
                          <a:pt x="41" y="1"/>
                          <a:pt x="42" y="3"/>
                          <a:pt x="43" y="6"/>
                        </a:cubicBezTo>
                        <a:cubicBezTo>
                          <a:pt x="7" y="30"/>
                          <a:pt x="7" y="30"/>
                          <a:pt x="7" y="30"/>
                        </a:cubicBezTo>
                        <a:lnTo>
                          <a:pt x="0" y="21"/>
                        </a:lnTo>
                        <a:close/>
                      </a:path>
                    </a:pathLst>
                  </a:custGeom>
                  <a:solidFill>
                    <a:srgbClr val="5D7695"/>
                  </a:solidFill>
                  <a:ln w="9525">
                    <a:noFill/>
                    <a:round/>
                    <a:headEnd/>
                    <a:tailEnd/>
                  </a:ln>
                </p:spPr>
                <p:txBody>
                  <a:bodyPr/>
                  <a:lstStyle/>
                  <a:p>
                    <a:endParaRPr lang="en-US"/>
                  </a:p>
                </p:txBody>
              </p:sp>
              <p:sp>
                <p:nvSpPr>
                  <p:cNvPr id="57450" name="Freeform 73"/>
                  <p:cNvSpPr>
                    <a:spLocks noChangeAspect="1"/>
                  </p:cNvSpPr>
                  <p:nvPr/>
                </p:nvSpPr>
                <p:spPr bwMode="auto">
                  <a:xfrm>
                    <a:off x="3118" y="1304"/>
                    <a:ext cx="396" cy="447"/>
                  </a:xfrm>
                  <a:custGeom>
                    <a:avLst/>
                    <a:gdLst>
                      <a:gd name="T0" fmla="*/ 193 w 198"/>
                      <a:gd name="T1" fmla="*/ 35 h 223"/>
                      <a:gd name="T2" fmla="*/ 7 w 198"/>
                      <a:gd name="T3" fmla="*/ 2 h 223"/>
                      <a:gd name="T4" fmla="*/ 0 w 198"/>
                      <a:gd name="T5" fmla="*/ 6 h 223"/>
                      <a:gd name="T6" fmla="*/ 0 w 198"/>
                      <a:gd name="T7" fmla="*/ 168 h 223"/>
                      <a:gd name="T8" fmla="*/ 7 w 198"/>
                      <a:gd name="T9" fmla="*/ 181 h 223"/>
                      <a:gd name="T10" fmla="*/ 186 w 198"/>
                      <a:gd name="T11" fmla="*/ 220 h 223"/>
                      <a:gd name="T12" fmla="*/ 198 w 198"/>
                      <a:gd name="T13" fmla="*/ 212 h 223"/>
                      <a:gd name="T14" fmla="*/ 197 w 198"/>
                      <a:gd name="T15" fmla="*/ 44 h 223"/>
                      <a:gd name="T16" fmla="*/ 193 w 198"/>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3" y="35"/>
                        </a:moveTo>
                        <a:cubicBezTo>
                          <a:pt x="86" y="16"/>
                          <a:pt x="16" y="3"/>
                          <a:pt x="7" y="2"/>
                        </a:cubicBezTo>
                        <a:cubicBezTo>
                          <a:pt x="0" y="0"/>
                          <a:pt x="0" y="6"/>
                          <a:pt x="0" y="6"/>
                        </a:cubicBezTo>
                        <a:cubicBezTo>
                          <a:pt x="0" y="6"/>
                          <a:pt x="0" y="157"/>
                          <a:pt x="0" y="168"/>
                        </a:cubicBezTo>
                        <a:cubicBezTo>
                          <a:pt x="0" y="179"/>
                          <a:pt x="2" y="179"/>
                          <a:pt x="7" y="181"/>
                        </a:cubicBezTo>
                        <a:cubicBezTo>
                          <a:pt x="10" y="182"/>
                          <a:pt x="153" y="212"/>
                          <a:pt x="186" y="220"/>
                        </a:cubicBezTo>
                        <a:cubicBezTo>
                          <a:pt x="198" y="223"/>
                          <a:pt x="198" y="216"/>
                          <a:pt x="198" y="212"/>
                        </a:cubicBezTo>
                        <a:cubicBezTo>
                          <a:pt x="198" y="212"/>
                          <a:pt x="197" y="50"/>
                          <a:pt x="197" y="44"/>
                        </a:cubicBezTo>
                        <a:cubicBezTo>
                          <a:pt x="197" y="39"/>
                          <a:pt x="194" y="36"/>
                          <a:pt x="193" y="35"/>
                        </a:cubicBezTo>
                        <a:close/>
                      </a:path>
                    </a:pathLst>
                  </a:custGeom>
                  <a:solidFill>
                    <a:srgbClr val="8BA6BD"/>
                  </a:solidFill>
                  <a:ln w="9525">
                    <a:noFill/>
                    <a:round/>
                    <a:headEnd/>
                    <a:tailEnd/>
                  </a:ln>
                </p:spPr>
                <p:txBody>
                  <a:bodyPr/>
                  <a:lstStyle/>
                  <a:p>
                    <a:endParaRPr lang="en-US"/>
                  </a:p>
                </p:txBody>
              </p:sp>
              <p:sp>
                <p:nvSpPr>
                  <p:cNvPr id="57451" name="Freeform 74"/>
                  <p:cNvSpPr>
                    <a:spLocks noChangeAspect="1"/>
                  </p:cNvSpPr>
                  <p:nvPr/>
                </p:nvSpPr>
                <p:spPr bwMode="auto">
                  <a:xfrm>
                    <a:off x="3130" y="1318"/>
                    <a:ext cx="372" cy="417"/>
                  </a:xfrm>
                  <a:custGeom>
                    <a:avLst/>
                    <a:gdLst>
                      <a:gd name="T0" fmla="*/ 179 w 186"/>
                      <a:gd name="T1" fmla="*/ 32 h 208"/>
                      <a:gd name="T2" fmla="*/ 6 w 186"/>
                      <a:gd name="T3" fmla="*/ 1 h 208"/>
                      <a:gd name="T4" fmla="*/ 0 w 186"/>
                      <a:gd name="T5" fmla="*/ 5 h 208"/>
                      <a:gd name="T6" fmla="*/ 0 w 186"/>
                      <a:gd name="T7" fmla="*/ 155 h 208"/>
                      <a:gd name="T8" fmla="*/ 6 w 186"/>
                      <a:gd name="T9" fmla="*/ 168 h 208"/>
                      <a:gd name="T10" fmla="*/ 175 w 186"/>
                      <a:gd name="T11" fmla="*/ 205 h 208"/>
                      <a:gd name="T12" fmla="*/ 184 w 186"/>
                      <a:gd name="T13" fmla="*/ 197 h 208"/>
                      <a:gd name="T14" fmla="*/ 184 w 186"/>
                      <a:gd name="T15" fmla="*/ 41 h 208"/>
                      <a:gd name="T16" fmla="*/ 179 w 186"/>
                      <a:gd name="T17" fmla="*/ 32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79" y="32"/>
                        </a:moveTo>
                        <a:cubicBezTo>
                          <a:pt x="80" y="14"/>
                          <a:pt x="15" y="2"/>
                          <a:pt x="6" y="1"/>
                        </a:cubicBezTo>
                        <a:cubicBezTo>
                          <a:pt x="0" y="0"/>
                          <a:pt x="0" y="5"/>
                          <a:pt x="0" y="5"/>
                        </a:cubicBezTo>
                        <a:cubicBezTo>
                          <a:pt x="0" y="5"/>
                          <a:pt x="0" y="145"/>
                          <a:pt x="0" y="155"/>
                        </a:cubicBezTo>
                        <a:cubicBezTo>
                          <a:pt x="0" y="166"/>
                          <a:pt x="2" y="166"/>
                          <a:pt x="6" y="168"/>
                        </a:cubicBezTo>
                        <a:cubicBezTo>
                          <a:pt x="9" y="169"/>
                          <a:pt x="144" y="198"/>
                          <a:pt x="175" y="205"/>
                        </a:cubicBezTo>
                        <a:cubicBezTo>
                          <a:pt x="186" y="208"/>
                          <a:pt x="184" y="200"/>
                          <a:pt x="184" y="197"/>
                        </a:cubicBezTo>
                        <a:cubicBezTo>
                          <a:pt x="184" y="197"/>
                          <a:pt x="184" y="47"/>
                          <a:pt x="184" y="41"/>
                        </a:cubicBezTo>
                        <a:cubicBezTo>
                          <a:pt x="184" y="36"/>
                          <a:pt x="183" y="33"/>
                          <a:pt x="179" y="32"/>
                        </a:cubicBezTo>
                        <a:close/>
                      </a:path>
                    </a:pathLst>
                  </a:custGeom>
                  <a:solidFill>
                    <a:srgbClr val="5D7695"/>
                  </a:solidFill>
                  <a:ln w="9525">
                    <a:noFill/>
                    <a:round/>
                    <a:headEnd/>
                    <a:tailEnd/>
                  </a:ln>
                </p:spPr>
                <p:txBody>
                  <a:bodyPr/>
                  <a:lstStyle/>
                  <a:p>
                    <a:endParaRPr lang="en-US"/>
                  </a:p>
                </p:txBody>
              </p:sp>
              <p:sp>
                <p:nvSpPr>
                  <p:cNvPr id="57452" name="Freeform 75"/>
                  <p:cNvSpPr>
                    <a:spLocks noChangeAspect="1" noEditPoints="1"/>
                  </p:cNvSpPr>
                  <p:nvPr/>
                </p:nvSpPr>
                <p:spPr bwMode="auto">
                  <a:xfrm>
                    <a:off x="3128" y="1318"/>
                    <a:ext cx="374" cy="413"/>
                  </a:xfrm>
                  <a:custGeom>
                    <a:avLst/>
                    <a:gdLst>
                      <a:gd name="T0" fmla="*/ 2 w 187"/>
                      <a:gd name="T1" fmla="*/ 1 h 206"/>
                      <a:gd name="T2" fmla="*/ 0 w 187"/>
                      <a:gd name="T3" fmla="*/ 5 h 206"/>
                      <a:gd name="T4" fmla="*/ 0 w 187"/>
                      <a:gd name="T5" fmla="*/ 155 h 206"/>
                      <a:gd name="T6" fmla="*/ 7 w 187"/>
                      <a:gd name="T7" fmla="*/ 168 h 206"/>
                      <a:gd name="T8" fmla="*/ 69 w 187"/>
                      <a:gd name="T9" fmla="*/ 182 h 206"/>
                      <a:gd name="T10" fmla="*/ 175 w 187"/>
                      <a:gd name="T11" fmla="*/ 205 h 206"/>
                      <a:gd name="T12" fmla="*/ 183 w 187"/>
                      <a:gd name="T13" fmla="*/ 205 h 206"/>
                      <a:gd name="T14" fmla="*/ 186 w 187"/>
                      <a:gd name="T15" fmla="*/ 197 h 206"/>
                      <a:gd name="T16" fmla="*/ 185 w 187"/>
                      <a:gd name="T17" fmla="*/ 41 h 206"/>
                      <a:gd name="T18" fmla="*/ 180 w 187"/>
                      <a:gd name="T19" fmla="*/ 31 h 206"/>
                      <a:gd name="T20" fmla="*/ 180 w 187"/>
                      <a:gd name="T21" fmla="*/ 31 h 206"/>
                      <a:gd name="T22" fmla="*/ 8 w 187"/>
                      <a:gd name="T23" fmla="*/ 0 h 206"/>
                      <a:gd name="T24" fmla="*/ 2 w 187"/>
                      <a:gd name="T25" fmla="*/ 1 h 206"/>
                      <a:gd name="T26" fmla="*/ 176 w 187"/>
                      <a:gd name="T27" fmla="*/ 204 h 206"/>
                      <a:gd name="T28" fmla="*/ 69 w 187"/>
                      <a:gd name="T29" fmla="*/ 180 h 206"/>
                      <a:gd name="T30" fmla="*/ 8 w 187"/>
                      <a:gd name="T31" fmla="*/ 167 h 206"/>
                      <a:gd name="T32" fmla="*/ 2 w 187"/>
                      <a:gd name="T33" fmla="*/ 155 h 206"/>
                      <a:gd name="T34" fmla="*/ 2 w 187"/>
                      <a:gd name="T35" fmla="*/ 5 h 206"/>
                      <a:gd name="T36" fmla="*/ 3 w 187"/>
                      <a:gd name="T37" fmla="*/ 2 h 206"/>
                      <a:gd name="T38" fmla="*/ 7 w 187"/>
                      <a:gd name="T39" fmla="*/ 1 h 206"/>
                      <a:gd name="T40" fmla="*/ 180 w 187"/>
                      <a:gd name="T41" fmla="*/ 33 h 206"/>
                      <a:gd name="T42" fmla="*/ 184 w 187"/>
                      <a:gd name="T43" fmla="*/ 41 h 206"/>
                      <a:gd name="T44" fmla="*/ 184 w 187"/>
                      <a:gd name="T45" fmla="*/ 197 h 206"/>
                      <a:gd name="T46" fmla="*/ 182 w 187"/>
                      <a:gd name="T47" fmla="*/ 204 h 206"/>
                      <a:gd name="T48" fmla="*/ 176 w 187"/>
                      <a:gd name="T49" fmla="*/ 204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206"/>
                      <a:gd name="T77" fmla="*/ 187 w 187"/>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206">
                        <a:moveTo>
                          <a:pt x="2" y="1"/>
                        </a:moveTo>
                        <a:cubicBezTo>
                          <a:pt x="1" y="2"/>
                          <a:pt x="0" y="5"/>
                          <a:pt x="0" y="5"/>
                        </a:cubicBezTo>
                        <a:cubicBezTo>
                          <a:pt x="0" y="155"/>
                          <a:pt x="0" y="155"/>
                          <a:pt x="0" y="155"/>
                        </a:cubicBezTo>
                        <a:cubicBezTo>
                          <a:pt x="0" y="166"/>
                          <a:pt x="2" y="167"/>
                          <a:pt x="7" y="168"/>
                        </a:cubicBezTo>
                        <a:cubicBezTo>
                          <a:pt x="8" y="169"/>
                          <a:pt x="31" y="174"/>
                          <a:pt x="69" y="182"/>
                        </a:cubicBezTo>
                        <a:cubicBezTo>
                          <a:pt x="175" y="205"/>
                          <a:pt x="175" y="205"/>
                          <a:pt x="175" y="205"/>
                        </a:cubicBezTo>
                        <a:cubicBezTo>
                          <a:pt x="178" y="206"/>
                          <a:pt x="181" y="206"/>
                          <a:pt x="183" y="205"/>
                        </a:cubicBezTo>
                        <a:cubicBezTo>
                          <a:pt x="187" y="203"/>
                          <a:pt x="186" y="197"/>
                          <a:pt x="186" y="197"/>
                        </a:cubicBezTo>
                        <a:cubicBezTo>
                          <a:pt x="185" y="41"/>
                          <a:pt x="185" y="41"/>
                          <a:pt x="185" y="41"/>
                        </a:cubicBezTo>
                        <a:cubicBezTo>
                          <a:pt x="185" y="36"/>
                          <a:pt x="185" y="32"/>
                          <a:pt x="180" y="31"/>
                        </a:cubicBezTo>
                        <a:cubicBezTo>
                          <a:pt x="180" y="31"/>
                          <a:pt x="180" y="31"/>
                          <a:pt x="180" y="31"/>
                        </a:cubicBezTo>
                        <a:cubicBezTo>
                          <a:pt x="8" y="0"/>
                          <a:pt x="8" y="0"/>
                          <a:pt x="8" y="0"/>
                        </a:cubicBezTo>
                        <a:cubicBezTo>
                          <a:pt x="5" y="0"/>
                          <a:pt x="4" y="0"/>
                          <a:pt x="2" y="1"/>
                        </a:cubicBezTo>
                        <a:close/>
                        <a:moveTo>
                          <a:pt x="176" y="204"/>
                        </a:moveTo>
                        <a:cubicBezTo>
                          <a:pt x="69" y="180"/>
                          <a:pt x="69" y="180"/>
                          <a:pt x="69" y="180"/>
                        </a:cubicBezTo>
                        <a:cubicBezTo>
                          <a:pt x="37" y="173"/>
                          <a:pt x="9" y="167"/>
                          <a:pt x="8" y="167"/>
                        </a:cubicBezTo>
                        <a:cubicBezTo>
                          <a:pt x="3" y="165"/>
                          <a:pt x="2" y="165"/>
                          <a:pt x="2" y="155"/>
                        </a:cubicBezTo>
                        <a:cubicBezTo>
                          <a:pt x="2" y="5"/>
                          <a:pt x="2" y="5"/>
                          <a:pt x="2" y="5"/>
                        </a:cubicBezTo>
                        <a:cubicBezTo>
                          <a:pt x="2" y="5"/>
                          <a:pt x="2" y="3"/>
                          <a:pt x="3" y="2"/>
                        </a:cubicBezTo>
                        <a:cubicBezTo>
                          <a:pt x="4" y="1"/>
                          <a:pt x="6" y="1"/>
                          <a:pt x="7" y="1"/>
                        </a:cubicBezTo>
                        <a:cubicBezTo>
                          <a:pt x="180" y="33"/>
                          <a:pt x="180" y="33"/>
                          <a:pt x="180" y="33"/>
                        </a:cubicBezTo>
                        <a:cubicBezTo>
                          <a:pt x="183" y="33"/>
                          <a:pt x="184" y="36"/>
                          <a:pt x="184" y="41"/>
                        </a:cubicBezTo>
                        <a:cubicBezTo>
                          <a:pt x="184" y="197"/>
                          <a:pt x="184" y="197"/>
                          <a:pt x="184" y="197"/>
                        </a:cubicBezTo>
                        <a:cubicBezTo>
                          <a:pt x="184" y="197"/>
                          <a:pt x="185" y="202"/>
                          <a:pt x="182" y="204"/>
                        </a:cubicBezTo>
                        <a:cubicBezTo>
                          <a:pt x="181" y="205"/>
                          <a:pt x="177" y="204"/>
                          <a:pt x="176" y="204"/>
                        </a:cubicBezTo>
                        <a:close/>
                      </a:path>
                    </a:pathLst>
                  </a:custGeom>
                  <a:solidFill>
                    <a:srgbClr val="2B4F7C"/>
                  </a:solidFill>
                  <a:ln w="9525">
                    <a:noFill/>
                    <a:round/>
                    <a:headEnd/>
                    <a:tailEnd/>
                  </a:ln>
                </p:spPr>
                <p:txBody>
                  <a:bodyPr/>
                  <a:lstStyle/>
                  <a:p>
                    <a:endParaRPr lang="en-US"/>
                  </a:p>
                </p:txBody>
              </p:sp>
              <p:sp>
                <p:nvSpPr>
                  <p:cNvPr id="57453" name="Freeform 76"/>
                  <p:cNvSpPr>
                    <a:spLocks noChangeAspect="1" noEditPoints="1"/>
                  </p:cNvSpPr>
                  <p:nvPr/>
                </p:nvSpPr>
                <p:spPr bwMode="auto">
                  <a:xfrm>
                    <a:off x="3152" y="1370"/>
                    <a:ext cx="334" cy="330"/>
                  </a:xfrm>
                  <a:custGeom>
                    <a:avLst/>
                    <a:gdLst>
                      <a:gd name="T0" fmla="*/ 99 w 167"/>
                      <a:gd name="T1" fmla="*/ 116 h 165"/>
                      <a:gd name="T2" fmla="*/ 125 w 167"/>
                      <a:gd name="T3" fmla="*/ 148 h 165"/>
                      <a:gd name="T4" fmla="*/ 144 w 167"/>
                      <a:gd name="T5" fmla="*/ 162 h 165"/>
                      <a:gd name="T6" fmla="*/ 167 w 167"/>
                      <a:gd name="T7" fmla="*/ 150 h 165"/>
                      <a:gd name="T8" fmla="*/ 155 w 167"/>
                      <a:gd name="T9" fmla="*/ 129 h 165"/>
                      <a:gd name="T10" fmla="*/ 131 w 167"/>
                      <a:gd name="T11" fmla="*/ 123 h 165"/>
                      <a:gd name="T12" fmla="*/ 52 w 167"/>
                      <a:gd name="T13" fmla="*/ 41 h 165"/>
                      <a:gd name="T14" fmla="*/ 48 w 167"/>
                      <a:gd name="T15" fmla="*/ 32 h 165"/>
                      <a:gd name="T16" fmla="*/ 57 w 167"/>
                      <a:gd name="T17" fmla="*/ 40 h 165"/>
                      <a:gd name="T18" fmla="*/ 100 w 167"/>
                      <a:gd name="T19" fmla="*/ 55 h 165"/>
                      <a:gd name="T20" fmla="*/ 113 w 167"/>
                      <a:gd name="T21" fmla="*/ 55 h 165"/>
                      <a:gd name="T22" fmla="*/ 104 w 167"/>
                      <a:gd name="T23" fmla="*/ 41 h 165"/>
                      <a:gd name="T24" fmla="*/ 137 w 167"/>
                      <a:gd name="T25" fmla="*/ 106 h 165"/>
                      <a:gd name="T26" fmla="*/ 133 w 167"/>
                      <a:gd name="T27" fmla="*/ 109 h 165"/>
                      <a:gd name="T28" fmla="*/ 129 w 167"/>
                      <a:gd name="T29" fmla="*/ 100 h 165"/>
                      <a:gd name="T30" fmla="*/ 127 w 167"/>
                      <a:gd name="T31" fmla="*/ 94 h 165"/>
                      <a:gd name="T32" fmla="*/ 128 w 167"/>
                      <a:gd name="T33" fmla="*/ 87 h 165"/>
                      <a:gd name="T34" fmla="*/ 124 w 167"/>
                      <a:gd name="T35" fmla="*/ 89 h 165"/>
                      <a:gd name="T36" fmla="*/ 121 w 167"/>
                      <a:gd name="T37" fmla="*/ 71 h 165"/>
                      <a:gd name="T38" fmla="*/ 114 w 167"/>
                      <a:gd name="T39" fmla="*/ 67 h 165"/>
                      <a:gd name="T40" fmla="*/ 112 w 167"/>
                      <a:gd name="T41" fmla="*/ 62 h 165"/>
                      <a:gd name="T42" fmla="*/ 109 w 167"/>
                      <a:gd name="T43" fmla="*/ 153 h 165"/>
                      <a:gd name="T44" fmla="*/ 104 w 167"/>
                      <a:gd name="T45" fmla="*/ 138 h 165"/>
                      <a:gd name="T46" fmla="*/ 118 w 167"/>
                      <a:gd name="T47" fmla="*/ 145 h 165"/>
                      <a:gd name="T48" fmla="*/ 56 w 167"/>
                      <a:gd name="T49" fmla="*/ 127 h 165"/>
                      <a:gd name="T50" fmla="*/ 56 w 167"/>
                      <a:gd name="T51" fmla="*/ 133 h 165"/>
                      <a:gd name="T52" fmla="*/ 64 w 167"/>
                      <a:gd name="T53" fmla="*/ 135 h 165"/>
                      <a:gd name="T54" fmla="*/ 69 w 167"/>
                      <a:gd name="T55" fmla="*/ 136 h 165"/>
                      <a:gd name="T56" fmla="*/ 74 w 167"/>
                      <a:gd name="T57" fmla="*/ 131 h 165"/>
                      <a:gd name="T58" fmla="*/ 74 w 167"/>
                      <a:gd name="T59" fmla="*/ 137 h 165"/>
                      <a:gd name="T60" fmla="*/ 89 w 167"/>
                      <a:gd name="T61" fmla="*/ 135 h 165"/>
                      <a:gd name="T62" fmla="*/ 94 w 167"/>
                      <a:gd name="T63" fmla="*/ 141 h 165"/>
                      <a:gd name="T64" fmla="*/ 99 w 167"/>
                      <a:gd name="T65" fmla="*/ 143 h 165"/>
                      <a:gd name="T66" fmla="*/ 21 w 167"/>
                      <a:gd name="T67" fmla="*/ 75 h 165"/>
                      <a:gd name="T68" fmla="*/ 32 w 167"/>
                      <a:gd name="T69" fmla="*/ 80 h 165"/>
                      <a:gd name="T70" fmla="*/ 24 w 167"/>
                      <a:gd name="T71" fmla="*/ 90 h 165"/>
                      <a:gd name="T72" fmla="*/ 33 w 167"/>
                      <a:gd name="T73" fmla="*/ 69 h 165"/>
                      <a:gd name="T74" fmla="*/ 40 w 167"/>
                      <a:gd name="T75" fmla="*/ 68 h 165"/>
                      <a:gd name="T76" fmla="*/ 43 w 167"/>
                      <a:gd name="T77" fmla="*/ 64 h 165"/>
                      <a:gd name="T78" fmla="*/ 41 w 167"/>
                      <a:gd name="T79" fmla="*/ 56 h 165"/>
                      <a:gd name="T80" fmla="*/ 45 w 167"/>
                      <a:gd name="T81" fmla="*/ 60 h 165"/>
                      <a:gd name="T82" fmla="*/ 48 w 167"/>
                      <a:gd name="T83" fmla="*/ 44 h 165"/>
                      <a:gd name="T84" fmla="*/ 59 w 167"/>
                      <a:gd name="T85" fmla="*/ 88 h 165"/>
                      <a:gd name="T86" fmla="*/ 80 w 167"/>
                      <a:gd name="T87" fmla="*/ 75 h 165"/>
                      <a:gd name="T88" fmla="*/ 65 w 167"/>
                      <a:gd name="T89" fmla="*/ 26 h 165"/>
                      <a:gd name="T90" fmla="*/ 84 w 167"/>
                      <a:gd name="T91" fmla="*/ 39 h 165"/>
                      <a:gd name="T92" fmla="*/ 107 w 167"/>
                      <a:gd name="T93" fmla="*/ 27 h 165"/>
                      <a:gd name="T94" fmla="*/ 95 w 167"/>
                      <a:gd name="T95" fmla="*/ 6 h 165"/>
                      <a:gd name="T96" fmla="*/ 71 w 167"/>
                      <a:gd name="T97" fmla="*/ 1 h 165"/>
                      <a:gd name="T98" fmla="*/ 6 w 167"/>
                      <a:gd name="T99" fmla="*/ 119 h 165"/>
                      <a:gd name="T100" fmla="*/ 24 w 167"/>
                      <a:gd name="T101" fmla="*/ 132 h 165"/>
                      <a:gd name="T102" fmla="*/ 47 w 167"/>
                      <a:gd name="T103" fmla="*/ 121 h 165"/>
                      <a:gd name="T104" fmla="*/ 35 w 167"/>
                      <a:gd name="T105" fmla="*/ 100 h 165"/>
                      <a:gd name="T106" fmla="*/ 11 w 167"/>
                      <a:gd name="T107" fmla="*/ 94 h 165"/>
                      <a:gd name="T108" fmla="*/ 81 w 167"/>
                      <a:gd name="T109" fmla="*/ 85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7"/>
                      <a:gd name="T166" fmla="*/ 0 h 165"/>
                      <a:gd name="T167" fmla="*/ 167 w 167"/>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7" h="165">
                        <a:moveTo>
                          <a:pt x="80" y="118"/>
                        </a:moveTo>
                        <a:cubicBezTo>
                          <a:pt x="80" y="114"/>
                          <a:pt x="82" y="107"/>
                          <a:pt x="88" y="107"/>
                        </a:cubicBezTo>
                        <a:cubicBezTo>
                          <a:pt x="93" y="108"/>
                          <a:pt x="97" y="111"/>
                          <a:pt x="99" y="116"/>
                        </a:cubicBezTo>
                        <a:cubicBezTo>
                          <a:pt x="94" y="112"/>
                          <a:pt x="83" y="111"/>
                          <a:pt x="80" y="118"/>
                        </a:cubicBezTo>
                        <a:moveTo>
                          <a:pt x="120" y="138"/>
                        </a:moveTo>
                        <a:cubicBezTo>
                          <a:pt x="122" y="142"/>
                          <a:pt x="124" y="145"/>
                          <a:pt x="125" y="148"/>
                        </a:cubicBezTo>
                        <a:cubicBezTo>
                          <a:pt x="127" y="150"/>
                          <a:pt x="128" y="152"/>
                          <a:pt x="129" y="154"/>
                        </a:cubicBezTo>
                        <a:cubicBezTo>
                          <a:pt x="129" y="155"/>
                          <a:pt x="131" y="159"/>
                          <a:pt x="132" y="159"/>
                        </a:cubicBezTo>
                        <a:cubicBezTo>
                          <a:pt x="136" y="160"/>
                          <a:pt x="140" y="161"/>
                          <a:pt x="144" y="162"/>
                        </a:cubicBezTo>
                        <a:cubicBezTo>
                          <a:pt x="145" y="162"/>
                          <a:pt x="155" y="165"/>
                          <a:pt x="156" y="164"/>
                        </a:cubicBezTo>
                        <a:cubicBezTo>
                          <a:pt x="158" y="161"/>
                          <a:pt x="161" y="158"/>
                          <a:pt x="163" y="155"/>
                        </a:cubicBezTo>
                        <a:cubicBezTo>
                          <a:pt x="164" y="154"/>
                          <a:pt x="167" y="151"/>
                          <a:pt x="167" y="150"/>
                        </a:cubicBezTo>
                        <a:cubicBezTo>
                          <a:pt x="167" y="148"/>
                          <a:pt x="165" y="145"/>
                          <a:pt x="164" y="144"/>
                        </a:cubicBezTo>
                        <a:cubicBezTo>
                          <a:pt x="162" y="140"/>
                          <a:pt x="160" y="137"/>
                          <a:pt x="158" y="133"/>
                        </a:cubicBezTo>
                        <a:cubicBezTo>
                          <a:pt x="157" y="132"/>
                          <a:pt x="156" y="129"/>
                          <a:pt x="155" y="129"/>
                        </a:cubicBezTo>
                        <a:cubicBezTo>
                          <a:pt x="153" y="128"/>
                          <a:pt x="150" y="128"/>
                          <a:pt x="148" y="127"/>
                        </a:cubicBezTo>
                        <a:cubicBezTo>
                          <a:pt x="145" y="127"/>
                          <a:pt x="143" y="126"/>
                          <a:pt x="141" y="125"/>
                        </a:cubicBezTo>
                        <a:cubicBezTo>
                          <a:pt x="139" y="125"/>
                          <a:pt x="132" y="123"/>
                          <a:pt x="131" y="123"/>
                        </a:cubicBezTo>
                        <a:cubicBezTo>
                          <a:pt x="127" y="128"/>
                          <a:pt x="123" y="133"/>
                          <a:pt x="120" y="138"/>
                        </a:cubicBezTo>
                        <a:moveTo>
                          <a:pt x="55" y="44"/>
                        </a:moveTo>
                        <a:cubicBezTo>
                          <a:pt x="54" y="43"/>
                          <a:pt x="53" y="42"/>
                          <a:pt x="52" y="41"/>
                        </a:cubicBezTo>
                        <a:cubicBezTo>
                          <a:pt x="51" y="40"/>
                          <a:pt x="51" y="40"/>
                          <a:pt x="52" y="38"/>
                        </a:cubicBezTo>
                        <a:cubicBezTo>
                          <a:pt x="53" y="37"/>
                          <a:pt x="53" y="37"/>
                          <a:pt x="52" y="35"/>
                        </a:cubicBezTo>
                        <a:cubicBezTo>
                          <a:pt x="51" y="34"/>
                          <a:pt x="49" y="33"/>
                          <a:pt x="48" y="32"/>
                        </a:cubicBezTo>
                        <a:cubicBezTo>
                          <a:pt x="50" y="32"/>
                          <a:pt x="60" y="30"/>
                          <a:pt x="60" y="31"/>
                        </a:cubicBezTo>
                        <a:cubicBezTo>
                          <a:pt x="62" y="36"/>
                          <a:pt x="63" y="41"/>
                          <a:pt x="64" y="46"/>
                        </a:cubicBezTo>
                        <a:cubicBezTo>
                          <a:pt x="62" y="44"/>
                          <a:pt x="59" y="42"/>
                          <a:pt x="57" y="40"/>
                        </a:cubicBezTo>
                        <a:cubicBezTo>
                          <a:pt x="57" y="41"/>
                          <a:pt x="56" y="42"/>
                          <a:pt x="55" y="44"/>
                        </a:cubicBezTo>
                        <a:moveTo>
                          <a:pt x="104" y="41"/>
                        </a:moveTo>
                        <a:cubicBezTo>
                          <a:pt x="103" y="46"/>
                          <a:pt x="101" y="50"/>
                          <a:pt x="100" y="55"/>
                        </a:cubicBezTo>
                        <a:cubicBezTo>
                          <a:pt x="101" y="54"/>
                          <a:pt x="107" y="52"/>
                          <a:pt x="107" y="53"/>
                        </a:cubicBezTo>
                        <a:cubicBezTo>
                          <a:pt x="109" y="57"/>
                          <a:pt x="109" y="57"/>
                          <a:pt x="109" y="57"/>
                        </a:cubicBezTo>
                        <a:cubicBezTo>
                          <a:pt x="111" y="56"/>
                          <a:pt x="112" y="56"/>
                          <a:pt x="113" y="55"/>
                        </a:cubicBezTo>
                        <a:cubicBezTo>
                          <a:pt x="113" y="54"/>
                          <a:pt x="112" y="52"/>
                          <a:pt x="111" y="51"/>
                        </a:cubicBezTo>
                        <a:cubicBezTo>
                          <a:pt x="113" y="50"/>
                          <a:pt x="114" y="50"/>
                          <a:pt x="116" y="49"/>
                        </a:cubicBezTo>
                        <a:cubicBezTo>
                          <a:pt x="112" y="46"/>
                          <a:pt x="108" y="44"/>
                          <a:pt x="104" y="41"/>
                        </a:cubicBezTo>
                        <a:moveTo>
                          <a:pt x="140" y="119"/>
                        </a:moveTo>
                        <a:cubicBezTo>
                          <a:pt x="141" y="114"/>
                          <a:pt x="142" y="110"/>
                          <a:pt x="144" y="105"/>
                        </a:cubicBezTo>
                        <a:cubicBezTo>
                          <a:pt x="142" y="106"/>
                          <a:pt x="138" y="108"/>
                          <a:pt x="137" y="106"/>
                        </a:cubicBezTo>
                        <a:cubicBezTo>
                          <a:pt x="137" y="106"/>
                          <a:pt x="136" y="103"/>
                          <a:pt x="135" y="103"/>
                        </a:cubicBezTo>
                        <a:cubicBezTo>
                          <a:pt x="134" y="104"/>
                          <a:pt x="133" y="105"/>
                          <a:pt x="132" y="105"/>
                        </a:cubicBezTo>
                        <a:cubicBezTo>
                          <a:pt x="132" y="106"/>
                          <a:pt x="133" y="108"/>
                          <a:pt x="133" y="109"/>
                        </a:cubicBezTo>
                        <a:cubicBezTo>
                          <a:pt x="132" y="110"/>
                          <a:pt x="130" y="110"/>
                          <a:pt x="128" y="111"/>
                        </a:cubicBezTo>
                        <a:cubicBezTo>
                          <a:pt x="132" y="114"/>
                          <a:pt x="136" y="116"/>
                          <a:pt x="140" y="119"/>
                        </a:cubicBezTo>
                        <a:moveTo>
                          <a:pt x="129" y="100"/>
                        </a:moveTo>
                        <a:cubicBezTo>
                          <a:pt x="130" y="99"/>
                          <a:pt x="132" y="99"/>
                          <a:pt x="133" y="98"/>
                        </a:cubicBezTo>
                        <a:cubicBezTo>
                          <a:pt x="133" y="96"/>
                          <a:pt x="132" y="95"/>
                          <a:pt x="131" y="93"/>
                        </a:cubicBezTo>
                        <a:cubicBezTo>
                          <a:pt x="127" y="94"/>
                          <a:pt x="127" y="94"/>
                          <a:pt x="127" y="94"/>
                        </a:cubicBezTo>
                        <a:cubicBezTo>
                          <a:pt x="127" y="96"/>
                          <a:pt x="128" y="98"/>
                          <a:pt x="129" y="100"/>
                        </a:cubicBezTo>
                        <a:moveTo>
                          <a:pt x="124" y="89"/>
                        </a:moveTo>
                        <a:cubicBezTo>
                          <a:pt x="126" y="88"/>
                          <a:pt x="127" y="88"/>
                          <a:pt x="128" y="87"/>
                        </a:cubicBezTo>
                        <a:cubicBezTo>
                          <a:pt x="128" y="86"/>
                          <a:pt x="127" y="84"/>
                          <a:pt x="126" y="82"/>
                        </a:cubicBezTo>
                        <a:cubicBezTo>
                          <a:pt x="126" y="82"/>
                          <a:pt x="122" y="83"/>
                          <a:pt x="121" y="84"/>
                        </a:cubicBezTo>
                        <a:cubicBezTo>
                          <a:pt x="122" y="85"/>
                          <a:pt x="123" y="87"/>
                          <a:pt x="124" y="89"/>
                        </a:cubicBezTo>
                        <a:moveTo>
                          <a:pt x="119" y="78"/>
                        </a:moveTo>
                        <a:cubicBezTo>
                          <a:pt x="120" y="78"/>
                          <a:pt x="122" y="77"/>
                          <a:pt x="123" y="76"/>
                        </a:cubicBezTo>
                        <a:cubicBezTo>
                          <a:pt x="123" y="75"/>
                          <a:pt x="122" y="73"/>
                          <a:pt x="121" y="71"/>
                        </a:cubicBezTo>
                        <a:cubicBezTo>
                          <a:pt x="117" y="73"/>
                          <a:pt x="117" y="73"/>
                          <a:pt x="117" y="73"/>
                        </a:cubicBezTo>
                        <a:cubicBezTo>
                          <a:pt x="117" y="75"/>
                          <a:pt x="118" y="76"/>
                          <a:pt x="119" y="78"/>
                        </a:cubicBezTo>
                        <a:moveTo>
                          <a:pt x="114" y="67"/>
                        </a:moveTo>
                        <a:cubicBezTo>
                          <a:pt x="115" y="67"/>
                          <a:pt x="117" y="66"/>
                          <a:pt x="118" y="66"/>
                        </a:cubicBezTo>
                        <a:cubicBezTo>
                          <a:pt x="118" y="64"/>
                          <a:pt x="117" y="62"/>
                          <a:pt x="116" y="61"/>
                        </a:cubicBezTo>
                        <a:cubicBezTo>
                          <a:pt x="116" y="60"/>
                          <a:pt x="112" y="62"/>
                          <a:pt x="112" y="62"/>
                        </a:cubicBezTo>
                        <a:cubicBezTo>
                          <a:pt x="112" y="64"/>
                          <a:pt x="113" y="66"/>
                          <a:pt x="114" y="67"/>
                        </a:cubicBezTo>
                        <a:moveTo>
                          <a:pt x="118" y="145"/>
                        </a:moveTo>
                        <a:cubicBezTo>
                          <a:pt x="115" y="148"/>
                          <a:pt x="112" y="150"/>
                          <a:pt x="109" y="153"/>
                        </a:cubicBezTo>
                        <a:cubicBezTo>
                          <a:pt x="109" y="152"/>
                          <a:pt x="109" y="145"/>
                          <a:pt x="108" y="145"/>
                        </a:cubicBezTo>
                        <a:cubicBezTo>
                          <a:pt x="105" y="144"/>
                          <a:pt x="105" y="144"/>
                          <a:pt x="105" y="144"/>
                        </a:cubicBezTo>
                        <a:cubicBezTo>
                          <a:pt x="104" y="142"/>
                          <a:pt x="104" y="140"/>
                          <a:pt x="104" y="138"/>
                        </a:cubicBezTo>
                        <a:cubicBezTo>
                          <a:pt x="106" y="139"/>
                          <a:pt x="107" y="139"/>
                          <a:pt x="109" y="139"/>
                        </a:cubicBezTo>
                        <a:cubicBezTo>
                          <a:pt x="108" y="137"/>
                          <a:pt x="108" y="135"/>
                          <a:pt x="108" y="133"/>
                        </a:cubicBezTo>
                        <a:cubicBezTo>
                          <a:pt x="112" y="137"/>
                          <a:pt x="115" y="141"/>
                          <a:pt x="118" y="145"/>
                        </a:cubicBezTo>
                        <a:moveTo>
                          <a:pt x="46" y="128"/>
                        </a:moveTo>
                        <a:cubicBezTo>
                          <a:pt x="49" y="125"/>
                          <a:pt x="52" y="123"/>
                          <a:pt x="55" y="120"/>
                        </a:cubicBezTo>
                        <a:cubicBezTo>
                          <a:pt x="55" y="121"/>
                          <a:pt x="55" y="127"/>
                          <a:pt x="56" y="127"/>
                        </a:cubicBezTo>
                        <a:cubicBezTo>
                          <a:pt x="57" y="128"/>
                          <a:pt x="59" y="128"/>
                          <a:pt x="59" y="129"/>
                        </a:cubicBezTo>
                        <a:cubicBezTo>
                          <a:pt x="59" y="130"/>
                          <a:pt x="59" y="132"/>
                          <a:pt x="59" y="133"/>
                        </a:cubicBezTo>
                        <a:cubicBezTo>
                          <a:pt x="58" y="133"/>
                          <a:pt x="57" y="133"/>
                          <a:pt x="56" y="133"/>
                        </a:cubicBezTo>
                        <a:cubicBezTo>
                          <a:pt x="56" y="135"/>
                          <a:pt x="56" y="137"/>
                          <a:pt x="56" y="140"/>
                        </a:cubicBezTo>
                        <a:cubicBezTo>
                          <a:pt x="52" y="136"/>
                          <a:pt x="49" y="132"/>
                          <a:pt x="46" y="128"/>
                        </a:cubicBezTo>
                        <a:moveTo>
                          <a:pt x="64" y="135"/>
                        </a:moveTo>
                        <a:cubicBezTo>
                          <a:pt x="64" y="133"/>
                          <a:pt x="64" y="131"/>
                          <a:pt x="64" y="129"/>
                        </a:cubicBezTo>
                        <a:cubicBezTo>
                          <a:pt x="65" y="129"/>
                          <a:pt x="69" y="130"/>
                          <a:pt x="69" y="130"/>
                        </a:cubicBezTo>
                        <a:cubicBezTo>
                          <a:pt x="70" y="131"/>
                          <a:pt x="69" y="135"/>
                          <a:pt x="69" y="136"/>
                        </a:cubicBezTo>
                        <a:cubicBezTo>
                          <a:pt x="68" y="135"/>
                          <a:pt x="66" y="135"/>
                          <a:pt x="64" y="135"/>
                        </a:cubicBezTo>
                        <a:moveTo>
                          <a:pt x="74" y="137"/>
                        </a:moveTo>
                        <a:cubicBezTo>
                          <a:pt x="74" y="135"/>
                          <a:pt x="74" y="133"/>
                          <a:pt x="74" y="131"/>
                        </a:cubicBezTo>
                        <a:cubicBezTo>
                          <a:pt x="75" y="132"/>
                          <a:pt x="79" y="132"/>
                          <a:pt x="79" y="132"/>
                        </a:cubicBezTo>
                        <a:cubicBezTo>
                          <a:pt x="80" y="133"/>
                          <a:pt x="79" y="137"/>
                          <a:pt x="79" y="138"/>
                        </a:cubicBezTo>
                        <a:cubicBezTo>
                          <a:pt x="78" y="138"/>
                          <a:pt x="76" y="137"/>
                          <a:pt x="74" y="137"/>
                        </a:cubicBezTo>
                        <a:moveTo>
                          <a:pt x="84" y="139"/>
                        </a:moveTo>
                        <a:cubicBezTo>
                          <a:pt x="84" y="137"/>
                          <a:pt x="84" y="135"/>
                          <a:pt x="84" y="134"/>
                        </a:cubicBezTo>
                        <a:cubicBezTo>
                          <a:pt x="85" y="134"/>
                          <a:pt x="89" y="134"/>
                          <a:pt x="89" y="135"/>
                        </a:cubicBezTo>
                        <a:cubicBezTo>
                          <a:pt x="90" y="136"/>
                          <a:pt x="89" y="139"/>
                          <a:pt x="89" y="140"/>
                        </a:cubicBezTo>
                        <a:cubicBezTo>
                          <a:pt x="88" y="140"/>
                          <a:pt x="86" y="140"/>
                          <a:pt x="84" y="139"/>
                        </a:cubicBezTo>
                        <a:moveTo>
                          <a:pt x="94" y="141"/>
                        </a:moveTo>
                        <a:cubicBezTo>
                          <a:pt x="94" y="140"/>
                          <a:pt x="94" y="138"/>
                          <a:pt x="94" y="136"/>
                        </a:cubicBezTo>
                        <a:cubicBezTo>
                          <a:pt x="95" y="136"/>
                          <a:pt x="99" y="136"/>
                          <a:pt x="99" y="137"/>
                        </a:cubicBezTo>
                        <a:cubicBezTo>
                          <a:pt x="100" y="138"/>
                          <a:pt x="99" y="141"/>
                          <a:pt x="99" y="143"/>
                        </a:cubicBezTo>
                        <a:cubicBezTo>
                          <a:pt x="98" y="142"/>
                          <a:pt x="96" y="142"/>
                          <a:pt x="94" y="141"/>
                        </a:cubicBezTo>
                        <a:moveTo>
                          <a:pt x="24" y="90"/>
                        </a:moveTo>
                        <a:cubicBezTo>
                          <a:pt x="23" y="85"/>
                          <a:pt x="22" y="80"/>
                          <a:pt x="21" y="75"/>
                        </a:cubicBezTo>
                        <a:cubicBezTo>
                          <a:pt x="23" y="77"/>
                          <a:pt x="24" y="78"/>
                          <a:pt x="26" y="80"/>
                        </a:cubicBezTo>
                        <a:cubicBezTo>
                          <a:pt x="27" y="79"/>
                          <a:pt x="28" y="78"/>
                          <a:pt x="28" y="77"/>
                        </a:cubicBezTo>
                        <a:cubicBezTo>
                          <a:pt x="29" y="78"/>
                          <a:pt x="30" y="79"/>
                          <a:pt x="32" y="80"/>
                        </a:cubicBezTo>
                        <a:cubicBezTo>
                          <a:pt x="33" y="81"/>
                          <a:pt x="32" y="81"/>
                          <a:pt x="31" y="83"/>
                        </a:cubicBezTo>
                        <a:cubicBezTo>
                          <a:pt x="30" y="85"/>
                          <a:pt x="35" y="87"/>
                          <a:pt x="36" y="89"/>
                        </a:cubicBezTo>
                        <a:cubicBezTo>
                          <a:pt x="32" y="89"/>
                          <a:pt x="28" y="90"/>
                          <a:pt x="24" y="90"/>
                        </a:cubicBezTo>
                        <a:moveTo>
                          <a:pt x="35" y="77"/>
                        </a:moveTo>
                        <a:cubicBezTo>
                          <a:pt x="34" y="75"/>
                          <a:pt x="32" y="74"/>
                          <a:pt x="31" y="73"/>
                        </a:cubicBezTo>
                        <a:cubicBezTo>
                          <a:pt x="33" y="69"/>
                          <a:pt x="33" y="69"/>
                          <a:pt x="33" y="69"/>
                        </a:cubicBezTo>
                        <a:cubicBezTo>
                          <a:pt x="35" y="70"/>
                          <a:pt x="36" y="71"/>
                          <a:pt x="38" y="72"/>
                        </a:cubicBezTo>
                        <a:cubicBezTo>
                          <a:pt x="38" y="73"/>
                          <a:pt x="35" y="76"/>
                          <a:pt x="35" y="77"/>
                        </a:cubicBezTo>
                        <a:moveTo>
                          <a:pt x="40" y="68"/>
                        </a:moveTo>
                        <a:cubicBezTo>
                          <a:pt x="39" y="67"/>
                          <a:pt x="37" y="66"/>
                          <a:pt x="36" y="65"/>
                        </a:cubicBezTo>
                        <a:cubicBezTo>
                          <a:pt x="36" y="64"/>
                          <a:pt x="38" y="61"/>
                          <a:pt x="38" y="60"/>
                        </a:cubicBezTo>
                        <a:cubicBezTo>
                          <a:pt x="40" y="62"/>
                          <a:pt x="41" y="63"/>
                          <a:pt x="43" y="64"/>
                        </a:cubicBezTo>
                        <a:cubicBezTo>
                          <a:pt x="43" y="64"/>
                          <a:pt x="41" y="68"/>
                          <a:pt x="40" y="68"/>
                        </a:cubicBezTo>
                        <a:moveTo>
                          <a:pt x="45" y="60"/>
                        </a:moveTo>
                        <a:cubicBezTo>
                          <a:pt x="44" y="59"/>
                          <a:pt x="42" y="58"/>
                          <a:pt x="41" y="56"/>
                        </a:cubicBezTo>
                        <a:cubicBezTo>
                          <a:pt x="41" y="56"/>
                          <a:pt x="43" y="53"/>
                          <a:pt x="43" y="52"/>
                        </a:cubicBezTo>
                        <a:cubicBezTo>
                          <a:pt x="45" y="53"/>
                          <a:pt x="46" y="55"/>
                          <a:pt x="48" y="56"/>
                        </a:cubicBezTo>
                        <a:cubicBezTo>
                          <a:pt x="45" y="60"/>
                          <a:pt x="45" y="60"/>
                          <a:pt x="45" y="60"/>
                        </a:cubicBezTo>
                        <a:moveTo>
                          <a:pt x="50" y="52"/>
                        </a:moveTo>
                        <a:cubicBezTo>
                          <a:pt x="49" y="51"/>
                          <a:pt x="47" y="49"/>
                          <a:pt x="46" y="48"/>
                        </a:cubicBezTo>
                        <a:cubicBezTo>
                          <a:pt x="48" y="44"/>
                          <a:pt x="48" y="44"/>
                          <a:pt x="48" y="44"/>
                        </a:cubicBezTo>
                        <a:cubicBezTo>
                          <a:pt x="50" y="45"/>
                          <a:pt x="51" y="46"/>
                          <a:pt x="53" y="48"/>
                        </a:cubicBezTo>
                        <a:cubicBezTo>
                          <a:pt x="53" y="48"/>
                          <a:pt x="50" y="51"/>
                          <a:pt x="50" y="52"/>
                        </a:cubicBezTo>
                        <a:moveTo>
                          <a:pt x="59" y="88"/>
                        </a:moveTo>
                        <a:cubicBezTo>
                          <a:pt x="59" y="77"/>
                          <a:pt x="63" y="65"/>
                          <a:pt x="75" y="64"/>
                        </a:cubicBezTo>
                        <a:cubicBezTo>
                          <a:pt x="86" y="63"/>
                          <a:pt x="95" y="74"/>
                          <a:pt x="100" y="82"/>
                        </a:cubicBezTo>
                        <a:cubicBezTo>
                          <a:pt x="94" y="78"/>
                          <a:pt x="87" y="75"/>
                          <a:pt x="80" y="75"/>
                        </a:cubicBezTo>
                        <a:cubicBezTo>
                          <a:pt x="71" y="76"/>
                          <a:pt x="63" y="80"/>
                          <a:pt x="59" y="88"/>
                        </a:cubicBezTo>
                        <a:moveTo>
                          <a:pt x="59" y="15"/>
                        </a:moveTo>
                        <a:cubicBezTo>
                          <a:pt x="61" y="19"/>
                          <a:pt x="63" y="22"/>
                          <a:pt x="65" y="26"/>
                        </a:cubicBezTo>
                        <a:cubicBezTo>
                          <a:pt x="67" y="28"/>
                          <a:pt x="68" y="30"/>
                          <a:pt x="69" y="31"/>
                        </a:cubicBezTo>
                        <a:cubicBezTo>
                          <a:pt x="69" y="32"/>
                          <a:pt x="71" y="36"/>
                          <a:pt x="72" y="36"/>
                        </a:cubicBezTo>
                        <a:cubicBezTo>
                          <a:pt x="76" y="37"/>
                          <a:pt x="80" y="38"/>
                          <a:pt x="84" y="39"/>
                        </a:cubicBezTo>
                        <a:cubicBezTo>
                          <a:pt x="85" y="39"/>
                          <a:pt x="95" y="43"/>
                          <a:pt x="95" y="42"/>
                        </a:cubicBezTo>
                        <a:cubicBezTo>
                          <a:pt x="98" y="39"/>
                          <a:pt x="100" y="35"/>
                          <a:pt x="103" y="32"/>
                        </a:cubicBezTo>
                        <a:cubicBezTo>
                          <a:pt x="104" y="31"/>
                          <a:pt x="106" y="29"/>
                          <a:pt x="107" y="27"/>
                        </a:cubicBezTo>
                        <a:cubicBezTo>
                          <a:pt x="104" y="22"/>
                          <a:pt x="104" y="22"/>
                          <a:pt x="104" y="22"/>
                        </a:cubicBezTo>
                        <a:cubicBezTo>
                          <a:pt x="102" y="18"/>
                          <a:pt x="100" y="14"/>
                          <a:pt x="98" y="11"/>
                        </a:cubicBezTo>
                        <a:cubicBezTo>
                          <a:pt x="98" y="10"/>
                          <a:pt x="96" y="6"/>
                          <a:pt x="95" y="6"/>
                        </a:cubicBezTo>
                        <a:cubicBezTo>
                          <a:pt x="93" y="6"/>
                          <a:pt x="91" y="5"/>
                          <a:pt x="88" y="5"/>
                        </a:cubicBezTo>
                        <a:cubicBezTo>
                          <a:pt x="86" y="4"/>
                          <a:pt x="83" y="3"/>
                          <a:pt x="80" y="3"/>
                        </a:cubicBezTo>
                        <a:cubicBezTo>
                          <a:pt x="79" y="2"/>
                          <a:pt x="72" y="0"/>
                          <a:pt x="71" y="1"/>
                        </a:cubicBezTo>
                        <a:cubicBezTo>
                          <a:pt x="67" y="6"/>
                          <a:pt x="63" y="10"/>
                          <a:pt x="59" y="15"/>
                        </a:cubicBezTo>
                        <a:moveTo>
                          <a:pt x="0" y="109"/>
                        </a:moveTo>
                        <a:cubicBezTo>
                          <a:pt x="2" y="112"/>
                          <a:pt x="4" y="116"/>
                          <a:pt x="6" y="119"/>
                        </a:cubicBezTo>
                        <a:cubicBezTo>
                          <a:pt x="7" y="121"/>
                          <a:pt x="8" y="123"/>
                          <a:pt x="9" y="125"/>
                        </a:cubicBezTo>
                        <a:cubicBezTo>
                          <a:pt x="9" y="126"/>
                          <a:pt x="11" y="129"/>
                          <a:pt x="12" y="129"/>
                        </a:cubicBezTo>
                        <a:cubicBezTo>
                          <a:pt x="16" y="130"/>
                          <a:pt x="20" y="131"/>
                          <a:pt x="24" y="132"/>
                        </a:cubicBezTo>
                        <a:cubicBezTo>
                          <a:pt x="25" y="133"/>
                          <a:pt x="35" y="136"/>
                          <a:pt x="36" y="135"/>
                        </a:cubicBezTo>
                        <a:cubicBezTo>
                          <a:pt x="38" y="132"/>
                          <a:pt x="40" y="129"/>
                          <a:pt x="43" y="126"/>
                        </a:cubicBezTo>
                        <a:cubicBezTo>
                          <a:pt x="44" y="124"/>
                          <a:pt x="46" y="122"/>
                          <a:pt x="47" y="121"/>
                        </a:cubicBezTo>
                        <a:cubicBezTo>
                          <a:pt x="48" y="120"/>
                          <a:pt x="45" y="116"/>
                          <a:pt x="44" y="115"/>
                        </a:cubicBezTo>
                        <a:cubicBezTo>
                          <a:pt x="42" y="112"/>
                          <a:pt x="40" y="108"/>
                          <a:pt x="38" y="104"/>
                        </a:cubicBezTo>
                        <a:cubicBezTo>
                          <a:pt x="38" y="104"/>
                          <a:pt x="36" y="100"/>
                          <a:pt x="35" y="100"/>
                        </a:cubicBezTo>
                        <a:cubicBezTo>
                          <a:pt x="33" y="99"/>
                          <a:pt x="31" y="99"/>
                          <a:pt x="28" y="98"/>
                        </a:cubicBezTo>
                        <a:cubicBezTo>
                          <a:pt x="26" y="97"/>
                          <a:pt x="23" y="97"/>
                          <a:pt x="21" y="96"/>
                        </a:cubicBezTo>
                        <a:cubicBezTo>
                          <a:pt x="19" y="96"/>
                          <a:pt x="12" y="93"/>
                          <a:pt x="11" y="94"/>
                        </a:cubicBezTo>
                        <a:cubicBezTo>
                          <a:pt x="7" y="99"/>
                          <a:pt x="3" y="104"/>
                          <a:pt x="0" y="109"/>
                        </a:cubicBezTo>
                        <a:moveTo>
                          <a:pt x="71" y="101"/>
                        </a:moveTo>
                        <a:cubicBezTo>
                          <a:pt x="70" y="94"/>
                          <a:pt x="73" y="87"/>
                          <a:pt x="81" y="85"/>
                        </a:cubicBezTo>
                        <a:cubicBezTo>
                          <a:pt x="88" y="84"/>
                          <a:pt x="94" y="92"/>
                          <a:pt x="97" y="97"/>
                        </a:cubicBezTo>
                        <a:cubicBezTo>
                          <a:pt x="88" y="91"/>
                          <a:pt x="77" y="91"/>
                          <a:pt x="71" y="101"/>
                        </a:cubicBezTo>
                      </a:path>
                    </a:pathLst>
                  </a:custGeom>
                  <a:solidFill>
                    <a:srgbClr val="0B3C68"/>
                  </a:solidFill>
                  <a:ln w="9525">
                    <a:noFill/>
                    <a:round/>
                    <a:headEnd/>
                    <a:tailEnd/>
                  </a:ln>
                </p:spPr>
                <p:txBody>
                  <a:bodyPr/>
                  <a:lstStyle/>
                  <a:p>
                    <a:endParaRPr lang="en-US"/>
                  </a:p>
                </p:txBody>
              </p:sp>
              <p:sp>
                <p:nvSpPr>
                  <p:cNvPr id="57454" name="Freeform 77"/>
                  <p:cNvSpPr>
                    <a:spLocks noChangeAspect="1" noEditPoints="1"/>
                  </p:cNvSpPr>
                  <p:nvPr/>
                </p:nvSpPr>
                <p:spPr bwMode="auto">
                  <a:xfrm>
                    <a:off x="3142" y="1360"/>
                    <a:ext cx="336" cy="332"/>
                  </a:xfrm>
                  <a:custGeom>
                    <a:avLst/>
                    <a:gdLst>
                      <a:gd name="T0" fmla="*/ 99 w 168"/>
                      <a:gd name="T1" fmla="*/ 116 h 166"/>
                      <a:gd name="T2" fmla="*/ 126 w 168"/>
                      <a:gd name="T3" fmla="*/ 149 h 166"/>
                      <a:gd name="T4" fmla="*/ 144 w 168"/>
                      <a:gd name="T5" fmla="*/ 162 h 166"/>
                      <a:gd name="T6" fmla="*/ 168 w 168"/>
                      <a:gd name="T7" fmla="*/ 150 h 166"/>
                      <a:gd name="T8" fmla="*/ 156 w 168"/>
                      <a:gd name="T9" fmla="*/ 129 h 166"/>
                      <a:gd name="T10" fmla="*/ 132 w 168"/>
                      <a:gd name="T11" fmla="*/ 124 h 166"/>
                      <a:gd name="T12" fmla="*/ 52 w 168"/>
                      <a:gd name="T13" fmla="*/ 41 h 166"/>
                      <a:gd name="T14" fmla="*/ 49 w 168"/>
                      <a:gd name="T15" fmla="*/ 33 h 166"/>
                      <a:gd name="T16" fmla="*/ 58 w 168"/>
                      <a:gd name="T17" fmla="*/ 41 h 166"/>
                      <a:gd name="T18" fmla="*/ 101 w 168"/>
                      <a:gd name="T19" fmla="*/ 55 h 166"/>
                      <a:gd name="T20" fmla="*/ 114 w 168"/>
                      <a:gd name="T21" fmla="*/ 56 h 166"/>
                      <a:gd name="T22" fmla="*/ 104 w 168"/>
                      <a:gd name="T23" fmla="*/ 42 h 166"/>
                      <a:gd name="T24" fmla="*/ 138 w 168"/>
                      <a:gd name="T25" fmla="*/ 107 h 166"/>
                      <a:gd name="T26" fmla="*/ 134 w 168"/>
                      <a:gd name="T27" fmla="*/ 109 h 166"/>
                      <a:gd name="T28" fmla="*/ 129 w 168"/>
                      <a:gd name="T29" fmla="*/ 100 h 166"/>
                      <a:gd name="T30" fmla="*/ 127 w 168"/>
                      <a:gd name="T31" fmla="*/ 95 h 166"/>
                      <a:gd name="T32" fmla="*/ 129 w 168"/>
                      <a:gd name="T33" fmla="*/ 88 h 166"/>
                      <a:gd name="T34" fmla="*/ 125 w 168"/>
                      <a:gd name="T35" fmla="*/ 89 h 166"/>
                      <a:gd name="T36" fmla="*/ 121 w 168"/>
                      <a:gd name="T37" fmla="*/ 72 h 166"/>
                      <a:gd name="T38" fmla="*/ 114 w 168"/>
                      <a:gd name="T39" fmla="*/ 68 h 166"/>
                      <a:gd name="T40" fmla="*/ 112 w 168"/>
                      <a:gd name="T41" fmla="*/ 63 h 166"/>
                      <a:gd name="T42" fmla="*/ 109 w 168"/>
                      <a:gd name="T43" fmla="*/ 154 h 166"/>
                      <a:gd name="T44" fmla="*/ 105 w 168"/>
                      <a:gd name="T45" fmla="*/ 139 h 166"/>
                      <a:gd name="T46" fmla="*/ 119 w 168"/>
                      <a:gd name="T47" fmla="*/ 145 h 166"/>
                      <a:gd name="T48" fmla="*/ 57 w 168"/>
                      <a:gd name="T49" fmla="*/ 128 h 166"/>
                      <a:gd name="T50" fmla="*/ 56 w 168"/>
                      <a:gd name="T51" fmla="*/ 133 h 166"/>
                      <a:gd name="T52" fmla="*/ 65 w 168"/>
                      <a:gd name="T53" fmla="*/ 135 h 166"/>
                      <a:gd name="T54" fmla="*/ 70 w 168"/>
                      <a:gd name="T55" fmla="*/ 136 h 166"/>
                      <a:gd name="T56" fmla="*/ 75 w 168"/>
                      <a:gd name="T57" fmla="*/ 132 h 166"/>
                      <a:gd name="T58" fmla="*/ 75 w 168"/>
                      <a:gd name="T59" fmla="*/ 137 h 166"/>
                      <a:gd name="T60" fmla="*/ 90 w 168"/>
                      <a:gd name="T61" fmla="*/ 135 h 166"/>
                      <a:gd name="T62" fmla="*/ 95 w 168"/>
                      <a:gd name="T63" fmla="*/ 142 h 166"/>
                      <a:gd name="T64" fmla="*/ 100 w 168"/>
                      <a:gd name="T65" fmla="*/ 143 h 166"/>
                      <a:gd name="T66" fmla="*/ 21 w 168"/>
                      <a:gd name="T67" fmla="*/ 76 h 166"/>
                      <a:gd name="T68" fmla="*/ 32 w 168"/>
                      <a:gd name="T69" fmla="*/ 80 h 166"/>
                      <a:gd name="T70" fmla="*/ 24 w 168"/>
                      <a:gd name="T71" fmla="*/ 91 h 166"/>
                      <a:gd name="T72" fmla="*/ 34 w 168"/>
                      <a:gd name="T73" fmla="*/ 69 h 166"/>
                      <a:gd name="T74" fmla="*/ 41 w 168"/>
                      <a:gd name="T75" fmla="*/ 69 h 166"/>
                      <a:gd name="T76" fmla="*/ 43 w 168"/>
                      <a:gd name="T77" fmla="*/ 65 h 166"/>
                      <a:gd name="T78" fmla="*/ 41 w 168"/>
                      <a:gd name="T79" fmla="*/ 57 h 166"/>
                      <a:gd name="T80" fmla="*/ 46 w 168"/>
                      <a:gd name="T81" fmla="*/ 61 h 166"/>
                      <a:gd name="T82" fmla="*/ 49 w 168"/>
                      <a:gd name="T83" fmla="*/ 44 h 166"/>
                      <a:gd name="T84" fmla="*/ 60 w 168"/>
                      <a:gd name="T85" fmla="*/ 88 h 166"/>
                      <a:gd name="T86" fmla="*/ 80 w 168"/>
                      <a:gd name="T87" fmla="*/ 76 h 166"/>
                      <a:gd name="T88" fmla="*/ 66 w 168"/>
                      <a:gd name="T89" fmla="*/ 26 h 166"/>
                      <a:gd name="T90" fmla="*/ 84 w 168"/>
                      <a:gd name="T91" fmla="*/ 39 h 166"/>
                      <a:gd name="T92" fmla="*/ 108 w 168"/>
                      <a:gd name="T93" fmla="*/ 28 h 166"/>
                      <a:gd name="T94" fmla="*/ 96 w 168"/>
                      <a:gd name="T95" fmla="*/ 7 h 166"/>
                      <a:gd name="T96" fmla="*/ 72 w 168"/>
                      <a:gd name="T97" fmla="*/ 1 h 166"/>
                      <a:gd name="T98" fmla="*/ 6 w 168"/>
                      <a:gd name="T99" fmla="*/ 120 h 166"/>
                      <a:gd name="T100" fmla="*/ 24 w 168"/>
                      <a:gd name="T101" fmla="*/ 133 h 166"/>
                      <a:gd name="T102" fmla="*/ 48 w 168"/>
                      <a:gd name="T103" fmla="*/ 121 h 166"/>
                      <a:gd name="T104" fmla="*/ 36 w 168"/>
                      <a:gd name="T105" fmla="*/ 100 h 166"/>
                      <a:gd name="T106" fmla="*/ 12 w 168"/>
                      <a:gd name="T107" fmla="*/ 95 h 166"/>
                      <a:gd name="T108" fmla="*/ 81 w 168"/>
                      <a:gd name="T109" fmla="*/ 86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166"/>
                      <a:gd name="T167" fmla="*/ 168 w 168"/>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166">
                        <a:moveTo>
                          <a:pt x="81" y="119"/>
                        </a:moveTo>
                        <a:cubicBezTo>
                          <a:pt x="80" y="114"/>
                          <a:pt x="83" y="107"/>
                          <a:pt x="88" y="108"/>
                        </a:cubicBezTo>
                        <a:cubicBezTo>
                          <a:pt x="93" y="108"/>
                          <a:pt x="97" y="112"/>
                          <a:pt x="99" y="116"/>
                        </a:cubicBezTo>
                        <a:cubicBezTo>
                          <a:pt x="94" y="112"/>
                          <a:pt x="84" y="111"/>
                          <a:pt x="81" y="119"/>
                        </a:cubicBezTo>
                        <a:moveTo>
                          <a:pt x="120" y="139"/>
                        </a:moveTo>
                        <a:cubicBezTo>
                          <a:pt x="122" y="142"/>
                          <a:pt x="124" y="145"/>
                          <a:pt x="126" y="149"/>
                        </a:cubicBezTo>
                        <a:cubicBezTo>
                          <a:pt x="127" y="151"/>
                          <a:pt x="128" y="153"/>
                          <a:pt x="129" y="155"/>
                        </a:cubicBezTo>
                        <a:cubicBezTo>
                          <a:pt x="130" y="156"/>
                          <a:pt x="131" y="159"/>
                          <a:pt x="132" y="159"/>
                        </a:cubicBezTo>
                        <a:cubicBezTo>
                          <a:pt x="136" y="160"/>
                          <a:pt x="140" y="161"/>
                          <a:pt x="144" y="162"/>
                        </a:cubicBezTo>
                        <a:cubicBezTo>
                          <a:pt x="146" y="163"/>
                          <a:pt x="155" y="166"/>
                          <a:pt x="156" y="165"/>
                        </a:cubicBezTo>
                        <a:cubicBezTo>
                          <a:pt x="159" y="162"/>
                          <a:pt x="161" y="159"/>
                          <a:pt x="164" y="155"/>
                        </a:cubicBezTo>
                        <a:cubicBezTo>
                          <a:pt x="164" y="154"/>
                          <a:pt x="168" y="152"/>
                          <a:pt x="168" y="150"/>
                        </a:cubicBezTo>
                        <a:cubicBezTo>
                          <a:pt x="168" y="149"/>
                          <a:pt x="165" y="146"/>
                          <a:pt x="164" y="144"/>
                        </a:cubicBezTo>
                        <a:cubicBezTo>
                          <a:pt x="162" y="141"/>
                          <a:pt x="160" y="137"/>
                          <a:pt x="158" y="133"/>
                        </a:cubicBezTo>
                        <a:cubicBezTo>
                          <a:pt x="158" y="133"/>
                          <a:pt x="157" y="130"/>
                          <a:pt x="156" y="129"/>
                        </a:cubicBezTo>
                        <a:cubicBezTo>
                          <a:pt x="153" y="129"/>
                          <a:pt x="151" y="128"/>
                          <a:pt x="148" y="128"/>
                        </a:cubicBezTo>
                        <a:cubicBezTo>
                          <a:pt x="146" y="127"/>
                          <a:pt x="143" y="126"/>
                          <a:pt x="141" y="126"/>
                        </a:cubicBezTo>
                        <a:cubicBezTo>
                          <a:pt x="140" y="126"/>
                          <a:pt x="132" y="123"/>
                          <a:pt x="132" y="124"/>
                        </a:cubicBezTo>
                        <a:cubicBezTo>
                          <a:pt x="128" y="129"/>
                          <a:pt x="124" y="134"/>
                          <a:pt x="120" y="139"/>
                        </a:cubicBezTo>
                        <a:moveTo>
                          <a:pt x="56" y="44"/>
                        </a:moveTo>
                        <a:cubicBezTo>
                          <a:pt x="55" y="43"/>
                          <a:pt x="53" y="42"/>
                          <a:pt x="52" y="41"/>
                        </a:cubicBezTo>
                        <a:cubicBezTo>
                          <a:pt x="51" y="40"/>
                          <a:pt x="51" y="40"/>
                          <a:pt x="52" y="39"/>
                        </a:cubicBezTo>
                        <a:cubicBezTo>
                          <a:pt x="53" y="37"/>
                          <a:pt x="54" y="37"/>
                          <a:pt x="52" y="36"/>
                        </a:cubicBezTo>
                        <a:cubicBezTo>
                          <a:pt x="51" y="35"/>
                          <a:pt x="50" y="34"/>
                          <a:pt x="49" y="33"/>
                        </a:cubicBezTo>
                        <a:cubicBezTo>
                          <a:pt x="50" y="33"/>
                          <a:pt x="61" y="31"/>
                          <a:pt x="61" y="32"/>
                        </a:cubicBezTo>
                        <a:cubicBezTo>
                          <a:pt x="62" y="36"/>
                          <a:pt x="63" y="41"/>
                          <a:pt x="64" y="46"/>
                        </a:cubicBezTo>
                        <a:cubicBezTo>
                          <a:pt x="62" y="44"/>
                          <a:pt x="60" y="42"/>
                          <a:pt x="58" y="41"/>
                        </a:cubicBezTo>
                        <a:cubicBezTo>
                          <a:pt x="57" y="42"/>
                          <a:pt x="56" y="43"/>
                          <a:pt x="56" y="44"/>
                        </a:cubicBezTo>
                        <a:moveTo>
                          <a:pt x="104" y="42"/>
                        </a:moveTo>
                        <a:cubicBezTo>
                          <a:pt x="103" y="46"/>
                          <a:pt x="102" y="51"/>
                          <a:pt x="101" y="55"/>
                        </a:cubicBezTo>
                        <a:cubicBezTo>
                          <a:pt x="102" y="55"/>
                          <a:pt x="107" y="52"/>
                          <a:pt x="108" y="53"/>
                        </a:cubicBezTo>
                        <a:cubicBezTo>
                          <a:pt x="108" y="54"/>
                          <a:pt x="109" y="57"/>
                          <a:pt x="110" y="57"/>
                        </a:cubicBezTo>
                        <a:cubicBezTo>
                          <a:pt x="111" y="57"/>
                          <a:pt x="112" y="56"/>
                          <a:pt x="114" y="56"/>
                        </a:cubicBezTo>
                        <a:cubicBezTo>
                          <a:pt x="113" y="54"/>
                          <a:pt x="112" y="53"/>
                          <a:pt x="112" y="51"/>
                        </a:cubicBezTo>
                        <a:cubicBezTo>
                          <a:pt x="113" y="51"/>
                          <a:pt x="115" y="50"/>
                          <a:pt x="116" y="49"/>
                        </a:cubicBezTo>
                        <a:cubicBezTo>
                          <a:pt x="112" y="47"/>
                          <a:pt x="108" y="44"/>
                          <a:pt x="104" y="42"/>
                        </a:cubicBezTo>
                        <a:moveTo>
                          <a:pt x="141" y="119"/>
                        </a:moveTo>
                        <a:cubicBezTo>
                          <a:pt x="142" y="115"/>
                          <a:pt x="143" y="110"/>
                          <a:pt x="144" y="106"/>
                        </a:cubicBezTo>
                        <a:cubicBezTo>
                          <a:pt x="142" y="106"/>
                          <a:pt x="139" y="109"/>
                          <a:pt x="138" y="107"/>
                        </a:cubicBezTo>
                        <a:cubicBezTo>
                          <a:pt x="137" y="106"/>
                          <a:pt x="137" y="104"/>
                          <a:pt x="136" y="104"/>
                        </a:cubicBezTo>
                        <a:cubicBezTo>
                          <a:pt x="135" y="104"/>
                          <a:pt x="133" y="105"/>
                          <a:pt x="132" y="106"/>
                        </a:cubicBezTo>
                        <a:cubicBezTo>
                          <a:pt x="133" y="107"/>
                          <a:pt x="133" y="108"/>
                          <a:pt x="134" y="109"/>
                        </a:cubicBezTo>
                        <a:cubicBezTo>
                          <a:pt x="132" y="110"/>
                          <a:pt x="130" y="111"/>
                          <a:pt x="128" y="111"/>
                        </a:cubicBezTo>
                        <a:cubicBezTo>
                          <a:pt x="132" y="114"/>
                          <a:pt x="137" y="117"/>
                          <a:pt x="141" y="119"/>
                        </a:cubicBezTo>
                        <a:moveTo>
                          <a:pt x="129" y="100"/>
                        </a:moveTo>
                        <a:cubicBezTo>
                          <a:pt x="131" y="100"/>
                          <a:pt x="132" y="99"/>
                          <a:pt x="134" y="99"/>
                        </a:cubicBezTo>
                        <a:cubicBezTo>
                          <a:pt x="133" y="97"/>
                          <a:pt x="132" y="95"/>
                          <a:pt x="131" y="93"/>
                        </a:cubicBezTo>
                        <a:cubicBezTo>
                          <a:pt x="131" y="93"/>
                          <a:pt x="128" y="95"/>
                          <a:pt x="127" y="95"/>
                        </a:cubicBezTo>
                        <a:cubicBezTo>
                          <a:pt x="128" y="97"/>
                          <a:pt x="129" y="98"/>
                          <a:pt x="129" y="100"/>
                        </a:cubicBezTo>
                        <a:moveTo>
                          <a:pt x="125" y="89"/>
                        </a:moveTo>
                        <a:cubicBezTo>
                          <a:pt x="126" y="89"/>
                          <a:pt x="127" y="88"/>
                          <a:pt x="129" y="88"/>
                        </a:cubicBezTo>
                        <a:cubicBezTo>
                          <a:pt x="128" y="86"/>
                          <a:pt x="127" y="84"/>
                          <a:pt x="126" y="82"/>
                        </a:cubicBezTo>
                        <a:cubicBezTo>
                          <a:pt x="122" y="84"/>
                          <a:pt x="122" y="84"/>
                          <a:pt x="122" y="84"/>
                        </a:cubicBezTo>
                        <a:cubicBezTo>
                          <a:pt x="123" y="86"/>
                          <a:pt x="124" y="88"/>
                          <a:pt x="125" y="89"/>
                        </a:cubicBezTo>
                        <a:moveTo>
                          <a:pt x="120" y="79"/>
                        </a:moveTo>
                        <a:cubicBezTo>
                          <a:pt x="121" y="78"/>
                          <a:pt x="122" y="77"/>
                          <a:pt x="124" y="77"/>
                        </a:cubicBezTo>
                        <a:cubicBezTo>
                          <a:pt x="123" y="75"/>
                          <a:pt x="122" y="73"/>
                          <a:pt x="121" y="72"/>
                        </a:cubicBezTo>
                        <a:cubicBezTo>
                          <a:pt x="121" y="72"/>
                          <a:pt x="118" y="73"/>
                          <a:pt x="117" y="73"/>
                        </a:cubicBezTo>
                        <a:cubicBezTo>
                          <a:pt x="118" y="75"/>
                          <a:pt x="119" y="77"/>
                          <a:pt x="120" y="79"/>
                        </a:cubicBezTo>
                        <a:moveTo>
                          <a:pt x="114" y="68"/>
                        </a:moveTo>
                        <a:cubicBezTo>
                          <a:pt x="116" y="67"/>
                          <a:pt x="117" y="67"/>
                          <a:pt x="119" y="66"/>
                        </a:cubicBezTo>
                        <a:cubicBezTo>
                          <a:pt x="118" y="65"/>
                          <a:pt x="117" y="63"/>
                          <a:pt x="116" y="61"/>
                        </a:cubicBezTo>
                        <a:cubicBezTo>
                          <a:pt x="116" y="61"/>
                          <a:pt x="113" y="62"/>
                          <a:pt x="112" y="63"/>
                        </a:cubicBezTo>
                        <a:cubicBezTo>
                          <a:pt x="113" y="64"/>
                          <a:pt x="114" y="66"/>
                          <a:pt x="114" y="68"/>
                        </a:cubicBezTo>
                        <a:moveTo>
                          <a:pt x="119" y="145"/>
                        </a:moveTo>
                        <a:cubicBezTo>
                          <a:pt x="116" y="148"/>
                          <a:pt x="113" y="151"/>
                          <a:pt x="109" y="154"/>
                        </a:cubicBezTo>
                        <a:cubicBezTo>
                          <a:pt x="109" y="153"/>
                          <a:pt x="110" y="145"/>
                          <a:pt x="109" y="145"/>
                        </a:cubicBezTo>
                        <a:cubicBezTo>
                          <a:pt x="108" y="145"/>
                          <a:pt x="105" y="144"/>
                          <a:pt x="105" y="144"/>
                        </a:cubicBezTo>
                        <a:cubicBezTo>
                          <a:pt x="105" y="142"/>
                          <a:pt x="105" y="140"/>
                          <a:pt x="105" y="139"/>
                        </a:cubicBezTo>
                        <a:cubicBezTo>
                          <a:pt x="106" y="139"/>
                          <a:pt x="108" y="139"/>
                          <a:pt x="109" y="140"/>
                        </a:cubicBezTo>
                        <a:cubicBezTo>
                          <a:pt x="109" y="138"/>
                          <a:pt x="109" y="136"/>
                          <a:pt x="109" y="134"/>
                        </a:cubicBezTo>
                        <a:cubicBezTo>
                          <a:pt x="112" y="138"/>
                          <a:pt x="115" y="141"/>
                          <a:pt x="119" y="145"/>
                        </a:cubicBezTo>
                        <a:moveTo>
                          <a:pt x="46" y="128"/>
                        </a:moveTo>
                        <a:cubicBezTo>
                          <a:pt x="49" y="126"/>
                          <a:pt x="53" y="123"/>
                          <a:pt x="56" y="120"/>
                        </a:cubicBezTo>
                        <a:cubicBezTo>
                          <a:pt x="56" y="122"/>
                          <a:pt x="55" y="127"/>
                          <a:pt x="57" y="128"/>
                        </a:cubicBezTo>
                        <a:cubicBezTo>
                          <a:pt x="57" y="128"/>
                          <a:pt x="60" y="128"/>
                          <a:pt x="60" y="129"/>
                        </a:cubicBezTo>
                        <a:cubicBezTo>
                          <a:pt x="60" y="131"/>
                          <a:pt x="60" y="132"/>
                          <a:pt x="60" y="134"/>
                        </a:cubicBezTo>
                        <a:cubicBezTo>
                          <a:pt x="59" y="134"/>
                          <a:pt x="57" y="133"/>
                          <a:pt x="56" y="133"/>
                        </a:cubicBezTo>
                        <a:cubicBezTo>
                          <a:pt x="56" y="135"/>
                          <a:pt x="56" y="138"/>
                          <a:pt x="56" y="140"/>
                        </a:cubicBezTo>
                        <a:cubicBezTo>
                          <a:pt x="53" y="136"/>
                          <a:pt x="50" y="132"/>
                          <a:pt x="46" y="128"/>
                        </a:cubicBezTo>
                        <a:moveTo>
                          <a:pt x="65" y="135"/>
                        </a:moveTo>
                        <a:cubicBezTo>
                          <a:pt x="65" y="133"/>
                          <a:pt x="65" y="131"/>
                          <a:pt x="65" y="130"/>
                        </a:cubicBezTo>
                        <a:cubicBezTo>
                          <a:pt x="66" y="130"/>
                          <a:pt x="69" y="130"/>
                          <a:pt x="70" y="131"/>
                        </a:cubicBezTo>
                        <a:cubicBezTo>
                          <a:pt x="70" y="132"/>
                          <a:pt x="70" y="135"/>
                          <a:pt x="70" y="136"/>
                        </a:cubicBezTo>
                        <a:cubicBezTo>
                          <a:pt x="68" y="136"/>
                          <a:pt x="66" y="135"/>
                          <a:pt x="65" y="135"/>
                        </a:cubicBezTo>
                        <a:moveTo>
                          <a:pt x="75" y="137"/>
                        </a:moveTo>
                        <a:cubicBezTo>
                          <a:pt x="75" y="136"/>
                          <a:pt x="75" y="134"/>
                          <a:pt x="75" y="132"/>
                        </a:cubicBezTo>
                        <a:cubicBezTo>
                          <a:pt x="76" y="132"/>
                          <a:pt x="79" y="132"/>
                          <a:pt x="80" y="133"/>
                        </a:cubicBezTo>
                        <a:cubicBezTo>
                          <a:pt x="80" y="134"/>
                          <a:pt x="80" y="137"/>
                          <a:pt x="80" y="138"/>
                        </a:cubicBezTo>
                        <a:cubicBezTo>
                          <a:pt x="78" y="138"/>
                          <a:pt x="76" y="138"/>
                          <a:pt x="75" y="137"/>
                        </a:cubicBezTo>
                        <a:moveTo>
                          <a:pt x="85" y="140"/>
                        </a:moveTo>
                        <a:cubicBezTo>
                          <a:pt x="85" y="138"/>
                          <a:pt x="85" y="136"/>
                          <a:pt x="85" y="134"/>
                        </a:cubicBezTo>
                        <a:cubicBezTo>
                          <a:pt x="86" y="134"/>
                          <a:pt x="89" y="135"/>
                          <a:pt x="90" y="135"/>
                        </a:cubicBezTo>
                        <a:cubicBezTo>
                          <a:pt x="90" y="136"/>
                          <a:pt x="90" y="140"/>
                          <a:pt x="90" y="141"/>
                        </a:cubicBezTo>
                        <a:cubicBezTo>
                          <a:pt x="88" y="140"/>
                          <a:pt x="87" y="140"/>
                          <a:pt x="85" y="140"/>
                        </a:cubicBezTo>
                        <a:moveTo>
                          <a:pt x="95" y="142"/>
                        </a:moveTo>
                        <a:cubicBezTo>
                          <a:pt x="95" y="140"/>
                          <a:pt x="95" y="138"/>
                          <a:pt x="95" y="136"/>
                        </a:cubicBezTo>
                        <a:cubicBezTo>
                          <a:pt x="96" y="137"/>
                          <a:pt x="99" y="137"/>
                          <a:pt x="100" y="138"/>
                        </a:cubicBezTo>
                        <a:cubicBezTo>
                          <a:pt x="100" y="138"/>
                          <a:pt x="100" y="142"/>
                          <a:pt x="100" y="143"/>
                        </a:cubicBezTo>
                        <a:cubicBezTo>
                          <a:pt x="98" y="143"/>
                          <a:pt x="97" y="142"/>
                          <a:pt x="95" y="142"/>
                        </a:cubicBezTo>
                        <a:moveTo>
                          <a:pt x="24" y="91"/>
                        </a:moveTo>
                        <a:cubicBezTo>
                          <a:pt x="23" y="86"/>
                          <a:pt x="22" y="81"/>
                          <a:pt x="21" y="76"/>
                        </a:cubicBezTo>
                        <a:cubicBezTo>
                          <a:pt x="23" y="77"/>
                          <a:pt x="25" y="79"/>
                          <a:pt x="27" y="81"/>
                        </a:cubicBezTo>
                        <a:cubicBezTo>
                          <a:pt x="27" y="80"/>
                          <a:pt x="28" y="79"/>
                          <a:pt x="29" y="77"/>
                        </a:cubicBezTo>
                        <a:cubicBezTo>
                          <a:pt x="30" y="78"/>
                          <a:pt x="31" y="79"/>
                          <a:pt x="32" y="80"/>
                        </a:cubicBezTo>
                        <a:cubicBezTo>
                          <a:pt x="34" y="82"/>
                          <a:pt x="33" y="82"/>
                          <a:pt x="32" y="83"/>
                        </a:cubicBezTo>
                        <a:cubicBezTo>
                          <a:pt x="31" y="85"/>
                          <a:pt x="35" y="88"/>
                          <a:pt x="37" y="89"/>
                        </a:cubicBezTo>
                        <a:cubicBezTo>
                          <a:pt x="33" y="90"/>
                          <a:pt x="29" y="90"/>
                          <a:pt x="24" y="91"/>
                        </a:cubicBezTo>
                        <a:moveTo>
                          <a:pt x="36" y="77"/>
                        </a:moveTo>
                        <a:cubicBezTo>
                          <a:pt x="34" y="76"/>
                          <a:pt x="33" y="75"/>
                          <a:pt x="31" y="74"/>
                        </a:cubicBezTo>
                        <a:cubicBezTo>
                          <a:pt x="31" y="73"/>
                          <a:pt x="33" y="70"/>
                          <a:pt x="34" y="69"/>
                        </a:cubicBezTo>
                        <a:cubicBezTo>
                          <a:pt x="35" y="71"/>
                          <a:pt x="37" y="72"/>
                          <a:pt x="38" y="73"/>
                        </a:cubicBezTo>
                        <a:cubicBezTo>
                          <a:pt x="36" y="77"/>
                          <a:pt x="36" y="77"/>
                          <a:pt x="36" y="77"/>
                        </a:cubicBezTo>
                        <a:moveTo>
                          <a:pt x="41" y="69"/>
                        </a:moveTo>
                        <a:cubicBezTo>
                          <a:pt x="39" y="68"/>
                          <a:pt x="38" y="66"/>
                          <a:pt x="36" y="65"/>
                        </a:cubicBezTo>
                        <a:cubicBezTo>
                          <a:pt x="36" y="65"/>
                          <a:pt x="38" y="61"/>
                          <a:pt x="39" y="61"/>
                        </a:cubicBezTo>
                        <a:cubicBezTo>
                          <a:pt x="40" y="62"/>
                          <a:pt x="42" y="63"/>
                          <a:pt x="43" y="65"/>
                        </a:cubicBezTo>
                        <a:cubicBezTo>
                          <a:pt x="43" y="65"/>
                          <a:pt x="41" y="68"/>
                          <a:pt x="41" y="69"/>
                        </a:cubicBezTo>
                        <a:moveTo>
                          <a:pt x="46" y="61"/>
                        </a:moveTo>
                        <a:cubicBezTo>
                          <a:pt x="44" y="59"/>
                          <a:pt x="43" y="58"/>
                          <a:pt x="41" y="57"/>
                        </a:cubicBezTo>
                        <a:cubicBezTo>
                          <a:pt x="41" y="57"/>
                          <a:pt x="43" y="53"/>
                          <a:pt x="44" y="53"/>
                        </a:cubicBezTo>
                        <a:cubicBezTo>
                          <a:pt x="45" y="54"/>
                          <a:pt x="47" y="55"/>
                          <a:pt x="48" y="56"/>
                        </a:cubicBezTo>
                        <a:cubicBezTo>
                          <a:pt x="48" y="57"/>
                          <a:pt x="46" y="60"/>
                          <a:pt x="46" y="61"/>
                        </a:cubicBezTo>
                        <a:moveTo>
                          <a:pt x="51" y="52"/>
                        </a:moveTo>
                        <a:cubicBezTo>
                          <a:pt x="49" y="51"/>
                          <a:pt x="48" y="50"/>
                          <a:pt x="46" y="49"/>
                        </a:cubicBezTo>
                        <a:cubicBezTo>
                          <a:pt x="46" y="48"/>
                          <a:pt x="48" y="45"/>
                          <a:pt x="49" y="44"/>
                        </a:cubicBezTo>
                        <a:cubicBezTo>
                          <a:pt x="50" y="46"/>
                          <a:pt x="52" y="47"/>
                          <a:pt x="53" y="48"/>
                        </a:cubicBezTo>
                        <a:cubicBezTo>
                          <a:pt x="51" y="52"/>
                          <a:pt x="51" y="52"/>
                          <a:pt x="51" y="52"/>
                        </a:cubicBezTo>
                        <a:moveTo>
                          <a:pt x="60" y="88"/>
                        </a:moveTo>
                        <a:cubicBezTo>
                          <a:pt x="59" y="77"/>
                          <a:pt x="63" y="66"/>
                          <a:pt x="75" y="65"/>
                        </a:cubicBezTo>
                        <a:cubicBezTo>
                          <a:pt x="87" y="63"/>
                          <a:pt x="96" y="74"/>
                          <a:pt x="101" y="83"/>
                        </a:cubicBezTo>
                        <a:cubicBezTo>
                          <a:pt x="95" y="79"/>
                          <a:pt x="88" y="76"/>
                          <a:pt x="80" y="76"/>
                        </a:cubicBezTo>
                        <a:cubicBezTo>
                          <a:pt x="72" y="76"/>
                          <a:pt x="64" y="81"/>
                          <a:pt x="60" y="88"/>
                        </a:cubicBezTo>
                        <a:moveTo>
                          <a:pt x="60" y="16"/>
                        </a:moveTo>
                        <a:cubicBezTo>
                          <a:pt x="62" y="19"/>
                          <a:pt x="64" y="23"/>
                          <a:pt x="66" y="26"/>
                        </a:cubicBezTo>
                        <a:cubicBezTo>
                          <a:pt x="67" y="28"/>
                          <a:pt x="68" y="30"/>
                          <a:pt x="69" y="32"/>
                        </a:cubicBezTo>
                        <a:cubicBezTo>
                          <a:pt x="70" y="33"/>
                          <a:pt x="71" y="36"/>
                          <a:pt x="72" y="37"/>
                        </a:cubicBezTo>
                        <a:cubicBezTo>
                          <a:pt x="76" y="38"/>
                          <a:pt x="80" y="38"/>
                          <a:pt x="84" y="39"/>
                        </a:cubicBezTo>
                        <a:cubicBezTo>
                          <a:pt x="86" y="40"/>
                          <a:pt x="95" y="43"/>
                          <a:pt x="96" y="42"/>
                        </a:cubicBezTo>
                        <a:cubicBezTo>
                          <a:pt x="98" y="39"/>
                          <a:pt x="101" y="36"/>
                          <a:pt x="103" y="33"/>
                        </a:cubicBezTo>
                        <a:cubicBezTo>
                          <a:pt x="105" y="31"/>
                          <a:pt x="106" y="29"/>
                          <a:pt x="108" y="28"/>
                        </a:cubicBezTo>
                        <a:cubicBezTo>
                          <a:pt x="108" y="27"/>
                          <a:pt x="105" y="23"/>
                          <a:pt x="105" y="22"/>
                        </a:cubicBezTo>
                        <a:cubicBezTo>
                          <a:pt x="103" y="19"/>
                          <a:pt x="100" y="15"/>
                          <a:pt x="98" y="11"/>
                        </a:cubicBezTo>
                        <a:cubicBezTo>
                          <a:pt x="96" y="7"/>
                          <a:pt x="96" y="7"/>
                          <a:pt x="96" y="7"/>
                        </a:cubicBezTo>
                        <a:cubicBezTo>
                          <a:pt x="93" y="6"/>
                          <a:pt x="91" y="6"/>
                          <a:pt x="89" y="5"/>
                        </a:cubicBezTo>
                        <a:cubicBezTo>
                          <a:pt x="86" y="4"/>
                          <a:pt x="84" y="4"/>
                          <a:pt x="81" y="3"/>
                        </a:cubicBezTo>
                        <a:cubicBezTo>
                          <a:pt x="80" y="3"/>
                          <a:pt x="72" y="0"/>
                          <a:pt x="72" y="1"/>
                        </a:cubicBezTo>
                        <a:cubicBezTo>
                          <a:pt x="68" y="6"/>
                          <a:pt x="64" y="11"/>
                          <a:pt x="60" y="16"/>
                        </a:cubicBezTo>
                        <a:moveTo>
                          <a:pt x="0" y="109"/>
                        </a:moveTo>
                        <a:cubicBezTo>
                          <a:pt x="2" y="113"/>
                          <a:pt x="4" y="116"/>
                          <a:pt x="6" y="120"/>
                        </a:cubicBezTo>
                        <a:cubicBezTo>
                          <a:pt x="7" y="121"/>
                          <a:pt x="8" y="123"/>
                          <a:pt x="9" y="125"/>
                        </a:cubicBezTo>
                        <a:cubicBezTo>
                          <a:pt x="10" y="126"/>
                          <a:pt x="11" y="130"/>
                          <a:pt x="12" y="130"/>
                        </a:cubicBezTo>
                        <a:cubicBezTo>
                          <a:pt x="16" y="131"/>
                          <a:pt x="20" y="132"/>
                          <a:pt x="24" y="133"/>
                        </a:cubicBezTo>
                        <a:cubicBezTo>
                          <a:pt x="26" y="133"/>
                          <a:pt x="35" y="137"/>
                          <a:pt x="36" y="135"/>
                        </a:cubicBezTo>
                        <a:cubicBezTo>
                          <a:pt x="38" y="132"/>
                          <a:pt x="41" y="129"/>
                          <a:pt x="43" y="126"/>
                        </a:cubicBezTo>
                        <a:cubicBezTo>
                          <a:pt x="45" y="124"/>
                          <a:pt x="46" y="123"/>
                          <a:pt x="48" y="121"/>
                        </a:cubicBezTo>
                        <a:cubicBezTo>
                          <a:pt x="45" y="116"/>
                          <a:pt x="45" y="116"/>
                          <a:pt x="45" y="116"/>
                        </a:cubicBezTo>
                        <a:cubicBezTo>
                          <a:pt x="43" y="112"/>
                          <a:pt x="41" y="108"/>
                          <a:pt x="38" y="105"/>
                        </a:cubicBezTo>
                        <a:cubicBezTo>
                          <a:pt x="38" y="104"/>
                          <a:pt x="37" y="100"/>
                          <a:pt x="36" y="100"/>
                        </a:cubicBezTo>
                        <a:cubicBezTo>
                          <a:pt x="34" y="100"/>
                          <a:pt x="31" y="99"/>
                          <a:pt x="29" y="98"/>
                        </a:cubicBezTo>
                        <a:cubicBezTo>
                          <a:pt x="26" y="98"/>
                          <a:pt x="24" y="97"/>
                          <a:pt x="21" y="97"/>
                        </a:cubicBezTo>
                        <a:cubicBezTo>
                          <a:pt x="20" y="96"/>
                          <a:pt x="13" y="94"/>
                          <a:pt x="12" y="95"/>
                        </a:cubicBezTo>
                        <a:cubicBezTo>
                          <a:pt x="8" y="99"/>
                          <a:pt x="4" y="104"/>
                          <a:pt x="0" y="109"/>
                        </a:cubicBezTo>
                        <a:moveTo>
                          <a:pt x="71" y="101"/>
                        </a:moveTo>
                        <a:cubicBezTo>
                          <a:pt x="71" y="94"/>
                          <a:pt x="74" y="87"/>
                          <a:pt x="81" y="86"/>
                        </a:cubicBezTo>
                        <a:cubicBezTo>
                          <a:pt x="88" y="85"/>
                          <a:pt x="95" y="92"/>
                          <a:pt x="98" y="98"/>
                        </a:cubicBezTo>
                        <a:cubicBezTo>
                          <a:pt x="89" y="92"/>
                          <a:pt x="78" y="91"/>
                          <a:pt x="71" y="101"/>
                        </a:cubicBezTo>
                      </a:path>
                    </a:pathLst>
                  </a:custGeom>
                  <a:solidFill>
                    <a:srgbClr val="FFFFFF"/>
                  </a:solidFill>
                  <a:ln w="9525">
                    <a:noFill/>
                    <a:round/>
                    <a:headEnd/>
                    <a:tailEnd/>
                  </a:ln>
                </p:spPr>
                <p:txBody>
                  <a:bodyPr/>
                  <a:lstStyle/>
                  <a:p>
                    <a:endParaRPr lang="en-US"/>
                  </a:p>
                </p:txBody>
              </p:sp>
            </p:grpSp>
          </p:grpSp>
        </p:grpSp>
      </p:grpSp>
      <p:cxnSp>
        <p:nvCxnSpPr>
          <p:cNvPr id="57350" name="AutoShape 78"/>
          <p:cNvCxnSpPr>
            <a:cxnSpLocks noChangeShapeType="1"/>
            <a:endCxn id="57489" idx="5"/>
          </p:cNvCxnSpPr>
          <p:nvPr/>
        </p:nvCxnSpPr>
        <p:spPr bwMode="auto">
          <a:xfrm flipH="1" flipV="1">
            <a:off x="3021013" y="1670050"/>
            <a:ext cx="858837" cy="73025"/>
          </a:xfrm>
          <a:prstGeom prst="straightConnector1">
            <a:avLst/>
          </a:prstGeom>
          <a:noFill/>
          <a:ln w="19050">
            <a:solidFill>
              <a:srgbClr val="000000"/>
            </a:solidFill>
            <a:round/>
            <a:headEnd/>
            <a:tailEnd/>
          </a:ln>
        </p:spPr>
      </p:cxnSp>
      <p:cxnSp>
        <p:nvCxnSpPr>
          <p:cNvPr id="57351" name="AutoShape 79"/>
          <p:cNvCxnSpPr>
            <a:cxnSpLocks noChangeShapeType="1"/>
            <a:endCxn id="57455" idx="1"/>
          </p:cNvCxnSpPr>
          <p:nvPr/>
        </p:nvCxnSpPr>
        <p:spPr bwMode="auto">
          <a:xfrm flipH="1">
            <a:off x="3044825" y="1743075"/>
            <a:ext cx="835025" cy="674688"/>
          </a:xfrm>
          <a:prstGeom prst="straightConnector1">
            <a:avLst/>
          </a:prstGeom>
          <a:noFill/>
          <a:ln w="19050">
            <a:solidFill>
              <a:srgbClr val="000000"/>
            </a:solidFill>
            <a:round/>
            <a:headEnd/>
            <a:tailEnd/>
          </a:ln>
        </p:spPr>
      </p:cxnSp>
      <p:cxnSp>
        <p:nvCxnSpPr>
          <p:cNvPr id="57352" name="AutoShape 80"/>
          <p:cNvCxnSpPr>
            <a:cxnSpLocks noChangeShapeType="1"/>
            <a:stCxn id="57488" idx="41"/>
          </p:cNvCxnSpPr>
          <p:nvPr/>
        </p:nvCxnSpPr>
        <p:spPr bwMode="auto">
          <a:xfrm flipH="1" flipV="1">
            <a:off x="2392363" y="1592263"/>
            <a:ext cx="384175" cy="3175"/>
          </a:xfrm>
          <a:prstGeom prst="straightConnector1">
            <a:avLst/>
          </a:prstGeom>
          <a:noFill/>
          <a:ln w="19050">
            <a:solidFill>
              <a:srgbClr val="000000"/>
            </a:solidFill>
            <a:round/>
            <a:headEnd/>
            <a:tailEnd/>
          </a:ln>
        </p:spPr>
      </p:cxnSp>
      <p:cxnSp>
        <p:nvCxnSpPr>
          <p:cNvPr id="57353" name="AutoShape 81"/>
          <p:cNvCxnSpPr>
            <a:cxnSpLocks noChangeShapeType="1"/>
            <a:stCxn id="57454" idx="8"/>
          </p:cNvCxnSpPr>
          <p:nvPr/>
        </p:nvCxnSpPr>
        <p:spPr bwMode="auto">
          <a:xfrm flipH="1" flipV="1">
            <a:off x="2503488" y="2517775"/>
            <a:ext cx="358775" cy="1588"/>
          </a:xfrm>
          <a:prstGeom prst="straightConnector1">
            <a:avLst/>
          </a:prstGeom>
          <a:noFill/>
          <a:ln w="19050">
            <a:solidFill>
              <a:srgbClr val="000000"/>
            </a:solidFill>
            <a:round/>
            <a:headEnd/>
            <a:tailEnd/>
          </a:ln>
        </p:spPr>
      </p:cxnSp>
      <p:cxnSp>
        <p:nvCxnSpPr>
          <p:cNvPr id="57354" name="AutoShape 82"/>
          <p:cNvCxnSpPr>
            <a:cxnSpLocks noChangeShapeType="1"/>
            <a:stCxn id="57414" idx="21"/>
          </p:cNvCxnSpPr>
          <p:nvPr/>
        </p:nvCxnSpPr>
        <p:spPr bwMode="auto">
          <a:xfrm flipV="1">
            <a:off x="5703888" y="2776538"/>
            <a:ext cx="1077912" cy="412750"/>
          </a:xfrm>
          <a:prstGeom prst="straightConnector1">
            <a:avLst/>
          </a:prstGeom>
          <a:noFill/>
          <a:ln w="19050">
            <a:solidFill>
              <a:srgbClr val="000000"/>
            </a:solidFill>
            <a:round/>
            <a:headEnd/>
            <a:tailEnd/>
          </a:ln>
        </p:spPr>
      </p:cxnSp>
      <p:sp>
        <p:nvSpPr>
          <p:cNvPr id="57355" name="Line 83"/>
          <p:cNvSpPr>
            <a:spLocks noChangeShapeType="1"/>
          </p:cNvSpPr>
          <p:nvPr/>
        </p:nvSpPr>
        <p:spPr bwMode="auto">
          <a:xfrm>
            <a:off x="685800" y="3265488"/>
            <a:ext cx="8153400" cy="0"/>
          </a:xfrm>
          <a:prstGeom prst="line">
            <a:avLst/>
          </a:prstGeom>
          <a:noFill/>
          <a:ln w="25400">
            <a:solidFill>
              <a:schemeClr val="tx2"/>
            </a:solidFill>
            <a:prstDash val="dash"/>
            <a:round/>
            <a:headEnd/>
            <a:tailEnd/>
          </a:ln>
        </p:spPr>
        <p:txBody>
          <a:bodyPr lIns="79200" tIns="39600" rIns="79200" bIns="39600">
            <a:spAutoFit/>
          </a:bodyPr>
          <a:lstStyle/>
          <a:p>
            <a:endParaRPr lang="en-US"/>
          </a:p>
        </p:txBody>
      </p:sp>
      <p:sp>
        <p:nvSpPr>
          <p:cNvPr id="57356" name="Text Box 84"/>
          <p:cNvSpPr txBox="1">
            <a:spLocks noChangeArrowheads="1"/>
          </p:cNvSpPr>
          <p:nvPr/>
        </p:nvSpPr>
        <p:spPr bwMode="auto">
          <a:xfrm>
            <a:off x="685800" y="2960688"/>
            <a:ext cx="928688" cy="261937"/>
          </a:xfrm>
          <a:prstGeom prst="rect">
            <a:avLst/>
          </a:prstGeom>
          <a:noFill/>
          <a:ln w="12700" algn="ctr">
            <a:noFill/>
            <a:miter lim="800000"/>
            <a:headEnd/>
            <a:tailEnd/>
          </a:ln>
        </p:spPr>
        <p:txBody>
          <a:bodyPr wrap="none" lIns="79195" tIns="39598" rIns="79195" bIns="39598">
            <a:spAutoFit/>
          </a:bodyPr>
          <a:lstStyle/>
          <a:p>
            <a:pPr defTabSz="801688"/>
            <a:r>
              <a:rPr lang="en-US" altLang="zh-CN" sz="1200" b="1">
                <a:solidFill>
                  <a:schemeClr val="tx2"/>
                </a:solidFill>
                <a:latin typeface="FrutigerNext LT Regular" pitchFamily="34" charset="0"/>
                <a:ea typeface="MS PGothic" pitchFamily="34" charset="-128"/>
              </a:rPr>
              <a:t>Legacy PS</a:t>
            </a:r>
          </a:p>
        </p:txBody>
      </p:sp>
      <p:sp>
        <p:nvSpPr>
          <p:cNvPr id="57357" name="Text Box 85"/>
          <p:cNvSpPr txBox="1">
            <a:spLocks noChangeArrowheads="1"/>
          </p:cNvSpPr>
          <p:nvPr/>
        </p:nvSpPr>
        <p:spPr bwMode="auto">
          <a:xfrm>
            <a:off x="750888" y="3341688"/>
            <a:ext cx="803275" cy="261937"/>
          </a:xfrm>
          <a:prstGeom prst="rect">
            <a:avLst/>
          </a:prstGeom>
          <a:noFill/>
          <a:ln w="12700" algn="ctr">
            <a:noFill/>
            <a:miter lim="800000"/>
            <a:headEnd/>
            <a:tailEnd/>
          </a:ln>
        </p:spPr>
        <p:txBody>
          <a:bodyPr wrap="none" lIns="79195" tIns="39598" rIns="79195" bIns="39598">
            <a:spAutoFit/>
          </a:bodyPr>
          <a:lstStyle/>
          <a:p>
            <a:pPr defTabSz="801688"/>
            <a:r>
              <a:rPr lang="en-US" altLang="zh-CN" sz="1200" b="1">
                <a:solidFill>
                  <a:schemeClr val="tx2"/>
                </a:solidFill>
                <a:latin typeface="FrutigerNext LT Regular" pitchFamily="34" charset="0"/>
                <a:ea typeface="MS PGothic" pitchFamily="34" charset="-128"/>
              </a:rPr>
              <a:t>SAE/LTE</a:t>
            </a:r>
          </a:p>
        </p:txBody>
      </p:sp>
      <p:cxnSp>
        <p:nvCxnSpPr>
          <p:cNvPr id="57358" name="AutoShape 86"/>
          <p:cNvCxnSpPr>
            <a:cxnSpLocks noChangeShapeType="1"/>
            <a:stCxn id="57416" idx="0"/>
            <a:endCxn id="57426" idx="36"/>
          </p:cNvCxnSpPr>
          <p:nvPr/>
        </p:nvCxnSpPr>
        <p:spPr bwMode="auto">
          <a:xfrm>
            <a:off x="4029075" y="1858963"/>
            <a:ext cx="17463" cy="1331912"/>
          </a:xfrm>
          <a:prstGeom prst="straightConnector1">
            <a:avLst/>
          </a:prstGeom>
          <a:noFill/>
          <a:ln w="28575">
            <a:solidFill>
              <a:srgbClr val="0099CC"/>
            </a:solidFill>
            <a:prstDash val="dash"/>
            <a:round/>
            <a:headEnd/>
            <a:tailEnd/>
          </a:ln>
        </p:spPr>
      </p:cxnSp>
      <p:grpSp>
        <p:nvGrpSpPr>
          <p:cNvPr id="14" name="Group 87"/>
          <p:cNvGrpSpPr>
            <a:grpSpLocks/>
          </p:cNvGrpSpPr>
          <p:nvPr/>
        </p:nvGrpSpPr>
        <p:grpSpPr bwMode="auto">
          <a:xfrm>
            <a:off x="3943350" y="2378075"/>
            <a:ext cx="469900" cy="274638"/>
            <a:chOff x="2456" y="1649"/>
            <a:chExt cx="296" cy="173"/>
          </a:xfrm>
        </p:grpSpPr>
        <p:sp>
          <p:nvSpPr>
            <p:cNvPr id="57436" name="Text Box 88"/>
            <p:cNvSpPr txBox="1">
              <a:spLocks noChangeArrowheads="1"/>
            </p:cNvSpPr>
            <p:nvPr/>
          </p:nvSpPr>
          <p:spPr bwMode="gray">
            <a:xfrm>
              <a:off x="2518" y="1649"/>
              <a:ext cx="23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S3</a:t>
              </a:r>
            </a:p>
          </p:txBody>
        </p:sp>
        <p:sp>
          <p:nvSpPr>
            <p:cNvPr id="57437" name="Line 89"/>
            <p:cNvSpPr>
              <a:spLocks noChangeShapeType="1"/>
            </p:cNvSpPr>
            <p:nvPr/>
          </p:nvSpPr>
          <p:spPr bwMode="auto">
            <a:xfrm>
              <a:off x="2456" y="1728"/>
              <a:ext cx="96" cy="0"/>
            </a:xfrm>
            <a:prstGeom prst="line">
              <a:avLst/>
            </a:prstGeom>
            <a:noFill/>
            <a:ln w="28575">
              <a:solidFill>
                <a:srgbClr val="0099CC"/>
              </a:solidFill>
              <a:round/>
              <a:headEnd/>
              <a:tailEnd/>
            </a:ln>
          </p:spPr>
          <p:txBody>
            <a:bodyPr lIns="79200" tIns="39600" rIns="79200" bIns="39600">
              <a:spAutoFit/>
            </a:bodyPr>
            <a:lstStyle/>
            <a:p>
              <a:endParaRPr lang="en-US"/>
            </a:p>
          </p:txBody>
        </p:sp>
      </p:grpSp>
      <p:grpSp>
        <p:nvGrpSpPr>
          <p:cNvPr id="15" name="Group 90"/>
          <p:cNvGrpSpPr>
            <a:grpSpLocks/>
          </p:cNvGrpSpPr>
          <p:nvPr/>
        </p:nvGrpSpPr>
        <p:grpSpPr bwMode="auto">
          <a:xfrm>
            <a:off x="6781800" y="2427288"/>
            <a:ext cx="1600200" cy="696912"/>
            <a:chOff x="3984" y="1872"/>
            <a:chExt cx="1008" cy="439"/>
          </a:xfrm>
        </p:grpSpPr>
        <p:pic>
          <p:nvPicPr>
            <p:cNvPr id="57434" name="Picture 91" descr="图片777"/>
            <p:cNvPicPr>
              <a:picLocks noChangeAspect="1" noChangeArrowheads="1"/>
            </p:cNvPicPr>
            <p:nvPr/>
          </p:nvPicPr>
          <p:blipFill>
            <a:blip r:embed="rId3" cstate="print"/>
            <a:srcRect/>
            <a:stretch>
              <a:fillRect/>
            </a:stretch>
          </p:blipFill>
          <p:spPr bwMode="auto">
            <a:xfrm>
              <a:off x="3984" y="1872"/>
              <a:ext cx="1008" cy="439"/>
            </a:xfrm>
            <a:prstGeom prst="rect">
              <a:avLst/>
            </a:prstGeom>
            <a:noFill/>
            <a:ln w="9525">
              <a:noFill/>
              <a:miter lim="800000"/>
              <a:headEnd/>
              <a:tailEnd/>
            </a:ln>
          </p:spPr>
        </p:pic>
        <p:sp>
          <p:nvSpPr>
            <p:cNvPr id="57435" name="Text Box 92"/>
            <p:cNvSpPr txBox="1">
              <a:spLocks noChangeArrowheads="1"/>
            </p:cNvSpPr>
            <p:nvPr/>
          </p:nvSpPr>
          <p:spPr bwMode="gray">
            <a:xfrm>
              <a:off x="4314" y="1986"/>
              <a:ext cx="438" cy="192"/>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400" b="1">
                  <a:solidFill>
                    <a:srgbClr val="006699"/>
                  </a:solidFill>
                  <a:latin typeface="FrutigerNext LT Regular" pitchFamily="34" charset="0"/>
                </a:rPr>
                <a:t>Internet</a:t>
              </a:r>
            </a:p>
          </p:txBody>
        </p:sp>
      </p:grpSp>
      <p:grpSp>
        <p:nvGrpSpPr>
          <p:cNvPr id="16" name="Group 93"/>
          <p:cNvGrpSpPr>
            <a:grpSpLocks/>
          </p:cNvGrpSpPr>
          <p:nvPr/>
        </p:nvGrpSpPr>
        <p:grpSpPr bwMode="auto">
          <a:xfrm>
            <a:off x="1828800" y="3646488"/>
            <a:ext cx="1600200" cy="696912"/>
            <a:chOff x="960" y="2400"/>
            <a:chExt cx="1008" cy="439"/>
          </a:xfrm>
        </p:grpSpPr>
        <p:pic>
          <p:nvPicPr>
            <p:cNvPr id="57427" name="Picture 94" descr="图片777"/>
            <p:cNvPicPr>
              <a:picLocks noChangeAspect="1" noChangeArrowheads="1"/>
            </p:cNvPicPr>
            <p:nvPr/>
          </p:nvPicPr>
          <p:blipFill>
            <a:blip r:embed="rId3" cstate="print"/>
            <a:srcRect/>
            <a:stretch>
              <a:fillRect/>
            </a:stretch>
          </p:blipFill>
          <p:spPr bwMode="auto">
            <a:xfrm>
              <a:off x="960" y="2400"/>
              <a:ext cx="1008" cy="439"/>
            </a:xfrm>
            <a:prstGeom prst="rect">
              <a:avLst/>
            </a:prstGeom>
            <a:noFill/>
            <a:ln w="9525">
              <a:noFill/>
              <a:miter lim="800000"/>
              <a:headEnd/>
              <a:tailEnd/>
            </a:ln>
          </p:spPr>
        </p:pic>
        <p:sp>
          <p:nvSpPr>
            <p:cNvPr id="57428" name="Text Box 95"/>
            <p:cNvSpPr txBox="1">
              <a:spLocks noChangeArrowheads="1"/>
            </p:cNvSpPr>
            <p:nvPr/>
          </p:nvSpPr>
          <p:spPr bwMode="gray">
            <a:xfrm>
              <a:off x="1200" y="2656"/>
              <a:ext cx="560"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E-UTRAN</a:t>
              </a:r>
            </a:p>
          </p:txBody>
        </p:sp>
        <p:grpSp>
          <p:nvGrpSpPr>
            <p:cNvPr id="17" name="Group 96"/>
            <p:cNvGrpSpPr>
              <a:grpSpLocks/>
            </p:cNvGrpSpPr>
            <p:nvPr/>
          </p:nvGrpSpPr>
          <p:grpSpPr bwMode="auto">
            <a:xfrm>
              <a:off x="1312" y="2400"/>
              <a:ext cx="344" cy="291"/>
              <a:chOff x="1104" y="2400"/>
              <a:chExt cx="344" cy="291"/>
            </a:xfrm>
          </p:grpSpPr>
          <p:grpSp>
            <p:nvGrpSpPr>
              <p:cNvPr id="18" name="Group 97"/>
              <p:cNvGrpSpPr>
                <a:grpSpLocks/>
              </p:cNvGrpSpPr>
              <p:nvPr/>
            </p:nvGrpSpPr>
            <p:grpSpPr bwMode="auto">
              <a:xfrm>
                <a:off x="1174" y="2400"/>
                <a:ext cx="211" cy="195"/>
                <a:chOff x="1130" y="1162"/>
                <a:chExt cx="570" cy="494"/>
              </a:xfrm>
            </p:grpSpPr>
            <p:pic>
              <p:nvPicPr>
                <p:cNvPr id="57432" name="Picture 98" descr="图片131"/>
                <p:cNvPicPr>
                  <a:picLocks noChangeAspect="1" noChangeArrowheads="1"/>
                </p:cNvPicPr>
                <p:nvPr/>
              </p:nvPicPr>
              <p:blipFill>
                <a:blip r:embed="rId4" cstate="print"/>
                <a:srcRect/>
                <a:stretch>
                  <a:fillRect/>
                </a:stretch>
              </p:blipFill>
              <p:spPr bwMode="auto">
                <a:xfrm>
                  <a:off x="1130" y="1162"/>
                  <a:ext cx="351" cy="432"/>
                </a:xfrm>
                <a:prstGeom prst="rect">
                  <a:avLst/>
                </a:prstGeom>
                <a:noFill/>
                <a:ln w="9525">
                  <a:noFill/>
                  <a:miter lim="800000"/>
                  <a:headEnd/>
                  <a:tailEnd/>
                </a:ln>
              </p:spPr>
            </p:pic>
            <p:pic>
              <p:nvPicPr>
                <p:cNvPr id="57433" name="Picture 99" descr="图片133"/>
                <p:cNvPicPr>
                  <a:picLocks noChangeAspect="1" noChangeArrowheads="1"/>
                </p:cNvPicPr>
                <p:nvPr/>
              </p:nvPicPr>
              <p:blipFill>
                <a:blip r:embed="rId5" cstate="print"/>
                <a:srcRect/>
                <a:stretch>
                  <a:fillRect/>
                </a:stretch>
              </p:blipFill>
              <p:spPr bwMode="auto">
                <a:xfrm>
                  <a:off x="1429" y="1162"/>
                  <a:ext cx="271" cy="494"/>
                </a:xfrm>
                <a:prstGeom prst="rect">
                  <a:avLst/>
                </a:prstGeom>
                <a:noFill/>
                <a:ln w="9525">
                  <a:noFill/>
                  <a:miter lim="800000"/>
                  <a:headEnd/>
                  <a:tailEnd/>
                </a:ln>
              </p:spPr>
            </p:pic>
          </p:grpSp>
          <p:sp>
            <p:nvSpPr>
              <p:cNvPr id="57431" name="Text Box 100"/>
              <p:cNvSpPr txBox="1">
                <a:spLocks noChangeArrowheads="1"/>
              </p:cNvSpPr>
              <p:nvPr/>
            </p:nvSpPr>
            <p:spPr bwMode="gray">
              <a:xfrm>
                <a:off x="1104" y="2537"/>
                <a:ext cx="344" cy="154"/>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000">
                    <a:solidFill>
                      <a:srgbClr val="006699"/>
                    </a:solidFill>
                    <a:latin typeface="FrutigerNext LT Regular" pitchFamily="34" charset="0"/>
                  </a:rPr>
                  <a:t>eNodeB</a:t>
                </a:r>
              </a:p>
            </p:txBody>
          </p:sp>
        </p:grpSp>
      </p:grpSp>
      <p:cxnSp>
        <p:nvCxnSpPr>
          <p:cNvPr id="57362" name="AutoShape 101"/>
          <p:cNvCxnSpPr>
            <a:cxnSpLocks noChangeShapeType="1"/>
            <a:endCxn id="57426" idx="13"/>
          </p:cNvCxnSpPr>
          <p:nvPr/>
        </p:nvCxnSpPr>
        <p:spPr bwMode="auto">
          <a:xfrm flipV="1">
            <a:off x="2833688" y="3257550"/>
            <a:ext cx="1112837" cy="544513"/>
          </a:xfrm>
          <a:prstGeom prst="straightConnector1">
            <a:avLst/>
          </a:prstGeom>
          <a:noFill/>
          <a:ln w="19050">
            <a:solidFill>
              <a:srgbClr val="000000"/>
            </a:solidFill>
            <a:prstDash val="dash"/>
            <a:round/>
            <a:headEnd/>
            <a:tailEnd/>
          </a:ln>
        </p:spPr>
      </p:cxnSp>
      <p:cxnSp>
        <p:nvCxnSpPr>
          <p:cNvPr id="57363" name="AutoShape 102"/>
          <p:cNvCxnSpPr>
            <a:cxnSpLocks noChangeShapeType="1"/>
            <a:stCxn id="57426" idx="23"/>
            <a:endCxn id="57396" idx="37"/>
          </p:cNvCxnSpPr>
          <p:nvPr/>
        </p:nvCxnSpPr>
        <p:spPr bwMode="auto">
          <a:xfrm>
            <a:off x="4146550" y="3192463"/>
            <a:ext cx="893763" cy="1587"/>
          </a:xfrm>
          <a:prstGeom prst="straightConnector1">
            <a:avLst/>
          </a:prstGeom>
          <a:noFill/>
          <a:ln w="19050">
            <a:solidFill>
              <a:srgbClr val="000000"/>
            </a:solidFill>
            <a:prstDash val="dash"/>
            <a:round/>
            <a:headEnd/>
            <a:tailEnd/>
          </a:ln>
        </p:spPr>
      </p:cxnSp>
      <p:grpSp>
        <p:nvGrpSpPr>
          <p:cNvPr id="19" name="Group 103"/>
          <p:cNvGrpSpPr>
            <a:grpSpLocks/>
          </p:cNvGrpSpPr>
          <p:nvPr/>
        </p:nvGrpSpPr>
        <p:grpSpPr bwMode="auto">
          <a:xfrm>
            <a:off x="3810000" y="3036888"/>
            <a:ext cx="514350" cy="565150"/>
            <a:chOff x="2412" y="2256"/>
            <a:chExt cx="324" cy="356"/>
          </a:xfrm>
        </p:grpSpPr>
        <p:grpSp>
          <p:nvGrpSpPr>
            <p:cNvPr id="20" name="Group 104"/>
            <p:cNvGrpSpPr>
              <a:grpSpLocks noChangeAspect="1"/>
            </p:cNvGrpSpPr>
            <p:nvPr/>
          </p:nvGrpSpPr>
          <p:grpSpPr bwMode="auto">
            <a:xfrm>
              <a:off x="2465" y="2256"/>
              <a:ext cx="231" cy="241"/>
              <a:chOff x="2244" y="340"/>
              <a:chExt cx="465" cy="485"/>
            </a:xfrm>
          </p:grpSpPr>
          <p:sp>
            <p:nvSpPr>
              <p:cNvPr id="57419" name="Freeform 105"/>
              <p:cNvSpPr>
                <a:spLocks noChangeAspect="1"/>
              </p:cNvSpPr>
              <p:nvPr/>
            </p:nvSpPr>
            <p:spPr bwMode="auto">
              <a:xfrm>
                <a:off x="2629" y="404"/>
                <a:ext cx="80" cy="421"/>
              </a:xfrm>
              <a:custGeom>
                <a:avLst/>
                <a:gdLst>
                  <a:gd name="T0" fmla="*/ 39 w 40"/>
                  <a:gd name="T1" fmla="*/ 5 h 210"/>
                  <a:gd name="T2" fmla="*/ 5 w 40"/>
                  <a:gd name="T3" fmla="*/ 21 h 210"/>
                  <a:gd name="T4" fmla="*/ 0 w 40"/>
                  <a:gd name="T5" fmla="*/ 206 h 210"/>
                  <a:gd name="T6" fmla="*/ 10 w 40"/>
                  <a:gd name="T7" fmla="*/ 202 h 210"/>
                  <a:gd name="T8" fmla="*/ 36 w 40"/>
                  <a:gd name="T9" fmla="*/ 177 h 210"/>
                  <a:gd name="T10" fmla="*/ 40 w 40"/>
                  <a:gd name="T11" fmla="*/ 165 h 210"/>
                  <a:gd name="T12" fmla="*/ 40 w 40"/>
                  <a:gd name="T13" fmla="*/ 16 h 210"/>
                  <a:gd name="T14" fmla="*/ 39 w 40"/>
                  <a:gd name="T15" fmla="*/ 5 h 21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0"/>
                  <a:gd name="T26" fmla="*/ 40 w 4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0">
                    <a:moveTo>
                      <a:pt x="39" y="5"/>
                    </a:moveTo>
                    <a:cubicBezTo>
                      <a:pt x="35" y="0"/>
                      <a:pt x="5" y="21"/>
                      <a:pt x="5" y="21"/>
                    </a:cubicBezTo>
                    <a:cubicBezTo>
                      <a:pt x="0" y="206"/>
                      <a:pt x="0" y="206"/>
                      <a:pt x="0" y="206"/>
                    </a:cubicBezTo>
                    <a:cubicBezTo>
                      <a:pt x="0" y="206"/>
                      <a:pt x="0" y="210"/>
                      <a:pt x="10" y="202"/>
                    </a:cubicBezTo>
                    <a:cubicBezTo>
                      <a:pt x="17" y="195"/>
                      <a:pt x="32" y="181"/>
                      <a:pt x="36" y="177"/>
                    </a:cubicBezTo>
                    <a:cubicBezTo>
                      <a:pt x="39" y="173"/>
                      <a:pt x="40" y="174"/>
                      <a:pt x="40" y="165"/>
                    </a:cubicBezTo>
                    <a:cubicBezTo>
                      <a:pt x="40" y="16"/>
                      <a:pt x="40" y="16"/>
                      <a:pt x="40" y="16"/>
                    </a:cubicBezTo>
                    <a:cubicBezTo>
                      <a:pt x="40" y="6"/>
                      <a:pt x="39" y="6"/>
                      <a:pt x="39" y="5"/>
                    </a:cubicBezTo>
                    <a:close/>
                  </a:path>
                </a:pathLst>
              </a:custGeom>
              <a:solidFill>
                <a:srgbClr val="E38D19"/>
              </a:solidFill>
              <a:ln w="9525">
                <a:noFill/>
                <a:round/>
                <a:headEnd/>
                <a:tailEnd/>
              </a:ln>
            </p:spPr>
            <p:txBody>
              <a:bodyPr/>
              <a:lstStyle/>
              <a:p>
                <a:endParaRPr lang="en-US"/>
              </a:p>
            </p:txBody>
          </p:sp>
          <p:sp>
            <p:nvSpPr>
              <p:cNvPr id="57420" name="Freeform 106"/>
              <p:cNvSpPr>
                <a:spLocks noChangeAspect="1"/>
              </p:cNvSpPr>
              <p:nvPr/>
            </p:nvSpPr>
            <p:spPr bwMode="auto">
              <a:xfrm>
                <a:off x="2244" y="340"/>
                <a:ext cx="457" cy="112"/>
              </a:xfrm>
              <a:custGeom>
                <a:avLst/>
                <a:gdLst>
                  <a:gd name="T0" fmla="*/ 228 w 228"/>
                  <a:gd name="T1" fmla="*/ 34 h 56"/>
                  <a:gd name="T2" fmla="*/ 198 w 228"/>
                  <a:gd name="T3" fmla="*/ 56 h 56"/>
                  <a:gd name="T4" fmla="*/ 7 w 228"/>
                  <a:gd name="T5" fmla="*/ 20 h 56"/>
                  <a:gd name="T6" fmla="*/ 1 w 228"/>
                  <a:gd name="T7" fmla="*/ 25 h 56"/>
                  <a:gd name="T8" fmla="*/ 4 w 228"/>
                  <a:gd name="T9" fmla="*/ 17 h 56"/>
                  <a:gd name="T10" fmla="*/ 28 w 228"/>
                  <a:gd name="T11" fmla="*/ 2 h 56"/>
                  <a:gd name="T12" fmla="*/ 33 w 228"/>
                  <a:gd name="T13" fmla="*/ 1 h 56"/>
                  <a:gd name="T14" fmla="*/ 221 w 228"/>
                  <a:gd name="T15" fmla="*/ 32 h 56"/>
                  <a:gd name="T16" fmla="*/ 228 w 228"/>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56"/>
                  <a:gd name="T29" fmla="*/ 228 w 2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56">
                    <a:moveTo>
                      <a:pt x="228" y="34"/>
                    </a:moveTo>
                    <a:cubicBezTo>
                      <a:pt x="198" y="56"/>
                      <a:pt x="198" y="56"/>
                      <a:pt x="198" y="56"/>
                    </a:cubicBezTo>
                    <a:cubicBezTo>
                      <a:pt x="86" y="36"/>
                      <a:pt x="17" y="22"/>
                      <a:pt x="7" y="20"/>
                    </a:cubicBezTo>
                    <a:cubicBezTo>
                      <a:pt x="2" y="19"/>
                      <a:pt x="1" y="25"/>
                      <a:pt x="1" y="25"/>
                    </a:cubicBezTo>
                    <a:cubicBezTo>
                      <a:pt x="1" y="25"/>
                      <a:pt x="0" y="20"/>
                      <a:pt x="4" y="17"/>
                    </a:cubicBezTo>
                    <a:cubicBezTo>
                      <a:pt x="7" y="15"/>
                      <a:pt x="21" y="6"/>
                      <a:pt x="28" y="2"/>
                    </a:cubicBezTo>
                    <a:cubicBezTo>
                      <a:pt x="31" y="0"/>
                      <a:pt x="33" y="1"/>
                      <a:pt x="33" y="1"/>
                    </a:cubicBezTo>
                    <a:cubicBezTo>
                      <a:pt x="33" y="1"/>
                      <a:pt x="218" y="32"/>
                      <a:pt x="221" y="32"/>
                    </a:cubicBezTo>
                    <a:cubicBezTo>
                      <a:pt x="228" y="34"/>
                      <a:pt x="228" y="34"/>
                      <a:pt x="228" y="34"/>
                    </a:cubicBezTo>
                    <a:close/>
                  </a:path>
                </a:pathLst>
              </a:custGeom>
              <a:solidFill>
                <a:srgbClr val="F6B148"/>
              </a:solidFill>
              <a:ln w="9525">
                <a:noFill/>
                <a:round/>
                <a:headEnd/>
                <a:tailEnd/>
              </a:ln>
            </p:spPr>
            <p:txBody>
              <a:bodyPr/>
              <a:lstStyle/>
              <a:p>
                <a:endParaRPr lang="en-US"/>
              </a:p>
            </p:txBody>
          </p:sp>
          <p:sp>
            <p:nvSpPr>
              <p:cNvPr id="57421" name="Freeform 107"/>
              <p:cNvSpPr>
                <a:spLocks noChangeAspect="1"/>
              </p:cNvSpPr>
              <p:nvPr/>
            </p:nvSpPr>
            <p:spPr bwMode="auto">
              <a:xfrm>
                <a:off x="2623" y="408"/>
                <a:ext cx="86" cy="58"/>
              </a:xfrm>
              <a:custGeom>
                <a:avLst/>
                <a:gdLst>
                  <a:gd name="T0" fmla="*/ 0 w 43"/>
                  <a:gd name="T1" fmla="*/ 21 h 29"/>
                  <a:gd name="T2" fmla="*/ 38 w 43"/>
                  <a:gd name="T3" fmla="*/ 0 h 29"/>
                  <a:gd name="T4" fmla="*/ 43 w 43"/>
                  <a:gd name="T5" fmla="*/ 6 h 29"/>
                  <a:gd name="T6" fmla="*/ 7 w 43"/>
                  <a:gd name="T7" fmla="*/ 29 h 29"/>
                  <a:gd name="T8" fmla="*/ 0 w 43"/>
                  <a:gd name="T9" fmla="*/ 21 h 29"/>
                  <a:gd name="T10" fmla="*/ 0 60000 65536"/>
                  <a:gd name="T11" fmla="*/ 0 60000 65536"/>
                  <a:gd name="T12" fmla="*/ 0 60000 65536"/>
                  <a:gd name="T13" fmla="*/ 0 60000 65536"/>
                  <a:gd name="T14" fmla="*/ 0 60000 65536"/>
                  <a:gd name="T15" fmla="*/ 0 w 43"/>
                  <a:gd name="T16" fmla="*/ 0 h 29"/>
                  <a:gd name="T17" fmla="*/ 43 w 43"/>
                  <a:gd name="T18" fmla="*/ 29 h 29"/>
                </a:gdLst>
                <a:ahLst/>
                <a:cxnLst>
                  <a:cxn ang="T10">
                    <a:pos x="T0" y="T1"/>
                  </a:cxn>
                  <a:cxn ang="T11">
                    <a:pos x="T2" y="T3"/>
                  </a:cxn>
                  <a:cxn ang="T12">
                    <a:pos x="T4" y="T5"/>
                  </a:cxn>
                  <a:cxn ang="T13">
                    <a:pos x="T6" y="T7"/>
                  </a:cxn>
                  <a:cxn ang="T14">
                    <a:pos x="T8" y="T9"/>
                  </a:cxn>
                </a:cxnLst>
                <a:rect l="T15" t="T16" r="T17" b="T18"/>
                <a:pathLst>
                  <a:path w="43" h="29">
                    <a:moveTo>
                      <a:pt x="0" y="21"/>
                    </a:moveTo>
                    <a:cubicBezTo>
                      <a:pt x="0" y="21"/>
                      <a:pt x="34" y="1"/>
                      <a:pt x="38" y="0"/>
                    </a:cubicBezTo>
                    <a:cubicBezTo>
                      <a:pt x="41" y="1"/>
                      <a:pt x="42" y="3"/>
                      <a:pt x="43" y="6"/>
                    </a:cubicBezTo>
                    <a:cubicBezTo>
                      <a:pt x="7" y="29"/>
                      <a:pt x="7" y="29"/>
                      <a:pt x="7" y="29"/>
                    </a:cubicBezTo>
                    <a:lnTo>
                      <a:pt x="0" y="21"/>
                    </a:lnTo>
                    <a:close/>
                  </a:path>
                </a:pathLst>
              </a:custGeom>
              <a:solidFill>
                <a:srgbClr val="F8C170"/>
              </a:solidFill>
              <a:ln w="9525">
                <a:noFill/>
                <a:round/>
                <a:headEnd/>
                <a:tailEnd/>
              </a:ln>
            </p:spPr>
            <p:txBody>
              <a:bodyPr/>
              <a:lstStyle/>
              <a:p>
                <a:endParaRPr lang="en-US"/>
              </a:p>
            </p:txBody>
          </p:sp>
          <p:sp>
            <p:nvSpPr>
              <p:cNvPr id="57422" name="Freeform 108"/>
              <p:cNvSpPr>
                <a:spLocks noChangeAspect="1"/>
              </p:cNvSpPr>
              <p:nvPr/>
            </p:nvSpPr>
            <p:spPr bwMode="auto">
              <a:xfrm>
                <a:off x="2244" y="378"/>
                <a:ext cx="399" cy="447"/>
              </a:xfrm>
              <a:custGeom>
                <a:avLst/>
                <a:gdLst>
                  <a:gd name="T0" fmla="*/ 193 w 199"/>
                  <a:gd name="T1" fmla="*/ 35 h 223"/>
                  <a:gd name="T2" fmla="*/ 7 w 199"/>
                  <a:gd name="T3" fmla="*/ 1 h 223"/>
                  <a:gd name="T4" fmla="*/ 0 w 199"/>
                  <a:gd name="T5" fmla="*/ 5 h 223"/>
                  <a:gd name="T6" fmla="*/ 0 w 199"/>
                  <a:gd name="T7" fmla="*/ 168 h 223"/>
                  <a:gd name="T8" fmla="*/ 7 w 199"/>
                  <a:gd name="T9" fmla="*/ 181 h 223"/>
                  <a:gd name="T10" fmla="*/ 186 w 199"/>
                  <a:gd name="T11" fmla="*/ 220 h 223"/>
                  <a:gd name="T12" fmla="*/ 198 w 199"/>
                  <a:gd name="T13" fmla="*/ 212 h 223"/>
                  <a:gd name="T14" fmla="*/ 198 w 199"/>
                  <a:gd name="T15" fmla="*/ 44 h 223"/>
                  <a:gd name="T16" fmla="*/ 193 w 199"/>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223"/>
                  <a:gd name="T29" fmla="*/ 199 w 199"/>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223">
                    <a:moveTo>
                      <a:pt x="193" y="35"/>
                    </a:moveTo>
                    <a:cubicBezTo>
                      <a:pt x="86" y="16"/>
                      <a:pt x="16" y="3"/>
                      <a:pt x="7" y="1"/>
                    </a:cubicBezTo>
                    <a:cubicBezTo>
                      <a:pt x="1" y="0"/>
                      <a:pt x="0" y="5"/>
                      <a:pt x="0" y="5"/>
                    </a:cubicBezTo>
                    <a:cubicBezTo>
                      <a:pt x="0" y="5"/>
                      <a:pt x="0" y="156"/>
                      <a:pt x="0" y="168"/>
                    </a:cubicBezTo>
                    <a:cubicBezTo>
                      <a:pt x="0" y="179"/>
                      <a:pt x="2" y="179"/>
                      <a:pt x="7" y="181"/>
                    </a:cubicBezTo>
                    <a:cubicBezTo>
                      <a:pt x="10" y="182"/>
                      <a:pt x="153" y="212"/>
                      <a:pt x="186" y="220"/>
                    </a:cubicBezTo>
                    <a:cubicBezTo>
                      <a:pt x="199" y="223"/>
                      <a:pt x="198" y="216"/>
                      <a:pt x="198" y="212"/>
                    </a:cubicBezTo>
                    <a:cubicBezTo>
                      <a:pt x="198" y="212"/>
                      <a:pt x="198" y="50"/>
                      <a:pt x="198" y="44"/>
                    </a:cubicBezTo>
                    <a:cubicBezTo>
                      <a:pt x="198" y="39"/>
                      <a:pt x="194" y="35"/>
                      <a:pt x="193" y="35"/>
                    </a:cubicBezTo>
                    <a:close/>
                  </a:path>
                </a:pathLst>
              </a:custGeom>
              <a:solidFill>
                <a:srgbClr val="FACC73"/>
              </a:solidFill>
              <a:ln w="9525">
                <a:noFill/>
                <a:round/>
                <a:headEnd/>
                <a:tailEnd/>
              </a:ln>
            </p:spPr>
            <p:txBody>
              <a:bodyPr/>
              <a:lstStyle/>
              <a:p>
                <a:endParaRPr lang="en-US"/>
              </a:p>
            </p:txBody>
          </p:sp>
          <p:sp>
            <p:nvSpPr>
              <p:cNvPr id="57423" name="Freeform 109"/>
              <p:cNvSpPr>
                <a:spLocks noChangeAspect="1"/>
              </p:cNvSpPr>
              <p:nvPr/>
            </p:nvSpPr>
            <p:spPr bwMode="auto">
              <a:xfrm>
                <a:off x="2256" y="390"/>
                <a:ext cx="373" cy="417"/>
              </a:xfrm>
              <a:custGeom>
                <a:avLst/>
                <a:gdLst>
                  <a:gd name="T0" fmla="*/ 180 w 186"/>
                  <a:gd name="T1" fmla="*/ 33 h 208"/>
                  <a:gd name="T2" fmla="*/ 7 w 186"/>
                  <a:gd name="T3" fmla="*/ 1 h 208"/>
                  <a:gd name="T4" fmla="*/ 0 w 186"/>
                  <a:gd name="T5" fmla="*/ 5 h 208"/>
                  <a:gd name="T6" fmla="*/ 0 w 186"/>
                  <a:gd name="T7" fmla="*/ 156 h 208"/>
                  <a:gd name="T8" fmla="*/ 7 w 186"/>
                  <a:gd name="T9" fmla="*/ 168 h 208"/>
                  <a:gd name="T10" fmla="*/ 175 w 186"/>
                  <a:gd name="T11" fmla="*/ 205 h 208"/>
                  <a:gd name="T12" fmla="*/ 184 w 186"/>
                  <a:gd name="T13" fmla="*/ 198 h 208"/>
                  <a:gd name="T14" fmla="*/ 184 w 186"/>
                  <a:gd name="T15" fmla="*/ 41 h 208"/>
                  <a:gd name="T16" fmla="*/ 180 w 186"/>
                  <a:gd name="T17" fmla="*/ 33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80" y="33"/>
                    </a:moveTo>
                    <a:cubicBezTo>
                      <a:pt x="80" y="15"/>
                      <a:pt x="15" y="3"/>
                      <a:pt x="7" y="1"/>
                    </a:cubicBezTo>
                    <a:cubicBezTo>
                      <a:pt x="0" y="0"/>
                      <a:pt x="0" y="5"/>
                      <a:pt x="0" y="5"/>
                    </a:cubicBezTo>
                    <a:cubicBezTo>
                      <a:pt x="0" y="5"/>
                      <a:pt x="0" y="145"/>
                      <a:pt x="0" y="156"/>
                    </a:cubicBezTo>
                    <a:cubicBezTo>
                      <a:pt x="0" y="166"/>
                      <a:pt x="2" y="167"/>
                      <a:pt x="7" y="168"/>
                    </a:cubicBezTo>
                    <a:cubicBezTo>
                      <a:pt x="9" y="169"/>
                      <a:pt x="144" y="198"/>
                      <a:pt x="175" y="205"/>
                    </a:cubicBezTo>
                    <a:cubicBezTo>
                      <a:pt x="186" y="208"/>
                      <a:pt x="184" y="201"/>
                      <a:pt x="184" y="198"/>
                    </a:cubicBezTo>
                    <a:cubicBezTo>
                      <a:pt x="184" y="198"/>
                      <a:pt x="184" y="47"/>
                      <a:pt x="184" y="41"/>
                    </a:cubicBezTo>
                    <a:cubicBezTo>
                      <a:pt x="184" y="37"/>
                      <a:pt x="183" y="34"/>
                      <a:pt x="180" y="33"/>
                    </a:cubicBezTo>
                    <a:close/>
                  </a:path>
                </a:pathLst>
              </a:custGeom>
              <a:solidFill>
                <a:srgbClr val="F5AC3C"/>
              </a:solidFill>
              <a:ln w="9525">
                <a:noFill/>
                <a:round/>
                <a:headEnd/>
                <a:tailEnd/>
              </a:ln>
            </p:spPr>
            <p:txBody>
              <a:bodyPr/>
              <a:lstStyle/>
              <a:p>
                <a:endParaRPr lang="en-US"/>
              </a:p>
            </p:txBody>
          </p:sp>
          <p:sp>
            <p:nvSpPr>
              <p:cNvPr id="57424" name="Freeform 110"/>
              <p:cNvSpPr>
                <a:spLocks noChangeAspect="1" noEditPoints="1"/>
              </p:cNvSpPr>
              <p:nvPr/>
            </p:nvSpPr>
            <p:spPr bwMode="auto">
              <a:xfrm>
                <a:off x="2256" y="390"/>
                <a:ext cx="373" cy="415"/>
              </a:xfrm>
              <a:custGeom>
                <a:avLst/>
                <a:gdLst>
                  <a:gd name="T0" fmla="*/ 1 w 186"/>
                  <a:gd name="T1" fmla="*/ 2 h 207"/>
                  <a:gd name="T2" fmla="*/ 0 w 186"/>
                  <a:gd name="T3" fmla="*/ 5 h 207"/>
                  <a:gd name="T4" fmla="*/ 0 w 186"/>
                  <a:gd name="T5" fmla="*/ 156 h 207"/>
                  <a:gd name="T6" fmla="*/ 6 w 186"/>
                  <a:gd name="T7" fmla="*/ 169 h 207"/>
                  <a:gd name="T8" fmla="*/ 68 w 186"/>
                  <a:gd name="T9" fmla="*/ 183 h 207"/>
                  <a:gd name="T10" fmla="*/ 175 w 186"/>
                  <a:gd name="T11" fmla="*/ 206 h 207"/>
                  <a:gd name="T12" fmla="*/ 182 w 186"/>
                  <a:gd name="T13" fmla="*/ 206 h 207"/>
                  <a:gd name="T14" fmla="*/ 185 w 186"/>
                  <a:gd name="T15" fmla="*/ 198 h 207"/>
                  <a:gd name="T16" fmla="*/ 185 w 186"/>
                  <a:gd name="T17" fmla="*/ 41 h 207"/>
                  <a:gd name="T18" fmla="*/ 180 w 186"/>
                  <a:gd name="T19" fmla="*/ 32 h 207"/>
                  <a:gd name="T20" fmla="*/ 7 w 186"/>
                  <a:gd name="T21" fmla="*/ 1 h 207"/>
                  <a:gd name="T22" fmla="*/ 1 w 186"/>
                  <a:gd name="T23" fmla="*/ 2 h 207"/>
                  <a:gd name="T24" fmla="*/ 175 w 186"/>
                  <a:gd name="T25" fmla="*/ 205 h 207"/>
                  <a:gd name="T26" fmla="*/ 68 w 186"/>
                  <a:gd name="T27" fmla="*/ 181 h 207"/>
                  <a:gd name="T28" fmla="*/ 7 w 186"/>
                  <a:gd name="T29" fmla="*/ 168 h 207"/>
                  <a:gd name="T30" fmla="*/ 1 w 186"/>
                  <a:gd name="T31" fmla="*/ 156 h 207"/>
                  <a:gd name="T32" fmla="*/ 1 w 186"/>
                  <a:gd name="T33" fmla="*/ 5 h 207"/>
                  <a:gd name="T34" fmla="*/ 2 w 186"/>
                  <a:gd name="T35" fmla="*/ 3 h 207"/>
                  <a:gd name="T36" fmla="*/ 6 w 186"/>
                  <a:gd name="T37" fmla="*/ 2 h 207"/>
                  <a:gd name="T38" fmla="*/ 179 w 186"/>
                  <a:gd name="T39" fmla="*/ 34 h 207"/>
                  <a:gd name="T40" fmla="*/ 183 w 186"/>
                  <a:gd name="T41" fmla="*/ 41 h 207"/>
                  <a:gd name="T42" fmla="*/ 184 w 186"/>
                  <a:gd name="T43" fmla="*/ 198 h 207"/>
                  <a:gd name="T44" fmla="*/ 181 w 186"/>
                  <a:gd name="T45" fmla="*/ 205 h 207"/>
                  <a:gd name="T46" fmla="*/ 175 w 186"/>
                  <a:gd name="T47" fmla="*/ 205 h 2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207"/>
                  <a:gd name="T74" fmla="*/ 186 w 186"/>
                  <a:gd name="T75" fmla="*/ 207 h 2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207">
                    <a:moveTo>
                      <a:pt x="1" y="2"/>
                    </a:moveTo>
                    <a:cubicBezTo>
                      <a:pt x="0" y="3"/>
                      <a:pt x="0" y="5"/>
                      <a:pt x="0" y="5"/>
                    </a:cubicBezTo>
                    <a:cubicBezTo>
                      <a:pt x="0" y="156"/>
                      <a:pt x="0" y="156"/>
                      <a:pt x="0" y="156"/>
                    </a:cubicBezTo>
                    <a:cubicBezTo>
                      <a:pt x="0" y="166"/>
                      <a:pt x="1" y="167"/>
                      <a:pt x="6" y="169"/>
                    </a:cubicBezTo>
                    <a:cubicBezTo>
                      <a:pt x="7" y="169"/>
                      <a:pt x="30" y="174"/>
                      <a:pt x="68" y="183"/>
                    </a:cubicBezTo>
                    <a:cubicBezTo>
                      <a:pt x="175" y="206"/>
                      <a:pt x="175" y="206"/>
                      <a:pt x="175" y="206"/>
                    </a:cubicBezTo>
                    <a:cubicBezTo>
                      <a:pt x="177" y="207"/>
                      <a:pt x="180" y="207"/>
                      <a:pt x="182" y="206"/>
                    </a:cubicBezTo>
                    <a:cubicBezTo>
                      <a:pt x="186" y="204"/>
                      <a:pt x="185" y="198"/>
                      <a:pt x="185" y="198"/>
                    </a:cubicBezTo>
                    <a:cubicBezTo>
                      <a:pt x="185" y="41"/>
                      <a:pt x="185" y="41"/>
                      <a:pt x="185" y="41"/>
                    </a:cubicBezTo>
                    <a:cubicBezTo>
                      <a:pt x="185" y="37"/>
                      <a:pt x="184" y="33"/>
                      <a:pt x="180" y="32"/>
                    </a:cubicBezTo>
                    <a:cubicBezTo>
                      <a:pt x="7" y="1"/>
                      <a:pt x="7" y="1"/>
                      <a:pt x="7" y="1"/>
                    </a:cubicBezTo>
                    <a:cubicBezTo>
                      <a:pt x="4" y="0"/>
                      <a:pt x="3" y="1"/>
                      <a:pt x="1" y="2"/>
                    </a:cubicBezTo>
                    <a:close/>
                    <a:moveTo>
                      <a:pt x="175" y="205"/>
                    </a:moveTo>
                    <a:cubicBezTo>
                      <a:pt x="68" y="181"/>
                      <a:pt x="68" y="181"/>
                      <a:pt x="68" y="181"/>
                    </a:cubicBezTo>
                    <a:cubicBezTo>
                      <a:pt x="36" y="174"/>
                      <a:pt x="8" y="168"/>
                      <a:pt x="7" y="168"/>
                    </a:cubicBezTo>
                    <a:cubicBezTo>
                      <a:pt x="2" y="166"/>
                      <a:pt x="1" y="166"/>
                      <a:pt x="1" y="156"/>
                    </a:cubicBezTo>
                    <a:cubicBezTo>
                      <a:pt x="1" y="5"/>
                      <a:pt x="1" y="5"/>
                      <a:pt x="1" y="5"/>
                    </a:cubicBezTo>
                    <a:cubicBezTo>
                      <a:pt x="1" y="5"/>
                      <a:pt x="1" y="4"/>
                      <a:pt x="2" y="3"/>
                    </a:cubicBezTo>
                    <a:cubicBezTo>
                      <a:pt x="3" y="2"/>
                      <a:pt x="5" y="2"/>
                      <a:pt x="6" y="2"/>
                    </a:cubicBezTo>
                    <a:cubicBezTo>
                      <a:pt x="179" y="34"/>
                      <a:pt x="179" y="34"/>
                      <a:pt x="179" y="34"/>
                    </a:cubicBezTo>
                    <a:cubicBezTo>
                      <a:pt x="183" y="34"/>
                      <a:pt x="183" y="37"/>
                      <a:pt x="183" y="41"/>
                    </a:cubicBezTo>
                    <a:cubicBezTo>
                      <a:pt x="184" y="198"/>
                      <a:pt x="184" y="198"/>
                      <a:pt x="184" y="198"/>
                    </a:cubicBezTo>
                    <a:cubicBezTo>
                      <a:pt x="184" y="198"/>
                      <a:pt x="184" y="203"/>
                      <a:pt x="181" y="205"/>
                    </a:cubicBezTo>
                    <a:cubicBezTo>
                      <a:pt x="180" y="205"/>
                      <a:pt x="177" y="205"/>
                      <a:pt x="175" y="205"/>
                    </a:cubicBezTo>
                    <a:close/>
                  </a:path>
                </a:pathLst>
              </a:custGeom>
              <a:solidFill>
                <a:srgbClr val="BD6600"/>
              </a:solidFill>
              <a:ln w="9525">
                <a:noFill/>
                <a:round/>
                <a:headEnd/>
                <a:tailEnd/>
              </a:ln>
            </p:spPr>
            <p:txBody>
              <a:bodyPr/>
              <a:lstStyle/>
              <a:p>
                <a:endParaRPr lang="en-US"/>
              </a:p>
            </p:txBody>
          </p:sp>
          <p:sp>
            <p:nvSpPr>
              <p:cNvPr id="57425" name="Freeform 111"/>
              <p:cNvSpPr>
                <a:spLocks noChangeAspect="1" noEditPoints="1"/>
              </p:cNvSpPr>
              <p:nvPr/>
            </p:nvSpPr>
            <p:spPr bwMode="auto">
              <a:xfrm>
                <a:off x="2282" y="450"/>
                <a:ext cx="329" cy="297"/>
              </a:xfrm>
              <a:custGeom>
                <a:avLst/>
                <a:gdLst>
                  <a:gd name="T0" fmla="*/ 63 w 164"/>
                  <a:gd name="T1" fmla="*/ 113 h 148"/>
                  <a:gd name="T2" fmla="*/ 60 w 164"/>
                  <a:gd name="T3" fmla="*/ 97 h 148"/>
                  <a:gd name="T4" fmla="*/ 40 w 164"/>
                  <a:gd name="T5" fmla="*/ 26 h 148"/>
                  <a:gd name="T6" fmla="*/ 52 w 164"/>
                  <a:gd name="T7" fmla="*/ 18 h 148"/>
                  <a:gd name="T8" fmla="*/ 40 w 164"/>
                  <a:gd name="T9" fmla="*/ 26 h 148"/>
                  <a:gd name="T10" fmla="*/ 52 w 164"/>
                  <a:gd name="T11" fmla="*/ 118 h 148"/>
                  <a:gd name="T12" fmla="*/ 40 w 164"/>
                  <a:gd name="T13" fmla="*/ 105 h 148"/>
                  <a:gd name="T14" fmla="*/ 70 w 164"/>
                  <a:gd name="T15" fmla="*/ 38 h 148"/>
                  <a:gd name="T16" fmla="*/ 54 w 164"/>
                  <a:gd name="T17" fmla="*/ 32 h 148"/>
                  <a:gd name="T18" fmla="*/ 70 w 164"/>
                  <a:gd name="T19" fmla="*/ 38 h 148"/>
                  <a:gd name="T20" fmla="*/ 0 w 164"/>
                  <a:gd name="T21" fmla="*/ 103 h 148"/>
                  <a:gd name="T22" fmla="*/ 18 w 164"/>
                  <a:gd name="T23" fmla="*/ 111 h 148"/>
                  <a:gd name="T24" fmla="*/ 30 w 164"/>
                  <a:gd name="T25" fmla="*/ 103 h 148"/>
                  <a:gd name="T26" fmla="*/ 18 w 164"/>
                  <a:gd name="T27" fmla="*/ 89 h 148"/>
                  <a:gd name="T28" fmla="*/ 112 w 164"/>
                  <a:gd name="T29" fmla="*/ 30 h 148"/>
                  <a:gd name="T30" fmla="*/ 124 w 164"/>
                  <a:gd name="T31" fmla="*/ 43 h 148"/>
                  <a:gd name="T32" fmla="*/ 18 w 164"/>
                  <a:gd name="T33" fmla="*/ 0 h 148"/>
                  <a:gd name="T34" fmla="*/ 18 w 164"/>
                  <a:gd name="T35" fmla="*/ 33 h 148"/>
                  <a:gd name="T36" fmla="*/ 30 w 164"/>
                  <a:gd name="T37" fmla="*/ 24 h 148"/>
                  <a:gd name="T38" fmla="*/ 18 w 164"/>
                  <a:gd name="T39" fmla="*/ 11 h 148"/>
                  <a:gd name="T40" fmla="*/ 145 w 164"/>
                  <a:gd name="T41" fmla="*/ 59 h 148"/>
                  <a:gd name="T42" fmla="*/ 145 w 164"/>
                  <a:gd name="T43" fmla="*/ 26 h 148"/>
                  <a:gd name="T44" fmla="*/ 134 w 164"/>
                  <a:gd name="T45" fmla="*/ 34 h 148"/>
                  <a:gd name="T46" fmla="*/ 145 w 164"/>
                  <a:gd name="T47" fmla="*/ 48 h 148"/>
                  <a:gd name="T48" fmla="*/ 145 w 164"/>
                  <a:gd name="T49" fmla="*/ 127 h 148"/>
                  <a:gd name="T50" fmla="*/ 134 w 164"/>
                  <a:gd name="T51" fmla="*/ 135 h 148"/>
                  <a:gd name="T52" fmla="*/ 145 w 164"/>
                  <a:gd name="T53" fmla="*/ 148 h 148"/>
                  <a:gd name="T54" fmla="*/ 145 w 164"/>
                  <a:gd name="T55" fmla="*/ 115 h 148"/>
                  <a:gd name="T56" fmla="*/ 112 w 164"/>
                  <a:gd name="T57" fmla="*/ 120 h 148"/>
                  <a:gd name="T58" fmla="*/ 124 w 164"/>
                  <a:gd name="T59" fmla="*/ 133 h 148"/>
                  <a:gd name="T60" fmla="*/ 112 w 164"/>
                  <a:gd name="T61" fmla="*/ 120 h 148"/>
                  <a:gd name="T62" fmla="*/ 101 w 164"/>
                  <a:gd name="T63" fmla="*/ 121 h 148"/>
                  <a:gd name="T64" fmla="*/ 103 w 164"/>
                  <a:gd name="T65" fmla="*/ 106 h 148"/>
                  <a:gd name="T66" fmla="*/ 94 w 164"/>
                  <a:gd name="T67" fmla="*/ 43 h 148"/>
                  <a:gd name="T68" fmla="*/ 110 w 164"/>
                  <a:gd name="T69" fmla="*/ 43 h 148"/>
                  <a:gd name="T70" fmla="*/ 94 w 164"/>
                  <a:gd name="T71" fmla="*/ 43 h 148"/>
                  <a:gd name="T72" fmla="*/ 82 w 164"/>
                  <a:gd name="T73" fmla="*/ 46 h 148"/>
                  <a:gd name="T74" fmla="*/ 67 w 164"/>
                  <a:gd name="T75" fmla="*/ 95 h 148"/>
                  <a:gd name="T76" fmla="*/ 107 w 164"/>
                  <a:gd name="T77" fmla="*/ 70 h 148"/>
                  <a:gd name="T78" fmla="*/ 64 w 164"/>
                  <a:gd name="T79" fmla="*/ 69 h 148"/>
                  <a:gd name="T80" fmla="*/ 100 w 164"/>
                  <a:gd name="T81" fmla="*/ 79 h 1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48"/>
                  <a:gd name="T125" fmla="*/ 164 w 164"/>
                  <a:gd name="T126" fmla="*/ 148 h 1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48">
                    <a:moveTo>
                      <a:pt x="54" y="105"/>
                    </a:moveTo>
                    <a:cubicBezTo>
                      <a:pt x="63" y="113"/>
                      <a:pt x="63" y="113"/>
                      <a:pt x="63" y="113"/>
                    </a:cubicBezTo>
                    <a:cubicBezTo>
                      <a:pt x="70" y="105"/>
                      <a:pt x="70" y="105"/>
                      <a:pt x="70" y="105"/>
                    </a:cubicBezTo>
                    <a:cubicBezTo>
                      <a:pt x="60" y="97"/>
                      <a:pt x="60" y="97"/>
                      <a:pt x="60" y="97"/>
                    </a:cubicBezTo>
                    <a:lnTo>
                      <a:pt x="54" y="105"/>
                    </a:lnTo>
                    <a:close/>
                    <a:moveTo>
                      <a:pt x="40" y="26"/>
                    </a:moveTo>
                    <a:cubicBezTo>
                      <a:pt x="52" y="28"/>
                      <a:pt x="52" y="28"/>
                      <a:pt x="52" y="28"/>
                    </a:cubicBezTo>
                    <a:cubicBezTo>
                      <a:pt x="52" y="18"/>
                      <a:pt x="52" y="18"/>
                      <a:pt x="52" y="18"/>
                    </a:cubicBezTo>
                    <a:cubicBezTo>
                      <a:pt x="40" y="15"/>
                      <a:pt x="40" y="15"/>
                      <a:pt x="40" y="15"/>
                    </a:cubicBezTo>
                    <a:lnTo>
                      <a:pt x="40" y="26"/>
                    </a:lnTo>
                    <a:close/>
                    <a:moveTo>
                      <a:pt x="40" y="116"/>
                    </a:moveTo>
                    <a:cubicBezTo>
                      <a:pt x="52" y="118"/>
                      <a:pt x="52" y="118"/>
                      <a:pt x="52" y="118"/>
                    </a:cubicBezTo>
                    <a:cubicBezTo>
                      <a:pt x="52" y="107"/>
                      <a:pt x="52" y="107"/>
                      <a:pt x="52" y="107"/>
                    </a:cubicBezTo>
                    <a:cubicBezTo>
                      <a:pt x="40" y="105"/>
                      <a:pt x="40" y="105"/>
                      <a:pt x="40" y="105"/>
                    </a:cubicBezTo>
                    <a:lnTo>
                      <a:pt x="40" y="116"/>
                    </a:lnTo>
                    <a:close/>
                    <a:moveTo>
                      <a:pt x="70" y="38"/>
                    </a:moveTo>
                    <a:cubicBezTo>
                      <a:pt x="63" y="27"/>
                      <a:pt x="63" y="27"/>
                      <a:pt x="63" y="27"/>
                    </a:cubicBezTo>
                    <a:cubicBezTo>
                      <a:pt x="54" y="32"/>
                      <a:pt x="54" y="32"/>
                      <a:pt x="54" y="32"/>
                    </a:cubicBezTo>
                    <a:cubicBezTo>
                      <a:pt x="60" y="42"/>
                      <a:pt x="60" y="42"/>
                      <a:pt x="60" y="42"/>
                    </a:cubicBezTo>
                    <a:lnTo>
                      <a:pt x="70" y="38"/>
                    </a:lnTo>
                    <a:close/>
                    <a:moveTo>
                      <a:pt x="18" y="89"/>
                    </a:moveTo>
                    <a:cubicBezTo>
                      <a:pt x="0" y="103"/>
                      <a:pt x="0" y="103"/>
                      <a:pt x="0" y="103"/>
                    </a:cubicBezTo>
                    <a:cubicBezTo>
                      <a:pt x="18" y="122"/>
                      <a:pt x="18" y="122"/>
                      <a:pt x="18" y="122"/>
                    </a:cubicBezTo>
                    <a:cubicBezTo>
                      <a:pt x="18" y="111"/>
                      <a:pt x="18" y="111"/>
                      <a:pt x="18" y="111"/>
                    </a:cubicBezTo>
                    <a:cubicBezTo>
                      <a:pt x="30" y="114"/>
                      <a:pt x="30" y="114"/>
                      <a:pt x="30" y="114"/>
                    </a:cubicBezTo>
                    <a:cubicBezTo>
                      <a:pt x="30" y="103"/>
                      <a:pt x="30" y="103"/>
                      <a:pt x="30" y="103"/>
                    </a:cubicBezTo>
                    <a:cubicBezTo>
                      <a:pt x="18" y="100"/>
                      <a:pt x="18" y="100"/>
                      <a:pt x="18" y="100"/>
                    </a:cubicBezTo>
                    <a:lnTo>
                      <a:pt x="18" y="89"/>
                    </a:lnTo>
                    <a:close/>
                    <a:moveTo>
                      <a:pt x="124" y="32"/>
                    </a:moveTo>
                    <a:cubicBezTo>
                      <a:pt x="112" y="30"/>
                      <a:pt x="112" y="30"/>
                      <a:pt x="112" y="30"/>
                    </a:cubicBezTo>
                    <a:cubicBezTo>
                      <a:pt x="112" y="41"/>
                      <a:pt x="112" y="41"/>
                      <a:pt x="112" y="41"/>
                    </a:cubicBezTo>
                    <a:cubicBezTo>
                      <a:pt x="124" y="43"/>
                      <a:pt x="124" y="43"/>
                      <a:pt x="124" y="43"/>
                    </a:cubicBezTo>
                    <a:lnTo>
                      <a:pt x="124" y="32"/>
                    </a:lnTo>
                    <a:close/>
                    <a:moveTo>
                      <a:pt x="18" y="0"/>
                    </a:moveTo>
                    <a:cubicBezTo>
                      <a:pt x="0" y="12"/>
                      <a:pt x="0" y="12"/>
                      <a:pt x="0" y="12"/>
                    </a:cubicBezTo>
                    <a:cubicBezTo>
                      <a:pt x="18" y="33"/>
                      <a:pt x="18" y="33"/>
                      <a:pt x="18" y="33"/>
                    </a:cubicBezTo>
                    <a:cubicBezTo>
                      <a:pt x="18" y="22"/>
                      <a:pt x="18" y="22"/>
                      <a:pt x="18" y="22"/>
                    </a:cubicBezTo>
                    <a:cubicBezTo>
                      <a:pt x="30" y="24"/>
                      <a:pt x="30" y="24"/>
                      <a:pt x="30" y="24"/>
                    </a:cubicBezTo>
                    <a:cubicBezTo>
                      <a:pt x="30" y="13"/>
                      <a:pt x="30" y="13"/>
                      <a:pt x="30" y="13"/>
                    </a:cubicBezTo>
                    <a:cubicBezTo>
                      <a:pt x="18" y="11"/>
                      <a:pt x="18" y="11"/>
                      <a:pt x="18" y="11"/>
                    </a:cubicBezTo>
                    <a:lnTo>
                      <a:pt x="18" y="0"/>
                    </a:lnTo>
                    <a:close/>
                    <a:moveTo>
                      <a:pt x="145" y="59"/>
                    </a:moveTo>
                    <a:cubicBezTo>
                      <a:pt x="164" y="45"/>
                      <a:pt x="164" y="45"/>
                      <a:pt x="164" y="45"/>
                    </a:cubicBezTo>
                    <a:cubicBezTo>
                      <a:pt x="145" y="26"/>
                      <a:pt x="145" y="26"/>
                      <a:pt x="145" y="26"/>
                    </a:cubicBezTo>
                    <a:cubicBezTo>
                      <a:pt x="145" y="37"/>
                      <a:pt x="145" y="37"/>
                      <a:pt x="145" y="37"/>
                    </a:cubicBezTo>
                    <a:cubicBezTo>
                      <a:pt x="134" y="34"/>
                      <a:pt x="134" y="34"/>
                      <a:pt x="134" y="34"/>
                    </a:cubicBezTo>
                    <a:cubicBezTo>
                      <a:pt x="134" y="45"/>
                      <a:pt x="134" y="45"/>
                      <a:pt x="134" y="45"/>
                    </a:cubicBezTo>
                    <a:cubicBezTo>
                      <a:pt x="145" y="48"/>
                      <a:pt x="145" y="48"/>
                      <a:pt x="145" y="48"/>
                    </a:cubicBezTo>
                    <a:lnTo>
                      <a:pt x="145" y="59"/>
                    </a:lnTo>
                    <a:close/>
                    <a:moveTo>
                      <a:pt x="145" y="127"/>
                    </a:moveTo>
                    <a:cubicBezTo>
                      <a:pt x="134" y="124"/>
                      <a:pt x="134" y="124"/>
                      <a:pt x="134" y="124"/>
                    </a:cubicBezTo>
                    <a:cubicBezTo>
                      <a:pt x="134" y="135"/>
                      <a:pt x="134" y="135"/>
                      <a:pt x="134" y="135"/>
                    </a:cubicBezTo>
                    <a:cubicBezTo>
                      <a:pt x="145" y="137"/>
                      <a:pt x="145" y="137"/>
                      <a:pt x="145" y="137"/>
                    </a:cubicBezTo>
                    <a:cubicBezTo>
                      <a:pt x="145" y="148"/>
                      <a:pt x="145" y="148"/>
                      <a:pt x="145" y="148"/>
                    </a:cubicBezTo>
                    <a:cubicBezTo>
                      <a:pt x="164" y="136"/>
                      <a:pt x="164" y="136"/>
                      <a:pt x="164" y="136"/>
                    </a:cubicBezTo>
                    <a:cubicBezTo>
                      <a:pt x="145" y="115"/>
                      <a:pt x="145" y="115"/>
                      <a:pt x="145" y="115"/>
                    </a:cubicBezTo>
                    <a:lnTo>
                      <a:pt x="145" y="127"/>
                    </a:lnTo>
                    <a:close/>
                    <a:moveTo>
                      <a:pt x="112" y="120"/>
                    </a:moveTo>
                    <a:cubicBezTo>
                      <a:pt x="112" y="131"/>
                      <a:pt x="112" y="131"/>
                      <a:pt x="112" y="131"/>
                    </a:cubicBezTo>
                    <a:cubicBezTo>
                      <a:pt x="124" y="133"/>
                      <a:pt x="124" y="133"/>
                      <a:pt x="124" y="133"/>
                    </a:cubicBezTo>
                    <a:cubicBezTo>
                      <a:pt x="124" y="122"/>
                      <a:pt x="124" y="122"/>
                      <a:pt x="124" y="122"/>
                    </a:cubicBezTo>
                    <a:lnTo>
                      <a:pt x="112" y="120"/>
                    </a:lnTo>
                    <a:close/>
                    <a:moveTo>
                      <a:pt x="94" y="110"/>
                    </a:moveTo>
                    <a:cubicBezTo>
                      <a:pt x="101" y="121"/>
                      <a:pt x="101" y="121"/>
                      <a:pt x="101" y="121"/>
                    </a:cubicBezTo>
                    <a:cubicBezTo>
                      <a:pt x="110" y="116"/>
                      <a:pt x="110" y="116"/>
                      <a:pt x="110" y="116"/>
                    </a:cubicBezTo>
                    <a:cubicBezTo>
                      <a:pt x="103" y="106"/>
                      <a:pt x="103" y="106"/>
                      <a:pt x="103" y="106"/>
                    </a:cubicBezTo>
                    <a:lnTo>
                      <a:pt x="94" y="110"/>
                    </a:lnTo>
                    <a:close/>
                    <a:moveTo>
                      <a:pt x="94" y="43"/>
                    </a:moveTo>
                    <a:cubicBezTo>
                      <a:pt x="103" y="51"/>
                      <a:pt x="103" y="51"/>
                      <a:pt x="103" y="51"/>
                    </a:cubicBezTo>
                    <a:cubicBezTo>
                      <a:pt x="110" y="43"/>
                      <a:pt x="110" y="43"/>
                      <a:pt x="110" y="43"/>
                    </a:cubicBezTo>
                    <a:cubicBezTo>
                      <a:pt x="101" y="35"/>
                      <a:pt x="101" y="35"/>
                      <a:pt x="101" y="35"/>
                    </a:cubicBezTo>
                    <a:lnTo>
                      <a:pt x="94" y="43"/>
                    </a:lnTo>
                    <a:close/>
                    <a:moveTo>
                      <a:pt x="107" y="70"/>
                    </a:moveTo>
                    <a:cubicBezTo>
                      <a:pt x="103" y="58"/>
                      <a:pt x="93" y="49"/>
                      <a:pt x="82" y="46"/>
                    </a:cubicBezTo>
                    <a:cubicBezTo>
                      <a:pt x="68" y="44"/>
                      <a:pt x="57" y="51"/>
                      <a:pt x="55" y="63"/>
                    </a:cubicBezTo>
                    <a:cubicBezTo>
                      <a:pt x="52" y="73"/>
                      <a:pt x="58" y="86"/>
                      <a:pt x="67" y="95"/>
                    </a:cubicBezTo>
                    <a:cubicBezTo>
                      <a:pt x="77" y="103"/>
                      <a:pt x="90" y="104"/>
                      <a:pt x="99" y="99"/>
                    </a:cubicBezTo>
                    <a:cubicBezTo>
                      <a:pt x="108" y="93"/>
                      <a:pt x="111" y="81"/>
                      <a:pt x="107" y="70"/>
                    </a:cubicBezTo>
                    <a:close/>
                    <a:moveTo>
                      <a:pt x="79" y="91"/>
                    </a:moveTo>
                    <a:cubicBezTo>
                      <a:pt x="70" y="88"/>
                      <a:pt x="63" y="78"/>
                      <a:pt x="64" y="69"/>
                    </a:cubicBezTo>
                    <a:cubicBezTo>
                      <a:pt x="64" y="59"/>
                      <a:pt x="72" y="54"/>
                      <a:pt x="82" y="55"/>
                    </a:cubicBezTo>
                    <a:cubicBezTo>
                      <a:pt x="92" y="58"/>
                      <a:pt x="100" y="68"/>
                      <a:pt x="100" y="79"/>
                    </a:cubicBezTo>
                    <a:cubicBezTo>
                      <a:pt x="99" y="89"/>
                      <a:pt x="90" y="95"/>
                      <a:pt x="79" y="91"/>
                    </a:cubicBezTo>
                    <a:close/>
                  </a:path>
                </a:pathLst>
              </a:custGeom>
              <a:solidFill>
                <a:srgbClr val="741F00"/>
              </a:solidFill>
              <a:ln w="9525">
                <a:noFill/>
                <a:round/>
                <a:headEnd/>
                <a:tailEnd/>
              </a:ln>
            </p:spPr>
            <p:txBody>
              <a:bodyPr/>
              <a:lstStyle/>
              <a:p>
                <a:endParaRPr lang="en-US"/>
              </a:p>
            </p:txBody>
          </p:sp>
          <p:sp>
            <p:nvSpPr>
              <p:cNvPr id="57426" name="Freeform 112"/>
              <p:cNvSpPr>
                <a:spLocks noChangeAspect="1" noEditPoints="1"/>
              </p:cNvSpPr>
              <p:nvPr/>
            </p:nvSpPr>
            <p:spPr bwMode="auto">
              <a:xfrm>
                <a:off x="2272" y="440"/>
                <a:ext cx="329" cy="299"/>
              </a:xfrm>
              <a:custGeom>
                <a:avLst/>
                <a:gdLst>
                  <a:gd name="T0" fmla="*/ 64 w 164"/>
                  <a:gd name="T1" fmla="*/ 113 h 149"/>
                  <a:gd name="T2" fmla="*/ 61 w 164"/>
                  <a:gd name="T3" fmla="*/ 97 h 149"/>
                  <a:gd name="T4" fmla="*/ 41 w 164"/>
                  <a:gd name="T5" fmla="*/ 27 h 149"/>
                  <a:gd name="T6" fmla="*/ 52 w 164"/>
                  <a:gd name="T7" fmla="*/ 18 h 149"/>
                  <a:gd name="T8" fmla="*/ 41 w 164"/>
                  <a:gd name="T9" fmla="*/ 27 h 149"/>
                  <a:gd name="T10" fmla="*/ 52 w 164"/>
                  <a:gd name="T11" fmla="*/ 119 h 149"/>
                  <a:gd name="T12" fmla="*/ 41 w 164"/>
                  <a:gd name="T13" fmla="*/ 105 h 149"/>
                  <a:gd name="T14" fmla="*/ 70 w 164"/>
                  <a:gd name="T15" fmla="*/ 39 h 149"/>
                  <a:gd name="T16" fmla="*/ 54 w 164"/>
                  <a:gd name="T17" fmla="*/ 32 h 149"/>
                  <a:gd name="T18" fmla="*/ 70 w 164"/>
                  <a:gd name="T19" fmla="*/ 39 h 149"/>
                  <a:gd name="T20" fmla="*/ 0 w 164"/>
                  <a:gd name="T21" fmla="*/ 103 h 149"/>
                  <a:gd name="T22" fmla="*/ 19 w 164"/>
                  <a:gd name="T23" fmla="*/ 112 h 149"/>
                  <a:gd name="T24" fmla="*/ 31 w 164"/>
                  <a:gd name="T25" fmla="*/ 103 h 149"/>
                  <a:gd name="T26" fmla="*/ 19 w 164"/>
                  <a:gd name="T27" fmla="*/ 90 h 149"/>
                  <a:gd name="T28" fmla="*/ 112 w 164"/>
                  <a:gd name="T29" fmla="*/ 30 h 149"/>
                  <a:gd name="T30" fmla="*/ 124 w 164"/>
                  <a:gd name="T31" fmla="*/ 44 h 149"/>
                  <a:gd name="T32" fmla="*/ 19 w 164"/>
                  <a:gd name="T33" fmla="*/ 0 h 149"/>
                  <a:gd name="T34" fmla="*/ 19 w 164"/>
                  <a:gd name="T35" fmla="*/ 33 h 149"/>
                  <a:gd name="T36" fmla="*/ 31 w 164"/>
                  <a:gd name="T37" fmla="*/ 24 h 149"/>
                  <a:gd name="T38" fmla="*/ 19 w 164"/>
                  <a:gd name="T39" fmla="*/ 11 h 149"/>
                  <a:gd name="T40" fmla="*/ 146 w 164"/>
                  <a:gd name="T41" fmla="*/ 59 h 149"/>
                  <a:gd name="T42" fmla="*/ 146 w 164"/>
                  <a:gd name="T43" fmla="*/ 26 h 149"/>
                  <a:gd name="T44" fmla="*/ 134 w 164"/>
                  <a:gd name="T45" fmla="*/ 35 h 149"/>
                  <a:gd name="T46" fmla="*/ 146 w 164"/>
                  <a:gd name="T47" fmla="*/ 48 h 149"/>
                  <a:gd name="T48" fmla="*/ 146 w 164"/>
                  <a:gd name="T49" fmla="*/ 127 h 149"/>
                  <a:gd name="T50" fmla="*/ 134 w 164"/>
                  <a:gd name="T51" fmla="*/ 136 h 149"/>
                  <a:gd name="T52" fmla="*/ 146 w 164"/>
                  <a:gd name="T53" fmla="*/ 149 h 149"/>
                  <a:gd name="T54" fmla="*/ 146 w 164"/>
                  <a:gd name="T55" fmla="*/ 116 h 149"/>
                  <a:gd name="T56" fmla="*/ 112 w 164"/>
                  <a:gd name="T57" fmla="*/ 120 h 149"/>
                  <a:gd name="T58" fmla="*/ 124 w 164"/>
                  <a:gd name="T59" fmla="*/ 133 h 149"/>
                  <a:gd name="T60" fmla="*/ 112 w 164"/>
                  <a:gd name="T61" fmla="*/ 120 h 149"/>
                  <a:gd name="T62" fmla="*/ 101 w 164"/>
                  <a:gd name="T63" fmla="*/ 121 h 149"/>
                  <a:gd name="T64" fmla="*/ 104 w 164"/>
                  <a:gd name="T65" fmla="*/ 106 h 149"/>
                  <a:gd name="T66" fmla="*/ 94 w 164"/>
                  <a:gd name="T67" fmla="*/ 44 h 149"/>
                  <a:gd name="T68" fmla="*/ 110 w 164"/>
                  <a:gd name="T69" fmla="*/ 44 h 149"/>
                  <a:gd name="T70" fmla="*/ 94 w 164"/>
                  <a:gd name="T71" fmla="*/ 44 h 149"/>
                  <a:gd name="T72" fmla="*/ 82 w 164"/>
                  <a:gd name="T73" fmla="*/ 47 h 149"/>
                  <a:gd name="T74" fmla="*/ 68 w 164"/>
                  <a:gd name="T75" fmla="*/ 95 h 149"/>
                  <a:gd name="T76" fmla="*/ 108 w 164"/>
                  <a:gd name="T77" fmla="*/ 70 h 149"/>
                  <a:gd name="T78" fmla="*/ 64 w 164"/>
                  <a:gd name="T79" fmla="*/ 69 h 149"/>
                  <a:gd name="T80" fmla="*/ 100 w 164"/>
                  <a:gd name="T81" fmla="*/ 79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49"/>
                  <a:gd name="T125" fmla="*/ 164 w 16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49">
                    <a:moveTo>
                      <a:pt x="54" y="105"/>
                    </a:moveTo>
                    <a:cubicBezTo>
                      <a:pt x="64" y="113"/>
                      <a:pt x="64" y="113"/>
                      <a:pt x="64" y="113"/>
                    </a:cubicBezTo>
                    <a:cubicBezTo>
                      <a:pt x="70" y="105"/>
                      <a:pt x="70" y="105"/>
                      <a:pt x="70" y="105"/>
                    </a:cubicBezTo>
                    <a:cubicBezTo>
                      <a:pt x="61" y="97"/>
                      <a:pt x="61" y="97"/>
                      <a:pt x="61" y="97"/>
                    </a:cubicBezTo>
                    <a:lnTo>
                      <a:pt x="54" y="105"/>
                    </a:lnTo>
                    <a:close/>
                    <a:moveTo>
                      <a:pt x="41" y="27"/>
                    </a:moveTo>
                    <a:cubicBezTo>
                      <a:pt x="52" y="29"/>
                      <a:pt x="52" y="29"/>
                      <a:pt x="52" y="29"/>
                    </a:cubicBezTo>
                    <a:cubicBezTo>
                      <a:pt x="52" y="18"/>
                      <a:pt x="52" y="18"/>
                      <a:pt x="52" y="18"/>
                    </a:cubicBezTo>
                    <a:cubicBezTo>
                      <a:pt x="41" y="16"/>
                      <a:pt x="41" y="16"/>
                      <a:pt x="41" y="16"/>
                    </a:cubicBezTo>
                    <a:lnTo>
                      <a:pt x="41" y="27"/>
                    </a:lnTo>
                    <a:close/>
                    <a:moveTo>
                      <a:pt x="41" y="116"/>
                    </a:moveTo>
                    <a:cubicBezTo>
                      <a:pt x="52" y="119"/>
                      <a:pt x="52" y="119"/>
                      <a:pt x="52" y="119"/>
                    </a:cubicBezTo>
                    <a:cubicBezTo>
                      <a:pt x="52" y="108"/>
                      <a:pt x="52" y="108"/>
                      <a:pt x="52" y="108"/>
                    </a:cubicBezTo>
                    <a:cubicBezTo>
                      <a:pt x="41" y="105"/>
                      <a:pt x="41" y="105"/>
                      <a:pt x="41" y="105"/>
                    </a:cubicBezTo>
                    <a:lnTo>
                      <a:pt x="41" y="116"/>
                    </a:lnTo>
                    <a:close/>
                    <a:moveTo>
                      <a:pt x="70" y="39"/>
                    </a:moveTo>
                    <a:cubicBezTo>
                      <a:pt x="64" y="28"/>
                      <a:pt x="64" y="28"/>
                      <a:pt x="64" y="28"/>
                    </a:cubicBezTo>
                    <a:cubicBezTo>
                      <a:pt x="54" y="32"/>
                      <a:pt x="54" y="32"/>
                      <a:pt x="54" y="32"/>
                    </a:cubicBezTo>
                    <a:cubicBezTo>
                      <a:pt x="61" y="43"/>
                      <a:pt x="61" y="43"/>
                      <a:pt x="61" y="43"/>
                    </a:cubicBezTo>
                    <a:lnTo>
                      <a:pt x="70" y="39"/>
                    </a:lnTo>
                    <a:close/>
                    <a:moveTo>
                      <a:pt x="19" y="90"/>
                    </a:moveTo>
                    <a:cubicBezTo>
                      <a:pt x="0" y="103"/>
                      <a:pt x="0" y="103"/>
                      <a:pt x="0" y="103"/>
                    </a:cubicBezTo>
                    <a:cubicBezTo>
                      <a:pt x="19" y="123"/>
                      <a:pt x="19" y="123"/>
                      <a:pt x="19" y="123"/>
                    </a:cubicBezTo>
                    <a:cubicBezTo>
                      <a:pt x="19" y="112"/>
                      <a:pt x="19" y="112"/>
                      <a:pt x="19" y="112"/>
                    </a:cubicBezTo>
                    <a:cubicBezTo>
                      <a:pt x="31" y="114"/>
                      <a:pt x="31" y="114"/>
                      <a:pt x="31" y="114"/>
                    </a:cubicBezTo>
                    <a:cubicBezTo>
                      <a:pt x="31" y="103"/>
                      <a:pt x="31" y="103"/>
                      <a:pt x="31" y="103"/>
                    </a:cubicBezTo>
                    <a:cubicBezTo>
                      <a:pt x="19" y="101"/>
                      <a:pt x="19" y="101"/>
                      <a:pt x="19" y="101"/>
                    </a:cubicBezTo>
                    <a:lnTo>
                      <a:pt x="19" y="90"/>
                    </a:lnTo>
                    <a:close/>
                    <a:moveTo>
                      <a:pt x="124" y="33"/>
                    </a:moveTo>
                    <a:cubicBezTo>
                      <a:pt x="112" y="30"/>
                      <a:pt x="112" y="30"/>
                      <a:pt x="112" y="30"/>
                    </a:cubicBezTo>
                    <a:cubicBezTo>
                      <a:pt x="112" y="41"/>
                      <a:pt x="112" y="41"/>
                      <a:pt x="112" y="41"/>
                    </a:cubicBezTo>
                    <a:cubicBezTo>
                      <a:pt x="124" y="44"/>
                      <a:pt x="124" y="44"/>
                      <a:pt x="124" y="44"/>
                    </a:cubicBezTo>
                    <a:lnTo>
                      <a:pt x="124" y="33"/>
                    </a:lnTo>
                    <a:close/>
                    <a:moveTo>
                      <a:pt x="19" y="0"/>
                    </a:moveTo>
                    <a:cubicBezTo>
                      <a:pt x="0" y="12"/>
                      <a:pt x="0" y="12"/>
                      <a:pt x="0" y="12"/>
                    </a:cubicBezTo>
                    <a:cubicBezTo>
                      <a:pt x="19" y="33"/>
                      <a:pt x="19" y="33"/>
                      <a:pt x="19" y="33"/>
                    </a:cubicBezTo>
                    <a:cubicBezTo>
                      <a:pt x="19" y="22"/>
                      <a:pt x="19" y="22"/>
                      <a:pt x="19" y="22"/>
                    </a:cubicBezTo>
                    <a:cubicBezTo>
                      <a:pt x="31" y="24"/>
                      <a:pt x="31" y="24"/>
                      <a:pt x="31" y="24"/>
                    </a:cubicBezTo>
                    <a:cubicBezTo>
                      <a:pt x="31" y="13"/>
                      <a:pt x="31" y="13"/>
                      <a:pt x="31" y="13"/>
                    </a:cubicBezTo>
                    <a:cubicBezTo>
                      <a:pt x="19" y="11"/>
                      <a:pt x="19" y="11"/>
                      <a:pt x="19" y="11"/>
                    </a:cubicBezTo>
                    <a:lnTo>
                      <a:pt x="19" y="0"/>
                    </a:lnTo>
                    <a:close/>
                    <a:moveTo>
                      <a:pt x="146" y="59"/>
                    </a:moveTo>
                    <a:cubicBezTo>
                      <a:pt x="164" y="46"/>
                      <a:pt x="164" y="46"/>
                      <a:pt x="164" y="46"/>
                    </a:cubicBezTo>
                    <a:cubicBezTo>
                      <a:pt x="146" y="26"/>
                      <a:pt x="146" y="26"/>
                      <a:pt x="146" y="26"/>
                    </a:cubicBezTo>
                    <a:cubicBezTo>
                      <a:pt x="146" y="37"/>
                      <a:pt x="146" y="37"/>
                      <a:pt x="146" y="37"/>
                    </a:cubicBezTo>
                    <a:cubicBezTo>
                      <a:pt x="134" y="35"/>
                      <a:pt x="134" y="35"/>
                      <a:pt x="134" y="35"/>
                    </a:cubicBezTo>
                    <a:cubicBezTo>
                      <a:pt x="134" y="46"/>
                      <a:pt x="134" y="46"/>
                      <a:pt x="134" y="46"/>
                    </a:cubicBezTo>
                    <a:cubicBezTo>
                      <a:pt x="146" y="48"/>
                      <a:pt x="146" y="48"/>
                      <a:pt x="146" y="48"/>
                    </a:cubicBezTo>
                    <a:lnTo>
                      <a:pt x="146" y="59"/>
                    </a:lnTo>
                    <a:close/>
                    <a:moveTo>
                      <a:pt x="146" y="127"/>
                    </a:moveTo>
                    <a:cubicBezTo>
                      <a:pt x="134" y="125"/>
                      <a:pt x="134" y="125"/>
                      <a:pt x="134" y="125"/>
                    </a:cubicBezTo>
                    <a:cubicBezTo>
                      <a:pt x="134" y="136"/>
                      <a:pt x="134" y="136"/>
                      <a:pt x="134" y="136"/>
                    </a:cubicBezTo>
                    <a:cubicBezTo>
                      <a:pt x="146" y="138"/>
                      <a:pt x="146" y="138"/>
                      <a:pt x="146" y="138"/>
                    </a:cubicBezTo>
                    <a:cubicBezTo>
                      <a:pt x="146" y="149"/>
                      <a:pt x="146" y="149"/>
                      <a:pt x="146" y="149"/>
                    </a:cubicBezTo>
                    <a:cubicBezTo>
                      <a:pt x="164" y="137"/>
                      <a:pt x="164" y="137"/>
                      <a:pt x="164" y="137"/>
                    </a:cubicBezTo>
                    <a:cubicBezTo>
                      <a:pt x="146" y="116"/>
                      <a:pt x="146" y="116"/>
                      <a:pt x="146" y="116"/>
                    </a:cubicBezTo>
                    <a:lnTo>
                      <a:pt x="146" y="127"/>
                    </a:lnTo>
                    <a:close/>
                    <a:moveTo>
                      <a:pt x="112" y="120"/>
                    </a:moveTo>
                    <a:cubicBezTo>
                      <a:pt x="112" y="131"/>
                      <a:pt x="112" y="131"/>
                      <a:pt x="112" y="131"/>
                    </a:cubicBezTo>
                    <a:cubicBezTo>
                      <a:pt x="124" y="133"/>
                      <a:pt x="124" y="133"/>
                      <a:pt x="124" y="133"/>
                    </a:cubicBezTo>
                    <a:cubicBezTo>
                      <a:pt x="124" y="122"/>
                      <a:pt x="124" y="122"/>
                      <a:pt x="124" y="122"/>
                    </a:cubicBezTo>
                    <a:lnTo>
                      <a:pt x="112" y="120"/>
                    </a:lnTo>
                    <a:close/>
                    <a:moveTo>
                      <a:pt x="94" y="110"/>
                    </a:moveTo>
                    <a:cubicBezTo>
                      <a:pt x="101" y="121"/>
                      <a:pt x="101" y="121"/>
                      <a:pt x="101" y="121"/>
                    </a:cubicBezTo>
                    <a:cubicBezTo>
                      <a:pt x="110" y="117"/>
                      <a:pt x="110" y="117"/>
                      <a:pt x="110" y="117"/>
                    </a:cubicBezTo>
                    <a:cubicBezTo>
                      <a:pt x="104" y="106"/>
                      <a:pt x="104" y="106"/>
                      <a:pt x="104" y="106"/>
                    </a:cubicBezTo>
                    <a:lnTo>
                      <a:pt x="94" y="110"/>
                    </a:lnTo>
                    <a:close/>
                    <a:moveTo>
                      <a:pt x="94" y="44"/>
                    </a:moveTo>
                    <a:cubicBezTo>
                      <a:pt x="104" y="52"/>
                      <a:pt x="104" y="52"/>
                      <a:pt x="104" y="52"/>
                    </a:cubicBezTo>
                    <a:cubicBezTo>
                      <a:pt x="110" y="44"/>
                      <a:pt x="110" y="44"/>
                      <a:pt x="110" y="44"/>
                    </a:cubicBezTo>
                    <a:cubicBezTo>
                      <a:pt x="101" y="36"/>
                      <a:pt x="101" y="36"/>
                      <a:pt x="101" y="36"/>
                    </a:cubicBezTo>
                    <a:lnTo>
                      <a:pt x="94" y="44"/>
                    </a:lnTo>
                    <a:close/>
                    <a:moveTo>
                      <a:pt x="108" y="70"/>
                    </a:moveTo>
                    <a:cubicBezTo>
                      <a:pt x="104" y="58"/>
                      <a:pt x="94" y="49"/>
                      <a:pt x="82" y="47"/>
                    </a:cubicBezTo>
                    <a:cubicBezTo>
                      <a:pt x="69" y="44"/>
                      <a:pt x="58" y="51"/>
                      <a:pt x="55" y="63"/>
                    </a:cubicBezTo>
                    <a:cubicBezTo>
                      <a:pt x="53" y="74"/>
                      <a:pt x="58" y="87"/>
                      <a:pt x="68" y="95"/>
                    </a:cubicBezTo>
                    <a:cubicBezTo>
                      <a:pt x="78" y="103"/>
                      <a:pt x="91" y="105"/>
                      <a:pt x="99" y="99"/>
                    </a:cubicBezTo>
                    <a:cubicBezTo>
                      <a:pt x="108" y="93"/>
                      <a:pt x="112" y="82"/>
                      <a:pt x="108" y="70"/>
                    </a:cubicBezTo>
                    <a:close/>
                    <a:moveTo>
                      <a:pt x="80" y="92"/>
                    </a:moveTo>
                    <a:cubicBezTo>
                      <a:pt x="70" y="89"/>
                      <a:pt x="63" y="78"/>
                      <a:pt x="64" y="69"/>
                    </a:cubicBezTo>
                    <a:cubicBezTo>
                      <a:pt x="65" y="60"/>
                      <a:pt x="72" y="55"/>
                      <a:pt x="82" y="56"/>
                    </a:cubicBezTo>
                    <a:cubicBezTo>
                      <a:pt x="93" y="59"/>
                      <a:pt x="101" y="69"/>
                      <a:pt x="100" y="79"/>
                    </a:cubicBezTo>
                    <a:cubicBezTo>
                      <a:pt x="99" y="89"/>
                      <a:pt x="90" y="95"/>
                      <a:pt x="80" y="92"/>
                    </a:cubicBezTo>
                    <a:close/>
                  </a:path>
                </a:pathLst>
              </a:custGeom>
              <a:solidFill>
                <a:srgbClr val="FFFFFF"/>
              </a:solidFill>
              <a:ln w="9525">
                <a:noFill/>
                <a:round/>
                <a:headEnd/>
                <a:tailEnd/>
              </a:ln>
            </p:spPr>
            <p:txBody>
              <a:bodyPr/>
              <a:lstStyle/>
              <a:p>
                <a:endParaRPr lang="en-US"/>
              </a:p>
            </p:txBody>
          </p:sp>
        </p:grpSp>
        <p:sp>
          <p:nvSpPr>
            <p:cNvPr id="57418" name="Text Box 113"/>
            <p:cNvSpPr txBox="1">
              <a:spLocks noChangeArrowheads="1"/>
            </p:cNvSpPr>
            <p:nvPr/>
          </p:nvSpPr>
          <p:spPr bwMode="gray">
            <a:xfrm>
              <a:off x="2412" y="2439"/>
              <a:ext cx="32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MME</a:t>
              </a:r>
            </a:p>
          </p:txBody>
        </p:sp>
      </p:grpSp>
      <p:cxnSp>
        <p:nvCxnSpPr>
          <p:cNvPr id="57365" name="AutoShape 114"/>
          <p:cNvCxnSpPr>
            <a:cxnSpLocks noChangeShapeType="1"/>
            <a:stCxn id="57416" idx="0"/>
            <a:endCxn id="57396" idx="16"/>
          </p:cNvCxnSpPr>
          <p:nvPr/>
        </p:nvCxnSpPr>
        <p:spPr bwMode="auto">
          <a:xfrm>
            <a:off x="4029075" y="1858963"/>
            <a:ext cx="928688" cy="1314450"/>
          </a:xfrm>
          <a:prstGeom prst="straightConnector1">
            <a:avLst/>
          </a:prstGeom>
          <a:noFill/>
          <a:ln w="28575">
            <a:solidFill>
              <a:srgbClr val="0099CC"/>
            </a:solidFill>
            <a:round/>
            <a:headEnd/>
            <a:tailEnd/>
          </a:ln>
        </p:spPr>
      </p:cxnSp>
      <p:grpSp>
        <p:nvGrpSpPr>
          <p:cNvPr id="21" name="Group 115"/>
          <p:cNvGrpSpPr>
            <a:grpSpLocks/>
          </p:cNvGrpSpPr>
          <p:nvPr/>
        </p:nvGrpSpPr>
        <p:grpSpPr bwMode="auto">
          <a:xfrm>
            <a:off x="3733800" y="1552575"/>
            <a:ext cx="590550" cy="581025"/>
            <a:chOff x="2308" y="1344"/>
            <a:chExt cx="372" cy="366"/>
          </a:xfrm>
        </p:grpSpPr>
        <p:pic>
          <p:nvPicPr>
            <p:cNvPr id="57415" name="Picture 116" descr="图片80"/>
            <p:cNvPicPr>
              <a:picLocks noChangeAspect="1" noChangeArrowheads="1"/>
            </p:cNvPicPr>
            <p:nvPr/>
          </p:nvPicPr>
          <p:blipFill>
            <a:blip r:embed="rId6" cstate="print"/>
            <a:srcRect/>
            <a:stretch>
              <a:fillRect/>
            </a:stretch>
          </p:blipFill>
          <p:spPr bwMode="auto">
            <a:xfrm>
              <a:off x="2400" y="1344"/>
              <a:ext cx="231" cy="240"/>
            </a:xfrm>
            <a:prstGeom prst="rect">
              <a:avLst/>
            </a:prstGeom>
            <a:noFill/>
            <a:ln w="9525">
              <a:noFill/>
              <a:miter lim="800000"/>
              <a:headEnd/>
              <a:tailEnd/>
            </a:ln>
          </p:spPr>
        </p:pic>
        <p:sp>
          <p:nvSpPr>
            <p:cNvPr id="57416" name="Text Box 117"/>
            <p:cNvSpPr txBox="1">
              <a:spLocks noChangeArrowheads="1"/>
            </p:cNvSpPr>
            <p:nvPr/>
          </p:nvSpPr>
          <p:spPr bwMode="gray">
            <a:xfrm>
              <a:off x="2308" y="1537"/>
              <a:ext cx="372"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SGSN</a:t>
              </a:r>
            </a:p>
          </p:txBody>
        </p:sp>
      </p:grpSp>
      <p:cxnSp>
        <p:nvCxnSpPr>
          <p:cNvPr id="57367" name="AutoShape 118"/>
          <p:cNvCxnSpPr>
            <a:cxnSpLocks noChangeShapeType="1"/>
            <a:stCxn id="57396" idx="23"/>
            <a:endCxn id="57414" idx="16"/>
          </p:cNvCxnSpPr>
          <p:nvPr/>
        </p:nvCxnSpPr>
        <p:spPr bwMode="auto">
          <a:xfrm>
            <a:off x="5103813" y="3168650"/>
            <a:ext cx="481012" cy="4763"/>
          </a:xfrm>
          <a:prstGeom prst="straightConnector1">
            <a:avLst/>
          </a:prstGeom>
          <a:noFill/>
          <a:ln w="19050">
            <a:solidFill>
              <a:srgbClr val="000000"/>
            </a:solidFill>
            <a:round/>
            <a:headEnd/>
            <a:tailEnd/>
          </a:ln>
        </p:spPr>
      </p:cxnSp>
      <p:grpSp>
        <p:nvGrpSpPr>
          <p:cNvPr id="22" name="Group 119"/>
          <p:cNvGrpSpPr>
            <a:grpSpLocks/>
          </p:cNvGrpSpPr>
          <p:nvPr/>
        </p:nvGrpSpPr>
        <p:grpSpPr bwMode="auto">
          <a:xfrm>
            <a:off x="5448300" y="3036888"/>
            <a:ext cx="514350" cy="552450"/>
            <a:chOff x="3309" y="1872"/>
            <a:chExt cx="324" cy="348"/>
          </a:xfrm>
        </p:grpSpPr>
        <p:grpSp>
          <p:nvGrpSpPr>
            <p:cNvPr id="23" name="Group 120"/>
            <p:cNvGrpSpPr>
              <a:grpSpLocks noChangeAspect="1"/>
            </p:cNvGrpSpPr>
            <p:nvPr/>
          </p:nvGrpSpPr>
          <p:grpSpPr bwMode="auto">
            <a:xfrm>
              <a:off x="3360" y="1872"/>
              <a:ext cx="231" cy="241"/>
              <a:chOff x="1409" y="340"/>
              <a:chExt cx="465" cy="485"/>
            </a:xfrm>
          </p:grpSpPr>
          <p:sp>
            <p:nvSpPr>
              <p:cNvPr id="57407" name="Freeform 121"/>
              <p:cNvSpPr>
                <a:spLocks noChangeAspect="1"/>
              </p:cNvSpPr>
              <p:nvPr/>
            </p:nvSpPr>
            <p:spPr bwMode="auto">
              <a:xfrm>
                <a:off x="1794" y="404"/>
                <a:ext cx="80" cy="421"/>
              </a:xfrm>
              <a:custGeom>
                <a:avLst/>
                <a:gdLst>
                  <a:gd name="T0" fmla="*/ 39 w 40"/>
                  <a:gd name="T1" fmla="*/ 5 h 210"/>
                  <a:gd name="T2" fmla="*/ 5 w 40"/>
                  <a:gd name="T3" fmla="*/ 21 h 210"/>
                  <a:gd name="T4" fmla="*/ 0 w 40"/>
                  <a:gd name="T5" fmla="*/ 206 h 210"/>
                  <a:gd name="T6" fmla="*/ 10 w 40"/>
                  <a:gd name="T7" fmla="*/ 202 h 210"/>
                  <a:gd name="T8" fmla="*/ 36 w 40"/>
                  <a:gd name="T9" fmla="*/ 177 h 210"/>
                  <a:gd name="T10" fmla="*/ 40 w 40"/>
                  <a:gd name="T11" fmla="*/ 165 h 210"/>
                  <a:gd name="T12" fmla="*/ 40 w 40"/>
                  <a:gd name="T13" fmla="*/ 16 h 210"/>
                  <a:gd name="T14" fmla="*/ 39 w 40"/>
                  <a:gd name="T15" fmla="*/ 5 h 21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0"/>
                  <a:gd name="T26" fmla="*/ 40 w 4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0">
                    <a:moveTo>
                      <a:pt x="39" y="5"/>
                    </a:moveTo>
                    <a:cubicBezTo>
                      <a:pt x="35" y="0"/>
                      <a:pt x="5" y="21"/>
                      <a:pt x="5" y="21"/>
                    </a:cubicBezTo>
                    <a:cubicBezTo>
                      <a:pt x="0" y="206"/>
                      <a:pt x="0" y="206"/>
                      <a:pt x="0" y="206"/>
                    </a:cubicBezTo>
                    <a:cubicBezTo>
                      <a:pt x="0" y="206"/>
                      <a:pt x="1" y="210"/>
                      <a:pt x="10" y="202"/>
                    </a:cubicBezTo>
                    <a:cubicBezTo>
                      <a:pt x="17" y="195"/>
                      <a:pt x="32" y="181"/>
                      <a:pt x="36" y="177"/>
                    </a:cubicBezTo>
                    <a:cubicBezTo>
                      <a:pt x="39" y="173"/>
                      <a:pt x="40" y="174"/>
                      <a:pt x="40" y="165"/>
                    </a:cubicBezTo>
                    <a:cubicBezTo>
                      <a:pt x="40" y="16"/>
                      <a:pt x="40" y="16"/>
                      <a:pt x="40" y="16"/>
                    </a:cubicBezTo>
                    <a:cubicBezTo>
                      <a:pt x="40" y="6"/>
                      <a:pt x="39" y="6"/>
                      <a:pt x="39" y="5"/>
                    </a:cubicBezTo>
                    <a:close/>
                  </a:path>
                </a:pathLst>
              </a:custGeom>
              <a:solidFill>
                <a:srgbClr val="E38D19"/>
              </a:solidFill>
              <a:ln w="9525">
                <a:noFill/>
                <a:round/>
                <a:headEnd/>
                <a:tailEnd/>
              </a:ln>
            </p:spPr>
            <p:txBody>
              <a:bodyPr/>
              <a:lstStyle/>
              <a:p>
                <a:endParaRPr lang="en-US"/>
              </a:p>
            </p:txBody>
          </p:sp>
          <p:sp>
            <p:nvSpPr>
              <p:cNvPr id="57408" name="Freeform 122"/>
              <p:cNvSpPr>
                <a:spLocks noChangeAspect="1"/>
              </p:cNvSpPr>
              <p:nvPr/>
            </p:nvSpPr>
            <p:spPr bwMode="auto">
              <a:xfrm>
                <a:off x="1409" y="340"/>
                <a:ext cx="459" cy="112"/>
              </a:xfrm>
              <a:custGeom>
                <a:avLst/>
                <a:gdLst>
                  <a:gd name="T0" fmla="*/ 229 w 229"/>
                  <a:gd name="T1" fmla="*/ 34 h 56"/>
                  <a:gd name="T2" fmla="*/ 198 w 229"/>
                  <a:gd name="T3" fmla="*/ 56 h 56"/>
                  <a:gd name="T4" fmla="*/ 7 w 229"/>
                  <a:gd name="T5" fmla="*/ 20 h 56"/>
                  <a:gd name="T6" fmla="*/ 1 w 229"/>
                  <a:gd name="T7" fmla="*/ 25 h 56"/>
                  <a:gd name="T8" fmla="*/ 4 w 229"/>
                  <a:gd name="T9" fmla="*/ 17 h 56"/>
                  <a:gd name="T10" fmla="*/ 29 w 229"/>
                  <a:gd name="T11" fmla="*/ 2 h 56"/>
                  <a:gd name="T12" fmla="*/ 33 w 229"/>
                  <a:gd name="T13" fmla="*/ 1 h 56"/>
                  <a:gd name="T14" fmla="*/ 221 w 229"/>
                  <a:gd name="T15" fmla="*/ 32 h 56"/>
                  <a:gd name="T16" fmla="*/ 229 w 229"/>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6"/>
                  <a:gd name="T29" fmla="*/ 229 w 22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6">
                    <a:moveTo>
                      <a:pt x="229" y="34"/>
                    </a:moveTo>
                    <a:cubicBezTo>
                      <a:pt x="198" y="56"/>
                      <a:pt x="198" y="56"/>
                      <a:pt x="198" y="56"/>
                    </a:cubicBezTo>
                    <a:cubicBezTo>
                      <a:pt x="86" y="36"/>
                      <a:pt x="17" y="22"/>
                      <a:pt x="7" y="20"/>
                    </a:cubicBezTo>
                    <a:cubicBezTo>
                      <a:pt x="2" y="19"/>
                      <a:pt x="1" y="25"/>
                      <a:pt x="1" y="25"/>
                    </a:cubicBezTo>
                    <a:cubicBezTo>
                      <a:pt x="1" y="25"/>
                      <a:pt x="0" y="20"/>
                      <a:pt x="4" y="17"/>
                    </a:cubicBezTo>
                    <a:cubicBezTo>
                      <a:pt x="7" y="15"/>
                      <a:pt x="22" y="6"/>
                      <a:pt x="29" y="2"/>
                    </a:cubicBezTo>
                    <a:cubicBezTo>
                      <a:pt x="31" y="0"/>
                      <a:pt x="33" y="1"/>
                      <a:pt x="33" y="1"/>
                    </a:cubicBezTo>
                    <a:cubicBezTo>
                      <a:pt x="33" y="1"/>
                      <a:pt x="218" y="32"/>
                      <a:pt x="221" y="32"/>
                    </a:cubicBezTo>
                    <a:cubicBezTo>
                      <a:pt x="228" y="34"/>
                      <a:pt x="229" y="34"/>
                      <a:pt x="229" y="34"/>
                    </a:cubicBezTo>
                    <a:close/>
                  </a:path>
                </a:pathLst>
              </a:custGeom>
              <a:solidFill>
                <a:srgbClr val="F6B148"/>
              </a:solidFill>
              <a:ln w="9525">
                <a:noFill/>
                <a:round/>
                <a:headEnd/>
                <a:tailEnd/>
              </a:ln>
            </p:spPr>
            <p:txBody>
              <a:bodyPr/>
              <a:lstStyle/>
              <a:p>
                <a:endParaRPr lang="en-US"/>
              </a:p>
            </p:txBody>
          </p:sp>
          <p:sp>
            <p:nvSpPr>
              <p:cNvPr id="57409" name="Freeform 123"/>
              <p:cNvSpPr>
                <a:spLocks noChangeAspect="1"/>
              </p:cNvSpPr>
              <p:nvPr/>
            </p:nvSpPr>
            <p:spPr bwMode="auto">
              <a:xfrm>
                <a:off x="1788" y="408"/>
                <a:ext cx="86" cy="58"/>
              </a:xfrm>
              <a:custGeom>
                <a:avLst/>
                <a:gdLst>
                  <a:gd name="T0" fmla="*/ 0 w 43"/>
                  <a:gd name="T1" fmla="*/ 21 h 29"/>
                  <a:gd name="T2" fmla="*/ 38 w 43"/>
                  <a:gd name="T3" fmla="*/ 0 h 29"/>
                  <a:gd name="T4" fmla="*/ 43 w 43"/>
                  <a:gd name="T5" fmla="*/ 6 h 29"/>
                  <a:gd name="T6" fmla="*/ 7 w 43"/>
                  <a:gd name="T7" fmla="*/ 29 h 29"/>
                  <a:gd name="T8" fmla="*/ 0 w 43"/>
                  <a:gd name="T9" fmla="*/ 21 h 29"/>
                  <a:gd name="T10" fmla="*/ 0 60000 65536"/>
                  <a:gd name="T11" fmla="*/ 0 60000 65536"/>
                  <a:gd name="T12" fmla="*/ 0 60000 65536"/>
                  <a:gd name="T13" fmla="*/ 0 60000 65536"/>
                  <a:gd name="T14" fmla="*/ 0 60000 65536"/>
                  <a:gd name="T15" fmla="*/ 0 w 43"/>
                  <a:gd name="T16" fmla="*/ 0 h 29"/>
                  <a:gd name="T17" fmla="*/ 43 w 43"/>
                  <a:gd name="T18" fmla="*/ 29 h 29"/>
                </a:gdLst>
                <a:ahLst/>
                <a:cxnLst>
                  <a:cxn ang="T10">
                    <a:pos x="T0" y="T1"/>
                  </a:cxn>
                  <a:cxn ang="T11">
                    <a:pos x="T2" y="T3"/>
                  </a:cxn>
                  <a:cxn ang="T12">
                    <a:pos x="T4" y="T5"/>
                  </a:cxn>
                  <a:cxn ang="T13">
                    <a:pos x="T6" y="T7"/>
                  </a:cxn>
                  <a:cxn ang="T14">
                    <a:pos x="T8" y="T9"/>
                  </a:cxn>
                </a:cxnLst>
                <a:rect l="T15" t="T16" r="T17" b="T18"/>
                <a:pathLst>
                  <a:path w="43" h="29">
                    <a:moveTo>
                      <a:pt x="0" y="21"/>
                    </a:moveTo>
                    <a:cubicBezTo>
                      <a:pt x="0" y="21"/>
                      <a:pt x="34" y="1"/>
                      <a:pt x="38" y="0"/>
                    </a:cubicBezTo>
                    <a:cubicBezTo>
                      <a:pt x="42" y="1"/>
                      <a:pt x="43" y="3"/>
                      <a:pt x="43" y="6"/>
                    </a:cubicBezTo>
                    <a:cubicBezTo>
                      <a:pt x="7" y="29"/>
                      <a:pt x="7" y="29"/>
                      <a:pt x="7" y="29"/>
                    </a:cubicBezTo>
                    <a:lnTo>
                      <a:pt x="0" y="21"/>
                    </a:lnTo>
                    <a:close/>
                  </a:path>
                </a:pathLst>
              </a:custGeom>
              <a:solidFill>
                <a:srgbClr val="F8C170"/>
              </a:solidFill>
              <a:ln w="9525">
                <a:noFill/>
                <a:round/>
                <a:headEnd/>
                <a:tailEnd/>
              </a:ln>
            </p:spPr>
            <p:txBody>
              <a:bodyPr/>
              <a:lstStyle/>
              <a:p>
                <a:endParaRPr lang="en-US"/>
              </a:p>
            </p:txBody>
          </p:sp>
          <p:sp>
            <p:nvSpPr>
              <p:cNvPr id="57410" name="Freeform 124"/>
              <p:cNvSpPr>
                <a:spLocks noChangeAspect="1"/>
              </p:cNvSpPr>
              <p:nvPr/>
            </p:nvSpPr>
            <p:spPr bwMode="auto">
              <a:xfrm>
                <a:off x="1411" y="378"/>
                <a:ext cx="397" cy="447"/>
              </a:xfrm>
              <a:custGeom>
                <a:avLst/>
                <a:gdLst>
                  <a:gd name="T0" fmla="*/ 192 w 198"/>
                  <a:gd name="T1" fmla="*/ 35 h 223"/>
                  <a:gd name="T2" fmla="*/ 6 w 198"/>
                  <a:gd name="T3" fmla="*/ 1 h 223"/>
                  <a:gd name="T4" fmla="*/ 0 w 198"/>
                  <a:gd name="T5" fmla="*/ 5 h 223"/>
                  <a:gd name="T6" fmla="*/ 0 w 198"/>
                  <a:gd name="T7" fmla="*/ 168 h 223"/>
                  <a:gd name="T8" fmla="*/ 6 w 198"/>
                  <a:gd name="T9" fmla="*/ 181 h 223"/>
                  <a:gd name="T10" fmla="*/ 186 w 198"/>
                  <a:gd name="T11" fmla="*/ 220 h 223"/>
                  <a:gd name="T12" fmla="*/ 197 w 198"/>
                  <a:gd name="T13" fmla="*/ 212 h 223"/>
                  <a:gd name="T14" fmla="*/ 197 w 198"/>
                  <a:gd name="T15" fmla="*/ 44 h 223"/>
                  <a:gd name="T16" fmla="*/ 192 w 198"/>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2" y="35"/>
                    </a:moveTo>
                    <a:cubicBezTo>
                      <a:pt x="85" y="16"/>
                      <a:pt x="15" y="3"/>
                      <a:pt x="6" y="1"/>
                    </a:cubicBezTo>
                    <a:cubicBezTo>
                      <a:pt x="0" y="0"/>
                      <a:pt x="0" y="5"/>
                      <a:pt x="0" y="5"/>
                    </a:cubicBezTo>
                    <a:cubicBezTo>
                      <a:pt x="0" y="5"/>
                      <a:pt x="0" y="156"/>
                      <a:pt x="0" y="168"/>
                    </a:cubicBezTo>
                    <a:cubicBezTo>
                      <a:pt x="0" y="179"/>
                      <a:pt x="1" y="179"/>
                      <a:pt x="6" y="181"/>
                    </a:cubicBezTo>
                    <a:cubicBezTo>
                      <a:pt x="9" y="182"/>
                      <a:pt x="153" y="212"/>
                      <a:pt x="186" y="220"/>
                    </a:cubicBezTo>
                    <a:cubicBezTo>
                      <a:pt x="198" y="223"/>
                      <a:pt x="197" y="216"/>
                      <a:pt x="197" y="212"/>
                    </a:cubicBezTo>
                    <a:cubicBezTo>
                      <a:pt x="197" y="212"/>
                      <a:pt x="197" y="50"/>
                      <a:pt x="197" y="44"/>
                    </a:cubicBezTo>
                    <a:cubicBezTo>
                      <a:pt x="197" y="39"/>
                      <a:pt x="194" y="35"/>
                      <a:pt x="192" y="35"/>
                    </a:cubicBezTo>
                    <a:close/>
                  </a:path>
                </a:pathLst>
              </a:custGeom>
              <a:solidFill>
                <a:srgbClr val="FACC73"/>
              </a:solidFill>
              <a:ln w="9525">
                <a:noFill/>
                <a:round/>
                <a:headEnd/>
                <a:tailEnd/>
              </a:ln>
            </p:spPr>
            <p:txBody>
              <a:bodyPr/>
              <a:lstStyle/>
              <a:p>
                <a:endParaRPr lang="en-US"/>
              </a:p>
            </p:txBody>
          </p:sp>
          <p:sp>
            <p:nvSpPr>
              <p:cNvPr id="57411" name="Freeform 125"/>
              <p:cNvSpPr>
                <a:spLocks noChangeAspect="1"/>
              </p:cNvSpPr>
              <p:nvPr/>
            </p:nvSpPr>
            <p:spPr bwMode="auto">
              <a:xfrm>
                <a:off x="1421" y="390"/>
                <a:ext cx="373" cy="417"/>
              </a:xfrm>
              <a:custGeom>
                <a:avLst/>
                <a:gdLst>
                  <a:gd name="T0" fmla="*/ 180 w 186"/>
                  <a:gd name="T1" fmla="*/ 33 h 208"/>
                  <a:gd name="T2" fmla="*/ 7 w 186"/>
                  <a:gd name="T3" fmla="*/ 1 h 208"/>
                  <a:gd name="T4" fmla="*/ 0 w 186"/>
                  <a:gd name="T5" fmla="*/ 5 h 208"/>
                  <a:gd name="T6" fmla="*/ 0 w 186"/>
                  <a:gd name="T7" fmla="*/ 156 h 208"/>
                  <a:gd name="T8" fmla="*/ 7 w 186"/>
                  <a:gd name="T9" fmla="*/ 168 h 208"/>
                  <a:gd name="T10" fmla="*/ 175 w 186"/>
                  <a:gd name="T11" fmla="*/ 205 h 208"/>
                  <a:gd name="T12" fmla="*/ 184 w 186"/>
                  <a:gd name="T13" fmla="*/ 198 h 208"/>
                  <a:gd name="T14" fmla="*/ 184 w 186"/>
                  <a:gd name="T15" fmla="*/ 41 h 208"/>
                  <a:gd name="T16" fmla="*/ 180 w 186"/>
                  <a:gd name="T17" fmla="*/ 33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80" y="33"/>
                    </a:moveTo>
                    <a:cubicBezTo>
                      <a:pt x="80" y="15"/>
                      <a:pt x="15" y="3"/>
                      <a:pt x="7" y="1"/>
                    </a:cubicBezTo>
                    <a:cubicBezTo>
                      <a:pt x="1" y="0"/>
                      <a:pt x="0" y="5"/>
                      <a:pt x="0" y="5"/>
                    </a:cubicBezTo>
                    <a:cubicBezTo>
                      <a:pt x="0" y="5"/>
                      <a:pt x="0" y="145"/>
                      <a:pt x="0" y="156"/>
                    </a:cubicBezTo>
                    <a:cubicBezTo>
                      <a:pt x="0" y="166"/>
                      <a:pt x="2" y="167"/>
                      <a:pt x="7" y="168"/>
                    </a:cubicBezTo>
                    <a:cubicBezTo>
                      <a:pt x="9" y="169"/>
                      <a:pt x="144" y="198"/>
                      <a:pt x="175" y="205"/>
                    </a:cubicBezTo>
                    <a:cubicBezTo>
                      <a:pt x="186" y="208"/>
                      <a:pt x="184" y="201"/>
                      <a:pt x="184" y="198"/>
                    </a:cubicBezTo>
                    <a:cubicBezTo>
                      <a:pt x="184" y="198"/>
                      <a:pt x="184" y="47"/>
                      <a:pt x="184" y="41"/>
                    </a:cubicBezTo>
                    <a:cubicBezTo>
                      <a:pt x="184" y="37"/>
                      <a:pt x="184" y="34"/>
                      <a:pt x="180" y="33"/>
                    </a:cubicBezTo>
                    <a:close/>
                  </a:path>
                </a:pathLst>
              </a:custGeom>
              <a:solidFill>
                <a:srgbClr val="F5AC3C"/>
              </a:solidFill>
              <a:ln w="9525">
                <a:noFill/>
                <a:round/>
                <a:headEnd/>
                <a:tailEnd/>
              </a:ln>
            </p:spPr>
            <p:txBody>
              <a:bodyPr/>
              <a:lstStyle/>
              <a:p>
                <a:endParaRPr lang="en-US"/>
              </a:p>
            </p:txBody>
          </p:sp>
          <p:sp>
            <p:nvSpPr>
              <p:cNvPr id="57412" name="Freeform 126"/>
              <p:cNvSpPr>
                <a:spLocks noChangeAspect="1" noEditPoints="1"/>
              </p:cNvSpPr>
              <p:nvPr/>
            </p:nvSpPr>
            <p:spPr bwMode="auto">
              <a:xfrm>
                <a:off x="1421" y="390"/>
                <a:ext cx="373" cy="415"/>
              </a:xfrm>
              <a:custGeom>
                <a:avLst/>
                <a:gdLst>
                  <a:gd name="T0" fmla="*/ 2 w 186"/>
                  <a:gd name="T1" fmla="*/ 2 h 207"/>
                  <a:gd name="T2" fmla="*/ 0 w 186"/>
                  <a:gd name="T3" fmla="*/ 5 h 207"/>
                  <a:gd name="T4" fmla="*/ 0 w 186"/>
                  <a:gd name="T5" fmla="*/ 156 h 207"/>
                  <a:gd name="T6" fmla="*/ 6 w 186"/>
                  <a:gd name="T7" fmla="*/ 169 h 207"/>
                  <a:gd name="T8" fmla="*/ 68 w 186"/>
                  <a:gd name="T9" fmla="*/ 183 h 207"/>
                  <a:gd name="T10" fmla="*/ 175 w 186"/>
                  <a:gd name="T11" fmla="*/ 206 h 207"/>
                  <a:gd name="T12" fmla="*/ 182 w 186"/>
                  <a:gd name="T13" fmla="*/ 206 h 207"/>
                  <a:gd name="T14" fmla="*/ 185 w 186"/>
                  <a:gd name="T15" fmla="*/ 198 h 207"/>
                  <a:gd name="T16" fmla="*/ 185 w 186"/>
                  <a:gd name="T17" fmla="*/ 41 h 207"/>
                  <a:gd name="T18" fmla="*/ 180 w 186"/>
                  <a:gd name="T19" fmla="*/ 32 h 207"/>
                  <a:gd name="T20" fmla="*/ 180 w 186"/>
                  <a:gd name="T21" fmla="*/ 32 h 207"/>
                  <a:gd name="T22" fmla="*/ 7 w 186"/>
                  <a:gd name="T23" fmla="*/ 1 h 207"/>
                  <a:gd name="T24" fmla="*/ 2 w 186"/>
                  <a:gd name="T25" fmla="*/ 2 h 207"/>
                  <a:gd name="T26" fmla="*/ 175 w 186"/>
                  <a:gd name="T27" fmla="*/ 205 h 207"/>
                  <a:gd name="T28" fmla="*/ 68 w 186"/>
                  <a:gd name="T29" fmla="*/ 181 h 207"/>
                  <a:gd name="T30" fmla="*/ 7 w 186"/>
                  <a:gd name="T31" fmla="*/ 168 h 207"/>
                  <a:gd name="T32" fmla="*/ 1 w 186"/>
                  <a:gd name="T33" fmla="*/ 156 h 207"/>
                  <a:gd name="T34" fmla="*/ 1 w 186"/>
                  <a:gd name="T35" fmla="*/ 5 h 207"/>
                  <a:gd name="T36" fmla="*/ 2 w 186"/>
                  <a:gd name="T37" fmla="*/ 3 h 207"/>
                  <a:gd name="T38" fmla="*/ 7 w 186"/>
                  <a:gd name="T39" fmla="*/ 2 h 207"/>
                  <a:gd name="T40" fmla="*/ 180 w 186"/>
                  <a:gd name="T41" fmla="*/ 34 h 207"/>
                  <a:gd name="T42" fmla="*/ 183 w 186"/>
                  <a:gd name="T43" fmla="*/ 41 h 207"/>
                  <a:gd name="T44" fmla="*/ 184 w 186"/>
                  <a:gd name="T45" fmla="*/ 198 h 207"/>
                  <a:gd name="T46" fmla="*/ 181 w 186"/>
                  <a:gd name="T47" fmla="*/ 205 h 207"/>
                  <a:gd name="T48" fmla="*/ 175 w 186"/>
                  <a:gd name="T49" fmla="*/ 205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07"/>
                  <a:gd name="T77" fmla="*/ 186 w 186"/>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07">
                    <a:moveTo>
                      <a:pt x="2" y="2"/>
                    </a:moveTo>
                    <a:cubicBezTo>
                      <a:pt x="0" y="3"/>
                      <a:pt x="0" y="5"/>
                      <a:pt x="0" y="5"/>
                    </a:cubicBezTo>
                    <a:cubicBezTo>
                      <a:pt x="0" y="156"/>
                      <a:pt x="0" y="156"/>
                      <a:pt x="0" y="156"/>
                    </a:cubicBezTo>
                    <a:cubicBezTo>
                      <a:pt x="0" y="166"/>
                      <a:pt x="1" y="167"/>
                      <a:pt x="6" y="169"/>
                    </a:cubicBezTo>
                    <a:cubicBezTo>
                      <a:pt x="8" y="169"/>
                      <a:pt x="31" y="174"/>
                      <a:pt x="68" y="183"/>
                    </a:cubicBezTo>
                    <a:cubicBezTo>
                      <a:pt x="175" y="206"/>
                      <a:pt x="175" y="206"/>
                      <a:pt x="175" y="206"/>
                    </a:cubicBezTo>
                    <a:cubicBezTo>
                      <a:pt x="177" y="207"/>
                      <a:pt x="181" y="207"/>
                      <a:pt x="182" y="206"/>
                    </a:cubicBezTo>
                    <a:cubicBezTo>
                      <a:pt x="186" y="204"/>
                      <a:pt x="185" y="198"/>
                      <a:pt x="185" y="198"/>
                    </a:cubicBezTo>
                    <a:cubicBezTo>
                      <a:pt x="185" y="41"/>
                      <a:pt x="185" y="41"/>
                      <a:pt x="185" y="41"/>
                    </a:cubicBezTo>
                    <a:cubicBezTo>
                      <a:pt x="185" y="37"/>
                      <a:pt x="184" y="33"/>
                      <a:pt x="180" y="32"/>
                    </a:cubicBezTo>
                    <a:cubicBezTo>
                      <a:pt x="180" y="32"/>
                      <a:pt x="180" y="32"/>
                      <a:pt x="180" y="32"/>
                    </a:cubicBezTo>
                    <a:cubicBezTo>
                      <a:pt x="7" y="1"/>
                      <a:pt x="7" y="1"/>
                      <a:pt x="7" y="1"/>
                    </a:cubicBezTo>
                    <a:cubicBezTo>
                      <a:pt x="5" y="0"/>
                      <a:pt x="3" y="1"/>
                      <a:pt x="2" y="2"/>
                    </a:cubicBezTo>
                    <a:close/>
                    <a:moveTo>
                      <a:pt x="175" y="205"/>
                    </a:moveTo>
                    <a:cubicBezTo>
                      <a:pt x="68" y="181"/>
                      <a:pt x="68" y="181"/>
                      <a:pt x="68" y="181"/>
                    </a:cubicBezTo>
                    <a:cubicBezTo>
                      <a:pt x="36" y="174"/>
                      <a:pt x="8" y="168"/>
                      <a:pt x="7" y="168"/>
                    </a:cubicBezTo>
                    <a:cubicBezTo>
                      <a:pt x="2" y="166"/>
                      <a:pt x="1" y="166"/>
                      <a:pt x="1" y="156"/>
                    </a:cubicBezTo>
                    <a:cubicBezTo>
                      <a:pt x="1" y="5"/>
                      <a:pt x="1" y="5"/>
                      <a:pt x="1" y="5"/>
                    </a:cubicBezTo>
                    <a:cubicBezTo>
                      <a:pt x="1" y="5"/>
                      <a:pt x="1" y="4"/>
                      <a:pt x="2" y="3"/>
                    </a:cubicBezTo>
                    <a:cubicBezTo>
                      <a:pt x="3" y="2"/>
                      <a:pt x="5" y="2"/>
                      <a:pt x="7" y="2"/>
                    </a:cubicBezTo>
                    <a:cubicBezTo>
                      <a:pt x="180" y="34"/>
                      <a:pt x="180" y="34"/>
                      <a:pt x="180" y="34"/>
                    </a:cubicBezTo>
                    <a:cubicBezTo>
                      <a:pt x="183" y="34"/>
                      <a:pt x="183" y="37"/>
                      <a:pt x="183" y="41"/>
                    </a:cubicBezTo>
                    <a:cubicBezTo>
                      <a:pt x="184" y="198"/>
                      <a:pt x="184" y="198"/>
                      <a:pt x="184" y="198"/>
                    </a:cubicBezTo>
                    <a:cubicBezTo>
                      <a:pt x="184" y="198"/>
                      <a:pt x="184" y="203"/>
                      <a:pt x="181" y="205"/>
                    </a:cubicBezTo>
                    <a:cubicBezTo>
                      <a:pt x="180" y="205"/>
                      <a:pt x="177" y="205"/>
                      <a:pt x="175" y="205"/>
                    </a:cubicBezTo>
                    <a:close/>
                  </a:path>
                </a:pathLst>
              </a:custGeom>
              <a:solidFill>
                <a:srgbClr val="BD6600"/>
              </a:solidFill>
              <a:ln w="9525">
                <a:noFill/>
                <a:round/>
                <a:headEnd/>
                <a:tailEnd/>
              </a:ln>
            </p:spPr>
            <p:txBody>
              <a:bodyPr/>
              <a:lstStyle/>
              <a:p>
                <a:endParaRPr lang="en-US"/>
              </a:p>
            </p:txBody>
          </p:sp>
          <p:sp>
            <p:nvSpPr>
              <p:cNvPr id="57413" name="Freeform 127"/>
              <p:cNvSpPr>
                <a:spLocks noChangeAspect="1" noEditPoints="1"/>
              </p:cNvSpPr>
              <p:nvPr/>
            </p:nvSpPr>
            <p:spPr bwMode="auto">
              <a:xfrm>
                <a:off x="1453" y="456"/>
                <a:ext cx="325" cy="293"/>
              </a:xfrm>
              <a:custGeom>
                <a:avLst/>
                <a:gdLst>
                  <a:gd name="T0" fmla="*/ 103 w 325"/>
                  <a:gd name="T1" fmla="*/ 235 h 293"/>
                  <a:gd name="T2" fmla="*/ 79 w 325"/>
                  <a:gd name="T3" fmla="*/ 207 h 293"/>
                  <a:gd name="T4" fmla="*/ 107 w 325"/>
                  <a:gd name="T5" fmla="*/ 207 h 293"/>
                  <a:gd name="T6" fmla="*/ 139 w 325"/>
                  <a:gd name="T7" fmla="*/ 209 h 293"/>
                  <a:gd name="T8" fmla="*/ 107 w 325"/>
                  <a:gd name="T9" fmla="*/ 207 h 293"/>
                  <a:gd name="T10" fmla="*/ 103 w 325"/>
                  <a:gd name="T11" fmla="*/ 56 h 293"/>
                  <a:gd name="T12" fmla="*/ 79 w 325"/>
                  <a:gd name="T13" fmla="*/ 30 h 293"/>
                  <a:gd name="T14" fmla="*/ 287 w 325"/>
                  <a:gd name="T15" fmla="*/ 117 h 293"/>
                  <a:gd name="T16" fmla="*/ 287 w 325"/>
                  <a:gd name="T17" fmla="*/ 50 h 293"/>
                  <a:gd name="T18" fmla="*/ 265 w 325"/>
                  <a:gd name="T19" fmla="*/ 69 h 293"/>
                  <a:gd name="T20" fmla="*/ 287 w 325"/>
                  <a:gd name="T21" fmla="*/ 95 h 293"/>
                  <a:gd name="T22" fmla="*/ 37 w 325"/>
                  <a:gd name="T23" fmla="*/ 177 h 293"/>
                  <a:gd name="T24" fmla="*/ 37 w 325"/>
                  <a:gd name="T25" fmla="*/ 243 h 293"/>
                  <a:gd name="T26" fmla="*/ 59 w 325"/>
                  <a:gd name="T27" fmla="*/ 225 h 293"/>
                  <a:gd name="T28" fmla="*/ 37 w 325"/>
                  <a:gd name="T29" fmla="*/ 199 h 293"/>
                  <a:gd name="T30" fmla="*/ 37 w 325"/>
                  <a:gd name="T31" fmla="*/ 0 h 293"/>
                  <a:gd name="T32" fmla="*/ 37 w 325"/>
                  <a:gd name="T33" fmla="*/ 65 h 293"/>
                  <a:gd name="T34" fmla="*/ 59 w 325"/>
                  <a:gd name="T35" fmla="*/ 48 h 293"/>
                  <a:gd name="T36" fmla="*/ 37 w 325"/>
                  <a:gd name="T37" fmla="*/ 20 h 293"/>
                  <a:gd name="T38" fmla="*/ 185 w 325"/>
                  <a:gd name="T39" fmla="*/ 85 h 293"/>
                  <a:gd name="T40" fmla="*/ 217 w 325"/>
                  <a:gd name="T41" fmla="*/ 87 h 293"/>
                  <a:gd name="T42" fmla="*/ 185 w 325"/>
                  <a:gd name="T43" fmla="*/ 85 h 293"/>
                  <a:gd name="T44" fmla="*/ 245 w 325"/>
                  <a:gd name="T45" fmla="*/ 87 h 293"/>
                  <a:gd name="T46" fmla="*/ 221 w 325"/>
                  <a:gd name="T47" fmla="*/ 59 h 293"/>
                  <a:gd name="T48" fmla="*/ 287 w 325"/>
                  <a:gd name="T49" fmla="*/ 251 h 293"/>
                  <a:gd name="T50" fmla="*/ 265 w 325"/>
                  <a:gd name="T51" fmla="*/ 267 h 293"/>
                  <a:gd name="T52" fmla="*/ 287 w 325"/>
                  <a:gd name="T53" fmla="*/ 293 h 293"/>
                  <a:gd name="T54" fmla="*/ 287 w 325"/>
                  <a:gd name="T55" fmla="*/ 229 h 293"/>
                  <a:gd name="T56" fmla="*/ 221 w 325"/>
                  <a:gd name="T57" fmla="*/ 259 h 293"/>
                  <a:gd name="T58" fmla="*/ 245 w 325"/>
                  <a:gd name="T59" fmla="*/ 241 h 293"/>
                  <a:gd name="T60" fmla="*/ 221 w 325"/>
                  <a:gd name="T61" fmla="*/ 259 h 293"/>
                  <a:gd name="T62" fmla="*/ 119 w 325"/>
                  <a:gd name="T63" fmla="*/ 85 h 293"/>
                  <a:gd name="T64" fmla="*/ 125 w 325"/>
                  <a:gd name="T65" fmla="*/ 54 h 293"/>
                  <a:gd name="T66" fmla="*/ 185 w 325"/>
                  <a:gd name="T67" fmla="*/ 217 h 293"/>
                  <a:gd name="T68" fmla="*/ 217 w 325"/>
                  <a:gd name="T69" fmla="*/ 231 h 293"/>
                  <a:gd name="T70" fmla="*/ 185 w 325"/>
                  <a:gd name="T71" fmla="*/ 217 h 293"/>
                  <a:gd name="T72" fmla="*/ 179 w 325"/>
                  <a:gd name="T73" fmla="*/ 201 h 293"/>
                  <a:gd name="T74" fmla="*/ 141 w 325"/>
                  <a:gd name="T75" fmla="*/ 93 h 2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293"/>
                  <a:gd name="T116" fmla="*/ 325 w 325"/>
                  <a:gd name="T117" fmla="*/ 293 h 2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293">
                    <a:moveTo>
                      <a:pt x="79" y="229"/>
                    </a:moveTo>
                    <a:lnTo>
                      <a:pt x="103" y="235"/>
                    </a:lnTo>
                    <a:lnTo>
                      <a:pt x="103" y="213"/>
                    </a:lnTo>
                    <a:lnTo>
                      <a:pt x="79" y="207"/>
                    </a:lnTo>
                    <a:lnTo>
                      <a:pt x="79" y="229"/>
                    </a:lnTo>
                    <a:close/>
                    <a:moveTo>
                      <a:pt x="107" y="207"/>
                    </a:moveTo>
                    <a:lnTo>
                      <a:pt x="125" y="223"/>
                    </a:lnTo>
                    <a:lnTo>
                      <a:pt x="139" y="209"/>
                    </a:lnTo>
                    <a:lnTo>
                      <a:pt x="119" y="193"/>
                    </a:lnTo>
                    <a:lnTo>
                      <a:pt x="107" y="207"/>
                    </a:lnTo>
                    <a:close/>
                    <a:moveTo>
                      <a:pt x="79" y="52"/>
                    </a:moveTo>
                    <a:lnTo>
                      <a:pt x="103" y="56"/>
                    </a:lnTo>
                    <a:lnTo>
                      <a:pt x="103" y="34"/>
                    </a:lnTo>
                    <a:lnTo>
                      <a:pt x="79" y="30"/>
                    </a:lnTo>
                    <a:lnTo>
                      <a:pt x="79" y="52"/>
                    </a:lnTo>
                    <a:close/>
                    <a:moveTo>
                      <a:pt x="287" y="117"/>
                    </a:moveTo>
                    <a:lnTo>
                      <a:pt x="325" y="91"/>
                    </a:lnTo>
                    <a:lnTo>
                      <a:pt x="287" y="50"/>
                    </a:lnTo>
                    <a:lnTo>
                      <a:pt x="287" y="73"/>
                    </a:lnTo>
                    <a:lnTo>
                      <a:pt x="265" y="69"/>
                    </a:lnTo>
                    <a:lnTo>
                      <a:pt x="265" y="91"/>
                    </a:lnTo>
                    <a:lnTo>
                      <a:pt x="287" y="95"/>
                    </a:lnTo>
                    <a:lnTo>
                      <a:pt x="287" y="117"/>
                    </a:lnTo>
                    <a:close/>
                    <a:moveTo>
                      <a:pt x="37" y="177"/>
                    </a:moveTo>
                    <a:lnTo>
                      <a:pt x="0" y="203"/>
                    </a:lnTo>
                    <a:lnTo>
                      <a:pt x="37" y="243"/>
                    </a:lnTo>
                    <a:lnTo>
                      <a:pt x="37" y="221"/>
                    </a:lnTo>
                    <a:lnTo>
                      <a:pt x="59" y="225"/>
                    </a:lnTo>
                    <a:lnTo>
                      <a:pt x="59" y="203"/>
                    </a:lnTo>
                    <a:lnTo>
                      <a:pt x="37" y="199"/>
                    </a:lnTo>
                    <a:lnTo>
                      <a:pt x="37" y="177"/>
                    </a:lnTo>
                    <a:close/>
                    <a:moveTo>
                      <a:pt x="37" y="0"/>
                    </a:moveTo>
                    <a:lnTo>
                      <a:pt x="0" y="22"/>
                    </a:lnTo>
                    <a:lnTo>
                      <a:pt x="37" y="65"/>
                    </a:lnTo>
                    <a:lnTo>
                      <a:pt x="37" y="42"/>
                    </a:lnTo>
                    <a:lnTo>
                      <a:pt x="59" y="48"/>
                    </a:lnTo>
                    <a:lnTo>
                      <a:pt x="59" y="26"/>
                    </a:lnTo>
                    <a:lnTo>
                      <a:pt x="37" y="20"/>
                    </a:lnTo>
                    <a:lnTo>
                      <a:pt x="37" y="0"/>
                    </a:lnTo>
                    <a:close/>
                    <a:moveTo>
                      <a:pt x="185" y="85"/>
                    </a:moveTo>
                    <a:lnTo>
                      <a:pt x="205" y="101"/>
                    </a:lnTo>
                    <a:lnTo>
                      <a:pt x="217" y="87"/>
                    </a:lnTo>
                    <a:lnTo>
                      <a:pt x="199" y="71"/>
                    </a:lnTo>
                    <a:lnTo>
                      <a:pt x="185" y="85"/>
                    </a:lnTo>
                    <a:close/>
                    <a:moveTo>
                      <a:pt x="221" y="81"/>
                    </a:moveTo>
                    <a:lnTo>
                      <a:pt x="245" y="87"/>
                    </a:lnTo>
                    <a:lnTo>
                      <a:pt x="245" y="65"/>
                    </a:lnTo>
                    <a:lnTo>
                      <a:pt x="221" y="59"/>
                    </a:lnTo>
                    <a:lnTo>
                      <a:pt x="221" y="81"/>
                    </a:lnTo>
                    <a:close/>
                    <a:moveTo>
                      <a:pt x="287" y="251"/>
                    </a:moveTo>
                    <a:lnTo>
                      <a:pt x="265" y="245"/>
                    </a:lnTo>
                    <a:lnTo>
                      <a:pt x="265" y="267"/>
                    </a:lnTo>
                    <a:lnTo>
                      <a:pt x="287" y="273"/>
                    </a:lnTo>
                    <a:lnTo>
                      <a:pt x="287" y="293"/>
                    </a:lnTo>
                    <a:lnTo>
                      <a:pt x="325" y="271"/>
                    </a:lnTo>
                    <a:lnTo>
                      <a:pt x="287" y="229"/>
                    </a:lnTo>
                    <a:lnTo>
                      <a:pt x="287" y="251"/>
                    </a:lnTo>
                    <a:close/>
                    <a:moveTo>
                      <a:pt x="221" y="259"/>
                    </a:moveTo>
                    <a:lnTo>
                      <a:pt x="245" y="263"/>
                    </a:lnTo>
                    <a:lnTo>
                      <a:pt x="245" y="241"/>
                    </a:lnTo>
                    <a:lnTo>
                      <a:pt x="221" y="237"/>
                    </a:lnTo>
                    <a:lnTo>
                      <a:pt x="221" y="259"/>
                    </a:lnTo>
                    <a:close/>
                    <a:moveTo>
                      <a:pt x="107" y="63"/>
                    </a:moveTo>
                    <a:lnTo>
                      <a:pt x="119" y="85"/>
                    </a:lnTo>
                    <a:lnTo>
                      <a:pt x="139" y="77"/>
                    </a:lnTo>
                    <a:lnTo>
                      <a:pt x="125" y="54"/>
                    </a:lnTo>
                    <a:lnTo>
                      <a:pt x="107" y="63"/>
                    </a:lnTo>
                    <a:close/>
                    <a:moveTo>
                      <a:pt x="185" y="217"/>
                    </a:moveTo>
                    <a:lnTo>
                      <a:pt x="199" y="239"/>
                    </a:lnTo>
                    <a:lnTo>
                      <a:pt x="217" y="231"/>
                    </a:lnTo>
                    <a:lnTo>
                      <a:pt x="205" y="209"/>
                    </a:lnTo>
                    <a:lnTo>
                      <a:pt x="185" y="217"/>
                    </a:lnTo>
                    <a:close/>
                    <a:moveTo>
                      <a:pt x="141" y="193"/>
                    </a:moveTo>
                    <a:lnTo>
                      <a:pt x="179" y="201"/>
                    </a:lnTo>
                    <a:lnTo>
                      <a:pt x="179" y="101"/>
                    </a:lnTo>
                    <a:lnTo>
                      <a:pt x="141" y="93"/>
                    </a:lnTo>
                    <a:lnTo>
                      <a:pt x="141" y="193"/>
                    </a:lnTo>
                    <a:close/>
                  </a:path>
                </a:pathLst>
              </a:custGeom>
              <a:solidFill>
                <a:srgbClr val="741F00"/>
              </a:solidFill>
              <a:ln w="9525">
                <a:noFill/>
                <a:round/>
                <a:headEnd/>
                <a:tailEnd/>
              </a:ln>
            </p:spPr>
            <p:txBody>
              <a:bodyPr/>
              <a:lstStyle/>
              <a:p>
                <a:endParaRPr lang="en-US"/>
              </a:p>
            </p:txBody>
          </p:sp>
          <p:sp>
            <p:nvSpPr>
              <p:cNvPr id="57414" name="Freeform 128"/>
              <p:cNvSpPr>
                <a:spLocks noChangeAspect="1" noEditPoints="1"/>
              </p:cNvSpPr>
              <p:nvPr/>
            </p:nvSpPr>
            <p:spPr bwMode="auto">
              <a:xfrm>
                <a:off x="1443" y="446"/>
                <a:ext cx="325" cy="295"/>
              </a:xfrm>
              <a:custGeom>
                <a:avLst/>
                <a:gdLst>
                  <a:gd name="T0" fmla="*/ 103 w 325"/>
                  <a:gd name="T1" fmla="*/ 235 h 295"/>
                  <a:gd name="T2" fmla="*/ 81 w 325"/>
                  <a:gd name="T3" fmla="*/ 209 h 295"/>
                  <a:gd name="T4" fmla="*/ 107 w 325"/>
                  <a:gd name="T5" fmla="*/ 209 h 295"/>
                  <a:gd name="T6" fmla="*/ 139 w 325"/>
                  <a:gd name="T7" fmla="*/ 209 h 295"/>
                  <a:gd name="T8" fmla="*/ 107 w 325"/>
                  <a:gd name="T9" fmla="*/ 209 h 295"/>
                  <a:gd name="T10" fmla="*/ 103 w 325"/>
                  <a:gd name="T11" fmla="*/ 56 h 295"/>
                  <a:gd name="T12" fmla="*/ 81 w 325"/>
                  <a:gd name="T13" fmla="*/ 30 h 295"/>
                  <a:gd name="T14" fmla="*/ 289 w 325"/>
                  <a:gd name="T15" fmla="*/ 117 h 295"/>
                  <a:gd name="T16" fmla="*/ 289 w 325"/>
                  <a:gd name="T17" fmla="*/ 52 h 295"/>
                  <a:gd name="T18" fmla="*/ 265 w 325"/>
                  <a:gd name="T19" fmla="*/ 69 h 295"/>
                  <a:gd name="T20" fmla="*/ 289 w 325"/>
                  <a:gd name="T21" fmla="*/ 95 h 295"/>
                  <a:gd name="T22" fmla="*/ 37 w 325"/>
                  <a:gd name="T23" fmla="*/ 179 h 295"/>
                  <a:gd name="T24" fmla="*/ 37 w 325"/>
                  <a:gd name="T25" fmla="*/ 243 h 295"/>
                  <a:gd name="T26" fmla="*/ 61 w 325"/>
                  <a:gd name="T27" fmla="*/ 227 h 295"/>
                  <a:gd name="T28" fmla="*/ 37 w 325"/>
                  <a:gd name="T29" fmla="*/ 201 h 295"/>
                  <a:gd name="T30" fmla="*/ 37 w 325"/>
                  <a:gd name="T31" fmla="*/ 0 h 295"/>
                  <a:gd name="T32" fmla="*/ 37 w 325"/>
                  <a:gd name="T33" fmla="*/ 66 h 295"/>
                  <a:gd name="T34" fmla="*/ 61 w 325"/>
                  <a:gd name="T35" fmla="*/ 48 h 295"/>
                  <a:gd name="T36" fmla="*/ 37 w 325"/>
                  <a:gd name="T37" fmla="*/ 22 h 295"/>
                  <a:gd name="T38" fmla="*/ 187 w 325"/>
                  <a:gd name="T39" fmla="*/ 87 h 295"/>
                  <a:gd name="T40" fmla="*/ 219 w 325"/>
                  <a:gd name="T41" fmla="*/ 87 h 295"/>
                  <a:gd name="T42" fmla="*/ 187 w 325"/>
                  <a:gd name="T43" fmla="*/ 87 h 295"/>
                  <a:gd name="T44" fmla="*/ 245 w 325"/>
                  <a:gd name="T45" fmla="*/ 87 h 295"/>
                  <a:gd name="T46" fmla="*/ 223 w 325"/>
                  <a:gd name="T47" fmla="*/ 60 h 295"/>
                  <a:gd name="T48" fmla="*/ 289 w 325"/>
                  <a:gd name="T49" fmla="*/ 251 h 295"/>
                  <a:gd name="T50" fmla="*/ 265 w 325"/>
                  <a:gd name="T51" fmla="*/ 269 h 295"/>
                  <a:gd name="T52" fmla="*/ 289 w 325"/>
                  <a:gd name="T53" fmla="*/ 295 h 295"/>
                  <a:gd name="T54" fmla="*/ 289 w 325"/>
                  <a:gd name="T55" fmla="*/ 229 h 295"/>
                  <a:gd name="T56" fmla="*/ 223 w 325"/>
                  <a:gd name="T57" fmla="*/ 259 h 295"/>
                  <a:gd name="T58" fmla="*/ 245 w 325"/>
                  <a:gd name="T59" fmla="*/ 243 h 295"/>
                  <a:gd name="T60" fmla="*/ 223 w 325"/>
                  <a:gd name="T61" fmla="*/ 259 h 295"/>
                  <a:gd name="T62" fmla="*/ 121 w 325"/>
                  <a:gd name="T63" fmla="*/ 85 h 295"/>
                  <a:gd name="T64" fmla="*/ 127 w 325"/>
                  <a:gd name="T65" fmla="*/ 54 h 295"/>
                  <a:gd name="T66" fmla="*/ 187 w 325"/>
                  <a:gd name="T67" fmla="*/ 219 h 295"/>
                  <a:gd name="T68" fmla="*/ 219 w 325"/>
                  <a:gd name="T69" fmla="*/ 231 h 295"/>
                  <a:gd name="T70" fmla="*/ 187 w 325"/>
                  <a:gd name="T71" fmla="*/ 219 h 295"/>
                  <a:gd name="T72" fmla="*/ 179 w 325"/>
                  <a:gd name="T73" fmla="*/ 203 h 295"/>
                  <a:gd name="T74" fmla="*/ 141 w 325"/>
                  <a:gd name="T75" fmla="*/ 93 h 2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295"/>
                  <a:gd name="T116" fmla="*/ 325 w 325"/>
                  <a:gd name="T117" fmla="*/ 295 h 2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295">
                    <a:moveTo>
                      <a:pt x="81" y="231"/>
                    </a:moveTo>
                    <a:lnTo>
                      <a:pt x="103" y="235"/>
                    </a:lnTo>
                    <a:lnTo>
                      <a:pt x="103" y="213"/>
                    </a:lnTo>
                    <a:lnTo>
                      <a:pt x="81" y="209"/>
                    </a:lnTo>
                    <a:lnTo>
                      <a:pt x="81" y="231"/>
                    </a:lnTo>
                    <a:close/>
                    <a:moveTo>
                      <a:pt x="107" y="209"/>
                    </a:moveTo>
                    <a:lnTo>
                      <a:pt x="127" y="225"/>
                    </a:lnTo>
                    <a:lnTo>
                      <a:pt x="139" y="209"/>
                    </a:lnTo>
                    <a:lnTo>
                      <a:pt x="121" y="193"/>
                    </a:lnTo>
                    <a:lnTo>
                      <a:pt x="107" y="209"/>
                    </a:lnTo>
                    <a:close/>
                    <a:moveTo>
                      <a:pt x="81" y="52"/>
                    </a:moveTo>
                    <a:lnTo>
                      <a:pt x="103" y="56"/>
                    </a:lnTo>
                    <a:lnTo>
                      <a:pt x="103" y="36"/>
                    </a:lnTo>
                    <a:lnTo>
                      <a:pt x="81" y="30"/>
                    </a:lnTo>
                    <a:lnTo>
                      <a:pt x="81" y="52"/>
                    </a:lnTo>
                    <a:close/>
                    <a:moveTo>
                      <a:pt x="289" y="117"/>
                    </a:moveTo>
                    <a:lnTo>
                      <a:pt x="325" y="91"/>
                    </a:lnTo>
                    <a:lnTo>
                      <a:pt x="289" y="52"/>
                    </a:lnTo>
                    <a:lnTo>
                      <a:pt x="289" y="75"/>
                    </a:lnTo>
                    <a:lnTo>
                      <a:pt x="265" y="69"/>
                    </a:lnTo>
                    <a:lnTo>
                      <a:pt x="265" y="91"/>
                    </a:lnTo>
                    <a:lnTo>
                      <a:pt x="289" y="95"/>
                    </a:lnTo>
                    <a:lnTo>
                      <a:pt x="289" y="117"/>
                    </a:lnTo>
                    <a:close/>
                    <a:moveTo>
                      <a:pt x="37" y="179"/>
                    </a:moveTo>
                    <a:lnTo>
                      <a:pt x="0" y="205"/>
                    </a:lnTo>
                    <a:lnTo>
                      <a:pt x="37" y="243"/>
                    </a:lnTo>
                    <a:lnTo>
                      <a:pt x="37" y="221"/>
                    </a:lnTo>
                    <a:lnTo>
                      <a:pt x="61" y="227"/>
                    </a:lnTo>
                    <a:lnTo>
                      <a:pt x="61" y="205"/>
                    </a:lnTo>
                    <a:lnTo>
                      <a:pt x="37" y="201"/>
                    </a:lnTo>
                    <a:lnTo>
                      <a:pt x="37" y="179"/>
                    </a:lnTo>
                    <a:close/>
                    <a:moveTo>
                      <a:pt x="37" y="0"/>
                    </a:moveTo>
                    <a:lnTo>
                      <a:pt x="0" y="24"/>
                    </a:lnTo>
                    <a:lnTo>
                      <a:pt x="37" y="66"/>
                    </a:lnTo>
                    <a:lnTo>
                      <a:pt x="37" y="44"/>
                    </a:lnTo>
                    <a:lnTo>
                      <a:pt x="61" y="48"/>
                    </a:lnTo>
                    <a:lnTo>
                      <a:pt x="61" y="26"/>
                    </a:lnTo>
                    <a:lnTo>
                      <a:pt x="37" y="22"/>
                    </a:lnTo>
                    <a:lnTo>
                      <a:pt x="37" y="0"/>
                    </a:lnTo>
                    <a:close/>
                    <a:moveTo>
                      <a:pt x="187" y="87"/>
                    </a:moveTo>
                    <a:lnTo>
                      <a:pt x="205" y="103"/>
                    </a:lnTo>
                    <a:lnTo>
                      <a:pt x="219" y="87"/>
                    </a:lnTo>
                    <a:lnTo>
                      <a:pt x="199" y="71"/>
                    </a:lnTo>
                    <a:lnTo>
                      <a:pt x="187" y="87"/>
                    </a:lnTo>
                    <a:close/>
                    <a:moveTo>
                      <a:pt x="223" y="83"/>
                    </a:moveTo>
                    <a:lnTo>
                      <a:pt x="245" y="87"/>
                    </a:lnTo>
                    <a:lnTo>
                      <a:pt x="245" y="64"/>
                    </a:lnTo>
                    <a:lnTo>
                      <a:pt x="223" y="60"/>
                    </a:lnTo>
                    <a:lnTo>
                      <a:pt x="223" y="83"/>
                    </a:lnTo>
                    <a:close/>
                    <a:moveTo>
                      <a:pt x="289" y="251"/>
                    </a:moveTo>
                    <a:lnTo>
                      <a:pt x="265" y="247"/>
                    </a:lnTo>
                    <a:lnTo>
                      <a:pt x="265" y="269"/>
                    </a:lnTo>
                    <a:lnTo>
                      <a:pt x="289" y="273"/>
                    </a:lnTo>
                    <a:lnTo>
                      <a:pt x="289" y="295"/>
                    </a:lnTo>
                    <a:lnTo>
                      <a:pt x="325" y="271"/>
                    </a:lnTo>
                    <a:lnTo>
                      <a:pt x="289" y="229"/>
                    </a:lnTo>
                    <a:lnTo>
                      <a:pt x="289" y="251"/>
                    </a:lnTo>
                    <a:close/>
                    <a:moveTo>
                      <a:pt x="223" y="259"/>
                    </a:moveTo>
                    <a:lnTo>
                      <a:pt x="245" y="265"/>
                    </a:lnTo>
                    <a:lnTo>
                      <a:pt x="245" y="243"/>
                    </a:lnTo>
                    <a:lnTo>
                      <a:pt x="223" y="239"/>
                    </a:lnTo>
                    <a:lnTo>
                      <a:pt x="223" y="259"/>
                    </a:lnTo>
                    <a:close/>
                    <a:moveTo>
                      <a:pt x="107" y="64"/>
                    </a:moveTo>
                    <a:lnTo>
                      <a:pt x="121" y="85"/>
                    </a:lnTo>
                    <a:lnTo>
                      <a:pt x="139" y="77"/>
                    </a:lnTo>
                    <a:lnTo>
                      <a:pt x="127" y="54"/>
                    </a:lnTo>
                    <a:lnTo>
                      <a:pt x="107" y="64"/>
                    </a:lnTo>
                    <a:close/>
                    <a:moveTo>
                      <a:pt x="187" y="219"/>
                    </a:moveTo>
                    <a:lnTo>
                      <a:pt x="199" y="239"/>
                    </a:lnTo>
                    <a:lnTo>
                      <a:pt x="219" y="231"/>
                    </a:lnTo>
                    <a:lnTo>
                      <a:pt x="205" y="211"/>
                    </a:lnTo>
                    <a:lnTo>
                      <a:pt x="187" y="219"/>
                    </a:lnTo>
                    <a:close/>
                    <a:moveTo>
                      <a:pt x="141" y="195"/>
                    </a:moveTo>
                    <a:lnTo>
                      <a:pt x="179" y="203"/>
                    </a:lnTo>
                    <a:lnTo>
                      <a:pt x="179" y="101"/>
                    </a:lnTo>
                    <a:lnTo>
                      <a:pt x="141" y="93"/>
                    </a:lnTo>
                    <a:lnTo>
                      <a:pt x="141" y="195"/>
                    </a:lnTo>
                    <a:close/>
                  </a:path>
                </a:pathLst>
              </a:custGeom>
              <a:solidFill>
                <a:srgbClr val="FFFFFF"/>
              </a:solidFill>
              <a:ln w="9525">
                <a:noFill/>
                <a:round/>
                <a:headEnd/>
                <a:tailEnd/>
              </a:ln>
            </p:spPr>
            <p:txBody>
              <a:bodyPr/>
              <a:lstStyle/>
              <a:p>
                <a:endParaRPr lang="en-US"/>
              </a:p>
            </p:txBody>
          </p:sp>
        </p:grpSp>
        <p:sp>
          <p:nvSpPr>
            <p:cNvPr id="57406" name="Text Box 129"/>
            <p:cNvSpPr txBox="1">
              <a:spLocks noChangeArrowheads="1"/>
            </p:cNvSpPr>
            <p:nvPr/>
          </p:nvSpPr>
          <p:spPr bwMode="gray">
            <a:xfrm>
              <a:off x="3309" y="2047"/>
              <a:ext cx="32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P-GW</a:t>
              </a:r>
            </a:p>
          </p:txBody>
        </p:sp>
      </p:grpSp>
      <p:grpSp>
        <p:nvGrpSpPr>
          <p:cNvPr id="24" name="Group 130"/>
          <p:cNvGrpSpPr>
            <a:grpSpLocks/>
          </p:cNvGrpSpPr>
          <p:nvPr/>
        </p:nvGrpSpPr>
        <p:grpSpPr bwMode="auto">
          <a:xfrm>
            <a:off x="4419600" y="2351088"/>
            <a:ext cx="444500" cy="274637"/>
            <a:chOff x="3120" y="1680"/>
            <a:chExt cx="280" cy="173"/>
          </a:xfrm>
        </p:grpSpPr>
        <p:sp>
          <p:nvSpPr>
            <p:cNvPr id="57403" name="Text Box 131"/>
            <p:cNvSpPr txBox="1">
              <a:spLocks noChangeArrowheads="1"/>
            </p:cNvSpPr>
            <p:nvPr/>
          </p:nvSpPr>
          <p:spPr bwMode="gray">
            <a:xfrm>
              <a:off x="3166" y="1680"/>
              <a:ext cx="23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S4</a:t>
              </a:r>
            </a:p>
          </p:txBody>
        </p:sp>
        <p:sp>
          <p:nvSpPr>
            <p:cNvPr id="57404" name="Line 132"/>
            <p:cNvSpPr>
              <a:spLocks noChangeShapeType="1"/>
            </p:cNvSpPr>
            <p:nvPr/>
          </p:nvSpPr>
          <p:spPr bwMode="auto">
            <a:xfrm rot="-1932473">
              <a:off x="3120" y="1807"/>
              <a:ext cx="96" cy="1"/>
            </a:xfrm>
            <a:prstGeom prst="line">
              <a:avLst/>
            </a:prstGeom>
            <a:noFill/>
            <a:ln w="28575">
              <a:solidFill>
                <a:srgbClr val="0099CC"/>
              </a:solidFill>
              <a:round/>
              <a:headEnd/>
              <a:tailEnd/>
            </a:ln>
          </p:spPr>
          <p:txBody>
            <a:bodyPr lIns="79200" tIns="39600" rIns="79200" bIns="39600">
              <a:spAutoFit/>
            </a:bodyPr>
            <a:lstStyle/>
            <a:p>
              <a:endParaRPr lang="en-US"/>
            </a:p>
          </p:txBody>
        </p:sp>
      </p:grpSp>
      <p:grpSp>
        <p:nvGrpSpPr>
          <p:cNvPr id="25" name="Group 133"/>
          <p:cNvGrpSpPr>
            <a:grpSpLocks/>
          </p:cNvGrpSpPr>
          <p:nvPr/>
        </p:nvGrpSpPr>
        <p:grpSpPr bwMode="auto">
          <a:xfrm>
            <a:off x="4264025" y="2927350"/>
            <a:ext cx="371475" cy="312738"/>
            <a:chOff x="2742" y="1771"/>
            <a:chExt cx="234" cy="197"/>
          </a:xfrm>
        </p:grpSpPr>
        <p:sp>
          <p:nvSpPr>
            <p:cNvPr id="57401" name="Text Box 134"/>
            <p:cNvSpPr txBox="1">
              <a:spLocks noChangeArrowheads="1"/>
            </p:cNvSpPr>
            <p:nvPr/>
          </p:nvSpPr>
          <p:spPr bwMode="gray">
            <a:xfrm>
              <a:off x="2742" y="1771"/>
              <a:ext cx="23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S11</a:t>
              </a:r>
            </a:p>
          </p:txBody>
        </p:sp>
        <p:sp>
          <p:nvSpPr>
            <p:cNvPr id="57402" name="Line 135"/>
            <p:cNvSpPr>
              <a:spLocks noChangeShapeType="1"/>
            </p:cNvSpPr>
            <p:nvPr/>
          </p:nvSpPr>
          <p:spPr bwMode="auto">
            <a:xfrm rot="-5400000">
              <a:off x="2808" y="1920"/>
              <a:ext cx="96" cy="0"/>
            </a:xfrm>
            <a:prstGeom prst="line">
              <a:avLst/>
            </a:prstGeom>
            <a:noFill/>
            <a:ln w="28575">
              <a:solidFill>
                <a:srgbClr val="0099CC"/>
              </a:solidFill>
              <a:round/>
              <a:headEnd/>
              <a:tailEnd/>
            </a:ln>
          </p:spPr>
          <p:txBody>
            <a:bodyPr lIns="79200" tIns="39600" rIns="79200" bIns="39600">
              <a:spAutoFit/>
            </a:bodyPr>
            <a:lstStyle/>
            <a:p>
              <a:endParaRPr lang="en-US"/>
            </a:p>
          </p:txBody>
        </p:sp>
      </p:grpSp>
      <p:grpSp>
        <p:nvGrpSpPr>
          <p:cNvPr id="26" name="Group 136"/>
          <p:cNvGrpSpPr>
            <a:grpSpLocks/>
          </p:cNvGrpSpPr>
          <p:nvPr/>
        </p:nvGrpSpPr>
        <p:grpSpPr bwMode="auto">
          <a:xfrm>
            <a:off x="3413125" y="3430588"/>
            <a:ext cx="752475" cy="368300"/>
            <a:chOff x="2166" y="2064"/>
            <a:chExt cx="474" cy="232"/>
          </a:xfrm>
        </p:grpSpPr>
        <p:sp>
          <p:nvSpPr>
            <p:cNvPr id="57399" name="Text Box 137"/>
            <p:cNvSpPr txBox="1">
              <a:spLocks noChangeArrowheads="1"/>
            </p:cNvSpPr>
            <p:nvPr/>
          </p:nvSpPr>
          <p:spPr bwMode="gray">
            <a:xfrm>
              <a:off x="2166" y="2123"/>
              <a:ext cx="47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S1-MME</a:t>
              </a:r>
            </a:p>
          </p:txBody>
        </p:sp>
        <p:sp>
          <p:nvSpPr>
            <p:cNvPr id="57400" name="Line 138"/>
            <p:cNvSpPr>
              <a:spLocks noChangeShapeType="1"/>
            </p:cNvSpPr>
            <p:nvPr/>
          </p:nvSpPr>
          <p:spPr bwMode="auto">
            <a:xfrm rot="-7332473">
              <a:off x="2160" y="2111"/>
              <a:ext cx="96" cy="1"/>
            </a:xfrm>
            <a:prstGeom prst="line">
              <a:avLst/>
            </a:prstGeom>
            <a:noFill/>
            <a:ln w="28575">
              <a:solidFill>
                <a:srgbClr val="0099CC"/>
              </a:solidFill>
              <a:round/>
              <a:headEnd/>
              <a:tailEnd/>
            </a:ln>
          </p:spPr>
          <p:txBody>
            <a:bodyPr lIns="79200" tIns="39600" rIns="79200" bIns="39600">
              <a:spAutoFit/>
            </a:bodyPr>
            <a:lstStyle/>
            <a:p>
              <a:endParaRPr lang="en-US"/>
            </a:p>
          </p:txBody>
        </p:sp>
      </p:grpSp>
      <p:grpSp>
        <p:nvGrpSpPr>
          <p:cNvPr id="27" name="Group 139"/>
          <p:cNvGrpSpPr>
            <a:grpSpLocks/>
          </p:cNvGrpSpPr>
          <p:nvPr/>
        </p:nvGrpSpPr>
        <p:grpSpPr bwMode="auto">
          <a:xfrm>
            <a:off x="6172200" y="2592388"/>
            <a:ext cx="457200" cy="368300"/>
            <a:chOff x="3888" y="1544"/>
            <a:chExt cx="288" cy="232"/>
          </a:xfrm>
        </p:grpSpPr>
        <p:sp>
          <p:nvSpPr>
            <p:cNvPr id="57397" name="Text Box 140"/>
            <p:cNvSpPr txBox="1">
              <a:spLocks noChangeArrowheads="1"/>
            </p:cNvSpPr>
            <p:nvPr/>
          </p:nvSpPr>
          <p:spPr bwMode="gray">
            <a:xfrm>
              <a:off x="3888" y="1544"/>
              <a:ext cx="288"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SGi</a:t>
              </a:r>
            </a:p>
          </p:txBody>
        </p:sp>
        <p:sp>
          <p:nvSpPr>
            <p:cNvPr id="57398" name="Line 141"/>
            <p:cNvSpPr>
              <a:spLocks noChangeShapeType="1"/>
            </p:cNvSpPr>
            <p:nvPr/>
          </p:nvSpPr>
          <p:spPr bwMode="auto">
            <a:xfrm rot="-7332473">
              <a:off x="4081" y="1727"/>
              <a:ext cx="96" cy="1"/>
            </a:xfrm>
            <a:prstGeom prst="line">
              <a:avLst/>
            </a:prstGeom>
            <a:noFill/>
            <a:ln w="28575">
              <a:solidFill>
                <a:srgbClr val="0099CC"/>
              </a:solidFill>
              <a:round/>
              <a:headEnd/>
              <a:tailEnd/>
            </a:ln>
          </p:spPr>
          <p:txBody>
            <a:bodyPr lIns="79200" tIns="39600" rIns="79200" bIns="39600">
              <a:spAutoFit/>
            </a:bodyPr>
            <a:lstStyle/>
            <a:p>
              <a:endParaRPr lang="en-US"/>
            </a:p>
          </p:txBody>
        </p:sp>
      </p:grpSp>
      <p:sp>
        <p:nvSpPr>
          <p:cNvPr id="57373" name="Freeform 142"/>
          <p:cNvSpPr>
            <a:spLocks/>
          </p:cNvSpPr>
          <p:nvPr/>
        </p:nvSpPr>
        <p:spPr bwMode="auto">
          <a:xfrm>
            <a:off x="2819400" y="3341688"/>
            <a:ext cx="2209800" cy="685800"/>
          </a:xfrm>
          <a:custGeom>
            <a:avLst/>
            <a:gdLst>
              <a:gd name="T0" fmla="*/ 0 w 1392"/>
              <a:gd name="T1" fmla="*/ 288 h 432"/>
              <a:gd name="T2" fmla="*/ 1008 w 1392"/>
              <a:gd name="T3" fmla="*/ 384 h 432"/>
              <a:gd name="T4" fmla="*/ 1392 w 1392"/>
              <a:gd name="T5" fmla="*/ 0 h 432"/>
              <a:gd name="T6" fmla="*/ 0 60000 65536"/>
              <a:gd name="T7" fmla="*/ 0 60000 65536"/>
              <a:gd name="T8" fmla="*/ 0 60000 65536"/>
              <a:gd name="T9" fmla="*/ 0 w 1392"/>
              <a:gd name="T10" fmla="*/ 0 h 432"/>
              <a:gd name="T11" fmla="*/ 1392 w 1392"/>
              <a:gd name="T12" fmla="*/ 432 h 432"/>
            </a:gdLst>
            <a:ahLst/>
            <a:cxnLst>
              <a:cxn ang="T6">
                <a:pos x="T0" y="T1"/>
              </a:cxn>
              <a:cxn ang="T7">
                <a:pos x="T2" y="T3"/>
              </a:cxn>
              <a:cxn ang="T8">
                <a:pos x="T4" y="T5"/>
              </a:cxn>
            </a:cxnLst>
            <a:rect l="T9" t="T10" r="T11" b="T12"/>
            <a:pathLst>
              <a:path w="1392" h="432">
                <a:moveTo>
                  <a:pt x="0" y="288"/>
                </a:moveTo>
                <a:cubicBezTo>
                  <a:pt x="388" y="360"/>
                  <a:pt x="776" y="432"/>
                  <a:pt x="1008" y="384"/>
                </a:cubicBezTo>
                <a:cubicBezTo>
                  <a:pt x="1240" y="336"/>
                  <a:pt x="1316" y="168"/>
                  <a:pt x="1392" y="0"/>
                </a:cubicBezTo>
              </a:path>
            </a:pathLst>
          </a:custGeom>
          <a:noFill/>
          <a:ln w="19050" cap="flat" cmpd="sng">
            <a:solidFill>
              <a:srgbClr val="000000"/>
            </a:solidFill>
            <a:prstDash val="solid"/>
            <a:round/>
            <a:headEnd type="none" w="med" len="med"/>
            <a:tailEnd type="none" w="med" len="med"/>
          </a:ln>
        </p:spPr>
        <p:txBody>
          <a:bodyPr lIns="79200" tIns="39600" rIns="79200" bIns="39600">
            <a:spAutoFit/>
          </a:bodyPr>
          <a:lstStyle/>
          <a:p>
            <a:endParaRPr lang="en-US"/>
          </a:p>
        </p:txBody>
      </p:sp>
      <p:grpSp>
        <p:nvGrpSpPr>
          <p:cNvPr id="28" name="Group 143"/>
          <p:cNvGrpSpPr>
            <a:grpSpLocks/>
          </p:cNvGrpSpPr>
          <p:nvPr/>
        </p:nvGrpSpPr>
        <p:grpSpPr bwMode="auto">
          <a:xfrm>
            <a:off x="4800600" y="3036888"/>
            <a:ext cx="514350" cy="554037"/>
            <a:chOff x="2940" y="2544"/>
            <a:chExt cx="324" cy="349"/>
          </a:xfrm>
        </p:grpSpPr>
        <p:grpSp>
          <p:nvGrpSpPr>
            <p:cNvPr id="29" name="Group 144"/>
            <p:cNvGrpSpPr>
              <a:grpSpLocks noChangeAspect="1"/>
            </p:cNvGrpSpPr>
            <p:nvPr/>
          </p:nvGrpSpPr>
          <p:grpSpPr bwMode="auto">
            <a:xfrm>
              <a:off x="3004" y="2544"/>
              <a:ext cx="231" cy="241"/>
              <a:chOff x="1409" y="340"/>
              <a:chExt cx="465" cy="485"/>
            </a:xfrm>
          </p:grpSpPr>
          <p:sp>
            <p:nvSpPr>
              <p:cNvPr id="57389" name="Freeform 145"/>
              <p:cNvSpPr>
                <a:spLocks noChangeAspect="1"/>
              </p:cNvSpPr>
              <p:nvPr/>
            </p:nvSpPr>
            <p:spPr bwMode="auto">
              <a:xfrm>
                <a:off x="1794" y="404"/>
                <a:ext cx="80" cy="421"/>
              </a:xfrm>
              <a:custGeom>
                <a:avLst/>
                <a:gdLst>
                  <a:gd name="T0" fmla="*/ 39 w 40"/>
                  <a:gd name="T1" fmla="*/ 5 h 210"/>
                  <a:gd name="T2" fmla="*/ 5 w 40"/>
                  <a:gd name="T3" fmla="*/ 21 h 210"/>
                  <a:gd name="T4" fmla="*/ 0 w 40"/>
                  <a:gd name="T5" fmla="*/ 206 h 210"/>
                  <a:gd name="T6" fmla="*/ 10 w 40"/>
                  <a:gd name="T7" fmla="*/ 202 h 210"/>
                  <a:gd name="T8" fmla="*/ 36 w 40"/>
                  <a:gd name="T9" fmla="*/ 177 h 210"/>
                  <a:gd name="T10" fmla="*/ 40 w 40"/>
                  <a:gd name="T11" fmla="*/ 165 h 210"/>
                  <a:gd name="T12" fmla="*/ 40 w 40"/>
                  <a:gd name="T13" fmla="*/ 16 h 210"/>
                  <a:gd name="T14" fmla="*/ 39 w 40"/>
                  <a:gd name="T15" fmla="*/ 5 h 21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10"/>
                  <a:gd name="T26" fmla="*/ 40 w 40"/>
                  <a:gd name="T27" fmla="*/ 210 h 2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10">
                    <a:moveTo>
                      <a:pt x="39" y="5"/>
                    </a:moveTo>
                    <a:cubicBezTo>
                      <a:pt x="35" y="0"/>
                      <a:pt x="5" y="21"/>
                      <a:pt x="5" y="21"/>
                    </a:cubicBezTo>
                    <a:cubicBezTo>
                      <a:pt x="0" y="206"/>
                      <a:pt x="0" y="206"/>
                      <a:pt x="0" y="206"/>
                    </a:cubicBezTo>
                    <a:cubicBezTo>
                      <a:pt x="0" y="206"/>
                      <a:pt x="1" y="210"/>
                      <a:pt x="10" y="202"/>
                    </a:cubicBezTo>
                    <a:cubicBezTo>
                      <a:pt x="17" y="195"/>
                      <a:pt x="32" y="181"/>
                      <a:pt x="36" y="177"/>
                    </a:cubicBezTo>
                    <a:cubicBezTo>
                      <a:pt x="39" y="173"/>
                      <a:pt x="40" y="174"/>
                      <a:pt x="40" y="165"/>
                    </a:cubicBezTo>
                    <a:cubicBezTo>
                      <a:pt x="40" y="16"/>
                      <a:pt x="40" y="16"/>
                      <a:pt x="40" y="16"/>
                    </a:cubicBezTo>
                    <a:cubicBezTo>
                      <a:pt x="40" y="6"/>
                      <a:pt x="39" y="6"/>
                      <a:pt x="39" y="5"/>
                    </a:cubicBezTo>
                    <a:close/>
                  </a:path>
                </a:pathLst>
              </a:custGeom>
              <a:solidFill>
                <a:srgbClr val="E38D19"/>
              </a:solidFill>
              <a:ln w="9525">
                <a:noFill/>
                <a:round/>
                <a:headEnd/>
                <a:tailEnd/>
              </a:ln>
            </p:spPr>
            <p:txBody>
              <a:bodyPr/>
              <a:lstStyle/>
              <a:p>
                <a:endParaRPr lang="en-US"/>
              </a:p>
            </p:txBody>
          </p:sp>
          <p:sp>
            <p:nvSpPr>
              <p:cNvPr id="57390" name="Freeform 146"/>
              <p:cNvSpPr>
                <a:spLocks noChangeAspect="1"/>
              </p:cNvSpPr>
              <p:nvPr/>
            </p:nvSpPr>
            <p:spPr bwMode="auto">
              <a:xfrm>
                <a:off x="1409" y="340"/>
                <a:ext cx="459" cy="112"/>
              </a:xfrm>
              <a:custGeom>
                <a:avLst/>
                <a:gdLst>
                  <a:gd name="T0" fmla="*/ 229 w 229"/>
                  <a:gd name="T1" fmla="*/ 34 h 56"/>
                  <a:gd name="T2" fmla="*/ 198 w 229"/>
                  <a:gd name="T3" fmla="*/ 56 h 56"/>
                  <a:gd name="T4" fmla="*/ 7 w 229"/>
                  <a:gd name="T5" fmla="*/ 20 h 56"/>
                  <a:gd name="T6" fmla="*/ 1 w 229"/>
                  <a:gd name="T7" fmla="*/ 25 h 56"/>
                  <a:gd name="T8" fmla="*/ 4 w 229"/>
                  <a:gd name="T9" fmla="*/ 17 h 56"/>
                  <a:gd name="T10" fmla="*/ 29 w 229"/>
                  <a:gd name="T11" fmla="*/ 2 h 56"/>
                  <a:gd name="T12" fmla="*/ 33 w 229"/>
                  <a:gd name="T13" fmla="*/ 1 h 56"/>
                  <a:gd name="T14" fmla="*/ 221 w 229"/>
                  <a:gd name="T15" fmla="*/ 32 h 56"/>
                  <a:gd name="T16" fmla="*/ 229 w 229"/>
                  <a:gd name="T17" fmla="*/ 34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56"/>
                  <a:gd name="T29" fmla="*/ 229 w 22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56">
                    <a:moveTo>
                      <a:pt x="229" y="34"/>
                    </a:moveTo>
                    <a:cubicBezTo>
                      <a:pt x="198" y="56"/>
                      <a:pt x="198" y="56"/>
                      <a:pt x="198" y="56"/>
                    </a:cubicBezTo>
                    <a:cubicBezTo>
                      <a:pt x="86" y="36"/>
                      <a:pt x="17" y="22"/>
                      <a:pt x="7" y="20"/>
                    </a:cubicBezTo>
                    <a:cubicBezTo>
                      <a:pt x="2" y="19"/>
                      <a:pt x="1" y="25"/>
                      <a:pt x="1" y="25"/>
                    </a:cubicBezTo>
                    <a:cubicBezTo>
                      <a:pt x="1" y="25"/>
                      <a:pt x="0" y="20"/>
                      <a:pt x="4" y="17"/>
                    </a:cubicBezTo>
                    <a:cubicBezTo>
                      <a:pt x="7" y="15"/>
                      <a:pt x="22" y="6"/>
                      <a:pt x="29" y="2"/>
                    </a:cubicBezTo>
                    <a:cubicBezTo>
                      <a:pt x="31" y="0"/>
                      <a:pt x="33" y="1"/>
                      <a:pt x="33" y="1"/>
                    </a:cubicBezTo>
                    <a:cubicBezTo>
                      <a:pt x="33" y="1"/>
                      <a:pt x="218" y="32"/>
                      <a:pt x="221" y="32"/>
                    </a:cubicBezTo>
                    <a:cubicBezTo>
                      <a:pt x="228" y="34"/>
                      <a:pt x="229" y="34"/>
                      <a:pt x="229" y="34"/>
                    </a:cubicBezTo>
                    <a:close/>
                  </a:path>
                </a:pathLst>
              </a:custGeom>
              <a:solidFill>
                <a:srgbClr val="F6B148"/>
              </a:solidFill>
              <a:ln w="9525">
                <a:noFill/>
                <a:round/>
                <a:headEnd/>
                <a:tailEnd/>
              </a:ln>
            </p:spPr>
            <p:txBody>
              <a:bodyPr/>
              <a:lstStyle/>
              <a:p>
                <a:endParaRPr lang="en-US"/>
              </a:p>
            </p:txBody>
          </p:sp>
          <p:sp>
            <p:nvSpPr>
              <p:cNvPr id="57391" name="Freeform 147"/>
              <p:cNvSpPr>
                <a:spLocks noChangeAspect="1"/>
              </p:cNvSpPr>
              <p:nvPr/>
            </p:nvSpPr>
            <p:spPr bwMode="auto">
              <a:xfrm>
                <a:off x="1788" y="408"/>
                <a:ext cx="86" cy="58"/>
              </a:xfrm>
              <a:custGeom>
                <a:avLst/>
                <a:gdLst>
                  <a:gd name="T0" fmla="*/ 0 w 43"/>
                  <a:gd name="T1" fmla="*/ 21 h 29"/>
                  <a:gd name="T2" fmla="*/ 38 w 43"/>
                  <a:gd name="T3" fmla="*/ 0 h 29"/>
                  <a:gd name="T4" fmla="*/ 43 w 43"/>
                  <a:gd name="T5" fmla="*/ 6 h 29"/>
                  <a:gd name="T6" fmla="*/ 7 w 43"/>
                  <a:gd name="T7" fmla="*/ 29 h 29"/>
                  <a:gd name="T8" fmla="*/ 0 w 43"/>
                  <a:gd name="T9" fmla="*/ 21 h 29"/>
                  <a:gd name="T10" fmla="*/ 0 60000 65536"/>
                  <a:gd name="T11" fmla="*/ 0 60000 65536"/>
                  <a:gd name="T12" fmla="*/ 0 60000 65536"/>
                  <a:gd name="T13" fmla="*/ 0 60000 65536"/>
                  <a:gd name="T14" fmla="*/ 0 60000 65536"/>
                  <a:gd name="T15" fmla="*/ 0 w 43"/>
                  <a:gd name="T16" fmla="*/ 0 h 29"/>
                  <a:gd name="T17" fmla="*/ 43 w 43"/>
                  <a:gd name="T18" fmla="*/ 29 h 29"/>
                </a:gdLst>
                <a:ahLst/>
                <a:cxnLst>
                  <a:cxn ang="T10">
                    <a:pos x="T0" y="T1"/>
                  </a:cxn>
                  <a:cxn ang="T11">
                    <a:pos x="T2" y="T3"/>
                  </a:cxn>
                  <a:cxn ang="T12">
                    <a:pos x="T4" y="T5"/>
                  </a:cxn>
                  <a:cxn ang="T13">
                    <a:pos x="T6" y="T7"/>
                  </a:cxn>
                  <a:cxn ang="T14">
                    <a:pos x="T8" y="T9"/>
                  </a:cxn>
                </a:cxnLst>
                <a:rect l="T15" t="T16" r="T17" b="T18"/>
                <a:pathLst>
                  <a:path w="43" h="29">
                    <a:moveTo>
                      <a:pt x="0" y="21"/>
                    </a:moveTo>
                    <a:cubicBezTo>
                      <a:pt x="0" y="21"/>
                      <a:pt x="34" y="1"/>
                      <a:pt x="38" y="0"/>
                    </a:cubicBezTo>
                    <a:cubicBezTo>
                      <a:pt x="42" y="1"/>
                      <a:pt x="43" y="3"/>
                      <a:pt x="43" y="6"/>
                    </a:cubicBezTo>
                    <a:cubicBezTo>
                      <a:pt x="7" y="29"/>
                      <a:pt x="7" y="29"/>
                      <a:pt x="7" y="29"/>
                    </a:cubicBezTo>
                    <a:lnTo>
                      <a:pt x="0" y="21"/>
                    </a:lnTo>
                    <a:close/>
                  </a:path>
                </a:pathLst>
              </a:custGeom>
              <a:solidFill>
                <a:srgbClr val="F8C170"/>
              </a:solidFill>
              <a:ln w="9525">
                <a:noFill/>
                <a:round/>
                <a:headEnd/>
                <a:tailEnd/>
              </a:ln>
            </p:spPr>
            <p:txBody>
              <a:bodyPr/>
              <a:lstStyle/>
              <a:p>
                <a:endParaRPr lang="en-US"/>
              </a:p>
            </p:txBody>
          </p:sp>
          <p:sp>
            <p:nvSpPr>
              <p:cNvPr id="57392" name="Freeform 148"/>
              <p:cNvSpPr>
                <a:spLocks noChangeAspect="1"/>
              </p:cNvSpPr>
              <p:nvPr/>
            </p:nvSpPr>
            <p:spPr bwMode="auto">
              <a:xfrm>
                <a:off x="1411" y="378"/>
                <a:ext cx="397" cy="447"/>
              </a:xfrm>
              <a:custGeom>
                <a:avLst/>
                <a:gdLst>
                  <a:gd name="T0" fmla="*/ 192 w 198"/>
                  <a:gd name="T1" fmla="*/ 35 h 223"/>
                  <a:gd name="T2" fmla="*/ 6 w 198"/>
                  <a:gd name="T3" fmla="*/ 1 h 223"/>
                  <a:gd name="T4" fmla="*/ 0 w 198"/>
                  <a:gd name="T5" fmla="*/ 5 h 223"/>
                  <a:gd name="T6" fmla="*/ 0 w 198"/>
                  <a:gd name="T7" fmla="*/ 168 h 223"/>
                  <a:gd name="T8" fmla="*/ 6 w 198"/>
                  <a:gd name="T9" fmla="*/ 181 h 223"/>
                  <a:gd name="T10" fmla="*/ 186 w 198"/>
                  <a:gd name="T11" fmla="*/ 220 h 223"/>
                  <a:gd name="T12" fmla="*/ 197 w 198"/>
                  <a:gd name="T13" fmla="*/ 212 h 223"/>
                  <a:gd name="T14" fmla="*/ 197 w 198"/>
                  <a:gd name="T15" fmla="*/ 44 h 223"/>
                  <a:gd name="T16" fmla="*/ 192 w 198"/>
                  <a:gd name="T17" fmla="*/ 35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223"/>
                  <a:gd name="T29" fmla="*/ 198 w 198"/>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223">
                    <a:moveTo>
                      <a:pt x="192" y="35"/>
                    </a:moveTo>
                    <a:cubicBezTo>
                      <a:pt x="85" y="16"/>
                      <a:pt x="15" y="3"/>
                      <a:pt x="6" y="1"/>
                    </a:cubicBezTo>
                    <a:cubicBezTo>
                      <a:pt x="0" y="0"/>
                      <a:pt x="0" y="5"/>
                      <a:pt x="0" y="5"/>
                    </a:cubicBezTo>
                    <a:cubicBezTo>
                      <a:pt x="0" y="5"/>
                      <a:pt x="0" y="156"/>
                      <a:pt x="0" y="168"/>
                    </a:cubicBezTo>
                    <a:cubicBezTo>
                      <a:pt x="0" y="179"/>
                      <a:pt x="1" y="179"/>
                      <a:pt x="6" y="181"/>
                    </a:cubicBezTo>
                    <a:cubicBezTo>
                      <a:pt x="9" y="182"/>
                      <a:pt x="153" y="212"/>
                      <a:pt x="186" y="220"/>
                    </a:cubicBezTo>
                    <a:cubicBezTo>
                      <a:pt x="198" y="223"/>
                      <a:pt x="197" y="216"/>
                      <a:pt x="197" y="212"/>
                    </a:cubicBezTo>
                    <a:cubicBezTo>
                      <a:pt x="197" y="212"/>
                      <a:pt x="197" y="50"/>
                      <a:pt x="197" y="44"/>
                    </a:cubicBezTo>
                    <a:cubicBezTo>
                      <a:pt x="197" y="39"/>
                      <a:pt x="194" y="35"/>
                      <a:pt x="192" y="35"/>
                    </a:cubicBezTo>
                    <a:close/>
                  </a:path>
                </a:pathLst>
              </a:custGeom>
              <a:solidFill>
                <a:srgbClr val="FACC73"/>
              </a:solidFill>
              <a:ln w="9525">
                <a:noFill/>
                <a:round/>
                <a:headEnd/>
                <a:tailEnd/>
              </a:ln>
            </p:spPr>
            <p:txBody>
              <a:bodyPr/>
              <a:lstStyle/>
              <a:p>
                <a:endParaRPr lang="en-US"/>
              </a:p>
            </p:txBody>
          </p:sp>
          <p:sp>
            <p:nvSpPr>
              <p:cNvPr id="57393" name="Freeform 149"/>
              <p:cNvSpPr>
                <a:spLocks noChangeAspect="1"/>
              </p:cNvSpPr>
              <p:nvPr/>
            </p:nvSpPr>
            <p:spPr bwMode="auto">
              <a:xfrm>
                <a:off x="1421" y="390"/>
                <a:ext cx="373" cy="417"/>
              </a:xfrm>
              <a:custGeom>
                <a:avLst/>
                <a:gdLst>
                  <a:gd name="T0" fmla="*/ 180 w 186"/>
                  <a:gd name="T1" fmla="*/ 33 h 208"/>
                  <a:gd name="T2" fmla="*/ 7 w 186"/>
                  <a:gd name="T3" fmla="*/ 1 h 208"/>
                  <a:gd name="T4" fmla="*/ 0 w 186"/>
                  <a:gd name="T5" fmla="*/ 5 h 208"/>
                  <a:gd name="T6" fmla="*/ 0 w 186"/>
                  <a:gd name="T7" fmla="*/ 156 h 208"/>
                  <a:gd name="T8" fmla="*/ 7 w 186"/>
                  <a:gd name="T9" fmla="*/ 168 h 208"/>
                  <a:gd name="T10" fmla="*/ 175 w 186"/>
                  <a:gd name="T11" fmla="*/ 205 h 208"/>
                  <a:gd name="T12" fmla="*/ 184 w 186"/>
                  <a:gd name="T13" fmla="*/ 198 h 208"/>
                  <a:gd name="T14" fmla="*/ 184 w 186"/>
                  <a:gd name="T15" fmla="*/ 41 h 208"/>
                  <a:gd name="T16" fmla="*/ 180 w 186"/>
                  <a:gd name="T17" fmla="*/ 33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6"/>
                  <a:gd name="T28" fmla="*/ 0 h 208"/>
                  <a:gd name="T29" fmla="*/ 186 w 186"/>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6" h="208">
                    <a:moveTo>
                      <a:pt x="180" y="33"/>
                    </a:moveTo>
                    <a:cubicBezTo>
                      <a:pt x="80" y="15"/>
                      <a:pt x="15" y="3"/>
                      <a:pt x="7" y="1"/>
                    </a:cubicBezTo>
                    <a:cubicBezTo>
                      <a:pt x="1" y="0"/>
                      <a:pt x="0" y="5"/>
                      <a:pt x="0" y="5"/>
                    </a:cubicBezTo>
                    <a:cubicBezTo>
                      <a:pt x="0" y="5"/>
                      <a:pt x="0" y="145"/>
                      <a:pt x="0" y="156"/>
                    </a:cubicBezTo>
                    <a:cubicBezTo>
                      <a:pt x="0" y="166"/>
                      <a:pt x="2" y="167"/>
                      <a:pt x="7" y="168"/>
                    </a:cubicBezTo>
                    <a:cubicBezTo>
                      <a:pt x="9" y="169"/>
                      <a:pt x="144" y="198"/>
                      <a:pt x="175" y="205"/>
                    </a:cubicBezTo>
                    <a:cubicBezTo>
                      <a:pt x="186" y="208"/>
                      <a:pt x="184" y="201"/>
                      <a:pt x="184" y="198"/>
                    </a:cubicBezTo>
                    <a:cubicBezTo>
                      <a:pt x="184" y="198"/>
                      <a:pt x="184" y="47"/>
                      <a:pt x="184" y="41"/>
                    </a:cubicBezTo>
                    <a:cubicBezTo>
                      <a:pt x="184" y="37"/>
                      <a:pt x="184" y="34"/>
                      <a:pt x="180" y="33"/>
                    </a:cubicBezTo>
                    <a:close/>
                  </a:path>
                </a:pathLst>
              </a:custGeom>
              <a:solidFill>
                <a:srgbClr val="F5AC3C"/>
              </a:solidFill>
              <a:ln w="9525">
                <a:noFill/>
                <a:round/>
                <a:headEnd/>
                <a:tailEnd/>
              </a:ln>
            </p:spPr>
            <p:txBody>
              <a:bodyPr/>
              <a:lstStyle/>
              <a:p>
                <a:endParaRPr lang="en-US"/>
              </a:p>
            </p:txBody>
          </p:sp>
          <p:sp>
            <p:nvSpPr>
              <p:cNvPr id="57394" name="Freeform 150"/>
              <p:cNvSpPr>
                <a:spLocks noChangeAspect="1" noEditPoints="1"/>
              </p:cNvSpPr>
              <p:nvPr/>
            </p:nvSpPr>
            <p:spPr bwMode="auto">
              <a:xfrm>
                <a:off x="1421" y="390"/>
                <a:ext cx="373" cy="415"/>
              </a:xfrm>
              <a:custGeom>
                <a:avLst/>
                <a:gdLst>
                  <a:gd name="T0" fmla="*/ 2 w 186"/>
                  <a:gd name="T1" fmla="*/ 2 h 207"/>
                  <a:gd name="T2" fmla="*/ 0 w 186"/>
                  <a:gd name="T3" fmla="*/ 5 h 207"/>
                  <a:gd name="T4" fmla="*/ 0 w 186"/>
                  <a:gd name="T5" fmla="*/ 156 h 207"/>
                  <a:gd name="T6" fmla="*/ 6 w 186"/>
                  <a:gd name="T7" fmla="*/ 169 h 207"/>
                  <a:gd name="T8" fmla="*/ 68 w 186"/>
                  <a:gd name="T9" fmla="*/ 183 h 207"/>
                  <a:gd name="T10" fmla="*/ 175 w 186"/>
                  <a:gd name="T11" fmla="*/ 206 h 207"/>
                  <a:gd name="T12" fmla="*/ 182 w 186"/>
                  <a:gd name="T13" fmla="*/ 206 h 207"/>
                  <a:gd name="T14" fmla="*/ 185 w 186"/>
                  <a:gd name="T15" fmla="*/ 198 h 207"/>
                  <a:gd name="T16" fmla="*/ 185 w 186"/>
                  <a:gd name="T17" fmla="*/ 41 h 207"/>
                  <a:gd name="T18" fmla="*/ 180 w 186"/>
                  <a:gd name="T19" fmla="*/ 32 h 207"/>
                  <a:gd name="T20" fmla="*/ 180 w 186"/>
                  <a:gd name="T21" fmla="*/ 32 h 207"/>
                  <a:gd name="T22" fmla="*/ 7 w 186"/>
                  <a:gd name="T23" fmla="*/ 1 h 207"/>
                  <a:gd name="T24" fmla="*/ 2 w 186"/>
                  <a:gd name="T25" fmla="*/ 2 h 207"/>
                  <a:gd name="T26" fmla="*/ 175 w 186"/>
                  <a:gd name="T27" fmla="*/ 205 h 207"/>
                  <a:gd name="T28" fmla="*/ 68 w 186"/>
                  <a:gd name="T29" fmla="*/ 181 h 207"/>
                  <a:gd name="T30" fmla="*/ 7 w 186"/>
                  <a:gd name="T31" fmla="*/ 168 h 207"/>
                  <a:gd name="T32" fmla="*/ 1 w 186"/>
                  <a:gd name="T33" fmla="*/ 156 h 207"/>
                  <a:gd name="T34" fmla="*/ 1 w 186"/>
                  <a:gd name="T35" fmla="*/ 5 h 207"/>
                  <a:gd name="T36" fmla="*/ 2 w 186"/>
                  <a:gd name="T37" fmla="*/ 3 h 207"/>
                  <a:gd name="T38" fmla="*/ 7 w 186"/>
                  <a:gd name="T39" fmla="*/ 2 h 207"/>
                  <a:gd name="T40" fmla="*/ 180 w 186"/>
                  <a:gd name="T41" fmla="*/ 34 h 207"/>
                  <a:gd name="T42" fmla="*/ 183 w 186"/>
                  <a:gd name="T43" fmla="*/ 41 h 207"/>
                  <a:gd name="T44" fmla="*/ 184 w 186"/>
                  <a:gd name="T45" fmla="*/ 198 h 207"/>
                  <a:gd name="T46" fmla="*/ 181 w 186"/>
                  <a:gd name="T47" fmla="*/ 205 h 207"/>
                  <a:gd name="T48" fmla="*/ 175 w 186"/>
                  <a:gd name="T49" fmla="*/ 205 h 2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207"/>
                  <a:gd name="T77" fmla="*/ 186 w 186"/>
                  <a:gd name="T78" fmla="*/ 207 h 2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207">
                    <a:moveTo>
                      <a:pt x="2" y="2"/>
                    </a:moveTo>
                    <a:cubicBezTo>
                      <a:pt x="0" y="3"/>
                      <a:pt x="0" y="5"/>
                      <a:pt x="0" y="5"/>
                    </a:cubicBezTo>
                    <a:cubicBezTo>
                      <a:pt x="0" y="156"/>
                      <a:pt x="0" y="156"/>
                      <a:pt x="0" y="156"/>
                    </a:cubicBezTo>
                    <a:cubicBezTo>
                      <a:pt x="0" y="166"/>
                      <a:pt x="1" y="167"/>
                      <a:pt x="6" y="169"/>
                    </a:cubicBezTo>
                    <a:cubicBezTo>
                      <a:pt x="8" y="169"/>
                      <a:pt x="31" y="174"/>
                      <a:pt x="68" y="183"/>
                    </a:cubicBezTo>
                    <a:cubicBezTo>
                      <a:pt x="175" y="206"/>
                      <a:pt x="175" y="206"/>
                      <a:pt x="175" y="206"/>
                    </a:cubicBezTo>
                    <a:cubicBezTo>
                      <a:pt x="177" y="207"/>
                      <a:pt x="181" y="207"/>
                      <a:pt x="182" y="206"/>
                    </a:cubicBezTo>
                    <a:cubicBezTo>
                      <a:pt x="186" y="204"/>
                      <a:pt x="185" y="198"/>
                      <a:pt x="185" y="198"/>
                    </a:cubicBezTo>
                    <a:cubicBezTo>
                      <a:pt x="185" y="41"/>
                      <a:pt x="185" y="41"/>
                      <a:pt x="185" y="41"/>
                    </a:cubicBezTo>
                    <a:cubicBezTo>
                      <a:pt x="185" y="37"/>
                      <a:pt x="184" y="33"/>
                      <a:pt x="180" y="32"/>
                    </a:cubicBezTo>
                    <a:cubicBezTo>
                      <a:pt x="180" y="32"/>
                      <a:pt x="180" y="32"/>
                      <a:pt x="180" y="32"/>
                    </a:cubicBezTo>
                    <a:cubicBezTo>
                      <a:pt x="7" y="1"/>
                      <a:pt x="7" y="1"/>
                      <a:pt x="7" y="1"/>
                    </a:cubicBezTo>
                    <a:cubicBezTo>
                      <a:pt x="5" y="0"/>
                      <a:pt x="3" y="1"/>
                      <a:pt x="2" y="2"/>
                    </a:cubicBezTo>
                    <a:close/>
                    <a:moveTo>
                      <a:pt x="175" y="205"/>
                    </a:moveTo>
                    <a:cubicBezTo>
                      <a:pt x="68" y="181"/>
                      <a:pt x="68" y="181"/>
                      <a:pt x="68" y="181"/>
                    </a:cubicBezTo>
                    <a:cubicBezTo>
                      <a:pt x="36" y="174"/>
                      <a:pt x="8" y="168"/>
                      <a:pt x="7" y="168"/>
                    </a:cubicBezTo>
                    <a:cubicBezTo>
                      <a:pt x="2" y="166"/>
                      <a:pt x="1" y="166"/>
                      <a:pt x="1" y="156"/>
                    </a:cubicBezTo>
                    <a:cubicBezTo>
                      <a:pt x="1" y="5"/>
                      <a:pt x="1" y="5"/>
                      <a:pt x="1" y="5"/>
                    </a:cubicBezTo>
                    <a:cubicBezTo>
                      <a:pt x="1" y="5"/>
                      <a:pt x="1" y="4"/>
                      <a:pt x="2" y="3"/>
                    </a:cubicBezTo>
                    <a:cubicBezTo>
                      <a:pt x="3" y="2"/>
                      <a:pt x="5" y="2"/>
                      <a:pt x="7" y="2"/>
                    </a:cubicBezTo>
                    <a:cubicBezTo>
                      <a:pt x="180" y="34"/>
                      <a:pt x="180" y="34"/>
                      <a:pt x="180" y="34"/>
                    </a:cubicBezTo>
                    <a:cubicBezTo>
                      <a:pt x="183" y="34"/>
                      <a:pt x="183" y="37"/>
                      <a:pt x="183" y="41"/>
                    </a:cubicBezTo>
                    <a:cubicBezTo>
                      <a:pt x="184" y="198"/>
                      <a:pt x="184" y="198"/>
                      <a:pt x="184" y="198"/>
                    </a:cubicBezTo>
                    <a:cubicBezTo>
                      <a:pt x="184" y="198"/>
                      <a:pt x="184" y="203"/>
                      <a:pt x="181" y="205"/>
                    </a:cubicBezTo>
                    <a:cubicBezTo>
                      <a:pt x="180" y="205"/>
                      <a:pt x="177" y="205"/>
                      <a:pt x="175" y="205"/>
                    </a:cubicBezTo>
                    <a:close/>
                  </a:path>
                </a:pathLst>
              </a:custGeom>
              <a:solidFill>
                <a:srgbClr val="BD6600"/>
              </a:solidFill>
              <a:ln w="9525">
                <a:noFill/>
                <a:round/>
                <a:headEnd/>
                <a:tailEnd/>
              </a:ln>
            </p:spPr>
            <p:txBody>
              <a:bodyPr/>
              <a:lstStyle/>
              <a:p>
                <a:endParaRPr lang="en-US"/>
              </a:p>
            </p:txBody>
          </p:sp>
          <p:sp>
            <p:nvSpPr>
              <p:cNvPr id="57395" name="Freeform 151"/>
              <p:cNvSpPr>
                <a:spLocks noChangeAspect="1" noEditPoints="1"/>
              </p:cNvSpPr>
              <p:nvPr/>
            </p:nvSpPr>
            <p:spPr bwMode="auto">
              <a:xfrm>
                <a:off x="1453" y="456"/>
                <a:ext cx="325" cy="293"/>
              </a:xfrm>
              <a:custGeom>
                <a:avLst/>
                <a:gdLst>
                  <a:gd name="T0" fmla="*/ 103 w 325"/>
                  <a:gd name="T1" fmla="*/ 235 h 293"/>
                  <a:gd name="T2" fmla="*/ 79 w 325"/>
                  <a:gd name="T3" fmla="*/ 207 h 293"/>
                  <a:gd name="T4" fmla="*/ 107 w 325"/>
                  <a:gd name="T5" fmla="*/ 207 h 293"/>
                  <a:gd name="T6" fmla="*/ 139 w 325"/>
                  <a:gd name="T7" fmla="*/ 209 h 293"/>
                  <a:gd name="T8" fmla="*/ 107 w 325"/>
                  <a:gd name="T9" fmla="*/ 207 h 293"/>
                  <a:gd name="T10" fmla="*/ 103 w 325"/>
                  <a:gd name="T11" fmla="*/ 56 h 293"/>
                  <a:gd name="T12" fmla="*/ 79 w 325"/>
                  <a:gd name="T13" fmla="*/ 30 h 293"/>
                  <a:gd name="T14" fmla="*/ 287 w 325"/>
                  <a:gd name="T15" fmla="*/ 117 h 293"/>
                  <a:gd name="T16" fmla="*/ 287 w 325"/>
                  <a:gd name="T17" fmla="*/ 50 h 293"/>
                  <a:gd name="T18" fmla="*/ 265 w 325"/>
                  <a:gd name="T19" fmla="*/ 69 h 293"/>
                  <a:gd name="T20" fmla="*/ 287 w 325"/>
                  <a:gd name="T21" fmla="*/ 95 h 293"/>
                  <a:gd name="T22" fmla="*/ 37 w 325"/>
                  <a:gd name="T23" fmla="*/ 177 h 293"/>
                  <a:gd name="T24" fmla="*/ 37 w 325"/>
                  <a:gd name="T25" fmla="*/ 243 h 293"/>
                  <a:gd name="T26" fmla="*/ 59 w 325"/>
                  <a:gd name="T27" fmla="*/ 225 h 293"/>
                  <a:gd name="T28" fmla="*/ 37 w 325"/>
                  <a:gd name="T29" fmla="*/ 199 h 293"/>
                  <a:gd name="T30" fmla="*/ 37 w 325"/>
                  <a:gd name="T31" fmla="*/ 0 h 293"/>
                  <a:gd name="T32" fmla="*/ 37 w 325"/>
                  <a:gd name="T33" fmla="*/ 65 h 293"/>
                  <a:gd name="T34" fmla="*/ 59 w 325"/>
                  <a:gd name="T35" fmla="*/ 48 h 293"/>
                  <a:gd name="T36" fmla="*/ 37 w 325"/>
                  <a:gd name="T37" fmla="*/ 20 h 293"/>
                  <a:gd name="T38" fmla="*/ 185 w 325"/>
                  <a:gd name="T39" fmla="*/ 85 h 293"/>
                  <a:gd name="T40" fmla="*/ 217 w 325"/>
                  <a:gd name="T41" fmla="*/ 87 h 293"/>
                  <a:gd name="T42" fmla="*/ 185 w 325"/>
                  <a:gd name="T43" fmla="*/ 85 h 293"/>
                  <a:gd name="T44" fmla="*/ 245 w 325"/>
                  <a:gd name="T45" fmla="*/ 87 h 293"/>
                  <a:gd name="T46" fmla="*/ 221 w 325"/>
                  <a:gd name="T47" fmla="*/ 59 h 293"/>
                  <a:gd name="T48" fmla="*/ 287 w 325"/>
                  <a:gd name="T49" fmla="*/ 251 h 293"/>
                  <a:gd name="T50" fmla="*/ 265 w 325"/>
                  <a:gd name="T51" fmla="*/ 267 h 293"/>
                  <a:gd name="T52" fmla="*/ 287 w 325"/>
                  <a:gd name="T53" fmla="*/ 293 h 293"/>
                  <a:gd name="T54" fmla="*/ 287 w 325"/>
                  <a:gd name="T55" fmla="*/ 229 h 293"/>
                  <a:gd name="T56" fmla="*/ 221 w 325"/>
                  <a:gd name="T57" fmla="*/ 259 h 293"/>
                  <a:gd name="T58" fmla="*/ 245 w 325"/>
                  <a:gd name="T59" fmla="*/ 241 h 293"/>
                  <a:gd name="T60" fmla="*/ 221 w 325"/>
                  <a:gd name="T61" fmla="*/ 259 h 293"/>
                  <a:gd name="T62" fmla="*/ 119 w 325"/>
                  <a:gd name="T63" fmla="*/ 85 h 293"/>
                  <a:gd name="T64" fmla="*/ 125 w 325"/>
                  <a:gd name="T65" fmla="*/ 54 h 293"/>
                  <a:gd name="T66" fmla="*/ 185 w 325"/>
                  <a:gd name="T67" fmla="*/ 217 h 293"/>
                  <a:gd name="T68" fmla="*/ 217 w 325"/>
                  <a:gd name="T69" fmla="*/ 231 h 293"/>
                  <a:gd name="T70" fmla="*/ 185 w 325"/>
                  <a:gd name="T71" fmla="*/ 217 h 293"/>
                  <a:gd name="T72" fmla="*/ 179 w 325"/>
                  <a:gd name="T73" fmla="*/ 201 h 293"/>
                  <a:gd name="T74" fmla="*/ 141 w 325"/>
                  <a:gd name="T75" fmla="*/ 93 h 2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293"/>
                  <a:gd name="T116" fmla="*/ 325 w 325"/>
                  <a:gd name="T117" fmla="*/ 293 h 2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293">
                    <a:moveTo>
                      <a:pt x="79" y="229"/>
                    </a:moveTo>
                    <a:lnTo>
                      <a:pt x="103" y="235"/>
                    </a:lnTo>
                    <a:lnTo>
                      <a:pt x="103" y="213"/>
                    </a:lnTo>
                    <a:lnTo>
                      <a:pt x="79" y="207"/>
                    </a:lnTo>
                    <a:lnTo>
                      <a:pt x="79" y="229"/>
                    </a:lnTo>
                    <a:close/>
                    <a:moveTo>
                      <a:pt x="107" y="207"/>
                    </a:moveTo>
                    <a:lnTo>
                      <a:pt x="125" y="223"/>
                    </a:lnTo>
                    <a:lnTo>
                      <a:pt x="139" y="209"/>
                    </a:lnTo>
                    <a:lnTo>
                      <a:pt x="119" y="193"/>
                    </a:lnTo>
                    <a:lnTo>
                      <a:pt x="107" y="207"/>
                    </a:lnTo>
                    <a:close/>
                    <a:moveTo>
                      <a:pt x="79" y="52"/>
                    </a:moveTo>
                    <a:lnTo>
                      <a:pt x="103" y="56"/>
                    </a:lnTo>
                    <a:lnTo>
                      <a:pt x="103" y="34"/>
                    </a:lnTo>
                    <a:lnTo>
                      <a:pt x="79" y="30"/>
                    </a:lnTo>
                    <a:lnTo>
                      <a:pt x="79" y="52"/>
                    </a:lnTo>
                    <a:close/>
                    <a:moveTo>
                      <a:pt x="287" y="117"/>
                    </a:moveTo>
                    <a:lnTo>
                      <a:pt x="325" y="91"/>
                    </a:lnTo>
                    <a:lnTo>
                      <a:pt x="287" y="50"/>
                    </a:lnTo>
                    <a:lnTo>
                      <a:pt x="287" y="73"/>
                    </a:lnTo>
                    <a:lnTo>
                      <a:pt x="265" y="69"/>
                    </a:lnTo>
                    <a:lnTo>
                      <a:pt x="265" y="91"/>
                    </a:lnTo>
                    <a:lnTo>
                      <a:pt x="287" y="95"/>
                    </a:lnTo>
                    <a:lnTo>
                      <a:pt x="287" y="117"/>
                    </a:lnTo>
                    <a:close/>
                    <a:moveTo>
                      <a:pt x="37" y="177"/>
                    </a:moveTo>
                    <a:lnTo>
                      <a:pt x="0" y="203"/>
                    </a:lnTo>
                    <a:lnTo>
                      <a:pt x="37" y="243"/>
                    </a:lnTo>
                    <a:lnTo>
                      <a:pt x="37" y="221"/>
                    </a:lnTo>
                    <a:lnTo>
                      <a:pt x="59" y="225"/>
                    </a:lnTo>
                    <a:lnTo>
                      <a:pt x="59" y="203"/>
                    </a:lnTo>
                    <a:lnTo>
                      <a:pt x="37" y="199"/>
                    </a:lnTo>
                    <a:lnTo>
                      <a:pt x="37" y="177"/>
                    </a:lnTo>
                    <a:close/>
                    <a:moveTo>
                      <a:pt x="37" y="0"/>
                    </a:moveTo>
                    <a:lnTo>
                      <a:pt x="0" y="22"/>
                    </a:lnTo>
                    <a:lnTo>
                      <a:pt x="37" y="65"/>
                    </a:lnTo>
                    <a:lnTo>
                      <a:pt x="37" y="42"/>
                    </a:lnTo>
                    <a:lnTo>
                      <a:pt x="59" y="48"/>
                    </a:lnTo>
                    <a:lnTo>
                      <a:pt x="59" y="26"/>
                    </a:lnTo>
                    <a:lnTo>
                      <a:pt x="37" y="20"/>
                    </a:lnTo>
                    <a:lnTo>
                      <a:pt x="37" y="0"/>
                    </a:lnTo>
                    <a:close/>
                    <a:moveTo>
                      <a:pt x="185" y="85"/>
                    </a:moveTo>
                    <a:lnTo>
                      <a:pt x="205" y="101"/>
                    </a:lnTo>
                    <a:lnTo>
                      <a:pt x="217" y="87"/>
                    </a:lnTo>
                    <a:lnTo>
                      <a:pt x="199" y="71"/>
                    </a:lnTo>
                    <a:lnTo>
                      <a:pt x="185" y="85"/>
                    </a:lnTo>
                    <a:close/>
                    <a:moveTo>
                      <a:pt x="221" y="81"/>
                    </a:moveTo>
                    <a:lnTo>
                      <a:pt x="245" y="87"/>
                    </a:lnTo>
                    <a:lnTo>
                      <a:pt x="245" y="65"/>
                    </a:lnTo>
                    <a:lnTo>
                      <a:pt x="221" y="59"/>
                    </a:lnTo>
                    <a:lnTo>
                      <a:pt x="221" y="81"/>
                    </a:lnTo>
                    <a:close/>
                    <a:moveTo>
                      <a:pt x="287" y="251"/>
                    </a:moveTo>
                    <a:lnTo>
                      <a:pt x="265" y="245"/>
                    </a:lnTo>
                    <a:lnTo>
                      <a:pt x="265" y="267"/>
                    </a:lnTo>
                    <a:lnTo>
                      <a:pt x="287" y="273"/>
                    </a:lnTo>
                    <a:lnTo>
                      <a:pt x="287" y="293"/>
                    </a:lnTo>
                    <a:lnTo>
                      <a:pt x="325" y="271"/>
                    </a:lnTo>
                    <a:lnTo>
                      <a:pt x="287" y="229"/>
                    </a:lnTo>
                    <a:lnTo>
                      <a:pt x="287" y="251"/>
                    </a:lnTo>
                    <a:close/>
                    <a:moveTo>
                      <a:pt x="221" y="259"/>
                    </a:moveTo>
                    <a:lnTo>
                      <a:pt x="245" y="263"/>
                    </a:lnTo>
                    <a:lnTo>
                      <a:pt x="245" y="241"/>
                    </a:lnTo>
                    <a:lnTo>
                      <a:pt x="221" y="237"/>
                    </a:lnTo>
                    <a:lnTo>
                      <a:pt x="221" y="259"/>
                    </a:lnTo>
                    <a:close/>
                    <a:moveTo>
                      <a:pt x="107" y="63"/>
                    </a:moveTo>
                    <a:lnTo>
                      <a:pt x="119" y="85"/>
                    </a:lnTo>
                    <a:lnTo>
                      <a:pt x="139" y="77"/>
                    </a:lnTo>
                    <a:lnTo>
                      <a:pt x="125" y="54"/>
                    </a:lnTo>
                    <a:lnTo>
                      <a:pt x="107" y="63"/>
                    </a:lnTo>
                    <a:close/>
                    <a:moveTo>
                      <a:pt x="185" y="217"/>
                    </a:moveTo>
                    <a:lnTo>
                      <a:pt x="199" y="239"/>
                    </a:lnTo>
                    <a:lnTo>
                      <a:pt x="217" y="231"/>
                    </a:lnTo>
                    <a:lnTo>
                      <a:pt x="205" y="209"/>
                    </a:lnTo>
                    <a:lnTo>
                      <a:pt x="185" y="217"/>
                    </a:lnTo>
                    <a:close/>
                    <a:moveTo>
                      <a:pt x="141" y="193"/>
                    </a:moveTo>
                    <a:lnTo>
                      <a:pt x="179" y="201"/>
                    </a:lnTo>
                    <a:lnTo>
                      <a:pt x="179" y="101"/>
                    </a:lnTo>
                    <a:lnTo>
                      <a:pt x="141" y="93"/>
                    </a:lnTo>
                    <a:lnTo>
                      <a:pt x="141" y="193"/>
                    </a:lnTo>
                    <a:close/>
                  </a:path>
                </a:pathLst>
              </a:custGeom>
              <a:solidFill>
                <a:srgbClr val="741F00"/>
              </a:solidFill>
              <a:ln w="9525">
                <a:noFill/>
                <a:round/>
                <a:headEnd/>
                <a:tailEnd/>
              </a:ln>
            </p:spPr>
            <p:txBody>
              <a:bodyPr/>
              <a:lstStyle/>
              <a:p>
                <a:endParaRPr lang="en-US"/>
              </a:p>
            </p:txBody>
          </p:sp>
          <p:sp>
            <p:nvSpPr>
              <p:cNvPr id="57396" name="Freeform 152"/>
              <p:cNvSpPr>
                <a:spLocks noChangeAspect="1" noEditPoints="1"/>
              </p:cNvSpPr>
              <p:nvPr/>
            </p:nvSpPr>
            <p:spPr bwMode="auto">
              <a:xfrm>
                <a:off x="1443" y="446"/>
                <a:ext cx="325" cy="295"/>
              </a:xfrm>
              <a:custGeom>
                <a:avLst/>
                <a:gdLst>
                  <a:gd name="T0" fmla="*/ 103 w 325"/>
                  <a:gd name="T1" fmla="*/ 235 h 295"/>
                  <a:gd name="T2" fmla="*/ 81 w 325"/>
                  <a:gd name="T3" fmla="*/ 209 h 295"/>
                  <a:gd name="T4" fmla="*/ 107 w 325"/>
                  <a:gd name="T5" fmla="*/ 209 h 295"/>
                  <a:gd name="T6" fmla="*/ 139 w 325"/>
                  <a:gd name="T7" fmla="*/ 209 h 295"/>
                  <a:gd name="T8" fmla="*/ 107 w 325"/>
                  <a:gd name="T9" fmla="*/ 209 h 295"/>
                  <a:gd name="T10" fmla="*/ 103 w 325"/>
                  <a:gd name="T11" fmla="*/ 56 h 295"/>
                  <a:gd name="T12" fmla="*/ 81 w 325"/>
                  <a:gd name="T13" fmla="*/ 30 h 295"/>
                  <a:gd name="T14" fmla="*/ 289 w 325"/>
                  <a:gd name="T15" fmla="*/ 117 h 295"/>
                  <a:gd name="T16" fmla="*/ 289 w 325"/>
                  <a:gd name="T17" fmla="*/ 52 h 295"/>
                  <a:gd name="T18" fmla="*/ 265 w 325"/>
                  <a:gd name="T19" fmla="*/ 69 h 295"/>
                  <a:gd name="T20" fmla="*/ 289 w 325"/>
                  <a:gd name="T21" fmla="*/ 95 h 295"/>
                  <a:gd name="T22" fmla="*/ 37 w 325"/>
                  <a:gd name="T23" fmla="*/ 179 h 295"/>
                  <a:gd name="T24" fmla="*/ 37 w 325"/>
                  <a:gd name="T25" fmla="*/ 243 h 295"/>
                  <a:gd name="T26" fmla="*/ 61 w 325"/>
                  <a:gd name="T27" fmla="*/ 227 h 295"/>
                  <a:gd name="T28" fmla="*/ 37 w 325"/>
                  <a:gd name="T29" fmla="*/ 201 h 295"/>
                  <a:gd name="T30" fmla="*/ 37 w 325"/>
                  <a:gd name="T31" fmla="*/ 0 h 295"/>
                  <a:gd name="T32" fmla="*/ 37 w 325"/>
                  <a:gd name="T33" fmla="*/ 66 h 295"/>
                  <a:gd name="T34" fmla="*/ 61 w 325"/>
                  <a:gd name="T35" fmla="*/ 48 h 295"/>
                  <a:gd name="T36" fmla="*/ 37 w 325"/>
                  <a:gd name="T37" fmla="*/ 22 h 295"/>
                  <a:gd name="T38" fmla="*/ 187 w 325"/>
                  <a:gd name="T39" fmla="*/ 87 h 295"/>
                  <a:gd name="T40" fmla="*/ 219 w 325"/>
                  <a:gd name="T41" fmla="*/ 87 h 295"/>
                  <a:gd name="T42" fmla="*/ 187 w 325"/>
                  <a:gd name="T43" fmla="*/ 87 h 295"/>
                  <a:gd name="T44" fmla="*/ 245 w 325"/>
                  <a:gd name="T45" fmla="*/ 87 h 295"/>
                  <a:gd name="T46" fmla="*/ 223 w 325"/>
                  <a:gd name="T47" fmla="*/ 60 h 295"/>
                  <a:gd name="T48" fmla="*/ 289 w 325"/>
                  <a:gd name="T49" fmla="*/ 251 h 295"/>
                  <a:gd name="T50" fmla="*/ 265 w 325"/>
                  <a:gd name="T51" fmla="*/ 269 h 295"/>
                  <a:gd name="T52" fmla="*/ 289 w 325"/>
                  <a:gd name="T53" fmla="*/ 295 h 295"/>
                  <a:gd name="T54" fmla="*/ 289 w 325"/>
                  <a:gd name="T55" fmla="*/ 229 h 295"/>
                  <a:gd name="T56" fmla="*/ 223 w 325"/>
                  <a:gd name="T57" fmla="*/ 259 h 295"/>
                  <a:gd name="T58" fmla="*/ 245 w 325"/>
                  <a:gd name="T59" fmla="*/ 243 h 295"/>
                  <a:gd name="T60" fmla="*/ 223 w 325"/>
                  <a:gd name="T61" fmla="*/ 259 h 295"/>
                  <a:gd name="T62" fmla="*/ 121 w 325"/>
                  <a:gd name="T63" fmla="*/ 85 h 295"/>
                  <a:gd name="T64" fmla="*/ 127 w 325"/>
                  <a:gd name="T65" fmla="*/ 54 h 295"/>
                  <a:gd name="T66" fmla="*/ 187 w 325"/>
                  <a:gd name="T67" fmla="*/ 219 h 295"/>
                  <a:gd name="T68" fmla="*/ 219 w 325"/>
                  <a:gd name="T69" fmla="*/ 231 h 295"/>
                  <a:gd name="T70" fmla="*/ 187 w 325"/>
                  <a:gd name="T71" fmla="*/ 219 h 295"/>
                  <a:gd name="T72" fmla="*/ 179 w 325"/>
                  <a:gd name="T73" fmla="*/ 203 h 295"/>
                  <a:gd name="T74" fmla="*/ 141 w 325"/>
                  <a:gd name="T75" fmla="*/ 93 h 2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295"/>
                  <a:gd name="T116" fmla="*/ 325 w 325"/>
                  <a:gd name="T117" fmla="*/ 295 h 2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295">
                    <a:moveTo>
                      <a:pt x="81" y="231"/>
                    </a:moveTo>
                    <a:lnTo>
                      <a:pt x="103" y="235"/>
                    </a:lnTo>
                    <a:lnTo>
                      <a:pt x="103" y="213"/>
                    </a:lnTo>
                    <a:lnTo>
                      <a:pt x="81" y="209"/>
                    </a:lnTo>
                    <a:lnTo>
                      <a:pt x="81" y="231"/>
                    </a:lnTo>
                    <a:close/>
                    <a:moveTo>
                      <a:pt x="107" y="209"/>
                    </a:moveTo>
                    <a:lnTo>
                      <a:pt x="127" y="225"/>
                    </a:lnTo>
                    <a:lnTo>
                      <a:pt x="139" y="209"/>
                    </a:lnTo>
                    <a:lnTo>
                      <a:pt x="121" y="193"/>
                    </a:lnTo>
                    <a:lnTo>
                      <a:pt x="107" y="209"/>
                    </a:lnTo>
                    <a:close/>
                    <a:moveTo>
                      <a:pt x="81" y="52"/>
                    </a:moveTo>
                    <a:lnTo>
                      <a:pt x="103" y="56"/>
                    </a:lnTo>
                    <a:lnTo>
                      <a:pt x="103" y="36"/>
                    </a:lnTo>
                    <a:lnTo>
                      <a:pt x="81" y="30"/>
                    </a:lnTo>
                    <a:lnTo>
                      <a:pt x="81" y="52"/>
                    </a:lnTo>
                    <a:close/>
                    <a:moveTo>
                      <a:pt x="289" y="117"/>
                    </a:moveTo>
                    <a:lnTo>
                      <a:pt x="325" y="91"/>
                    </a:lnTo>
                    <a:lnTo>
                      <a:pt x="289" y="52"/>
                    </a:lnTo>
                    <a:lnTo>
                      <a:pt x="289" y="75"/>
                    </a:lnTo>
                    <a:lnTo>
                      <a:pt x="265" y="69"/>
                    </a:lnTo>
                    <a:lnTo>
                      <a:pt x="265" y="91"/>
                    </a:lnTo>
                    <a:lnTo>
                      <a:pt x="289" y="95"/>
                    </a:lnTo>
                    <a:lnTo>
                      <a:pt x="289" y="117"/>
                    </a:lnTo>
                    <a:close/>
                    <a:moveTo>
                      <a:pt x="37" y="179"/>
                    </a:moveTo>
                    <a:lnTo>
                      <a:pt x="0" y="205"/>
                    </a:lnTo>
                    <a:lnTo>
                      <a:pt x="37" y="243"/>
                    </a:lnTo>
                    <a:lnTo>
                      <a:pt x="37" y="221"/>
                    </a:lnTo>
                    <a:lnTo>
                      <a:pt x="61" y="227"/>
                    </a:lnTo>
                    <a:lnTo>
                      <a:pt x="61" y="205"/>
                    </a:lnTo>
                    <a:lnTo>
                      <a:pt x="37" y="201"/>
                    </a:lnTo>
                    <a:lnTo>
                      <a:pt x="37" y="179"/>
                    </a:lnTo>
                    <a:close/>
                    <a:moveTo>
                      <a:pt x="37" y="0"/>
                    </a:moveTo>
                    <a:lnTo>
                      <a:pt x="0" y="24"/>
                    </a:lnTo>
                    <a:lnTo>
                      <a:pt x="37" y="66"/>
                    </a:lnTo>
                    <a:lnTo>
                      <a:pt x="37" y="44"/>
                    </a:lnTo>
                    <a:lnTo>
                      <a:pt x="61" y="48"/>
                    </a:lnTo>
                    <a:lnTo>
                      <a:pt x="61" y="26"/>
                    </a:lnTo>
                    <a:lnTo>
                      <a:pt x="37" y="22"/>
                    </a:lnTo>
                    <a:lnTo>
                      <a:pt x="37" y="0"/>
                    </a:lnTo>
                    <a:close/>
                    <a:moveTo>
                      <a:pt x="187" y="87"/>
                    </a:moveTo>
                    <a:lnTo>
                      <a:pt x="205" y="103"/>
                    </a:lnTo>
                    <a:lnTo>
                      <a:pt x="219" y="87"/>
                    </a:lnTo>
                    <a:lnTo>
                      <a:pt x="199" y="71"/>
                    </a:lnTo>
                    <a:lnTo>
                      <a:pt x="187" y="87"/>
                    </a:lnTo>
                    <a:close/>
                    <a:moveTo>
                      <a:pt x="223" y="83"/>
                    </a:moveTo>
                    <a:lnTo>
                      <a:pt x="245" y="87"/>
                    </a:lnTo>
                    <a:lnTo>
                      <a:pt x="245" y="64"/>
                    </a:lnTo>
                    <a:lnTo>
                      <a:pt x="223" y="60"/>
                    </a:lnTo>
                    <a:lnTo>
                      <a:pt x="223" y="83"/>
                    </a:lnTo>
                    <a:close/>
                    <a:moveTo>
                      <a:pt x="289" y="251"/>
                    </a:moveTo>
                    <a:lnTo>
                      <a:pt x="265" y="247"/>
                    </a:lnTo>
                    <a:lnTo>
                      <a:pt x="265" y="269"/>
                    </a:lnTo>
                    <a:lnTo>
                      <a:pt x="289" y="273"/>
                    </a:lnTo>
                    <a:lnTo>
                      <a:pt x="289" y="295"/>
                    </a:lnTo>
                    <a:lnTo>
                      <a:pt x="325" y="271"/>
                    </a:lnTo>
                    <a:lnTo>
                      <a:pt x="289" y="229"/>
                    </a:lnTo>
                    <a:lnTo>
                      <a:pt x="289" y="251"/>
                    </a:lnTo>
                    <a:close/>
                    <a:moveTo>
                      <a:pt x="223" y="259"/>
                    </a:moveTo>
                    <a:lnTo>
                      <a:pt x="245" y="265"/>
                    </a:lnTo>
                    <a:lnTo>
                      <a:pt x="245" y="243"/>
                    </a:lnTo>
                    <a:lnTo>
                      <a:pt x="223" y="239"/>
                    </a:lnTo>
                    <a:lnTo>
                      <a:pt x="223" y="259"/>
                    </a:lnTo>
                    <a:close/>
                    <a:moveTo>
                      <a:pt x="107" y="64"/>
                    </a:moveTo>
                    <a:lnTo>
                      <a:pt x="121" y="85"/>
                    </a:lnTo>
                    <a:lnTo>
                      <a:pt x="139" y="77"/>
                    </a:lnTo>
                    <a:lnTo>
                      <a:pt x="127" y="54"/>
                    </a:lnTo>
                    <a:lnTo>
                      <a:pt x="107" y="64"/>
                    </a:lnTo>
                    <a:close/>
                    <a:moveTo>
                      <a:pt x="187" y="219"/>
                    </a:moveTo>
                    <a:lnTo>
                      <a:pt x="199" y="239"/>
                    </a:lnTo>
                    <a:lnTo>
                      <a:pt x="219" y="231"/>
                    </a:lnTo>
                    <a:lnTo>
                      <a:pt x="205" y="211"/>
                    </a:lnTo>
                    <a:lnTo>
                      <a:pt x="187" y="219"/>
                    </a:lnTo>
                    <a:close/>
                    <a:moveTo>
                      <a:pt x="141" y="195"/>
                    </a:moveTo>
                    <a:lnTo>
                      <a:pt x="179" y="203"/>
                    </a:lnTo>
                    <a:lnTo>
                      <a:pt x="179" y="101"/>
                    </a:lnTo>
                    <a:lnTo>
                      <a:pt x="141" y="93"/>
                    </a:lnTo>
                    <a:lnTo>
                      <a:pt x="141" y="195"/>
                    </a:lnTo>
                    <a:close/>
                  </a:path>
                </a:pathLst>
              </a:custGeom>
              <a:solidFill>
                <a:srgbClr val="FFFFFF"/>
              </a:solidFill>
              <a:ln w="9525">
                <a:noFill/>
                <a:round/>
                <a:headEnd/>
                <a:tailEnd/>
              </a:ln>
            </p:spPr>
            <p:txBody>
              <a:bodyPr/>
              <a:lstStyle/>
              <a:p>
                <a:endParaRPr lang="en-US"/>
              </a:p>
            </p:txBody>
          </p:sp>
        </p:grpSp>
        <p:sp>
          <p:nvSpPr>
            <p:cNvPr id="57388" name="Text Box 153"/>
            <p:cNvSpPr txBox="1">
              <a:spLocks noChangeArrowheads="1"/>
            </p:cNvSpPr>
            <p:nvPr/>
          </p:nvSpPr>
          <p:spPr bwMode="gray">
            <a:xfrm>
              <a:off x="2940" y="2720"/>
              <a:ext cx="32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S-GW</a:t>
              </a:r>
            </a:p>
          </p:txBody>
        </p:sp>
      </p:grpSp>
      <p:grpSp>
        <p:nvGrpSpPr>
          <p:cNvPr id="30" name="Group 154"/>
          <p:cNvGrpSpPr>
            <a:grpSpLocks/>
          </p:cNvGrpSpPr>
          <p:nvPr/>
        </p:nvGrpSpPr>
        <p:grpSpPr bwMode="auto">
          <a:xfrm>
            <a:off x="4505325" y="3811588"/>
            <a:ext cx="752475" cy="368300"/>
            <a:chOff x="2166" y="2064"/>
            <a:chExt cx="474" cy="232"/>
          </a:xfrm>
        </p:grpSpPr>
        <p:sp>
          <p:nvSpPr>
            <p:cNvPr id="57385" name="Text Box 155"/>
            <p:cNvSpPr txBox="1">
              <a:spLocks noChangeArrowheads="1"/>
            </p:cNvSpPr>
            <p:nvPr/>
          </p:nvSpPr>
          <p:spPr bwMode="gray">
            <a:xfrm>
              <a:off x="2166" y="2123"/>
              <a:ext cx="474" cy="173"/>
            </a:xfrm>
            <a:prstGeom prst="rect">
              <a:avLst/>
            </a:prstGeom>
            <a:noFill/>
            <a:ln w="9525" algn="ctr">
              <a:noFill/>
              <a:miter lim="800000"/>
              <a:headEnd/>
              <a:tailEnd/>
            </a:ln>
          </p:spPr>
          <p:txBody>
            <a:bodyPr lIns="0" tIns="45681" rIns="0" bIns="45681">
              <a:spAutoFit/>
            </a:bodyPr>
            <a:lstStyle/>
            <a:p>
              <a:pPr algn="ctr">
                <a:buClr>
                  <a:srgbClr val="FF0000"/>
                </a:buClr>
                <a:buSzPct val="80000"/>
                <a:buFont typeface="Wingdings" pitchFamily="2" charset="2"/>
                <a:buNone/>
              </a:pPr>
              <a:r>
                <a:rPr lang="en-US" altLang="zh-CN" sz="1200">
                  <a:solidFill>
                    <a:srgbClr val="006699"/>
                  </a:solidFill>
                  <a:latin typeface="FrutigerNext LT Regular" pitchFamily="34" charset="0"/>
                </a:rPr>
                <a:t>S1-U</a:t>
              </a:r>
            </a:p>
          </p:txBody>
        </p:sp>
        <p:sp>
          <p:nvSpPr>
            <p:cNvPr id="57386" name="Line 156"/>
            <p:cNvSpPr>
              <a:spLocks noChangeShapeType="1"/>
            </p:cNvSpPr>
            <p:nvPr/>
          </p:nvSpPr>
          <p:spPr bwMode="auto">
            <a:xfrm rot="-7332473">
              <a:off x="2160" y="2111"/>
              <a:ext cx="96" cy="1"/>
            </a:xfrm>
            <a:prstGeom prst="line">
              <a:avLst/>
            </a:prstGeom>
            <a:noFill/>
            <a:ln w="28575">
              <a:solidFill>
                <a:srgbClr val="0099CC"/>
              </a:solidFill>
              <a:round/>
              <a:headEnd/>
              <a:tailEnd/>
            </a:ln>
          </p:spPr>
          <p:txBody>
            <a:bodyPr lIns="79200" tIns="39600" rIns="79200" bIns="39600">
              <a:spAutoFit/>
            </a:bodyPr>
            <a:lstStyle/>
            <a:p>
              <a:endParaRPr lang="en-US"/>
            </a:p>
          </p:txBody>
        </p:sp>
      </p:grpSp>
      <p:grpSp>
        <p:nvGrpSpPr>
          <p:cNvPr id="31" name="Group 157"/>
          <p:cNvGrpSpPr>
            <a:grpSpLocks/>
          </p:cNvGrpSpPr>
          <p:nvPr/>
        </p:nvGrpSpPr>
        <p:grpSpPr bwMode="auto">
          <a:xfrm>
            <a:off x="4876800" y="1436688"/>
            <a:ext cx="2667000" cy="838200"/>
            <a:chOff x="3120" y="768"/>
            <a:chExt cx="1680" cy="528"/>
          </a:xfrm>
        </p:grpSpPr>
        <p:sp>
          <p:nvSpPr>
            <p:cNvPr id="57383" name="AutoShape 158"/>
            <p:cNvSpPr>
              <a:spLocks noChangeArrowheads="1"/>
            </p:cNvSpPr>
            <p:nvPr/>
          </p:nvSpPr>
          <p:spPr bwMode="auto">
            <a:xfrm>
              <a:off x="3120" y="768"/>
              <a:ext cx="1680" cy="528"/>
            </a:xfrm>
            <a:prstGeom prst="cloudCallout">
              <a:avLst>
                <a:gd name="adj1" fmla="val -37380"/>
                <a:gd name="adj2" fmla="val 134282"/>
              </a:avLst>
            </a:prstGeom>
            <a:solidFill>
              <a:srgbClr val="D9ECFF"/>
            </a:solidFill>
            <a:ln w="6350">
              <a:solidFill>
                <a:schemeClr val="bg2"/>
              </a:solidFill>
              <a:round/>
              <a:headEnd/>
              <a:tailEnd/>
            </a:ln>
          </p:spPr>
          <p:txBody>
            <a:bodyPr lIns="79200" tIns="39600" rIns="79200" bIns="39600"/>
            <a:lstStyle/>
            <a:p>
              <a:pPr algn="ctr" defTabSz="801688"/>
              <a:endParaRPr lang="en-US" altLang="zh-CN" sz="1200">
                <a:solidFill>
                  <a:srgbClr val="000000"/>
                </a:solidFill>
                <a:latin typeface="FrutigerNext LT Regular" pitchFamily="34" charset="0"/>
                <a:ea typeface="MS PGothic" pitchFamily="34" charset="-128"/>
              </a:endParaRPr>
            </a:p>
          </p:txBody>
        </p:sp>
        <p:sp>
          <p:nvSpPr>
            <p:cNvPr id="57384" name="Text Box 159"/>
            <p:cNvSpPr txBox="1">
              <a:spLocks noChangeArrowheads="1"/>
            </p:cNvSpPr>
            <p:nvPr/>
          </p:nvSpPr>
          <p:spPr bwMode="auto">
            <a:xfrm>
              <a:off x="3312" y="816"/>
              <a:ext cx="1392" cy="395"/>
            </a:xfrm>
            <a:prstGeom prst="rect">
              <a:avLst/>
            </a:prstGeom>
            <a:noFill/>
            <a:ln w="28575" algn="ctr">
              <a:noFill/>
              <a:miter lim="800000"/>
              <a:headEnd/>
              <a:tailEnd/>
            </a:ln>
          </p:spPr>
          <p:txBody>
            <a:bodyPr lIns="79200" tIns="39600" rIns="79200" bIns="39600">
              <a:spAutoFit/>
            </a:bodyPr>
            <a:lstStyle/>
            <a:p>
              <a:pPr algn="ctr" defTabSz="801688"/>
              <a:r>
                <a:rPr lang="en-US" altLang="zh-CN" sz="1200">
                  <a:solidFill>
                    <a:srgbClr val="000000"/>
                  </a:solidFill>
                  <a:latin typeface="FrutigerNext LT Regular" pitchFamily="34" charset="0"/>
                  <a:ea typeface="MS PGothic" pitchFamily="34" charset="-128"/>
                </a:rPr>
                <a:t>Generally, these two logic functions are combined into one physical node.</a:t>
              </a:r>
              <a:endParaRPr lang="zh-CN" altLang="en-US" sz="1200" b="1">
                <a:solidFill>
                  <a:srgbClr val="000000"/>
                </a:solidFill>
                <a:latin typeface="FrutigerNext LT Regular" pitchFamily="34" charset="0"/>
                <a:ea typeface="MS PGothic" pitchFamily="34" charset="-128"/>
              </a:endParaRPr>
            </a:p>
          </p:txBody>
        </p:sp>
      </p:grpSp>
      <p:sp>
        <p:nvSpPr>
          <p:cNvPr id="57377" name="Line 160"/>
          <p:cNvSpPr>
            <a:spLocks noChangeShapeType="1"/>
          </p:cNvSpPr>
          <p:nvPr/>
        </p:nvSpPr>
        <p:spPr bwMode="auto">
          <a:xfrm flipV="1">
            <a:off x="1600200" y="1970088"/>
            <a:ext cx="0" cy="1828800"/>
          </a:xfrm>
          <a:prstGeom prst="line">
            <a:avLst/>
          </a:prstGeom>
          <a:noFill/>
          <a:ln w="6350">
            <a:solidFill>
              <a:srgbClr val="000000"/>
            </a:solidFill>
            <a:prstDash val="dash"/>
            <a:round/>
            <a:headEnd/>
            <a:tailEnd type="triangle" w="med" len="med"/>
          </a:ln>
        </p:spPr>
        <p:txBody>
          <a:bodyPr lIns="79200" tIns="39600" rIns="79200" bIns="39600">
            <a:spAutoFit/>
          </a:bodyPr>
          <a:lstStyle/>
          <a:p>
            <a:endParaRPr lang="en-US"/>
          </a:p>
        </p:txBody>
      </p:sp>
      <p:sp>
        <p:nvSpPr>
          <p:cNvPr id="57378" name="AutoShape 161"/>
          <p:cNvSpPr>
            <a:spLocks noChangeArrowheads="1"/>
          </p:cNvSpPr>
          <p:nvPr/>
        </p:nvSpPr>
        <p:spPr bwMode="auto">
          <a:xfrm>
            <a:off x="304800" y="4800600"/>
            <a:ext cx="8763000" cy="1295400"/>
          </a:xfrm>
          <a:prstGeom prst="roundRect">
            <a:avLst>
              <a:gd name="adj" fmla="val 7616"/>
            </a:avLst>
          </a:prstGeom>
          <a:gradFill rotWithShape="1">
            <a:gsLst>
              <a:gs pos="0">
                <a:srgbClr val="99CCFF"/>
              </a:gs>
              <a:gs pos="100000">
                <a:srgbClr val="E1F0FF"/>
              </a:gs>
            </a:gsLst>
            <a:lin ang="2700000" scaled="1"/>
          </a:gradFill>
          <a:ln w="38100" algn="ctr">
            <a:noFill/>
            <a:round/>
            <a:headEnd/>
            <a:tailEnd/>
          </a:ln>
        </p:spPr>
        <p:txBody>
          <a:bodyPr lIns="79184" tIns="39593" rIns="79184" bIns="39593" anchor="ctr"/>
          <a:lstStyle/>
          <a:p>
            <a:pPr algn="ctr" defTabSz="801688"/>
            <a:endParaRPr lang="zh-CN" altLang="en-US" sz="1400">
              <a:solidFill>
                <a:schemeClr val="bg1"/>
              </a:solidFill>
              <a:latin typeface="FrutigerNext LT Regular" pitchFamily="34" charset="0"/>
              <a:ea typeface="MS PGothic" pitchFamily="34" charset="-128"/>
            </a:endParaRPr>
          </a:p>
        </p:txBody>
      </p:sp>
      <p:sp>
        <p:nvSpPr>
          <p:cNvPr id="57379" name="Text Box 162"/>
          <p:cNvSpPr txBox="1">
            <a:spLocks noChangeArrowheads="1"/>
          </p:cNvSpPr>
          <p:nvPr/>
        </p:nvSpPr>
        <p:spPr bwMode="auto">
          <a:xfrm>
            <a:off x="381000" y="4876800"/>
            <a:ext cx="8534400" cy="1155700"/>
          </a:xfrm>
          <a:prstGeom prst="rect">
            <a:avLst/>
          </a:prstGeom>
          <a:noFill/>
          <a:ln w="9525">
            <a:noFill/>
            <a:miter lim="800000"/>
            <a:headEnd/>
            <a:tailEnd/>
          </a:ln>
        </p:spPr>
        <p:txBody>
          <a:bodyPr lIns="91434" tIns="45717" rIns="91434" bIns="45717">
            <a:spAutoFit/>
          </a:bodyPr>
          <a:lstStyle/>
          <a:p>
            <a:pPr algn="just">
              <a:spcBef>
                <a:spcPct val="50000"/>
              </a:spcBef>
            </a:pPr>
            <a:r>
              <a:rPr lang="en-US" altLang="zh-CN" sz="1400">
                <a:solidFill>
                  <a:srgbClr val="000000"/>
                </a:solidFill>
                <a:cs typeface="Times New Roman" pitchFamily="18" charset="0"/>
              </a:rPr>
              <a:t>The EPC core interconnect with legacy 2G/3G PS core by S3/S4 interface. In this solution, the existing SGSN should be upgraded to become S4 SGSN and the existing GGSN should be upgraded to become SAE GW. The serving gateway becomes the common anchoring point between LTE and 2G/3G.  In this case, the legacy PS core can enjoy some enhancement of R8, such as the label QoS profile, the idle signaling reduction etc.</a:t>
            </a:r>
            <a:endParaRPr lang="zh-CN" altLang="en-US" sz="1400">
              <a:solidFill>
                <a:srgbClr val="000000"/>
              </a:solidFill>
              <a:cs typeface="Times New Roman" pitchFamily="18" charset="0"/>
            </a:endParaRPr>
          </a:p>
        </p:txBody>
      </p:sp>
      <p:pic>
        <p:nvPicPr>
          <p:cNvPr id="57380" name="Picture 163" descr="XDA"/>
          <p:cNvPicPr preferRelativeResize="0">
            <a:picLocks noChangeAspect="1" noChangeArrowheads="1"/>
          </p:cNvPicPr>
          <p:nvPr/>
        </p:nvPicPr>
        <p:blipFill>
          <a:blip r:embed="rId7" cstate="print"/>
          <a:srcRect/>
          <a:stretch>
            <a:fillRect/>
          </a:stretch>
        </p:blipFill>
        <p:spPr bwMode="auto">
          <a:xfrm>
            <a:off x="1473200" y="1604963"/>
            <a:ext cx="265113" cy="279400"/>
          </a:xfrm>
          <a:prstGeom prst="rect">
            <a:avLst/>
          </a:prstGeom>
          <a:noFill/>
          <a:ln w="9525">
            <a:noFill/>
            <a:miter lim="800000"/>
            <a:headEnd/>
            <a:tailEnd/>
          </a:ln>
        </p:spPr>
      </p:pic>
      <p:pic>
        <p:nvPicPr>
          <p:cNvPr id="57381" name="Picture 164" descr="XDA"/>
          <p:cNvPicPr preferRelativeResize="0">
            <a:picLocks noChangeAspect="1" noChangeArrowheads="1"/>
          </p:cNvPicPr>
          <p:nvPr/>
        </p:nvPicPr>
        <p:blipFill>
          <a:blip r:embed="rId7" cstate="print"/>
          <a:srcRect/>
          <a:stretch>
            <a:fillRect/>
          </a:stretch>
        </p:blipFill>
        <p:spPr bwMode="auto">
          <a:xfrm>
            <a:off x="1447800" y="3886200"/>
            <a:ext cx="265113" cy="279400"/>
          </a:xfrm>
          <a:prstGeom prst="rect">
            <a:avLst/>
          </a:prstGeom>
          <a:noFill/>
          <a:ln w="9525">
            <a:noFill/>
            <a:miter lim="800000"/>
            <a:headEnd/>
            <a:tailEnd/>
          </a:ln>
        </p:spPr>
      </p:pic>
      <p:sp>
        <p:nvSpPr>
          <p:cNvPr id="57382" name="Rectangle 167"/>
          <p:cNvSpPr>
            <a:spLocks noChangeArrowheads="1"/>
          </p:cNvSpPr>
          <p:nvPr/>
        </p:nvSpPr>
        <p:spPr bwMode="auto">
          <a:xfrm>
            <a:off x="473075" y="122238"/>
            <a:ext cx="7745413" cy="871537"/>
          </a:xfrm>
          <a:prstGeom prst="rect">
            <a:avLst/>
          </a:prstGeom>
          <a:noFill/>
          <a:ln w="9525" algn="ctr">
            <a:noFill/>
            <a:miter lim="800000"/>
            <a:headEnd/>
            <a:tailEnd/>
          </a:ln>
        </p:spPr>
        <p:txBody>
          <a:bodyPr anchor="ctr"/>
          <a:lstStyle/>
          <a:p>
            <a:pPr defTabSz="784225"/>
            <a:r>
              <a:rPr lang="en-US" altLang="zh-CN" sz="2600" b="1" dirty="0">
                <a:solidFill>
                  <a:srgbClr val="990000"/>
                </a:solidFill>
                <a:latin typeface="FrutigerNext LT Medium" pitchFamily="34" charset="0"/>
              </a:rPr>
              <a:t>Interworking with Legacy </a:t>
            </a:r>
            <a:r>
              <a:rPr lang="en-US" altLang="zh-CN" sz="2600" b="1" dirty="0" smtClean="0">
                <a:solidFill>
                  <a:srgbClr val="990000"/>
                </a:solidFill>
                <a:latin typeface="FrutigerNext LT Medium" pitchFamily="34" charset="0"/>
              </a:rPr>
              <a:t>3GPP PS </a:t>
            </a:r>
            <a:r>
              <a:rPr lang="en-US" altLang="zh-CN" sz="2600" b="1" dirty="0">
                <a:solidFill>
                  <a:srgbClr val="990000"/>
                </a:solidFill>
                <a:latin typeface="FrutigerNext LT Medium" pitchFamily="34" charset="0"/>
              </a:rPr>
              <a:t>by S3/S4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日期占位符 3"/>
          <p:cNvSpPr>
            <a:spLocks noGrp="1"/>
          </p:cNvSpPr>
          <p:nvPr>
            <p:ph type="dt" sz="quarter" idx="10"/>
          </p:nvPr>
        </p:nvSpPr>
        <p:spPr/>
        <p:txBody>
          <a:bodyPr/>
          <a:lstStyle/>
          <a:p>
            <a:pPr defTabSz="801688">
              <a:defRPr/>
            </a:pPr>
            <a:r>
              <a:rPr lang="de-DE" smtClean="0">
                <a:latin typeface="FrutigerNext LT Bold" pitchFamily="20" charset="0"/>
              </a:rPr>
              <a:t>Page </a:t>
            </a:r>
            <a:fld id="{F235C06D-0674-4704-AC3A-B9C06F200EF8}" type="slidenum">
              <a:rPr lang="de-DE" smtClean="0">
                <a:latin typeface="FrutigerNext LT Bold" pitchFamily="20" charset="0"/>
              </a:rPr>
              <a:pPr defTabSz="801688">
                <a:defRPr/>
              </a:pPr>
              <a:t>43</a:t>
            </a:fld>
            <a:endParaRPr lang="en-GB" smtClean="0">
              <a:latin typeface="FrutigerNext LT Bold" pitchFamily="20" charset="0"/>
            </a:endParaRPr>
          </a:p>
        </p:txBody>
      </p:sp>
      <p:sp>
        <p:nvSpPr>
          <p:cNvPr id="133124" name="Rectangle 2"/>
          <p:cNvSpPr>
            <a:spLocks noGrp="1" noChangeArrowheads="1"/>
          </p:cNvSpPr>
          <p:nvPr>
            <p:ph type="title"/>
          </p:nvPr>
        </p:nvSpPr>
        <p:spPr>
          <a:xfrm>
            <a:off x="179388" y="188913"/>
            <a:ext cx="7745412" cy="871537"/>
          </a:xfrm>
        </p:spPr>
        <p:txBody>
          <a:bodyPr>
            <a:normAutofit fontScale="90000"/>
          </a:bodyPr>
          <a:lstStyle/>
          <a:p>
            <a:pPr eaLnBrk="1" hangingPunct="1"/>
            <a:r>
              <a:rPr lang="en-US" altLang="zh-CN" sz="3000" dirty="0" smtClean="0"/>
              <a:t>LTE to </a:t>
            </a:r>
            <a:r>
              <a:rPr lang="en-US" altLang="zh-CN" sz="3000" dirty="0" err="1" smtClean="0"/>
              <a:t>eHRPD</a:t>
            </a:r>
            <a:r>
              <a:rPr lang="en-US" altLang="zh-CN" sz="3000" dirty="0" smtClean="0"/>
              <a:t> PS HO with </a:t>
            </a:r>
            <a:r>
              <a:rPr lang="en-US" altLang="zh-CN" sz="3000" dirty="0" err="1" smtClean="0"/>
              <a:t>eHRPD</a:t>
            </a:r>
            <a:r>
              <a:rPr lang="en-US" altLang="zh-CN" sz="3000" dirty="0" smtClean="0"/>
              <a:t> support - Optimized Handover</a:t>
            </a:r>
            <a:endParaRPr lang="zh-CN" altLang="en-US" sz="3000" dirty="0" smtClean="0"/>
          </a:p>
        </p:txBody>
      </p:sp>
      <p:sp>
        <p:nvSpPr>
          <p:cNvPr id="133125" name="Rectangle 3"/>
          <p:cNvSpPr>
            <a:spLocks noChangeArrowheads="1"/>
          </p:cNvSpPr>
          <p:nvPr/>
        </p:nvSpPr>
        <p:spPr bwMode="auto">
          <a:xfrm>
            <a:off x="0" y="1538288"/>
            <a:ext cx="9144000" cy="0"/>
          </a:xfrm>
          <a:prstGeom prst="rect">
            <a:avLst/>
          </a:prstGeom>
          <a:noFill/>
          <a:ln w="9525" algn="ctr">
            <a:noFill/>
            <a:miter lim="800000"/>
            <a:headEnd/>
            <a:tailEnd/>
          </a:ln>
        </p:spPr>
        <p:txBody>
          <a:bodyPr wrap="none" lIns="79200" tIns="39600" rIns="79200" bIns="39600" anchor="ctr">
            <a:spAutoFit/>
          </a:bodyPr>
          <a:lstStyle/>
          <a:p>
            <a:endParaRPr lang="zh-CN" altLang="en-US"/>
          </a:p>
        </p:txBody>
      </p:sp>
      <p:sp>
        <p:nvSpPr>
          <p:cNvPr id="133126" name="Text Box 4"/>
          <p:cNvSpPr txBox="1">
            <a:spLocks noChangeArrowheads="1"/>
          </p:cNvSpPr>
          <p:nvPr/>
        </p:nvSpPr>
        <p:spPr bwMode="auto">
          <a:xfrm>
            <a:off x="215900" y="5205509"/>
            <a:ext cx="8964613" cy="941748"/>
          </a:xfrm>
          <a:prstGeom prst="rect">
            <a:avLst/>
          </a:prstGeom>
          <a:noFill/>
          <a:ln w="9525" algn="ctr">
            <a:noFill/>
            <a:miter lim="800000"/>
            <a:headEnd/>
            <a:tailEnd/>
          </a:ln>
        </p:spPr>
        <p:txBody>
          <a:bodyPr lIns="79200" tIns="39600" rIns="79200" bIns="39600">
            <a:spAutoFit/>
          </a:bodyPr>
          <a:lstStyle/>
          <a:p>
            <a:pPr defTabSz="801688">
              <a:buClr>
                <a:schemeClr val="bg2"/>
              </a:buClr>
              <a:buSzPct val="80000"/>
              <a:buFont typeface="Wingdings" pitchFamily="2" charset="2"/>
              <a:buChar char="l"/>
            </a:pPr>
            <a:r>
              <a:rPr lang="en-US" altLang="zh-CN" sz="1400" dirty="0">
                <a:solidFill>
                  <a:schemeClr val="tx1"/>
                </a:solidFill>
              </a:rPr>
              <a:t> </a:t>
            </a:r>
            <a:r>
              <a:rPr lang="en-US" altLang="ko-KR" sz="1400" dirty="0">
                <a:solidFill>
                  <a:schemeClr val="tx1"/>
                </a:solidFill>
              </a:rPr>
              <a:t>The S</a:t>
            </a:r>
            <a:r>
              <a:rPr lang="en-GB" altLang="ko-KR" sz="1400" dirty="0">
                <a:solidFill>
                  <a:schemeClr val="tx1"/>
                </a:solidFill>
              </a:rPr>
              <a:t>101 reference point is used to convey pre-registration and handoff signalling between EPS and </a:t>
            </a:r>
            <a:r>
              <a:rPr lang="en-GB" altLang="zh-CN" sz="1400" dirty="0" smtClean="0">
                <a:solidFill>
                  <a:schemeClr val="tx1"/>
                </a:solidFill>
              </a:rPr>
              <a:t>EVDO</a:t>
            </a:r>
            <a:r>
              <a:rPr lang="en-GB" altLang="ko-KR" sz="1400" dirty="0" smtClean="0">
                <a:solidFill>
                  <a:schemeClr val="tx1"/>
                </a:solidFill>
              </a:rPr>
              <a:t>. </a:t>
            </a:r>
            <a:endParaRPr lang="en-GB" altLang="ko-KR" sz="1400" dirty="0">
              <a:solidFill>
                <a:schemeClr val="tx1"/>
              </a:solidFill>
            </a:endParaRPr>
          </a:p>
          <a:p>
            <a:pPr defTabSz="801688">
              <a:buClr>
                <a:schemeClr val="bg2"/>
              </a:buClr>
              <a:buSzPct val="80000"/>
              <a:buFont typeface="Wingdings" pitchFamily="2" charset="2"/>
              <a:buChar char="l"/>
            </a:pPr>
            <a:r>
              <a:rPr lang="en-GB" altLang="zh-CN" sz="1400" dirty="0">
                <a:solidFill>
                  <a:schemeClr val="tx1"/>
                </a:solidFill>
              </a:rPr>
              <a:t> </a:t>
            </a:r>
            <a:r>
              <a:rPr lang="en-GB" altLang="ko-KR" sz="1400" dirty="0">
                <a:solidFill>
                  <a:schemeClr val="tx1"/>
                </a:solidFill>
              </a:rPr>
              <a:t>The S103 reference point is a user plane interface used to forward DL data to minimize packet losses in mobility from </a:t>
            </a:r>
            <a:r>
              <a:rPr lang="en-GB" altLang="ko-KR" sz="1400" dirty="0" err="1">
                <a:solidFill>
                  <a:schemeClr val="tx1"/>
                </a:solidFill>
              </a:rPr>
              <a:t>eUTRAN</a:t>
            </a:r>
            <a:r>
              <a:rPr lang="en-GB" altLang="ko-KR" sz="1400" dirty="0">
                <a:solidFill>
                  <a:schemeClr val="tx1"/>
                </a:solidFill>
              </a:rPr>
              <a:t> to </a:t>
            </a:r>
            <a:r>
              <a:rPr lang="en-GB" altLang="zh-CN" sz="1400" dirty="0">
                <a:solidFill>
                  <a:schemeClr val="tx1"/>
                </a:solidFill>
              </a:rPr>
              <a:t>EVDO</a:t>
            </a:r>
            <a:r>
              <a:rPr lang="en-GB" altLang="ko-KR" sz="1400" dirty="0">
                <a:solidFill>
                  <a:schemeClr val="tx1"/>
                </a:solidFill>
              </a:rPr>
              <a:t>. The S103 reference point supports the ability to tunnel traffic on a per-UE, per-PDN basis.</a:t>
            </a:r>
            <a:endParaRPr lang="zh-CN" altLang="en-US" sz="1400" dirty="0">
              <a:solidFill>
                <a:schemeClr val="tx1"/>
              </a:solidFill>
            </a:endParaRPr>
          </a:p>
        </p:txBody>
      </p:sp>
      <p:sp>
        <p:nvSpPr>
          <p:cNvPr id="133127" name="Rectangle 5"/>
          <p:cNvSpPr>
            <a:spLocks noChangeArrowheads="1"/>
          </p:cNvSpPr>
          <p:nvPr/>
        </p:nvSpPr>
        <p:spPr bwMode="auto">
          <a:xfrm>
            <a:off x="0" y="1538288"/>
            <a:ext cx="9144000" cy="0"/>
          </a:xfrm>
          <a:prstGeom prst="rect">
            <a:avLst/>
          </a:prstGeom>
          <a:noFill/>
          <a:ln w="9525" algn="ctr">
            <a:noFill/>
            <a:miter lim="800000"/>
            <a:headEnd/>
            <a:tailEnd/>
          </a:ln>
        </p:spPr>
        <p:txBody>
          <a:bodyPr wrap="none" lIns="79200" tIns="39600" rIns="79200" bIns="39600" anchor="ctr">
            <a:spAutoFit/>
          </a:bodyPr>
          <a:lstStyle/>
          <a:p>
            <a:endParaRPr lang="zh-CN" altLang="en-US"/>
          </a:p>
        </p:txBody>
      </p:sp>
      <p:sp>
        <p:nvSpPr>
          <p:cNvPr id="133128" name="Rectangle 8"/>
          <p:cNvSpPr>
            <a:spLocks noChangeArrowheads="1"/>
          </p:cNvSpPr>
          <p:nvPr/>
        </p:nvSpPr>
        <p:spPr bwMode="auto">
          <a:xfrm>
            <a:off x="0" y="1581150"/>
            <a:ext cx="9144000" cy="0"/>
          </a:xfrm>
          <a:prstGeom prst="rect">
            <a:avLst/>
          </a:prstGeom>
          <a:noFill/>
          <a:ln w="9525" algn="ctr">
            <a:noFill/>
            <a:miter lim="800000"/>
            <a:headEnd/>
            <a:tailEnd/>
          </a:ln>
        </p:spPr>
        <p:txBody>
          <a:bodyPr wrap="none" lIns="79200" tIns="39600" rIns="79200" bIns="39600" anchor="ctr">
            <a:spAutoFit/>
          </a:bodyPr>
          <a:lstStyle/>
          <a:p>
            <a:endParaRPr lang="zh-CN" altLang="en-US"/>
          </a:p>
        </p:txBody>
      </p:sp>
      <p:graphicFrame>
        <p:nvGraphicFramePr>
          <p:cNvPr id="133122" name="Object 2"/>
          <p:cNvGraphicFramePr>
            <a:graphicFrameLocks noChangeAspect="1"/>
          </p:cNvGraphicFramePr>
          <p:nvPr/>
        </p:nvGraphicFramePr>
        <p:xfrm>
          <a:off x="827088" y="1114521"/>
          <a:ext cx="5703887" cy="3694113"/>
        </p:xfrm>
        <a:graphic>
          <a:graphicData uri="http://schemas.openxmlformats.org/presentationml/2006/ole">
            <p:oleObj spid="_x0000_s13314" name="Visio" r:id="rId4" imgW="10390792" imgH="6018998" progId="">
              <p:embed/>
            </p:oleObj>
          </a:graphicData>
        </a:graphic>
      </p:graphicFrame>
      <p:sp>
        <p:nvSpPr>
          <p:cNvPr id="133129" name="Text Box 9"/>
          <p:cNvSpPr txBox="1">
            <a:spLocks noChangeArrowheads="1"/>
          </p:cNvSpPr>
          <p:nvPr/>
        </p:nvSpPr>
        <p:spPr bwMode="auto">
          <a:xfrm>
            <a:off x="190500" y="4914900"/>
            <a:ext cx="7667625" cy="323850"/>
          </a:xfrm>
          <a:prstGeom prst="rect">
            <a:avLst/>
          </a:prstGeom>
          <a:noFill/>
          <a:ln w="9525" algn="ctr">
            <a:noFill/>
            <a:miter lim="800000"/>
            <a:headEnd/>
            <a:tailEnd/>
          </a:ln>
        </p:spPr>
        <p:txBody>
          <a:bodyPr lIns="79200" tIns="39600" rIns="79200" bIns="39600">
            <a:spAutoFit/>
          </a:bodyPr>
          <a:lstStyle/>
          <a:p>
            <a:pPr defTabSz="801688">
              <a:buClr>
                <a:schemeClr val="bg2"/>
              </a:buClr>
              <a:buSzPct val="80000"/>
              <a:buFont typeface="Wingdings" pitchFamily="2" charset="2"/>
              <a:buNone/>
            </a:pPr>
            <a:r>
              <a:rPr lang="en-US" altLang="zh-CN" sz="1600" b="1" dirty="0" smtClean="0">
                <a:solidFill>
                  <a:schemeClr val="tx1"/>
                </a:solidFill>
              </a:rPr>
              <a:t>This </a:t>
            </a:r>
            <a:r>
              <a:rPr lang="en-US" altLang="zh-CN" sz="1600" b="1" dirty="0">
                <a:solidFill>
                  <a:schemeClr val="tx1"/>
                </a:solidFill>
              </a:rPr>
              <a:t>solution introduces S101 and S103 interfaces.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half" idx="10"/>
          </p:nvPr>
        </p:nvSpPr>
        <p:spPr/>
        <p:txBody>
          <a:bodyPr/>
          <a:lstStyle/>
          <a:p>
            <a:r>
              <a:rPr lang="de-DE"/>
              <a:t>Page </a:t>
            </a:r>
            <a:fld id="{5AF03221-9AE7-4273-97E5-E268E11ABBF7}" type="slidenum">
              <a:rPr lang="de-DE"/>
              <a:pPr/>
              <a:t>44</a:t>
            </a:fld>
            <a:endParaRPr lang="en-GB"/>
          </a:p>
        </p:txBody>
      </p:sp>
      <p:sp>
        <p:nvSpPr>
          <p:cNvPr id="384014" name="Rectangle 14"/>
          <p:cNvSpPr>
            <a:spLocks noChangeArrowheads="1"/>
          </p:cNvSpPr>
          <p:nvPr/>
        </p:nvSpPr>
        <p:spPr bwMode="auto">
          <a:xfrm>
            <a:off x="685800" y="1828800"/>
            <a:ext cx="2667000" cy="3276600"/>
          </a:xfrm>
          <a:prstGeom prst="rect">
            <a:avLst/>
          </a:prstGeom>
          <a:solidFill>
            <a:schemeClr val="accent1">
              <a:lumMod val="60000"/>
              <a:lumOff val="40000"/>
            </a:schemeClr>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4002" name="标题 1"/>
          <p:cNvSpPr>
            <a:spLocks noGrp="1"/>
          </p:cNvSpPr>
          <p:nvPr>
            <p:ph type="title" idx="4294967295"/>
          </p:nvPr>
        </p:nvSpPr>
        <p:spPr>
          <a:xfrm>
            <a:off x="609600" y="274638"/>
            <a:ext cx="8001000" cy="792162"/>
          </a:xfrm>
        </p:spPr>
        <p:txBody>
          <a:bodyPr lIns="80139" tIns="40069" rIns="80139" bIns="40069">
            <a:normAutofit fontScale="90000"/>
          </a:bodyPr>
          <a:lstStyle/>
          <a:p>
            <a:r>
              <a:rPr lang="en-US" altLang="zh-CN" sz="2400" dirty="0" smtClean="0">
                <a:ea typeface="宋体" pitchFamily="2" charset="-122"/>
              </a:rPr>
              <a:t>RAN Sharing - Multiple Core Network Sharing Common RAN with Dedicated Carriers</a:t>
            </a:r>
            <a:endParaRPr lang="en-US" altLang="zh-CN" sz="2400" dirty="0">
              <a:ea typeface="宋体" pitchFamily="2" charset="-122"/>
            </a:endParaRPr>
          </a:p>
        </p:txBody>
      </p:sp>
      <p:sp>
        <p:nvSpPr>
          <p:cNvPr id="384009" name="Rectangle 9" descr="运营商1"/>
          <p:cNvSpPr>
            <a:spLocks noChangeArrowheads="1"/>
          </p:cNvSpPr>
          <p:nvPr/>
        </p:nvSpPr>
        <p:spPr bwMode="auto">
          <a:xfrm>
            <a:off x="990600" y="2286000"/>
            <a:ext cx="2057400" cy="533400"/>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4011" name="Text Box 11"/>
          <p:cNvSpPr txBox="1">
            <a:spLocks noChangeArrowheads="1"/>
          </p:cNvSpPr>
          <p:nvPr/>
        </p:nvSpPr>
        <p:spPr bwMode="auto">
          <a:xfrm>
            <a:off x="990600" y="2406650"/>
            <a:ext cx="1981200" cy="307777"/>
          </a:xfrm>
          <a:prstGeom prst="rect">
            <a:avLst/>
          </a:prstGeom>
          <a:noFill/>
          <a:ln w="9525" algn="ctr">
            <a:noFill/>
            <a:miter lim="800000"/>
            <a:headEnd/>
            <a:tailEnd/>
          </a:ln>
          <a:effectLst/>
        </p:spPr>
        <p:txBody>
          <a:bodyPr wrap="square">
            <a:spAutoFit/>
          </a:bodyPr>
          <a:lstStyle/>
          <a:p>
            <a:pPr>
              <a:spcBef>
                <a:spcPct val="50000"/>
              </a:spcBef>
            </a:pPr>
            <a:r>
              <a:rPr lang="en-US" altLang="zh-CN" sz="1400" b="1" dirty="0">
                <a:cs typeface="Arial" pitchFamily="34" charset="0"/>
              </a:rPr>
              <a:t>PLMN1 – Spectrum 1</a:t>
            </a:r>
          </a:p>
        </p:txBody>
      </p:sp>
      <p:sp>
        <p:nvSpPr>
          <p:cNvPr id="384012" name="Rectangle 12" descr="运营商1"/>
          <p:cNvSpPr>
            <a:spLocks noChangeArrowheads="1"/>
          </p:cNvSpPr>
          <p:nvPr/>
        </p:nvSpPr>
        <p:spPr bwMode="auto">
          <a:xfrm>
            <a:off x="990600" y="3657600"/>
            <a:ext cx="2057400" cy="533400"/>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4013" name="Text Box 13"/>
          <p:cNvSpPr txBox="1">
            <a:spLocks noChangeArrowheads="1"/>
          </p:cNvSpPr>
          <p:nvPr/>
        </p:nvSpPr>
        <p:spPr bwMode="auto">
          <a:xfrm>
            <a:off x="990600" y="3807023"/>
            <a:ext cx="1981200" cy="307777"/>
          </a:xfrm>
          <a:prstGeom prst="rect">
            <a:avLst/>
          </a:prstGeom>
          <a:noFill/>
          <a:ln w="9525" algn="ctr">
            <a:noFill/>
            <a:miter lim="800000"/>
            <a:headEnd/>
            <a:tailEnd/>
          </a:ln>
          <a:effectLst/>
        </p:spPr>
        <p:txBody>
          <a:bodyPr wrap="square">
            <a:spAutoFit/>
          </a:bodyPr>
          <a:lstStyle/>
          <a:p>
            <a:pPr>
              <a:spcBef>
                <a:spcPct val="50000"/>
              </a:spcBef>
            </a:pPr>
            <a:r>
              <a:rPr lang="en-US" altLang="zh-CN" sz="1400" b="1" dirty="0">
                <a:cs typeface="Arial" pitchFamily="34" charset="0"/>
              </a:rPr>
              <a:t>PLMN2 – Spectrum 2</a:t>
            </a:r>
          </a:p>
        </p:txBody>
      </p:sp>
      <p:sp>
        <p:nvSpPr>
          <p:cNvPr id="384015" name="Text Box 15"/>
          <p:cNvSpPr txBox="1">
            <a:spLocks noChangeArrowheads="1"/>
          </p:cNvSpPr>
          <p:nvPr/>
        </p:nvSpPr>
        <p:spPr bwMode="auto">
          <a:xfrm>
            <a:off x="1143000" y="4357688"/>
            <a:ext cx="1752600" cy="366712"/>
          </a:xfrm>
          <a:prstGeom prst="rect">
            <a:avLst/>
          </a:prstGeom>
          <a:noFill/>
          <a:ln w="9525" algn="ctr">
            <a:noFill/>
            <a:miter lim="800000"/>
            <a:headEnd/>
            <a:tailEnd/>
          </a:ln>
          <a:effectLst/>
        </p:spPr>
        <p:txBody>
          <a:bodyPr>
            <a:spAutoFit/>
          </a:bodyPr>
          <a:lstStyle/>
          <a:p>
            <a:pPr>
              <a:spcBef>
                <a:spcPct val="50000"/>
              </a:spcBef>
            </a:pPr>
            <a:r>
              <a:rPr lang="en-US" altLang="zh-CN" dirty="0">
                <a:ea typeface="宋体" pitchFamily="2" charset="-122"/>
                <a:cs typeface="Arial" pitchFamily="34" charset="0"/>
              </a:rPr>
              <a:t>E-UTRAN</a:t>
            </a:r>
          </a:p>
        </p:txBody>
      </p:sp>
      <p:sp>
        <p:nvSpPr>
          <p:cNvPr id="384016" name="Oval 16"/>
          <p:cNvSpPr>
            <a:spLocks noChangeArrowheads="1"/>
          </p:cNvSpPr>
          <p:nvPr/>
        </p:nvSpPr>
        <p:spPr bwMode="auto">
          <a:xfrm>
            <a:off x="3810000" y="1981200"/>
            <a:ext cx="1752600" cy="990600"/>
          </a:xfrm>
          <a:prstGeom prst="ellipse">
            <a:avLst/>
          </a:prstGeom>
          <a:solidFill>
            <a:schemeClr val="accent1">
              <a:lumMod val="60000"/>
              <a:lumOff val="40000"/>
            </a:schemeClr>
          </a:solidFill>
          <a:ln w="9525" algn="ctr">
            <a:solidFill>
              <a:schemeClr val="bg2"/>
            </a:solidFill>
            <a:round/>
            <a:headEnd/>
            <a:tailEnd/>
          </a:ln>
          <a:effectLst/>
        </p:spPr>
        <p:txBody>
          <a:bodyPr wrap="none" anchor="ctr"/>
          <a:lstStyle/>
          <a:p>
            <a:endParaRPr lang="en-US">
              <a:cs typeface="Arial" pitchFamily="34" charset="0"/>
            </a:endParaRPr>
          </a:p>
        </p:txBody>
      </p:sp>
      <p:sp>
        <p:nvSpPr>
          <p:cNvPr id="384017" name="Oval 17"/>
          <p:cNvSpPr>
            <a:spLocks noChangeArrowheads="1"/>
          </p:cNvSpPr>
          <p:nvPr/>
        </p:nvSpPr>
        <p:spPr bwMode="auto">
          <a:xfrm>
            <a:off x="3810000" y="3505200"/>
            <a:ext cx="1752600" cy="990600"/>
          </a:xfrm>
          <a:prstGeom prst="ellipse">
            <a:avLst/>
          </a:prstGeom>
          <a:solidFill>
            <a:schemeClr val="accent1">
              <a:lumMod val="60000"/>
              <a:lumOff val="40000"/>
            </a:schemeClr>
          </a:solidFill>
          <a:ln w="9525" algn="ctr">
            <a:solidFill>
              <a:schemeClr val="bg2"/>
            </a:solidFill>
            <a:round/>
            <a:headEnd/>
            <a:tailEnd/>
          </a:ln>
          <a:effectLst/>
        </p:spPr>
        <p:txBody>
          <a:bodyPr wrap="none" anchor="ctr"/>
          <a:lstStyle/>
          <a:p>
            <a:endParaRPr lang="en-US">
              <a:cs typeface="Arial" pitchFamily="34" charset="0"/>
            </a:endParaRPr>
          </a:p>
        </p:txBody>
      </p:sp>
      <p:sp>
        <p:nvSpPr>
          <p:cNvPr id="384018" name="Text Box 18"/>
          <p:cNvSpPr txBox="1">
            <a:spLocks noChangeArrowheads="1"/>
          </p:cNvSpPr>
          <p:nvPr/>
        </p:nvSpPr>
        <p:spPr bwMode="auto">
          <a:xfrm>
            <a:off x="3886200" y="2286000"/>
            <a:ext cx="1752600" cy="336550"/>
          </a:xfrm>
          <a:prstGeom prst="rect">
            <a:avLst/>
          </a:prstGeom>
          <a:noFill/>
          <a:ln w="9525" algn="ctr">
            <a:noFill/>
            <a:miter lim="800000"/>
            <a:headEnd/>
            <a:tailEnd/>
          </a:ln>
          <a:effectLst/>
        </p:spPr>
        <p:txBody>
          <a:bodyPr>
            <a:spAutoFit/>
          </a:bodyPr>
          <a:lstStyle/>
          <a:p>
            <a:pPr>
              <a:spcBef>
                <a:spcPct val="50000"/>
              </a:spcBef>
            </a:pPr>
            <a:r>
              <a:rPr lang="en-US" altLang="zh-CN" sz="1600" b="1">
                <a:cs typeface="Arial" pitchFamily="34" charset="0"/>
              </a:rPr>
              <a:t>Carrier 1 Core</a:t>
            </a:r>
          </a:p>
        </p:txBody>
      </p:sp>
      <p:sp>
        <p:nvSpPr>
          <p:cNvPr id="384019" name="Text Box 19"/>
          <p:cNvSpPr txBox="1">
            <a:spLocks noChangeArrowheads="1"/>
          </p:cNvSpPr>
          <p:nvPr/>
        </p:nvSpPr>
        <p:spPr bwMode="auto">
          <a:xfrm>
            <a:off x="3810000" y="3810000"/>
            <a:ext cx="1752600" cy="336550"/>
          </a:xfrm>
          <a:prstGeom prst="rect">
            <a:avLst/>
          </a:prstGeom>
          <a:noFill/>
          <a:ln w="9525" algn="ctr">
            <a:noFill/>
            <a:miter lim="800000"/>
            <a:headEnd/>
            <a:tailEnd/>
          </a:ln>
          <a:effectLst/>
        </p:spPr>
        <p:txBody>
          <a:bodyPr>
            <a:spAutoFit/>
          </a:bodyPr>
          <a:lstStyle/>
          <a:p>
            <a:pPr>
              <a:spcBef>
                <a:spcPct val="50000"/>
              </a:spcBef>
            </a:pPr>
            <a:r>
              <a:rPr lang="en-US" altLang="zh-CN" sz="1600" b="1">
                <a:cs typeface="Arial" pitchFamily="34" charset="0"/>
              </a:rPr>
              <a:t>Carrier 2 Core</a:t>
            </a:r>
          </a:p>
        </p:txBody>
      </p:sp>
      <p:sp>
        <p:nvSpPr>
          <p:cNvPr id="384021" name="Line 21"/>
          <p:cNvSpPr>
            <a:spLocks noChangeShapeType="1"/>
          </p:cNvSpPr>
          <p:nvPr/>
        </p:nvSpPr>
        <p:spPr bwMode="auto">
          <a:xfrm>
            <a:off x="3048000" y="2514600"/>
            <a:ext cx="762000" cy="0"/>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4022" name="Line 22"/>
          <p:cNvSpPr>
            <a:spLocks noChangeShapeType="1"/>
          </p:cNvSpPr>
          <p:nvPr/>
        </p:nvSpPr>
        <p:spPr bwMode="auto">
          <a:xfrm>
            <a:off x="3048000" y="3962400"/>
            <a:ext cx="762000" cy="0"/>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4023" name="Text Box 23"/>
          <p:cNvSpPr txBox="1">
            <a:spLocks noChangeArrowheads="1"/>
          </p:cNvSpPr>
          <p:nvPr/>
        </p:nvSpPr>
        <p:spPr bwMode="auto">
          <a:xfrm>
            <a:off x="5562600" y="1143000"/>
            <a:ext cx="3352800" cy="4278313"/>
          </a:xfrm>
          <a:prstGeom prst="rect">
            <a:avLst/>
          </a:prstGeom>
          <a:noFill/>
          <a:ln w="9525" algn="ctr">
            <a:noFill/>
            <a:miter lim="800000"/>
            <a:headEnd/>
            <a:tailEnd/>
          </a:ln>
          <a:effectLst/>
        </p:spPr>
        <p:txBody>
          <a:bodyPr>
            <a:spAutoFit/>
          </a:bodyPr>
          <a:lstStyle/>
          <a:p>
            <a:pPr marL="342900" indent="-342900" algn="l">
              <a:lnSpc>
                <a:spcPct val="130000"/>
              </a:lnSpc>
              <a:spcBef>
                <a:spcPct val="50000"/>
              </a:spcBef>
              <a:buFont typeface="Wingdings" pitchFamily="2" charset="2"/>
              <a:buChar char="l"/>
            </a:pPr>
            <a:r>
              <a:rPr lang="en-US" altLang="zh-CN" dirty="0">
                <a:ea typeface="宋体" pitchFamily="2" charset="-122"/>
                <a:cs typeface="Arial" pitchFamily="34" charset="0"/>
              </a:rPr>
              <a:t>Total of 5 network sharing scenarios outlined in 3GPP</a:t>
            </a:r>
          </a:p>
          <a:p>
            <a:pPr marL="342900" indent="-342900" algn="l">
              <a:lnSpc>
                <a:spcPct val="130000"/>
              </a:lnSpc>
              <a:spcBef>
                <a:spcPct val="50000"/>
              </a:spcBef>
              <a:buFont typeface="Wingdings" pitchFamily="2" charset="2"/>
              <a:buChar char="l"/>
            </a:pPr>
            <a:r>
              <a:rPr lang="en-US" altLang="zh-CN" dirty="0" err="1">
                <a:ea typeface="宋体" pitchFamily="2" charset="-122"/>
                <a:cs typeface="Arial" pitchFamily="34" charset="0"/>
              </a:rPr>
              <a:t>eNB</a:t>
            </a:r>
            <a:r>
              <a:rPr lang="en-US" altLang="zh-CN" dirty="0">
                <a:ea typeface="宋体" pitchFamily="2" charset="-122"/>
                <a:cs typeface="Arial" pitchFamily="34" charset="0"/>
              </a:rPr>
              <a:t> sharing including antenna, sites, etc. No impact to core networks.</a:t>
            </a:r>
          </a:p>
          <a:p>
            <a:pPr marL="342900" indent="-342900" algn="l">
              <a:lnSpc>
                <a:spcPct val="130000"/>
              </a:lnSpc>
              <a:buFont typeface="Wingdings" pitchFamily="2" charset="2"/>
              <a:buChar char="l"/>
            </a:pPr>
            <a:r>
              <a:rPr lang="en-US" altLang="zh-CN" dirty="0">
                <a:ea typeface="宋体" pitchFamily="2" charset="-122"/>
                <a:cs typeface="Arial" pitchFamily="34" charset="0"/>
              </a:rPr>
              <a:t>Main characteristics</a:t>
            </a:r>
            <a:r>
              <a:rPr lang="zh-CN" altLang="en-US" dirty="0">
                <a:ea typeface="宋体" pitchFamily="2" charset="-122"/>
                <a:cs typeface="Arial" pitchFamily="34" charset="0"/>
              </a:rPr>
              <a:t>：</a:t>
            </a:r>
          </a:p>
          <a:p>
            <a:pPr marL="800100" lvl="1" indent="-342900" algn="l">
              <a:lnSpc>
                <a:spcPct val="130000"/>
              </a:lnSpc>
              <a:buFont typeface="Wingdings" pitchFamily="2" charset="2"/>
              <a:buChar char="Ø"/>
            </a:pPr>
            <a:r>
              <a:rPr lang="en-US" altLang="zh-CN" sz="1600" dirty="0">
                <a:ea typeface="宋体" pitchFamily="2" charset="-122"/>
                <a:cs typeface="Arial" pitchFamily="34" charset="0"/>
              </a:rPr>
              <a:t>Common </a:t>
            </a:r>
            <a:r>
              <a:rPr lang="en-US" altLang="zh-CN" sz="1600" dirty="0" smtClean="0">
                <a:ea typeface="宋体" pitchFamily="2" charset="-122"/>
                <a:cs typeface="Arial" pitchFamily="34" charset="0"/>
              </a:rPr>
              <a:t>E-UTRAN </a:t>
            </a:r>
            <a:r>
              <a:rPr lang="en-US" altLang="zh-CN" sz="1600" dirty="0">
                <a:ea typeface="宋体" pitchFamily="2" charset="-122"/>
                <a:cs typeface="Arial" pitchFamily="34" charset="0"/>
              </a:rPr>
              <a:t>connecting multiple cores owned by different operators</a:t>
            </a:r>
            <a:endParaRPr lang="zh-CN" altLang="en-US" sz="1600" dirty="0">
              <a:ea typeface="宋体" pitchFamily="2" charset="-122"/>
              <a:cs typeface="Arial" pitchFamily="34" charset="0"/>
            </a:endParaRPr>
          </a:p>
          <a:p>
            <a:pPr marL="800100" lvl="1" indent="-342900" algn="l">
              <a:lnSpc>
                <a:spcPct val="130000"/>
              </a:lnSpc>
              <a:buFont typeface="Wingdings" pitchFamily="2" charset="2"/>
              <a:buChar char="Ø"/>
            </a:pPr>
            <a:r>
              <a:rPr lang="en-US" altLang="zh-CN" sz="1600" dirty="0">
                <a:ea typeface="宋体" pitchFamily="2" charset="-122"/>
                <a:cs typeface="Arial" pitchFamily="34" charset="0"/>
              </a:rPr>
              <a:t>Each operator uses its own spectrum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1"/>
          <p:cNvSpPr>
            <a:spLocks noGrp="1"/>
          </p:cNvSpPr>
          <p:nvPr>
            <p:ph type="dt" sz="half" idx="10"/>
          </p:nvPr>
        </p:nvSpPr>
        <p:spPr/>
        <p:txBody>
          <a:bodyPr/>
          <a:lstStyle/>
          <a:p>
            <a:r>
              <a:rPr lang="de-DE"/>
              <a:t>Page </a:t>
            </a:r>
            <a:fld id="{3B339889-F913-45E1-8BD6-62FB74497EEE}" type="slidenum">
              <a:rPr lang="de-DE"/>
              <a:pPr/>
              <a:t>45</a:t>
            </a:fld>
            <a:endParaRPr lang="en-GB"/>
          </a:p>
        </p:txBody>
      </p:sp>
      <p:sp>
        <p:nvSpPr>
          <p:cNvPr id="387075" name="标题 1"/>
          <p:cNvSpPr>
            <a:spLocks noGrp="1"/>
          </p:cNvSpPr>
          <p:nvPr>
            <p:ph type="title" idx="4294967295"/>
          </p:nvPr>
        </p:nvSpPr>
        <p:spPr>
          <a:xfrm>
            <a:off x="609600" y="274638"/>
            <a:ext cx="8077200" cy="792162"/>
          </a:xfrm>
        </p:spPr>
        <p:txBody>
          <a:bodyPr lIns="80139" tIns="40069" rIns="80139" bIns="40069"/>
          <a:lstStyle/>
          <a:p>
            <a:r>
              <a:rPr lang="en-US" altLang="zh-CN" sz="2400" dirty="0" smtClean="0">
                <a:ea typeface="宋体" pitchFamily="2" charset="-122"/>
              </a:rPr>
              <a:t>RAN Sharing with Shared Spectrum</a:t>
            </a:r>
            <a:endParaRPr lang="en-US" altLang="zh-CN" sz="2400" dirty="0">
              <a:ea typeface="宋体" pitchFamily="2" charset="-122"/>
            </a:endParaRPr>
          </a:p>
        </p:txBody>
      </p:sp>
      <p:sp>
        <p:nvSpPr>
          <p:cNvPr id="387076" name="Rectangle 4"/>
          <p:cNvSpPr>
            <a:spLocks noChangeArrowheads="1"/>
          </p:cNvSpPr>
          <p:nvPr/>
        </p:nvSpPr>
        <p:spPr bwMode="auto">
          <a:xfrm>
            <a:off x="796160" y="3006545"/>
            <a:ext cx="1143000" cy="533400"/>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7077" name="Text Box 5"/>
          <p:cNvSpPr txBox="1">
            <a:spLocks noChangeArrowheads="1"/>
          </p:cNvSpPr>
          <p:nvPr/>
        </p:nvSpPr>
        <p:spPr bwMode="auto">
          <a:xfrm>
            <a:off x="974686" y="3087507"/>
            <a:ext cx="914400" cy="336550"/>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Core 1</a:t>
            </a:r>
          </a:p>
        </p:txBody>
      </p:sp>
      <p:sp>
        <p:nvSpPr>
          <p:cNvPr id="387079" name="Text Box 7"/>
          <p:cNvSpPr txBox="1">
            <a:spLocks noChangeArrowheads="1"/>
          </p:cNvSpPr>
          <p:nvPr/>
        </p:nvSpPr>
        <p:spPr bwMode="auto">
          <a:xfrm>
            <a:off x="685800" y="1469333"/>
            <a:ext cx="7696200" cy="653897"/>
          </a:xfrm>
          <a:prstGeom prst="rect">
            <a:avLst/>
          </a:prstGeom>
          <a:noFill/>
          <a:ln w="9525" algn="ctr">
            <a:noFill/>
            <a:miter lim="800000"/>
            <a:headEnd/>
            <a:tailEnd/>
          </a:ln>
          <a:effectLst/>
        </p:spPr>
        <p:txBody>
          <a:bodyPr>
            <a:spAutoFit/>
          </a:bodyPr>
          <a:lstStyle/>
          <a:p>
            <a:pPr algn="l">
              <a:lnSpc>
                <a:spcPct val="120000"/>
              </a:lnSpc>
              <a:spcBef>
                <a:spcPct val="50000"/>
              </a:spcBef>
              <a:buFont typeface="Wingdings" pitchFamily="2" charset="2"/>
              <a:buChar char="l"/>
            </a:pPr>
            <a:r>
              <a:rPr lang="en-US" altLang="zh-CN" sz="1600" dirty="0" smtClean="0">
                <a:ea typeface="宋体" pitchFamily="2" charset="-122"/>
                <a:cs typeface="Arial" pitchFamily="34" charset="0"/>
              </a:rPr>
              <a:t>Two </a:t>
            </a:r>
            <a:r>
              <a:rPr lang="en-US" altLang="zh-CN" sz="1600" dirty="0">
                <a:ea typeface="宋体" pitchFamily="2" charset="-122"/>
                <a:cs typeface="Arial" pitchFamily="34" charset="0"/>
              </a:rPr>
              <a:t>solutions: </a:t>
            </a:r>
            <a:r>
              <a:rPr lang="en-US" altLang="zh-CN" sz="1600" dirty="0" smtClean="0">
                <a:ea typeface="宋体" pitchFamily="2" charset="-122"/>
                <a:cs typeface="Arial" pitchFamily="34" charset="0"/>
              </a:rPr>
              <a:t>MOCN</a:t>
            </a:r>
            <a:r>
              <a:rPr lang="zh-CN" altLang="en-US" sz="1600" dirty="0" smtClean="0">
                <a:ea typeface="宋体" pitchFamily="2" charset="-122"/>
                <a:cs typeface="Arial" pitchFamily="34" charset="0"/>
              </a:rPr>
              <a:t> </a:t>
            </a:r>
            <a:r>
              <a:rPr lang="en-US" altLang="zh-CN" sz="1600" dirty="0" smtClean="0">
                <a:ea typeface="宋体" pitchFamily="2" charset="-122"/>
                <a:cs typeface="Arial" pitchFamily="34" charset="0"/>
              </a:rPr>
              <a:t>&amp; GWCN</a:t>
            </a:r>
            <a:r>
              <a:rPr lang="en-US" altLang="zh-CN" sz="1600" dirty="0">
                <a:ea typeface="宋体" pitchFamily="2" charset="-122"/>
                <a:cs typeface="Arial" pitchFamily="34" charset="0"/>
              </a:rPr>
              <a:t>.  MOCN</a:t>
            </a:r>
            <a:r>
              <a:rPr lang="zh-CN" altLang="en-US" sz="1600" dirty="0">
                <a:ea typeface="宋体" pitchFamily="2" charset="-122"/>
                <a:cs typeface="Arial" pitchFamily="34" charset="0"/>
              </a:rPr>
              <a:t> </a:t>
            </a:r>
            <a:r>
              <a:rPr lang="en-US" altLang="zh-CN" sz="1600" dirty="0">
                <a:ea typeface="宋体" pitchFamily="2" charset="-122"/>
                <a:cs typeface="Arial" pitchFamily="34" charset="0"/>
              </a:rPr>
              <a:t>limited to radio network sharing only (</a:t>
            </a:r>
            <a:r>
              <a:rPr lang="en-US" altLang="zh-CN" sz="1600" dirty="0" err="1">
                <a:ea typeface="宋体" pitchFamily="2" charset="-122"/>
                <a:cs typeface="Arial" pitchFamily="34" charset="0"/>
              </a:rPr>
              <a:t>eNodeB</a:t>
            </a:r>
            <a:r>
              <a:rPr lang="en-US" altLang="zh-CN" sz="1600" dirty="0">
                <a:ea typeface="宋体" pitchFamily="2" charset="-122"/>
                <a:cs typeface="Arial" pitchFamily="34" charset="0"/>
              </a:rPr>
              <a:t>)</a:t>
            </a:r>
            <a:r>
              <a:rPr lang="zh-CN" altLang="en-US" sz="1600" dirty="0">
                <a:ea typeface="宋体" pitchFamily="2" charset="-122"/>
                <a:cs typeface="Arial" pitchFamily="34" charset="0"/>
              </a:rPr>
              <a:t>，</a:t>
            </a:r>
            <a:r>
              <a:rPr lang="en-US" altLang="zh-CN" sz="1600" dirty="0">
                <a:ea typeface="宋体" pitchFamily="2" charset="-122"/>
                <a:cs typeface="Arial" pitchFamily="34" charset="0"/>
              </a:rPr>
              <a:t>GWCN shares radio and core networks (</a:t>
            </a:r>
            <a:r>
              <a:rPr lang="en-US" altLang="zh-CN" sz="1600" dirty="0" err="1" smtClean="0">
                <a:ea typeface="宋体" pitchFamily="2" charset="-122"/>
                <a:cs typeface="Arial" pitchFamily="34" charset="0"/>
              </a:rPr>
              <a:t>eNodeB</a:t>
            </a:r>
            <a:r>
              <a:rPr lang="zh-CN" altLang="en-US" sz="1600" dirty="0" smtClean="0">
                <a:ea typeface="宋体" pitchFamily="2" charset="-122"/>
                <a:cs typeface="Arial" pitchFamily="34" charset="0"/>
              </a:rPr>
              <a:t> </a:t>
            </a:r>
            <a:r>
              <a:rPr lang="en-US" altLang="zh-CN" sz="1600" dirty="0" smtClean="0">
                <a:ea typeface="宋体" pitchFamily="2" charset="-122"/>
                <a:cs typeface="Arial" pitchFamily="34" charset="0"/>
              </a:rPr>
              <a:t>&amp; MME</a:t>
            </a:r>
            <a:r>
              <a:rPr lang="en-US" altLang="zh-CN" sz="1600" dirty="0">
                <a:ea typeface="宋体" pitchFamily="2" charset="-122"/>
                <a:cs typeface="Arial" pitchFamily="34" charset="0"/>
              </a:rPr>
              <a:t>).</a:t>
            </a:r>
            <a:endParaRPr lang="zh-CN" altLang="en-US" sz="1600" dirty="0">
              <a:ea typeface="宋体" pitchFamily="2" charset="-122"/>
              <a:cs typeface="Arial" pitchFamily="34" charset="0"/>
            </a:endParaRPr>
          </a:p>
        </p:txBody>
      </p:sp>
      <p:sp>
        <p:nvSpPr>
          <p:cNvPr id="387080" name="Rectangle 8"/>
          <p:cNvSpPr>
            <a:spLocks noChangeArrowheads="1"/>
          </p:cNvSpPr>
          <p:nvPr/>
        </p:nvSpPr>
        <p:spPr bwMode="auto">
          <a:xfrm>
            <a:off x="2701160" y="3006545"/>
            <a:ext cx="1143000" cy="533400"/>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7081" name="Text Box 9"/>
          <p:cNvSpPr txBox="1">
            <a:spLocks noChangeArrowheads="1"/>
          </p:cNvSpPr>
          <p:nvPr/>
        </p:nvSpPr>
        <p:spPr bwMode="auto">
          <a:xfrm>
            <a:off x="2929760" y="3095808"/>
            <a:ext cx="914400" cy="336550"/>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Core 2</a:t>
            </a:r>
          </a:p>
        </p:txBody>
      </p:sp>
      <p:sp>
        <p:nvSpPr>
          <p:cNvPr id="387082" name="Oval 10"/>
          <p:cNvSpPr>
            <a:spLocks noChangeArrowheads="1"/>
          </p:cNvSpPr>
          <p:nvPr/>
        </p:nvSpPr>
        <p:spPr bwMode="auto">
          <a:xfrm>
            <a:off x="1329560" y="4606745"/>
            <a:ext cx="1981200" cy="914400"/>
          </a:xfrm>
          <a:prstGeom prst="ellipse">
            <a:avLst/>
          </a:prstGeom>
          <a:solidFill>
            <a:schemeClr val="accent1"/>
          </a:solidFill>
          <a:ln w="9525" algn="ctr">
            <a:solidFill>
              <a:schemeClr val="bg2"/>
            </a:solidFill>
            <a:round/>
            <a:headEnd/>
            <a:tailEnd/>
          </a:ln>
          <a:effectLst/>
        </p:spPr>
        <p:txBody>
          <a:bodyPr wrap="none" anchor="ctr"/>
          <a:lstStyle/>
          <a:p>
            <a:endParaRPr lang="en-US">
              <a:cs typeface="Arial" pitchFamily="34" charset="0"/>
            </a:endParaRPr>
          </a:p>
        </p:txBody>
      </p:sp>
      <p:sp>
        <p:nvSpPr>
          <p:cNvPr id="387083" name="Text Box 11"/>
          <p:cNvSpPr txBox="1">
            <a:spLocks noChangeArrowheads="1"/>
          </p:cNvSpPr>
          <p:nvPr/>
        </p:nvSpPr>
        <p:spPr bwMode="auto">
          <a:xfrm>
            <a:off x="1786760" y="4763907"/>
            <a:ext cx="1219200" cy="584775"/>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E-UTRAN Sharing</a:t>
            </a:r>
          </a:p>
        </p:txBody>
      </p:sp>
      <p:sp>
        <p:nvSpPr>
          <p:cNvPr id="387087" name="Line 15"/>
          <p:cNvSpPr>
            <a:spLocks noChangeShapeType="1"/>
          </p:cNvSpPr>
          <p:nvPr/>
        </p:nvSpPr>
        <p:spPr bwMode="auto">
          <a:xfrm flipH="1" flipV="1">
            <a:off x="1481960" y="3539945"/>
            <a:ext cx="685800" cy="1066800"/>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7088" name="Line 16"/>
          <p:cNvSpPr>
            <a:spLocks noChangeShapeType="1"/>
          </p:cNvSpPr>
          <p:nvPr/>
        </p:nvSpPr>
        <p:spPr bwMode="auto">
          <a:xfrm flipV="1">
            <a:off x="2472560" y="3539945"/>
            <a:ext cx="762000" cy="1066800"/>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7090" name="Rectangle 18"/>
          <p:cNvSpPr>
            <a:spLocks noChangeArrowheads="1"/>
          </p:cNvSpPr>
          <p:nvPr/>
        </p:nvSpPr>
        <p:spPr bwMode="auto">
          <a:xfrm>
            <a:off x="5063360" y="3006545"/>
            <a:ext cx="1114425" cy="490538"/>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7091" name="Text Box 19"/>
          <p:cNvSpPr txBox="1">
            <a:spLocks noChangeArrowheads="1"/>
          </p:cNvSpPr>
          <p:nvPr/>
        </p:nvSpPr>
        <p:spPr bwMode="auto">
          <a:xfrm>
            <a:off x="5215760" y="3076395"/>
            <a:ext cx="838200" cy="336550"/>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Core 1</a:t>
            </a:r>
          </a:p>
        </p:txBody>
      </p:sp>
      <p:sp>
        <p:nvSpPr>
          <p:cNvPr id="387092" name="Rectangle 20"/>
          <p:cNvSpPr>
            <a:spLocks noChangeArrowheads="1"/>
          </p:cNvSpPr>
          <p:nvPr/>
        </p:nvSpPr>
        <p:spPr bwMode="auto">
          <a:xfrm>
            <a:off x="6922323" y="3006545"/>
            <a:ext cx="1114425" cy="490538"/>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7093" name="Text Box 21"/>
          <p:cNvSpPr txBox="1">
            <a:spLocks noChangeArrowheads="1"/>
          </p:cNvSpPr>
          <p:nvPr/>
        </p:nvSpPr>
        <p:spPr bwMode="auto">
          <a:xfrm>
            <a:off x="7074723" y="3076395"/>
            <a:ext cx="884237" cy="336550"/>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Core 2</a:t>
            </a:r>
          </a:p>
        </p:txBody>
      </p:sp>
      <p:sp>
        <p:nvSpPr>
          <p:cNvPr id="387099" name="Rectangle 27"/>
          <p:cNvSpPr>
            <a:spLocks noChangeArrowheads="1"/>
          </p:cNvSpPr>
          <p:nvPr/>
        </p:nvSpPr>
        <p:spPr bwMode="auto">
          <a:xfrm>
            <a:off x="5955535" y="3919358"/>
            <a:ext cx="1114425" cy="490537"/>
          </a:xfrm>
          <a:prstGeom prst="rect">
            <a:avLst/>
          </a:prstGeom>
          <a:solidFill>
            <a:schemeClr val="accent1"/>
          </a:solidFill>
          <a:ln w="9525" algn="ctr">
            <a:solidFill>
              <a:schemeClr val="bg2"/>
            </a:solidFill>
            <a:miter lim="800000"/>
            <a:headEnd/>
            <a:tailEnd/>
          </a:ln>
          <a:effectLst/>
        </p:spPr>
        <p:txBody>
          <a:bodyPr wrap="none" anchor="ctr"/>
          <a:lstStyle/>
          <a:p>
            <a:endParaRPr lang="en-US">
              <a:cs typeface="Arial" pitchFamily="34" charset="0"/>
            </a:endParaRPr>
          </a:p>
        </p:txBody>
      </p:sp>
      <p:sp>
        <p:nvSpPr>
          <p:cNvPr id="387100" name="Text Box 28"/>
          <p:cNvSpPr txBox="1">
            <a:spLocks noChangeArrowheads="1"/>
          </p:cNvSpPr>
          <p:nvPr/>
        </p:nvSpPr>
        <p:spPr bwMode="auto">
          <a:xfrm>
            <a:off x="6031735" y="3870871"/>
            <a:ext cx="1012825" cy="581025"/>
          </a:xfrm>
          <a:prstGeom prst="rect">
            <a:avLst/>
          </a:prstGeom>
          <a:noFill/>
          <a:ln w="9525" algn="ctr">
            <a:noFill/>
            <a:miter lim="800000"/>
            <a:headEnd/>
            <a:tailEnd/>
          </a:ln>
          <a:effectLst/>
        </p:spPr>
        <p:txBody>
          <a:bodyPr wrap="square">
            <a:spAutoFit/>
          </a:bodyPr>
          <a:lstStyle/>
          <a:p>
            <a:pPr algn="ctr">
              <a:spcBef>
                <a:spcPct val="50000"/>
              </a:spcBef>
            </a:pPr>
            <a:r>
              <a:rPr lang="en-US" altLang="zh-CN" sz="1600" b="1" dirty="0">
                <a:ea typeface="宋体" pitchFamily="2" charset="-122"/>
                <a:cs typeface="Arial" pitchFamily="34" charset="0"/>
              </a:rPr>
              <a:t>Core Sharing</a:t>
            </a:r>
          </a:p>
        </p:txBody>
      </p:sp>
      <p:sp>
        <p:nvSpPr>
          <p:cNvPr id="387102" name="Line 30"/>
          <p:cNvSpPr>
            <a:spLocks noChangeShapeType="1"/>
          </p:cNvSpPr>
          <p:nvPr/>
        </p:nvSpPr>
        <p:spPr bwMode="auto">
          <a:xfrm flipV="1">
            <a:off x="6550848" y="4409895"/>
            <a:ext cx="1587" cy="420688"/>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7103" name="Line 31"/>
          <p:cNvSpPr>
            <a:spLocks noChangeShapeType="1"/>
          </p:cNvSpPr>
          <p:nvPr/>
        </p:nvSpPr>
        <p:spPr bwMode="auto">
          <a:xfrm flipH="1" flipV="1">
            <a:off x="5658673" y="3497083"/>
            <a:ext cx="892175" cy="422275"/>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7104" name="Line 32"/>
          <p:cNvSpPr>
            <a:spLocks noChangeShapeType="1"/>
          </p:cNvSpPr>
          <p:nvPr/>
        </p:nvSpPr>
        <p:spPr bwMode="auto">
          <a:xfrm flipV="1">
            <a:off x="6550848" y="3497083"/>
            <a:ext cx="892175" cy="422275"/>
          </a:xfrm>
          <a:prstGeom prst="line">
            <a:avLst/>
          </a:prstGeom>
          <a:noFill/>
          <a:ln w="9525">
            <a:solidFill>
              <a:schemeClr val="bg2"/>
            </a:solidFill>
            <a:round/>
            <a:headEnd/>
            <a:tailEnd/>
          </a:ln>
          <a:effectLst/>
        </p:spPr>
        <p:txBody>
          <a:bodyPr/>
          <a:lstStyle/>
          <a:p>
            <a:endParaRPr lang="en-US">
              <a:cs typeface="Arial" pitchFamily="34" charset="0"/>
            </a:endParaRPr>
          </a:p>
        </p:txBody>
      </p:sp>
      <p:sp>
        <p:nvSpPr>
          <p:cNvPr id="387105" name="Text Box 33"/>
          <p:cNvSpPr txBox="1">
            <a:spLocks noChangeArrowheads="1"/>
          </p:cNvSpPr>
          <p:nvPr/>
        </p:nvSpPr>
        <p:spPr bwMode="auto">
          <a:xfrm>
            <a:off x="262760" y="4911545"/>
            <a:ext cx="914400" cy="369332"/>
          </a:xfrm>
          <a:prstGeom prst="rect">
            <a:avLst/>
          </a:prstGeom>
          <a:noFill/>
          <a:ln w="9525" algn="ctr">
            <a:noFill/>
            <a:miter lim="800000"/>
            <a:headEnd/>
            <a:tailEnd/>
          </a:ln>
          <a:effectLst/>
        </p:spPr>
        <p:txBody>
          <a:bodyPr wrap="square">
            <a:spAutoFit/>
          </a:bodyPr>
          <a:lstStyle/>
          <a:p>
            <a:pPr>
              <a:spcBef>
                <a:spcPct val="50000"/>
              </a:spcBef>
            </a:pPr>
            <a:r>
              <a:rPr lang="en-US" altLang="zh-CN" b="1" dirty="0">
                <a:ea typeface="宋体" pitchFamily="2" charset="-122"/>
                <a:cs typeface="Arial" pitchFamily="34" charset="0"/>
              </a:rPr>
              <a:t>MOCN</a:t>
            </a:r>
          </a:p>
        </p:txBody>
      </p:sp>
      <p:sp>
        <p:nvSpPr>
          <p:cNvPr id="387106" name="Text Box 34"/>
          <p:cNvSpPr txBox="1">
            <a:spLocks noChangeArrowheads="1"/>
          </p:cNvSpPr>
          <p:nvPr/>
        </p:nvSpPr>
        <p:spPr bwMode="auto">
          <a:xfrm>
            <a:off x="7882760" y="4914912"/>
            <a:ext cx="990600" cy="369332"/>
          </a:xfrm>
          <a:prstGeom prst="rect">
            <a:avLst/>
          </a:prstGeom>
          <a:noFill/>
          <a:ln w="9525" algn="ctr">
            <a:noFill/>
            <a:miter lim="800000"/>
            <a:headEnd/>
            <a:tailEnd/>
          </a:ln>
          <a:effectLst/>
        </p:spPr>
        <p:txBody>
          <a:bodyPr wrap="square">
            <a:spAutoFit/>
          </a:bodyPr>
          <a:lstStyle/>
          <a:p>
            <a:pPr>
              <a:spcBef>
                <a:spcPct val="50000"/>
              </a:spcBef>
            </a:pPr>
            <a:r>
              <a:rPr lang="en-US" altLang="zh-CN" b="1" dirty="0">
                <a:ea typeface="宋体" pitchFamily="2" charset="-122"/>
                <a:cs typeface="Arial" pitchFamily="34" charset="0"/>
              </a:rPr>
              <a:t>GWCN</a:t>
            </a:r>
          </a:p>
        </p:txBody>
      </p:sp>
      <p:sp>
        <p:nvSpPr>
          <p:cNvPr id="387094" name="Oval 22"/>
          <p:cNvSpPr>
            <a:spLocks noChangeArrowheads="1"/>
          </p:cNvSpPr>
          <p:nvPr/>
        </p:nvSpPr>
        <p:spPr bwMode="auto">
          <a:xfrm>
            <a:off x="5584060" y="4759145"/>
            <a:ext cx="1931988" cy="842962"/>
          </a:xfrm>
          <a:prstGeom prst="ellipse">
            <a:avLst/>
          </a:prstGeom>
          <a:solidFill>
            <a:schemeClr val="accent1"/>
          </a:solidFill>
          <a:ln w="9525" algn="ctr">
            <a:solidFill>
              <a:schemeClr val="bg2"/>
            </a:solidFill>
            <a:round/>
            <a:headEnd/>
            <a:tailEnd/>
          </a:ln>
          <a:effectLst/>
        </p:spPr>
        <p:txBody>
          <a:bodyPr wrap="none" anchor="ctr"/>
          <a:lstStyle/>
          <a:p>
            <a:endParaRPr lang="en-US">
              <a:cs typeface="Arial" pitchFamily="34" charset="0"/>
            </a:endParaRPr>
          </a:p>
        </p:txBody>
      </p:sp>
      <p:sp>
        <p:nvSpPr>
          <p:cNvPr id="387095" name="Text Box 23"/>
          <p:cNvSpPr txBox="1">
            <a:spLocks noChangeArrowheads="1"/>
          </p:cNvSpPr>
          <p:nvPr/>
        </p:nvSpPr>
        <p:spPr bwMode="auto">
          <a:xfrm>
            <a:off x="6053960" y="4864932"/>
            <a:ext cx="1219200" cy="584775"/>
          </a:xfrm>
          <a:prstGeom prst="rect">
            <a:avLst/>
          </a:prstGeom>
          <a:noFill/>
          <a:ln w="9525" algn="ctr">
            <a:noFill/>
            <a:miter lim="800000"/>
            <a:headEnd/>
            <a:tailEnd/>
          </a:ln>
          <a:effectLst/>
        </p:spPr>
        <p:txBody>
          <a:bodyPr wrap="square">
            <a:spAutoFit/>
          </a:bodyPr>
          <a:lstStyle/>
          <a:p>
            <a:pPr>
              <a:spcBef>
                <a:spcPct val="50000"/>
              </a:spcBef>
            </a:pPr>
            <a:r>
              <a:rPr lang="en-US" altLang="zh-CN" sz="1600" b="1" dirty="0">
                <a:ea typeface="宋体" pitchFamily="2" charset="-122"/>
                <a:cs typeface="Arial" pitchFamily="34" charset="0"/>
              </a:rPr>
              <a:t>E-UTRAN Sharing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pPr defTabSz="784225"/>
            <a:r>
              <a:rPr lang="de-DE">
                <a:solidFill>
                  <a:srgbClr val="2D2015"/>
                </a:solidFill>
              </a:rPr>
              <a:t>Page </a:t>
            </a:r>
            <a:fld id="{888CFDBF-F1EE-407C-B4EB-6B0797605FA1}" type="slidenum">
              <a:rPr lang="de-DE">
                <a:solidFill>
                  <a:srgbClr val="2D2015"/>
                </a:solidFill>
              </a:rPr>
              <a:pPr defTabSz="784225"/>
              <a:t>46</a:t>
            </a:fld>
            <a:endParaRPr lang="en-GB">
              <a:solidFill>
                <a:srgbClr val="2D2015"/>
              </a:solidFill>
            </a:endParaRPr>
          </a:p>
        </p:txBody>
      </p:sp>
      <p:sp>
        <p:nvSpPr>
          <p:cNvPr id="46083" name="Rectangle 2"/>
          <p:cNvSpPr>
            <a:spLocks noGrp="1" noChangeArrowheads="1"/>
          </p:cNvSpPr>
          <p:nvPr>
            <p:ph type="title" idx="4294967295"/>
          </p:nvPr>
        </p:nvSpPr>
        <p:spPr>
          <a:xfrm>
            <a:off x="609600" y="457200"/>
            <a:ext cx="7543800" cy="609600"/>
          </a:xfrm>
          <a:noFill/>
        </p:spPr>
        <p:txBody>
          <a:bodyPr/>
          <a:lstStyle/>
          <a:p>
            <a:pPr defTabSz="801688" eaLnBrk="1" hangingPunct="1"/>
            <a:r>
              <a:rPr lang="en-US" altLang="zh-CN" sz="2600" smtClean="0">
                <a:latin typeface="FrutigerNext LT Medium" pitchFamily="34" charset="0"/>
              </a:rPr>
              <a:t>Contents</a:t>
            </a:r>
          </a:p>
        </p:txBody>
      </p:sp>
      <p:grpSp>
        <p:nvGrpSpPr>
          <p:cNvPr id="2" name="Group 21"/>
          <p:cNvGrpSpPr>
            <a:grpSpLocks/>
          </p:cNvGrpSpPr>
          <p:nvPr/>
        </p:nvGrpSpPr>
        <p:grpSpPr bwMode="auto">
          <a:xfrm>
            <a:off x="917575" y="1752600"/>
            <a:ext cx="7512050" cy="474663"/>
            <a:chOff x="578" y="1104"/>
            <a:chExt cx="4732" cy="299"/>
          </a:xfrm>
        </p:grpSpPr>
        <p:sp>
          <p:nvSpPr>
            <p:cNvPr id="156694" name="Rectangle 22"/>
            <p:cNvSpPr>
              <a:spLocks noChangeArrowheads="1"/>
            </p:cNvSpPr>
            <p:nvPr/>
          </p:nvSpPr>
          <p:spPr bwMode="auto">
            <a:xfrm>
              <a:off x="1008" y="110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Market Drivers and Background (30 min)</a:t>
              </a:r>
              <a:endParaRPr lang="en-US" altLang="zh-CN" sz="1600" b="1" dirty="0">
                <a:solidFill>
                  <a:srgbClr val="FFFFFF"/>
                </a:solidFill>
                <a:latin typeface="FrutigerNext LT Regular" pitchFamily="34" charset="0"/>
              </a:endParaRPr>
            </a:p>
          </p:txBody>
        </p:sp>
        <p:sp>
          <p:nvSpPr>
            <p:cNvPr id="156695" name="Rectangle 23"/>
            <p:cNvSpPr>
              <a:spLocks noChangeArrowheads="1"/>
            </p:cNvSpPr>
            <p:nvPr/>
          </p:nvSpPr>
          <p:spPr bwMode="auto">
            <a:xfrm>
              <a:off x="578" y="110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a:solidFill>
                    <a:srgbClr val="FFFFFF"/>
                  </a:solidFill>
                  <a:latin typeface="FrutigerNext LT Regular" pitchFamily="34" charset="0"/>
                </a:rPr>
                <a:t>1</a:t>
              </a:r>
            </a:p>
          </p:txBody>
        </p:sp>
      </p:grpSp>
      <p:grpSp>
        <p:nvGrpSpPr>
          <p:cNvPr id="3" name="Group 24"/>
          <p:cNvGrpSpPr>
            <a:grpSpLocks/>
          </p:cNvGrpSpPr>
          <p:nvPr/>
        </p:nvGrpSpPr>
        <p:grpSpPr bwMode="auto">
          <a:xfrm>
            <a:off x="917575" y="2395538"/>
            <a:ext cx="7512050" cy="474662"/>
            <a:chOff x="578" y="1488"/>
            <a:chExt cx="4732" cy="299"/>
          </a:xfrm>
        </p:grpSpPr>
        <p:sp>
          <p:nvSpPr>
            <p:cNvPr id="156697" name="Rectangle 25"/>
            <p:cNvSpPr>
              <a:spLocks noChangeArrowheads="1"/>
            </p:cNvSpPr>
            <p:nvPr/>
          </p:nvSpPr>
          <p:spPr bwMode="auto">
            <a:xfrm>
              <a:off x="1008" y="1488"/>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Technology Overview (75 min)</a:t>
              </a:r>
            </a:p>
          </p:txBody>
        </p:sp>
        <p:sp>
          <p:nvSpPr>
            <p:cNvPr id="156698" name="Rectangle 26"/>
            <p:cNvSpPr>
              <a:spLocks noChangeArrowheads="1"/>
            </p:cNvSpPr>
            <p:nvPr/>
          </p:nvSpPr>
          <p:spPr bwMode="auto">
            <a:xfrm>
              <a:off x="578" y="1488"/>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2</a:t>
              </a:r>
            </a:p>
          </p:txBody>
        </p:sp>
      </p:grpSp>
      <p:grpSp>
        <p:nvGrpSpPr>
          <p:cNvPr id="4" name="Group 27"/>
          <p:cNvGrpSpPr>
            <a:grpSpLocks/>
          </p:cNvGrpSpPr>
          <p:nvPr/>
        </p:nvGrpSpPr>
        <p:grpSpPr bwMode="auto">
          <a:xfrm>
            <a:off x="917575" y="3038475"/>
            <a:ext cx="7512050" cy="474663"/>
            <a:chOff x="578" y="1914"/>
            <a:chExt cx="4732" cy="299"/>
          </a:xfrm>
        </p:grpSpPr>
        <p:sp>
          <p:nvSpPr>
            <p:cNvPr id="156700" name="Rectangle 28"/>
            <p:cNvSpPr>
              <a:spLocks noChangeArrowheads="1"/>
            </p:cNvSpPr>
            <p:nvPr/>
          </p:nvSpPr>
          <p:spPr bwMode="auto">
            <a:xfrm>
              <a:off x="1008" y="1914"/>
              <a:ext cx="4302" cy="29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Advanced Overview (30 min)</a:t>
              </a:r>
            </a:p>
          </p:txBody>
        </p:sp>
        <p:sp>
          <p:nvSpPr>
            <p:cNvPr id="156701" name="Rectangle 29"/>
            <p:cNvSpPr>
              <a:spLocks noChangeArrowheads="1"/>
            </p:cNvSpPr>
            <p:nvPr/>
          </p:nvSpPr>
          <p:spPr bwMode="auto">
            <a:xfrm>
              <a:off x="578" y="1914"/>
              <a:ext cx="284" cy="28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3</a:t>
              </a:r>
            </a:p>
          </p:txBody>
        </p:sp>
      </p:grpSp>
      <p:grpSp>
        <p:nvGrpSpPr>
          <p:cNvPr id="5" name="Group 27"/>
          <p:cNvGrpSpPr>
            <a:grpSpLocks/>
          </p:cNvGrpSpPr>
          <p:nvPr/>
        </p:nvGrpSpPr>
        <p:grpSpPr bwMode="auto">
          <a:xfrm>
            <a:off x="938855" y="3645627"/>
            <a:ext cx="7512050" cy="474663"/>
            <a:chOff x="578" y="1914"/>
            <a:chExt cx="4732" cy="299"/>
          </a:xfrm>
        </p:grpSpPr>
        <p:sp>
          <p:nvSpPr>
            <p:cNvPr id="14"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Deployment Landscape (15 min)</a:t>
              </a:r>
              <a:endParaRPr lang="en-US" altLang="zh-CN" sz="1600" b="1" dirty="0">
                <a:solidFill>
                  <a:srgbClr val="FFFFFF"/>
                </a:solidFill>
                <a:latin typeface="FrutigerNext LT Regular" pitchFamily="34" charset="0"/>
              </a:endParaRPr>
            </a:p>
          </p:txBody>
        </p:sp>
        <p:sp>
          <p:nvSpPr>
            <p:cNvPr id="15"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algn="ctr" defTabSz="871538">
                <a:defRPr/>
              </a:pPr>
              <a:r>
                <a:rPr lang="en-US" altLang="zh-CN" sz="1600" b="1" dirty="0" smtClean="0">
                  <a:solidFill>
                    <a:srgbClr val="FFFFFF"/>
                  </a:solidFill>
                  <a:latin typeface="FrutigerNext LT Regular" pitchFamily="34" charset="0"/>
                </a:rPr>
                <a:t>4</a:t>
              </a:r>
              <a:endParaRPr lang="en-US" altLang="zh-CN" sz="1600" b="1" dirty="0">
                <a:solidFill>
                  <a:srgbClr val="FFFFFF"/>
                </a:solidFill>
                <a:latin typeface="FrutigerNext LT Regular"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76200"/>
            <a:ext cx="8400288" cy="1143000"/>
          </a:xfrm>
        </p:spPr>
        <p:txBody>
          <a:bodyPr>
            <a:normAutofit/>
          </a:bodyPr>
          <a:lstStyle/>
          <a:p>
            <a:r>
              <a:rPr lang="en-US" altLang="zh-CN" sz="3200" dirty="0" smtClean="0"/>
              <a:t>3GPP LTE-Advanced Features &amp; Schedule</a:t>
            </a:r>
            <a:endParaRPr lang="zh-CN" altLang="en-US" sz="3200" dirty="0"/>
          </a:p>
        </p:txBody>
      </p:sp>
      <p:sp>
        <p:nvSpPr>
          <p:cNvPr id="4" name="日期占位符 3"/>
          <p:cNvSpPr>
            <a:spLocks noGrp="1"/>
          </p:cNvSpPr>
          <p:nvPr>
            <p:ph type="dt" sz="half" idx="10"/>
          </p:nvPr>
        </p:nvSpPr>
        <p:spPr/>
        <p:txBody>
          <a:bodyPr/>
          <a:lstStyle/>
          <a:p>
            <a:pPr>
              <a:defRPr/>
            </a:pPr>
            <a:endParaRPr lang="de-DE" altLang="zh-CN" smtClean="0">
              <a:solidFill>
                <a:srgbClr val="000000"/>
              </a:solidFill>
            </a:endParaRPr>
          </a:p>
          <a:p>
            <a:pPr>
              <a:defRPr/>
            </a:pPr>
            <a:r>
              <a:rPr lang="de-DE" altLang="zh-CN" smtClean="0">
                <a:solidFill>
                  <a:srgbClr val="000000"/>
                </a:solidFill>
              </a:rPr>
              <a:t>Page </a:t>
            </a:r>
            <a:fld id="{C983862B-341E-4B60-9453-D43D6ADD7220}" type="slidenum">
              <a:rPr lang="de-DE" altLang="zh-CN" smtClean="0">
                <a:solidFill>
                  <a:srgbClr val="000000"/>
                </a:solidFill>
              </a:rPr>
              <a:pPr>
                <a:defRPr/>
              </a:pPr>
              <a:t>47</a:t>
            </a:fld>
            <a:endParaRPr lang="en-GB" altLang="zh-CN">
              <a:solidFill>
                <a:srgbClr val="000000"/>
              </a:solidFill>
            </a:endParaRPr>
          </a:p>
        </p:txBody>
      </p:sp>
      <p:grpSp>
        <p:nvGrpSpPr>
          <p:cNvPr id="3" name="组合 119"/>
          <p:cNvGrpSpPr>
            <a:grpSpLocks/>
          </p:cNvGrpSpPr>
          <p:nvPr/>
        </p:nvGrpSpPr>
        <p:grpSpPr bwMode="auto">
          <a:xfrm>
            <a:off x="0" y="908051"/>
            <a:ext cx="9001162" cy="5284788"/>
            <a:chOff x="1" y="907564"/>
            <a:chExt cx="12004625" cy="5284786"/>
          </a:xfrm>
        </p:grpSpPr>
        <p:sp>
          <p:nvSpPr>
            <p:cNvPr id="6" name="AutoShape 3"/>
            <p:cNvSpPr>
              <a:spLocks noChangeArrowheads="1"/>
            </p:cNvSpPr>
            <p:nvPr/>
          </p:nvSpPr>
          <p:spPr bwMode="auto">
            <a:xfrm>
              <a:off x="1" y="3672988"/>
              <a:ext cx="11955413" cy="2449512"/>
            </a:xfrm>
            <a:prstGeom prst="roundRect">
              <a:avLst>
                <a:gd name="adj" fmla="val 16667"/>
              </a:avLst>
            </a:prstGeom>
            <a:solidFill>
              <a:srgbClr val="CCECFF"/>
            </a:solidFill>
            <a:ln w="9525" algn="ctr">
              <a:noFill/>
              <a:round/>
              <a:headEnd/>
              <a:tailEnd/>
            </a:ln>
            <a:effectLst>
              <a:outerShdw dist="107763" dir="18900000" algn="ctr" rotWithShape="0">
                <a:schemeClr val="bg2">
                  <a:alpha val="50000"/>
                </a:schemeClr>
              </a:outerShdw>
            </a:effectLst>
          </p:spPr>
          <p:txBody>
            <a:bodyPr wrap="none" anchor="ctr"/>
            <a:lstStyle/>
            <a:p>
              <a:pPr algn="ctr" fontAlgn="base">
                <a:spcBef>
                  <a:spcPct val="0"/>
                </a:spcBef>
                <a:spcAft>
                  <a:spcPct val="0"/>
                </a:spcAft>
                <a:defRPr/>
              </a:pPr>
              <a:endParaRPr lang="zh-CN" altLang="en-US" sz="1300" b="1" dirty="0">
                <a:solidFill>
                  <a:srgbClr val="000000"/>
                </a:solidFill>
                <a:latin typeface="Arial" pitchFamily="34" charset="0"/>
                <a:ea typeface="宋体" pitchFamily="2" charset="-122"/>
              </a:endParaRPr>
            </a:p>
          </p:txBody>
        </p:sp>
        <p:sp>
          <p:nvSpPr>
            <p:cNvPr id="7" name="AutoShape 4"/>
            <p:cNvSpPr>
              <a:spLocks noChangeArrowheads="1"/>
            </p:cNvSpPr>
            <p:nvPr/>
          </p:nvSpPr>
          <p:spPr bwMode="auto">
            <a:xfrm>
              <a:off x="1" y="2249001"/>
              <a:ext cx="12004625" cy="1260475"/>
            </a:xfrm>
            <a:prstGeom prst="roundRect">
              <a:avLst>
                <a:gd name="adj" fmla="val 16667"/>
              </a:avLst>
            </a:prstGeom>
            <a:solidFill>
              <a:srgbClr val="FFFFCC"/>
            </a:solidFill>
            <a:ln w="9525" algn="ctr">
              <a:noFill/>
              <a:round/>
              <a:headEnd/>
              <a:tailEnd/>
            </a:ln>
            <a:effectLst>
              <a:outerShdw dist="107763" dir="18900000" algn="ctr" rotWithShape="0">
                <a:schemeClr val="bg2">
                  <a:alpha val="50000"/>
                </a:schemeClr>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ndParaRPr>
            </a:p>
          </p:txBody>
        </p:sp>
        <p:sp>
          <p:nvSpPr>
            <p:cNvPr id="8" name="Freeform 5"/>
            <p:cNvSpPr>
              <a:spLocks/>
            </p:cNvSpPr>
            <p:nvPr/>
          </p:nvSpPr>
          <p:spPr bwMode="auto">
            <a:xfrm>
              <a:off x="105862" y="1818789"/>
              <a:ext cx="11464735" cy="142875"/>
            </a:xfrm>
            <a:custGeom>
              <a:avLst/>
              <a:gdLst>
                <a:gd name="T0" fmla="*/ 2147483647 w 5416"/>
                <a:gd name="T1" fmla="*/ 0 h 212"/>
                <a:gd name="T2" fmla="*/ 2147483647 w 5416"/>
                <a:gd name="T3" fmla="*/ 2147483647 h 212"/>
                <a:gd name="T4" fmla="*/ 0 w 5416"/>
                <a:gd name="T5" fmla="*/ 2147483647 h 212"/>
                <a:gd name="T6" fmla="*/ 0 w 5416"/>
                <a:gd name="T7" fmla="*/ 2147483647 h 212"/>
                <a:gd name="T8" fmla="*/ 2147483647 w 5416"/>
                <a:gd name="T9" fmla="*/ 2147483647 h 212"/>
                <a:gd name="T10" fmla="*/ 2147483647 w 5416"/>
                <a:gd name="T11" fmla="*/ 2147483647 h 212"/>
                <a:gd name="T12" fmla="*/ 2147483647 w 5416"/>
                <a:gd name="T13" fmla="*/ 2147483647 h 212"/>
                <a:gd name="T14" fmla="*/ 2147483647 w 5416"/>
                <a:gd name="T15" fmla="*/ 0 h 212"/>
                <a:gd name="T16" fmla="*/ 0 60000 65536"/>
                <a:gd name="T17" fmla="*/ 0 60000 65536"/>
                <a:gd name="T18" fmla="*/ 0 60000 65536"/>
                <a:gd name="T19" fmla="*/ 0 60000 65536"/>
                <a:gd name="T20" fmla="*/ 0 60000 65536"/>
                <a:gd name="T21" fmla="*/ 0 60000 65536"/>
                <a:gd name="T22" fmla="*/ 0 60000 65536"/>
                <a:gd name="T23" fmla="*/ 0 60000 65536"/>
                <a:gd name="T24" fmla="*/ 0 w 5416"/>
                <a:gd name="T25" fmla="*/ 0 h 212"/>
                <a:gd name="T26" fmla="*/ 5416 w 5416"/>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6" h="212">
                  <a:moveTo>
                    <a:pt x="4862" y="0"/>
                  </a:moveTo>
                  <a:lnTo>
                    <a:pt x="4862" y="33"/>
                  </a:lnTo>
                  <a:lnTo>
                    <a:pt x="0" y="33"/>
                  </a:lnTo>
                  <a:lnTo>
                    <a:pt x="0" y="178"/>
                  </a:lnTo>
                  <a:lnTo>
                    <a:pt x="4862" y="178"/>
                  </a:lnTo>
                  <a:lnTo>
                    <a:pt x="4862" y="211"/>
                  </a:lnTo>
                  <a:lnTo>
                    <a:pt x="5415" y="105"/>
                  </a:lnTo>
                  <a:lnTo>
                    <a:pt x="4862" y="0"/>
                  </a:lnTo>
                </a:path>
              </a:pathLst>
            </a:custGeom>
            <a:solidFill>
              <a:srgbClr val="FF0000"/>
            </a:solidFill>
            <a:ln w="12700" cap="rnd">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 name="Line 7"/>
            <p:cNvSpPr>
              <a:spLocks noChangeShapeType="1"/>
            </p:cNvSpPr>
            <p:nvPr/>
          </p:nvSpPr>
          <p:spPr bwMode="auto">
            <a:xfrm>
              <a:off x="529304" y="1964838"/>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0" name="Line 8"/>
            <p:cNvSpPr>
              <a:spLocks noChangeShapeType="1"/>
            </p:cNvSpPr>
            <p:nvPr/>
          </p:nvSpPr>
          <p:spPr bwMode="auto">
            <a:xfrm>
              <a:off x="1678955" y="1961664"/>
              <a:ext cx="10585" cy="4160837"/>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1" name="Line 9"/>
            <p:cNvSpPr>
              <a:spLocks noChangeShapeType="1"/>
            </p:cNvSpPr>
            <p:nvPr/>
          </p:nvSpPr>
          <p:spPr bwMode="auto">
            <a:xfrm>
              <a:off x="2758736" y="1961663"/>
              <a:ext cx="12703"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2" name="Line 10"/>
            <p:cNvSpPr>
              <a:spLocks noChangeShapeType="1"/>
            </p:cNvSpPr>
            <p:nvPr/>
          </p:nvSpPr>
          <p:spPr bwMode="auto">
            <a:xfrm>
              <a:off x="3887212" y="1960075"/>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3" name="Line 11"/>
            <p:cNvSpPr>
              <a:spLocks noChangeShapeType="1"/>
            </p:cNvSpPr>
            <p:nvPr/>
          </p:nvSpPr>
          <p:spPr bwMode="auto">
            <a:xfrm>
              <a:off x="4945821" y="1961663"/>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4" name="Line 12"/>
            <p:cNvSpPr>
              <a:spLocks noChangeShapeType="1"/>
            </p:cNvSpPr>
            <p:nvPr/>
          </p:nvSpPr>
          <p:spPr bwMode="auto">
            <a:xfrm>
              <a:off x="6038851" y="1721950"/>
              <a:ext cx="16394" cy="4403725"/>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5" name="Line 13"/>
            <p:cNvSpPr>
              <a:spLocks noChangeShapeType="1"/>
            </p:cNvSpPr>
            <p:nvPr/>
          </p:nvSpPr>
          <p:spPr bwMode="auto">
            <a:xfrm flipH="1" flipV="1">
              <a:off x="527188" y="1745763"/>
              <a:ext cx="2117"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6" name="Rectangle 14"/>
            <p:cNvSpPr>
              <a:spLocks noChangeArrowheads="1"/>
            </p:cNvSpPr>
            <p:nvPr/>
          </p:nvSpPr>
          <p:spPr bwMode="auto">
            <a:xfrm>
              <a:off x="1456616" y="1560025"/>
              <a:ext cx="412612"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Jun 08</a:t>
              </a:r>
            </a:p>
          </p:txBody>
        </p:sp>
        <p:sp>
          <p:nvSpPr>
            <p:cNvPr id="17" name="Line 15"/>
            <p:cNvSpPr>
              <a:spLocks noChangeShapeType="1"/>
            </p:cNvSpPr>
            <p:nvPr/>
          </p:nvSpPr>
          <p:spPr bwMode="auto">
            <a:xfrm flipH="1" flipV="1">
              <a:off x="2756619" y="1799738"/>
              <a:ext cx="4234"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8" name="Rectangle 16"/>
            <p:cNvSpPr>
              <a:spLocks noChangeArrowheads="1"/>
            </p:cNvSpPr>
            <p:nvPr/>
          </p:nvSpPr>
          <p:spPr bwMode="auto">
            <a:xfrm>
              <a:off x="4272546" y="1817200"/>
              <a:ext cx="87" cy="107722"/>
            </a:xfrm>
            <a:prstGeom prst="rect">
              <a:avLst/>
            </a:prstGeom>
            <a:solidFill>
              <a:srgbClr val="CCCCCC"/>
            </a:solidFill>
            <a:ln w="12700">
              <a:noFill/>
              <a:miter lim="800000"/>
              <a:headEnd/>
              <a:tailEnd/>
            </a:ln>
          </p:spPr>
          <p:txBody>
            <a:bodyPr wrap="none" lIns="0" tIns="0" rIns="0" bIns="0">
              <a:spAutoFit/>
            </a:bodyPr>
            <a:lstStyle/>
            <a:p>
              <a:pPr eaLnBrk="0" fontAlgn="base" hangingPunct="0">
                <a:spcBef>
                  <a:spcPct val="0"/>
                </a:spcBef>
                <a:spcAft>
                  <a:spcPct val="0"/>
                </a:spcAft>
              </a:pPr>
              <a:endParaRPr lang="zh-CN" altLang="en-US" sz="700" b="1" dirty="0">
                <a:solidFill>
                  <a:srgbClr val="000000"/>
                </a:solidFill>
                <a:latin typeface="Arial" pitchFamily="34" charset="0"/>
                <a:ea typeface="宋体" pitchFamily="2" charset="-122"/>
                <a:cs typeface="Times New Roman" pitchFamily="18" charset="0"/>
              </a:endParaRPr>
            </a:p>
          </p:txBody>
        </p:sp>
        <p:sp>
          <p:nvSpPr>
            <p:cNvPr id="19" name="Rectangle 17"/>
            <p:cNvSpPr>
              <a:spLocks noChangeArrowheads="1"/>
            </p:cNvSpPr>
            <p:nvPr/>
          </p:nvSpPr>
          <p:spPr bwMode="auto">
            <a:xfrm>
              <a:off x="4699129" y="1569550"/>
              <a:ext cx="446818"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Jun 09</a:t>
              </a:r>
            </a:p>
          </p:txBody>
        </p:sp>
        <p:sp>
          <p:nvSpPr>
            <p:cNvPr id="20" name="Line 18"/>
            <p:cNvSpPr>
              <a:spLocks noChangeShapeType="1"/>
            </p:cNvSpPr>
            <p:nvPr/>
          </p:nvSpPr>
          <p:spPr bwMode="auto">
            <a:xfrm flipH="1" flipV="1">
              <a:off x="1678955" y="1745763"/>
              <a:ext cx="2117"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1" name="Line 19"/>
            <p:cNvSpPr>
              <a:spLocks noChangeShapeType="1"/>
            </p:cNvSpPr>
            <p:nvPr/>
          </p:nvSpPr>
          <p:spPr bwMode="auto">
            <a:xfrm flipH="1" flipV="1">
              <a:off x="3887212" y="1745763"/>
              <a:ext cx="2118"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2" name="Line 20"/>
            <p:cNvSpPr>
              <a:spLocks noChangeShapeType="1"/>
            </p:cNvSpPr>
            <p:nvPr/>
          </p:nvSpPr>
          <p:spPr bwMode="auto">
            <a:xfrm flipH="1" flipV="1">
              <a:off x="4945821" y="1745763"/>
              <a:ext cx="2118"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3" name="Rectangle 21"/>
            <p:cNvSpPr>
              <a:spLocks noChangeArrowheads="1"/>
            </p:cNvSpPr>
            <p:nvPr/>
          </p:nvSpPr>
          <p:spPr bwMode="auto">
            <a:xfrm>
              <a:off x="277356" y="1540974"/>
              <a:ext cx="380544"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en-US" altLang="zh-CN" sz="700" b="1" dirty="0">
                  <a:solidFill>
                    <a:srgbClr val="000000"/>
                  </a:solidFill>
                  <a:latin typeface="Arial" pitchFamily="34" charset="0"/>
                  <a:ea typeface="宋体" pitchFamily="2" charset="-122"/>
                  <a:cs typeface="Times New Roman" pitchFamily="18" charset="0"/>
                </a:rPr>
                <a:t>Mar 08</a:t>
              </a:r>
            </a:p>
          </p:txBody>
        </p:sp>
        <p:sp>
          <p:nvSpPr>
            <p:cNvPr id="24" name="Rectangle 22"/>
            <p:cNvSpPr>
              <a:spLocks noChangeArrowheads="1"/>
            </p:cNvSpPr>
            <p:nvPr/>
          </p:nvSpPr>
          <p:spPr bwMode="auto">
            <a:xfrm>
              <a:off x="2545939" y="1560025"/>
              <a:ext cx="419026"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Sep 08</a:t>
              </a:r>
            </a:p>
          </p:txBody>
        </p:sp>
        <p:sp>
          <p:nvSpPr>
            <p:cNvPr id="25" name="Rectangle 23"/>
            <p:cNvSpPr>
              <a:spLocks noChangeArrowheads="1"/>
            </p:cNvSpPr>
            <p:nvPr/>
          </p:nvSpPr>
          <p:spPr bwMode="auto">
            <a:xfrm>
              <a:off x="3638416" y="1567962"/>
              <a:ext cx="448956"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Mar 09</a:t>
              </a:r>
            </a:p>
          </p:txBody>
        </p:sp>
        <p:sp>
          <p:nvSpPr>
            <p:cNvPr id="26" name="Text Box 24"/>
            <p:cNvSpPr txBox="1">
              <a:spLocks noChangeArrowheads="1"/>
            </p:cNvSpPr>
            <p:nvPr/>
          </p:nvSpPr>
          <p:spPr bwMode="auto">
            <a:xfrm>
              <a:off x="2414400" y="1040915"/>
              <a:ext cx="757238"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ja-JP" sz="700" b="1" dirty="0">
                  <a:latin typeface="Arial" pitchFamily="34" charset="0"/>
                  <a:ea typeface="ＭＳ Ｐゴシック" pitchFamily="34" charset="-128"/>
                </a:rPr>
                <a:t>Early </a:t>
              </a:r>
              <a:br>
                <a:rPr lang="sv-SE" altLang="ja-JP" sz="700" b="1" dirty="0">
                  <a:latin typeface="Arial" pitchFamily="34" charset="0"/>
                  <a:ea typeface="ＭＳ Ｐゴシック" pitchFamily="34" charset="-128"/>
                </a:rPr>
              </a:br>
              <a:r>
                <a:rPr lang="sv-SE" altLang="ja-JP" sz="700" b="1" dirty="0">
                  <a:latin typeface="Arial" pitchFamily="34" charset="0"/>
                  <a:ea typeface="ＭＳ Ｐゴシック" pitchFamily="34" charset="-128"/>
                </a:rPr>
                <a:t>Proposal</a:t>
              </a:r>
            </a:p>
          </p:txBody>
        </p:sp>
        <p:sp>
          <p:nvSpPr>
            <p:cNvPr id="27" name="AutoShape 25"/>
            <p:cNvSpPr>
              <a:spLocks noChangeArrowheads="1"/>
            </p:cNvSpPr>
            <p:nvPr/>
          </p:nvSpPr>
          <p:spPr bwMode="auto">
            <a:xfrm>
              <a:off x="527188" y="2572850"/>
              <a:ext cx="7732080" cy="431800"/>
            </a:xfrm>
            <a:prstGeom prst="rightArrow">
              <a:avLst>
                <a:gd name="adj1" fmla="val 62500"/>
                <a:gd name="adj2" fmla="val 109181"/>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8" name="Text Box 26"/>
            <p:cNvSpPr txBox="1">
              <a:spLocks noChangeArrowheads="1"/>
            </p:cNvSpPr>
            <p:nvPr/>
          </p:nvSpPr>
          <p:spPr bwMode="auto">
            <a:xfrm>
              <a:off x="2879417" y="2644289"/>
              <a:ext cx="2353470" cy="276999"/>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500" b="1" dirty="0">
                  <a:solidFill>
                    <a:srgbClr val="000000"/>
                  </a:solidFill>
                  <a:latin typeface="Arial" pitchFamily="34" charset="0"/>
                  <a:ea typeface="ＭＳ Ｐゴシック" pitchFamily="34" charset="-128"/>
                </a:rPr>
                <a:t>LTE-A Study Item</a:t>
              </a:r>
              <a:endParaRPr lang="en-US" altLang="zh-CN" sz="1500" b="1" dirty="0">
                <a:solidFill>
                  <a:srgbClr val="000000"/>
                </a:solidFill>
                <a:latin typeface="Arial" pitchFamily="34" charset="0"/>
                <a:ea typeface="宋体" pitchFamily="2" charset="-122"/>
              </a:endParaRPr>
            </a:p>
          </p:txBody>
        </p:sp>
        <p:sp>
          <p:nvSpPr>
            <p:cNvPr id="29" name="Line 27"/>
            <p:cNvSpPr>
              <a:spLocks noChangeShapeType="1"/>
            </p:cNvSpPr>
            <p:nvPr/>
          </p:nvSpPr>
          <p:spPr bwMode="auto">
            <a:xfrm>
              <a:off x="3874509" y="2433150"/>
              <a:ext cx="2118" cy="1714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30" name="Text Box 28"/>
            <p:cNvSpPr txBox="1">
              <a:spLocks noChangeArrowheads="1"/>
            </p:cNvSpPr>
            <p:nvPr/>
          </p:nvSpPr>
          <p:spPr bwMode="auto">
            <a:xfrm>
              <a:off x="3381198" y="2210901"/>
              <a:ext cx="973165" cy="240066"/>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ja-JP" sz="600" b="1" dirty="0">
                  <a:solidFill>
                    <a:srgbClr val="000000"/>
                  </a:solidFill>
                  <a:latin typeface="Arial" pitchFamily="34" charset="0"/>
                  <a:ea typeface="ＭＳ Ｐゴシック" pitchFamily="34" charset="-128"/>
                </a:rPr>
                <a:t>TR v1.0.0</a:t>
              </a:r>
            </a:p>
            <a:p>
              <a:pPr eaLnBrk="0" fontAlgn="base" hangingPunct="0">
                <a:lnSpc>
                  <a:spcPct val="80000"/>
                </a:lnSpc>
                <a:spcBef>
                  <a:spcPct val="0"/>
                </a:spcBef>
                <a:spcAft>
                  <a:spcPct val="0"/>
                </a:spcAft>
              </a:pPr>
              <a:r>
                <a:rPr lang="sv-SE" altLang="ja-JP" sz="600" b="1" i="1" dirty="0">
                  <a:solidFill>
                    <a:srgbClr val="000000"/>
                  </a:solidFill>
                  <a:latin typeface="Arial" pitchFamily="34" charset="0"/>
                  <a:ea typeface="ＭＳ Ｐゴシック" pitchFamily="34" charset="-128"/>
                </a:rPr>
                <a:t>for information</a:t>
              </a:r>
              <a:endParaRPr lang="en-US" altLang="zh-CN" sz="600" b="1" i="1" dirty="0">
                <a:solidFill>
                  <a:srgbClr val="000000"/>
                </a:solidFill>
                <a:latin typeface="Arial" pitchFamily="34" charset="0"/>
                <a:ea typeface="宋体" pitchFamily="2" charset="-122"/>
              </a:endParaRPr>
            </a:p>
          </p:txBody>
        </p:sp>
        <p:sp>
          <p:nvSpPr>
            <p:cNvPr id="31" name="Rectangle 30"/>
            <p:cNvSpPr>
              <a:spLocks noChangeArrowheads="1"/>
            </p:cNvSpPr>
            <p:nvPr/>
          </p:nvSpPr>
          <p:spPr bwMode="auto">
            <a:xfrm>
              <a:off x="5737660" y="1547325"/>
              <a:ext cx="453232"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Sep 09</a:t>
              </a:r>
            </a:p>
          </p:txBody>
        </p:sp>
        <p:sp>
          <p:nvSpPr>
            <p:cNvPr id="32" name="AutoShape 31"/>
            <p:cNvSpPr>
              <a:spLocks noChangeArrowheads="1"/>
            </p:cNvSpPr>
            <p:nvPr/>
          </p:nvSpPr>
          <p:spPr bwMode="auto">
            <a:xfrm>
              <a:off x="527189" y="3761888"/>
              <a:ext cx="6626892" cy="468312"/>
            </a:xfrm>
            <a:prstGeom prst="rightArrow">
              <a:avLst>
                <a:gd name="adj1" fmla="val 57287"/>
                <a:gd name="adj2" fmla="val 110519"/>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33" name="Rectangle 32"/>
            <p:cNvSpPr>
              <a:spLocks noChangeArrowheads="1"/>
            </p:cNvSpPr>
            <p:nvPr/>
          </p:nvSpPr>
          <p:spPr bwMode="auto">
            <a:xfrm>
              <a:off x="2159564" y="3869839"/>
              <a:ext cx="1858249" cy="215444"/>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Carrier Aggregation</a:t>
              </a:r>
              <a:endParaRPr lang="en-US" altLang="zh-CN" sz="1000" b="1" dirty="0">
                <a:solidFill>
                  <a:srgbClr val="000000"/>
                </a:solidFill>
                <a:latin typeface="Arial" pitchFamily="34" charset="0"/>
                <a:ea typeface="宋体" pitchFamily="2" charset="-122"/>
              </a:endParaRPr>
            </a:p>
          </p:txBody>
        </p:sp>
        <p:sp>
          <p:nvSpPr>
            <p:cNvPr id="34" name="Line 34"/>
            <p:cNvSpPr>
              <a:spLocks noChangeShapeType="1"/>
            </p:cNvSpPr>
            <p:nvPr/>
          </p:nvSpPr>
          <p:spPr bwMode="auto">
            <a:xfrm flipH="1">
              <a:off x="2758736" y="1721950"/>
              <a:ext cx="3514" cy="4413251"/>
            </a:xfrm>
            <a:prstGeom prst="line">
              <a:avLst/>
            </a:prstGeom>
            <a:noFill/>
            <a:ln w="12700">
              <a:solidFill>
                <a:schemeClr val="accent2"/>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35" name="Text Box 35"/>
            <p:cNvSpPr txBox="1">
              <a:spLocks noChangeArrowheads="1"/>
            </p:cNvSpPr>
            <p:nvPr/>
          </p:nvSpPr>
          <p:spPr bwMode="auto">
            <a:xfrm>
              <a:off x="4382681" y="1005989"/>
              <a:ext cx="915443"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ja-JP" sz="700" b="1" dirty="0">
                  <a:latin typeface="Arial" pitchFamily="34" charset="0"/>
                  <a:ea typeface="ＭＳ Ｐゴシック" pitchFamily="34" charset="-128"/>
                </a:rPr>
                <a:t>Complete </a:t>
              </a:r>
              <a:br>
                <a:rPr lang="sv-SE" altLang="ja-JP" sz="700" b="1" dirty="0">
                  <a:latin typeface="Arial" pitchFamily="34" charset="0"/>
                  <a:ea typeface="ＭＳ Ｐゴシック" pitchFamily="34" charset="-128"/>
                </a:rPr>
              </a:br>
              <a:r>
                <a:rPr lang="sv-SE" altLang="ja-JP" sz="700" b="1" dirty="0">
                  <a:latin typeface="Arial" pitchFamily="34" charset="0"/>
                  <a:ea typeface="ＭＳ Ｐゴシック" pitchFamily="34" charset="-128"/>
                </a:rPr>
                <a:t>Technology</a:t>
              </a:r>
            </a:p>
          </p:txBody>
        </p:sp>
        <p:sp>
          <p:nvSpPr>
            <p:cNvPr id="36" name="Text Box 36"/>
            <p:cNvSpPr txBox="1">
              <a:spLocks noChangeArrowheads="1"/>
            </p:cNvSpPr>
            <p:nvPr/>
          </p:nvSpPr>
          <p:spPr bwMode="auto">
            <a:xfrm>
              <a:off x="5511406" y="1001227"/>
              <a:ext cx="911167"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ja-JP" sz="700" b="1" dirty="0">
                  <a:latin typeface="Arial" pitchFamily="34" charset="0"/>
                  <a:ea typeface="ＭＳ Ｐゴシック" pitchFamily="34" charset="-128"/>
                </a:rPr>
                <a:t>ITU Final </a:t>
              </a:r>
              <a:br>
                <a:rPr lang="sv-SE" altLang="ja-JP" sz="700" b="1" dirty="0">
                  <a:latin typeface="Arial" pitchFamily="34" charset="0"/>
                  <a:ea typeface="ＭＳ Ｐゴシック" pitchFamily="34" charset="-128"/>
                </a:rPr>
              </a:br>
              <a:r>
                <a:rPr lang="sv-SE" altLang="ja-JP" sz="700" b="1" dirty="0">
                  <a:latin typeface="Arial" pitchFamily="34" charset="0"/>
                  <a:ea typeface="ＭＳ Ｐゴシック" pitchFamily="34" charset="-128"/>
                </a:rPr>
                <a:t>submission</a:t>
              </a:r>
            </a:p>
          </p:txBody>
        </p:sp>
        <p:sp>
          <p:nvSpPr>
            <p:cNvPr id="37" name="Line 37"/>
            <p:cNvSpPr>
              <a:spLocks noChangeShapeType="1"/>
            </p:cNvSpPr>
            <p:nvPr/>
          </p:nvSpPr>
          <p:spPr bwMode="auto">
            <a:xfrm>
              <a:off x="4945821" y="2464900"/>
              <a:ext cx="0" cy="1714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38" name="Text Box 38"/>
            <p:cNvSpPr txBox="1">
              <a:spLocks noChangeArrowheads="1"/>
            </p:cNvSpPr>
            <p:nvPr/>
          </p:nvSpPr>
          <p:spPr bwMode="auto">
            <a:xfrm>
              <a:off x="4513909" y="2212489"/>
              <a:ext cx="838479" cy="240066"/>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ja-JP" sz="600" b="1" dirty="0">
                  <a:solidFill>
                    <a:srgbClr val="000000"/>
                  </a:solidFill>
                  <a:latin typeface="Arial" pitchFamily="34" charset="0"/>
                  <a:ea typeface="ＭＳ Ｐゴシック" pitchFamily="34" charset="-128"/>
                </a:rPr>
                <a:t>TR v9.0.0</a:t>
              </a:r>
            </a:p>
            <a:p>
              <a:pPr eaLnBrk="0" fontAlgn="base" hangingPunct="0">
                <a:lnSpc>
                  <a:spcPct val="80000"/>
                </a:lnSpc>
                <a:spcBef>
                  <a:spcPct val="0"/>
                </a:spcBef>
                <a:spcAft>
                  <a:spcPct val="0"/>
                </a:spcAft>
              </a:pPr>
              <a:r>
                <a:rPr lang="sv-SE" altLang="ja-JP" sz="600" b="1" i="1" dirty="0">
                  <a:solidFill>
                    <a:srgbClr val="000000"/>
                  </a:solidFill>
                  <a:latin typeface="Arial" pitchFamily="34" charset="0"/>
                  <a:ea typeface="ＭＳ Ｐゴシック" pitchFamily="34" charset="-128"/>
                </a:rPr>
                <a:t>for approval</a:t>
              </a:r>
              <a:endParaRPr lang="en-US" altLang="zh-CN" sz="600" b="1" i="1" dirty="0">
                <a:solidFill>
                  <a:srgbClr val="000000"/>
                </a:solidFill>
                <a:latin typeface="Arial" pitchFamily="34" charset="0"/>
                <a:ea typeface="宋体" pitchFamily="2" charset="-122"/>
              </a:endParaRPr>
            </a:p>
          </p:txBody>
        </p:sp>
        <p:sp>
          <p:nvSpPr>
            <p:cNvPr id="39" name="Line 39"/>
            <p:cNvSpPr>
              <a:spLocks noChangeShapeType="1"/>
            </p:cNvSpPr>
            <p:nvPr/>
          </p:nvSpPr>
          <p:spPr bwMode="auto">
            <a:xfrm>
              <a:off x="6048893" y="2455375"/>
              <a:ext cx="2117" cy="1714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40" name="Text Box 40"/>
            <p:cNvSpPr txBox="1">
              <a:spLocks noChangeArrowheads="1"/>
            </p:cNvSpPr>
            <p:nvPr/>
          </p:nvSpPr>
          <p:spPr bwMode="auto">
            <a:xfrm>
              <a:off x="5612744" y="2225188"/>
              <a:ext cx="1829275" cy="313932"/>
            </a:xfrm>
            <a:prstGeom prst="rect">
              <a:avLst/>
            </a:prstGeom>
            <a:noFill/>
            <a:ln w="9525" algn="ctr">
              <a:noFill/>
              <a:miter lim="800000"/>
              <a:headEnd/>
              <a:tailEnd/>
            </a:ln>
          </p:spPr>
          <p:txBody>
            <a:bodyPr>
              <a:spAutoFit/>
            </a:bodyPr>
            <a:lstStyle/>
            <a:p>
              <a:pPr eaLnBrk="0" fontAlgn="base" hangingPunct="0">
                <a:lnSpc>
                  <a:spcPct val="80000"/>
                </a:lnSpc>
                <a:spcBef>
                  <a:spcPct val="0"/>
                </a:spcBef>
                <a:spcAft>
                  <a:spcPct val="0"/>
                </a:spcAft>
              </a:pPr>
              <a:r>
                <a:rPr lang="sv-SE" altLang="ja-JP" sz="600" b="1" dirty="0">
                  <a:solidFill>
                    <a:srgbClr val="000000"/>
                  </a:solidFill>
                  <a:latin typeface="Arial" pitchFamily="34" charset="0"/>
                  <a:ea typeface="ＭＳ Ｐゴシック" pitchFamily="34" charset="-128"/>
                </a:rPr>
                <a:t>TR v9.1.0</a:t>
              </a:r>
            </a:p>
            <a:p>
              <a:pPr eaLnBrk="0" fontAlgn="base" hangingPunct="0">
                <a:lnSpc>
                  <a:spcPct val="80000"/>
                </a:lnSpc>
                <a:spcBef>
                  <a:spcPct val="0"/>
                </a:spcBef>
                <a:spcAft>
                  <a:spcPct val="0"/>
                </a:spcAft>
              </a:pPr>
              <a:r>
                <a:rPr lang="en-US" altLang="ja-JP" sz="600" b="1" i="1" dirty="0">
                  <a:solidFill>
                    <a:srgbClr val="000000"/>
                  </a:solidFill>
                  <a:latin typeface="Arial" pitchFamily="34" charset="0"/>
                  <a:ea typeface="ＭＳ Ｐゴシック" pitchFamily="34" charset="-128"/>
                </a:rPr>
                <a:t>to update and capture evaluation results</a:t>
              </a:r>
              <a:endParaRPr lang="en-US" altLang="zh-CN" sz="600" b="1" i="1" dirty="0">
                <a:solidFill>
                  <a:srgbClr val="000000"/>
                </a:solidFill>
                <a:latin typeface="Arial" pitchFamily="34" charset="0"/>
                <a:ea typeface="宋体" pitchFamily="2" charset="-122"/>
              </a:endParaRPr>
            </a:p>
          </p:txBody>
        </p:sp>
        <p:sp>
          <p:nvSpPr>
            <p:cNvPr id="41" name="Line 42"/>
            <p:cNvSpPr>
              <a:spLocks noChangeShapeType="1"/>
            </p:cNvSpPr>
            <p:nvPr/>
          </p:nvSpPr>
          <p:spPr bwMode="auto">
            <a:xfrm>
              <a:off x="8278322" y="1953725"/>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42" name="Rectangle 43"/>
            <p:cNvSpPr>
              <a:spLocks noChangeArrowheads="1"/>
            </p:cNvSpPr>
            <p:nvPr/>
          </p:nvSpPr>
          <p:spPr bwMode="auto">
            <a:xfrm>
              <a:off x="6904219" y="1566374"/>
              <a:ext cx="453232"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Dec 09</a:t>
              </a:r>
            </a:p>
          </p:txBody>
        </p:sp>
        <p:sp>
          <p:nvSpPr>
            <p:cNvPr id="43" name="Rectangle 44"/>
            <p:cNvSpPr>
              <a:spLocks noChangeArrowheads="1"/>
            </p:cNvSpPr>
            <p:nvPr/>
          </p:nvSpPr>
          <p:spPr bwMode="auto">
            <a:xfrm>
              <a:off x="8006238" y="1572725"/>
              <a:ext cx="448956"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Mar 10</a:t>
              </a:r>
            </a:p>
          </p:txBody>
        </p:sp>
        <p:sp>
          <p:nvSpPr>
            <p:cNvPr id="44" name="Text Box 45"/>
            <p:cNvSpPr txBox="1">
              <a:spLocks noChangeArrowheads="1"/>
            </p:cNvSpPr>
            <p:nvPr/>
          </p:nvSpPr>
          <p:spPr bwMode="auto">
            <a:xfrm>
              <a:off x="6543842" y="907564"/>
              <a:ext cx="1077923" cy="415498"/>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ja-JP" sz="700" b="1" dirty="0">
                  <a:latin typeface="Arial" pitchFamily="34" charset="0"/>
                  <a:ea typeface="ＭＳ Ｐゴシック" pitchFamily="34" charset="-128"/>
                </a:rPr>
                <a:t>Individual</a:t>
              </a:r>
            </a:p>
            <a:p>
              <a:pPr algn="ctr" eaLnBrk="0" fontAlgn="base" hangingPunct="0">
                <a:spcBef>
                  <a:spcPct val="0"/>
                </a:spcBef>
                <a:spcAft>
                  <a:spcPct val="0"/>
                </a:spcAft>
              </a:pPr>
              <a:r>
                <a:rPr lang="sv-SE" altLang="ja-JP" sz="700" b="1" dirty="0">
                  <a:latin typeface="Arial" pitchFamily="34" charset="0"/>
                  <a:ea typeface="ＭＳ Ｐゴシック" pitchFamily="34" charset="-128"/>
                </a:rPr>
                <a:t>WI Creation</a:t>
              </a:r>
              <a:endParaRPr lang="sv-SE" altLang="zh-CN" sz="700" b="1" dirty="0">
                <a:latin typeface="Arial" pitchFamily="34" charset="0"/>
                <a:ea typeface="ＭＳ Ｐゴシック" pitchFamily="34" charset="-128"/>
              </a:endParaRPr>
            </a:p>
            <a:p>
              <a:pPr algn="ctr" eaLnBrk="0" fontAlgn="base" hangingPunct="0">
                <a:spcBef>
                  <a:spcPct val="0"/>
                </a:spcBef>
                <a:spcAft>
                  <a:spcPct val="0"/>
                </a:spcAft>
              </a:pPr>
              <a:r>
                <a:rPr lang="sv-SE" altLang="zh-CN" sz="700" b="1" dirty="0">
                  <a:latin typeface="Arial" pitchFamily="34" charset="0"/>
                  <a:ea typeface="ＭＳ Ｐゴシック" pitchFamily="34" charset="-128"/>
                </a:rPr>
                <a:t>&amp; R9 complete</a:t>
              </a:r>
              <a:endParaRPr lang="sv-SE" altLang="ja-JP" sz="700" b="1" dirty="0">
                <a:latin typeface="Arial" pitchFamily="34" charset="0"/>
                <a:ea typeface="ＭＳ Ｐゴシック" pitchFamily="34" charset="-128"/>
              </a:endParaRPr>
            </a:p>
          </p:txBody>
        </p:sp>
        <p:sp>
          <p:nvSpPr>
            <p:cNvPr id="45" name="Text Box 46"/>
            <p:cNvSpPr txBox="1">
              <a:spLocks noChangeArrowheads="1"/>
            </p:cNvSpPr>
            <p:nvPr/>
          </p:nvSpPr>
          <p:spPr bwMode="auto">
            <a:xfrm>
              <a:off x="7653743" y="1017101"/>
              <a:ext cx="1352903" cy="307777"/>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sv-SE" altLang="ja-JP" sz="700" b="1" dirty="0">
                  <a:latin typeface="Arial" pitchFamily="34" charset="0"/>
                  <a:ea typeface="ＭＳ Ｐゴシック" pitchFamily="34" charset="-128"/>
                </a:rPr>
                <a:t>SI</a:t>
              </a:r>
              <a:r>
                <a:rPr lang="sv-SE" altLang="zh-CN" sz="700" b="1" dirty="0">
                  <a:latin typeface="Arial" pitchFamily="34" charset="0"/>
                  <a:ea typeface="ＭＳ Ｐゴシック" pitchFamily="34" charset="-128"/>
                </a:rPr>
                <a:t> </a:t>
              </a:r>
              <a:r>
                <a:rPr lang="sv-SE" altLang="ja-JP" sz="700" b="1" dirty="0">
                  <a:latin typeface="Arial" pitchFamily="34" charset="0"/>
                  <a:ea typeface="ＭＳ Ｐゴシック" pitchFamily="34" charset="-128"/>
                </a:rPr>
                <a:t>Approved</a:t>
              </a:r>
              <a:endParaRPr lang="sv-SE" altLang="zh-CN" sz="700" b="1" dirty="0">
                <a:latin typeface="Arial" pitchFamily="34" charset="0"/>
                <a:ea typeface="ＭＳ Ｐゴシック" pitchFamily="34" charset="-128"/>
              </a:endParaRPr>
            </a:p>
            <a:p>
              <a:pPr algn="ctr" eaLnBrk="0" fontAlgn="base" hangingPunct="0">
                <a:spcBef>
                  <a:spcPct val="0"/>
                </a:spcBef>
                <a:spcAft>
                  <a:spcPct val="0"/>
                </a:spcAft>
              </a:pPr>
              <a:r>
                <a:rPr lang="sv-SE" altLang="zh-CN" sz="700" b="1" dirty="0">
                  <a:latin typeface="Arial" pitchFamily="34" charset="0"/>
                  <a:ea typeface="ＭＳ Ｐゴシック" pitchFamily="34" charset="-128"/>
                </a:rPr>
                <a:t>&amp; R10 stage 1</a:t>
              </a:r>
              <a:endParaRPr lang="sv-SE" altLang="ja-JP" sz="700" b="1" dirty="0">
                <a:latin typeface="Arial" pitchFamily="34" charset="0"/>
                <a:ea typeface="ＭＳ Ｐゴシック" pitchFamily="34" charset="-128"/>
              </a:endParaRPr>
            </a:p>
          </p:txBody>
        </p:sp>
        <p:sp>
          <p:nvSpPr>
            <p:cNvPr id="46" name="Line 47"/>
            <p:cNvSpPr>
              <a:spLocks noChangeShapeType="1"/>
            </p:cNvSpPr>
            <p:nvPr/>
          </p:nvSpPr>
          <p:spPr bwMode="auto">
            <a:xfrm>
              <a:off x="2788377" y="1382225"/>
              <a:ext cx="2117" cy="185738"/>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47" name="Line 48"/>
            <p:cNvSpPr>
              <a:spLocks noChangeShapeType="1"/>
            </p:cNvSpPr>
            <p:nvPr/>
          </p:nvSpPr>
          <p:spPr bwMode="auto">
            <a:xfrm>
              <a:off x="6036189" y="1356825"/>
              <a:ext cx="2117" cy="185738"/>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48" name="Line 49"/>
            <p:cNvSpPr>
              <a:spLocks noChangeShapeType="1"/>
            </p:cNvSpPr>
            <p:nvPr/>
          </p:nvSpPr>
          <p:spPr bwMode="auto">
            <a:xfrm>
              <a:off x="8256103" y="1375875"/>
              <a:ext cx="2118" cy="18415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49" name="Line 50"/>
            <p:cNvSpPr>
              <a:spLocks noChangeShapeType="1"/>
            </p:cNvSpPr>
            <p:nvPr/>
          </p:nvSpPr>
          <p:spPr bwMode="auto">
            <a:xfrm>
              <a:off x="9360221" y="1385400"/>
              <a:ext cx="2117" cy="185738"/>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0" name="Line 51"/>
            <p:cNvSpPr>
              <a:spLocks noChangeShapeType="1"/>
            </p:cNvSpPr>
            <p:nvPr/>
          </p:nvSpPr>
          <p:spPr bwMode="auto">
            <a:xfrm>
              <a:off x="11564244" y="1348889"/>
              <a:ext cx="2118" cy="185737"/>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1" name="Line 53"/>
            <p:cNvSpPr>
              <a:spLocks noChangeShapeType="1"/>
            </p:cNvSpPr>
            <p:nvPr/>
          </p:nvSpPr>
          <p:spPr bwMode="auto">
            <a:xfrm>
              <a:off x="11551541" y="1769575"/>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2" name="Rectangle 54"/>
            <p:cNvSpPr>
              <a:spLocks noChangeArrowheads="1"/>
            </p:cNvSpPr>
            <p:nvPr/>
          </p:nvSpPr>
          <p:spPr bwMode="auto">
            <a:xfrm>
              <a:off x="11109043" y="1525100"/>
              <a:ext cx="448956"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Mar 11</a:t>
              </a:r>
            </a:p>
          </p:txBody>
        </p:sp>
        <p:sp>
          <p:nvSpPr>
            <p:cNvPr id="53" name="Text Box 55"/>
            <p:cNvSpPr txBox="1">
              <a:spLocks noChangeArrowheads="1"/>
            </p:cNvSpPr>
            <p:nvPr/>
          </p:nvSpPr>
          <p:spPr bwMode="auto">
            <a:xfrm>
              <a:off x="10941782" y="1018689"/>
              <a:ext cx="911167"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sv-SE" altLang="zh-CN" sz="700" b="1" dirty="0">
                  <a:latin typeface="Arial" pitchFamily="34" charset="0"/>
                  <a:ea typeface="ＭＳ Ｐゴシック" pitchFamily="34" charset="-128"/>
                </a:rPr>
                <a:t>R10 stage 3</a:t>
              </a:r>
            </a:p>
            <a:p>
              <a:pPr eaLnBrk="0" fontAlgn="base" hangingPunct="0">
                <a:spcBef>
                  <a:spcPct val="0"/>
                </a:spcBef>
                <a:spcAft>
                  <a:spcPct val="0"/>
                </a:spcAft>
              </a:pPr>
              <a:r>
                <a:rPr lang="sv-SE" altLang="zh-CN" sz="700" b="1" dirty="0">
                  <a:latin typeface="Arial" pitchFamily="34" charset="0"/>
                  <a:ea typeface="ＭＳ Ｐゴシック" pitchFamily="34" charset="-128"/>
                </a:rPr>
                <a:t>frozen</a:t>
              </a:r>
              <a:endParaRPr lang="sv-SE" altLang="ja-JP" sz="700" b="1" dirty="0">
                <a:latin typeface="Arial" pitchFamily="34" charset="0"/>
                <a:ea typeface="ＭＳ Ｐゴシック" pitchFamily="34" charset="-128"/>
              </a:endParaRPr>
            </a:p>
          </p:txBody>
        </p:sp>
        <p:sp>
          <p:nvSpPr>
            <p:cNvPr id="54" name="Line 56"/>
            <p:cNvSpPr>
              <a:spLocks noChangeShapeType="1"/>
            </p:cNvSpPr>
            <p:nvPr/>
          </p:nvSpPr>
          <p:spPr bwMode="auto">
            <a:xfrm>
              <a:off x="10418831" y="1925150"/>
              <a:ext cx="10585"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5" name="Rectangle 57"/>
            <p:cNvSpPr>
              <a:spLocks noChangeArrowheads="1"/>
            </p:cNvSpPr>
            <p:nvPr/>
          </p:nvSpPr>
          <p:spPr bwMode="auto">
            <a:xfrm>
              <a:off x="9109283" y="1588600"/>
              <a:ext cx="453232"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Sep 10</a:t>
              </a:r>
            </a:p>
          </p:txBody>
        </p:sp>
        <p:sp>
          <p:nvSpPr>
            <p:cNvPr id="56" name="Line 58"/>
            <p:cNvSpPr>
              <a:spLocks noChangeShapeType="1"/>
            </p:cNvSpPr>
            <p:nvPr/>
          </p:nvSpPr>
          <p:spPr bwMode="auto">
            <a:xfrm>
              <a:off x="9362337" y="1961663"/>
              <a:ext cx="10587"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7" name="Text Box 59"/>
            <p:cNvSpPr txBox="1">
              <a:spLocks noChangeArrowheads="1"/>
            </p:cNvSpPr>
            <p:nvPr/>
          </p:nvSpPr>
          <p:spPr bwMode="auto">
            <a:xfrm>
              <a:off x="8826168" y="1007576"/>
              <a:ext cx="911167" cy="307777"/>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sv-SE" altLang="zh-CN" sz="700" b="1" dirty="0">
                  <a:latin typeface="Arial" pitchFamily="34" charset="0"/>
                  <a:ea typeface="ＭＳ Ｐゴシック" pitchFamily="34" charset="-128"/>
                </a:rPr>
                <a:t>R10 stage 2</a:t>
              </a:r>
            </a:p>
            <a:p>
              <a:pPr algn="ctr" eaLnBrk="0" fontAlgn="base" hangingPunct="0">
                <a:spcBef>
                  <a:spcPct val="0"/>
                </a:spcBef>
                <a:spcAft>
                  <a:spcPct val="0"/>
                </a:spcAft>
              </a:pPr>
              <a:r>
                <a:rPr lang="sv-SE" altLang="zh-CN" sz="700" b="1" dirty="0">
                  <a:latin typeface="Arial" pitchFamily="34" charset="0"/>
                  <a:ea typeface="ＭＳ Ｐゴシック" pitchFamily="34" charset="-128"/>
                </a:rPr>
                <a:t>frozen</a:t>
              </a:r>
              <a:endParaRPr lang="sv-SE" altLang="ja-JP" sz="700" b="1" dirty="0">
                <a:latin typeface="Arial" pitchFamily="34" charset="0"/>
                <a:ea typeface="ＭＳ Ｐゴシック" pitchFamily="34" charset="-128"/>
              </a:endParaRPr>
            </a:p>
          </p:txBody>
        </p:sp>
        <p:sp>
          <p:nvSpPr>
            <p:cNvPr id="58" name="Line 60"/>
            <p:cNvSpPr>
              <a:spLocks noChangeShapeType="1"/>
            </p:cNvSpPr>
            <p:nvPr/>
          </p:nvSpPr>
          <p:spPr bwMode="auto">
            <a:xfrm>
              <a:off x="7154080" y="1385400"/>
              <a:ext cx="2117" cy="185738"/>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 name="Line 61"/>
            <p:cNvSpPr>
              <a:spLocks noChangeShapeType="1"/>
            </p:cNvSpPr>
            <p:nvPr/>
          </p:nvSpPr>
          <p:spPr bwMode="auto">
            <a:xfrm>
              <a:off x="4933118" y="1409214"/>
              <a:ext cx="2118" cy="185737"/>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0" name="AutoShape 62"/>
            <p:cNvSpPr>
              <a:spLocks noChangeArrowheads="1"/>
            </p:cNvSpPr>
            <p:nvPr/>
          </p:nvSpPr>
          <p:spPr bwMode="auto">
            <a:xfrm>
              <a:off x="8305847" y="2572850"/>
              <a:ext cx="3218171" cy="431800"/>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1" name="Line 63"/>
            <p:cNvSpPr>
              <a:spLocks noChangeShapeType="1"/>
            </p:cNvSpPr>
            <p:nvPr/>
          </p:nvSpPr>
          <p:spPr bwMode="auto">
            <a:xfrm flipH="1" flipV="1">
              <a:off x="7154080" y="1745763"/>
              <a:ext cx="2117"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2" name="Line 64"/>
            <p:cNvSpPr>
              <a:spLocks noChangeShapeType="1"/>
            </p:cNvSpPr>
            <p:nvPr/>
          </p:nvSpPr>
          <p:spPr bwMode="auto">
            <a:xfrm flipH="1" flipV="1">
              <a:off x="8275153" y="1745763"/>
              <a:ext cx="2118"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3" name="Line 65"/>
            <p:cNvSpPr>
              <a:spLocks noChangeShapeType="1"/>
            </p:cNvSpPr>
            <p:nvPr/>
          </p:nvSpPr>
          <p:spPr bwMode="auto">
            <a:xfrm flipH="1" flipV="1">
              <a:off x="9362337" y="1745763"/>
              <a:ext cx="2118"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4" name="Line 66"/>
            <p:cNvSpPr>
              <a:spLocks noChangeShapeType="1"/>
            </p:cNvSpPr>
            <p:nvPr/>
          </p:nvSpPr>
          <p:spPr bwMode="auto">
            <a:xfrm flipH="1" flipV="1">
              <a:off x="10409305" y="1745763"/>
              <a:ext cx="2117" cy="19685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5" name="Rectangle 67"/>
            <p:cNvSpPr>
              <a:spLocks noChangeArrowheads="1"/>
            </p:cNvSpPr>
            <p:nvPr/>
          </p:nvSpPr>
          <p:spPr bwMode="auto">
            <a:xfrm>
              <a:off x="10127674" y="1567962"/>
              <a:ext cx="453232" cy="107722"/>
            </a:xfrm>
            <a:prstGeom prst="rect">
              <a:avLst/>
            </a:prstGeom>
            <a:noFill/>
            <a:ln w="12700">
              <a:noFill/>
              <a:miter lim="800000"/>
              <a:headEnd/>
              <a:tailEnd/>
            </a:ln>
          </p:spPr>
          <p:txBody>
            <a:bodyPr wrap="none" lIns="0" tIns="0" rIns="0" bIns="0">
              <a:spAutoFit/>
            </a:bodyPr>
            <a:lstStyle/>
            <a:p>
              <a:pPr eaLnBrk="0" fontAlgn="base" hangingPunct="0">
                <a:spcBef>
                  <a:spcPct val="0"/>
                </a:spcBef>
                <a:spcAft>
                  <a:spcPct val="0"/>
                </a:spcAft>
              </a:pPr>
              <a:r>
                <a:rPr lang="zh-CN" altLang="en-US" sz="700" b="1" dirty="0">
                  <a:solidFill>
                    <a:srgbClr val="000000"/>
                  </a:solidFill>
                  <a:latin typeface="Arial" pitchFamily="34" charset="0"/>
                  <a:ea typeface="宋体" pitchFamily="2" charset="-122"/>
                  <a:cs typeface="Times New Roman" pitchFamily="18" charset="0"/>
                </a:rPr>
                <a:t>  </a:t>
              </a:r>
              <a:r>
                <a:rPr lang="en-US" altLang="zh-CN" sz="700" b="1" dirty="0">
                  <a:solidFill>
                    <a:srgbClr val="000000"/>
                  </a:solidFill>
                  <a:latin typeface="Arial" pitchFamily="34" charset="0"/>
                  <a:ea typeface="宋体" pitchFamily="2" charset="-122"/>
                  <a:cs typeface="Times New Roman" pitchFamily="18" charset="0"/>
                </a:rPr>
                <a:t>Dec 10</a:t>
              </a:r>
            </a:p>
          </p:txBody>
        </p:sp>
        <p:sp>
          <p:nvSpPr>
            <p:cNvPr id="66" name="Line 68"/>
            <p:cNvSpPr>
              <a:spLocks noChangeShapeType="1"/>
            </p:cNvSpPr>
            <p:nvPr/>
          </p:nvSpPr>
          <p:spPr bwMode="auto">
            <a:xfrm>
              <a:off x="10397658" y="1367939"/>
              <a:ext cx="2117" cy="185737"/>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7" name="Line 69"/>
            <p:cNvSpPr>
              <a:spLocks noChangeShapeType="1"/>
            </p:cNvSpPr>
            <p:nvPr/>
          </p:nvSpPr>
          <p:spPr bwMode="auto">
            <a:xfrm>
              <a:off x="7154081" y="2033100"/>
              <a:ext cx="10585" cy="4159250"/>
            </a:xfrm>
            <a:prstGeom prst="line">
              <a:avLst/>
            </a:prstGeom>
            <a:noFill/>
            <a:ln w="9525">
              <a:solidFill>
                <a:schemeClr val="tx2"/>
              </a:solidFill>
              <a:prstDash val="sysDot"/>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8" name="AutoShape 70"/>
            <p:cNvSpPr>
              <a:spLocks noChangeArrowheads="1"/>
            </p:cNvSpPr>
            <p:nvPr/>
          </p:nvSpPr>
          <p:spPr bwMode="auto">
            <a:xfrm>
              <a:off x="527189" y="4392125"/>
              <a:ext cx="6626892" cy="433388"/>
            </a:xfrm>
            <a:prstGeom prst="rightArrow">
              <a:avLst>
                <a:gd name="adj1" fmla="val 57963"/>
                <a:gd name="adj2" fmla="val 121973"/>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9" name="Rectangle 71"/>
            <p:cNvSpPr>
              <a:spLocks noChangeArrowheads="1"/>
            </p:cNvSpPr>
            <p:nvPr/>
          </p:nvSpPr>
          <p:spPr bwMode="auto">
            <a:xfrm>
              <a:off x="2794726" y="4481025"/>
              <a:ext cx="712344" cy="215444"/>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MIMO</a:t>
              </a:r>
              <a:endParaRPr lang="en-US" altLang="zh-CN" sz="1000" b="1" dirty="0">
                <a:solidFill>
                  <a:srgbClr val="000000"/>
                </a:solidFill>
                <a:latin typeface="Arial" pitchFamily="34" charset="0"/>
                <a:ea typeface="宋体" pitchFamily="2" charset="-122"/>
              </a:endParaRPr>
            </a:p>
          </p:txBody>
        </p:sp>
        <p:sp>
          <p:nvSpPr>
            <p:cNvPr id="70" name="AutoShape 72"/>
            <p:cNvSpPr>
              <a:spLocks noChangeArrowheads="1"/>
            </p:cNvSpPr>
            <p:nvPr/>
          </p:nvSpPr>
          <p:spPr bwMode="auto">
            <a:xfrm>
              <a:off x="527189" y="4896950"/>
              <a:ext cx="7683383" cy="412750"/>
            </a:xfrm>
            <a:prstGeom prst="rightArrow">
              <a:avLst>
                <a:gd name="adj1" fmla="val 57287"/>
                <a:gd name="adj2" fmla="val 151162"/>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71" name="Rectangle 73"/>
            <p:cNvSpPr>
              <a:spLocks noChangeArrowheads="1"/>
            </p:cNvSpPr>
            <p:nvPr/>
          </p:nvSpPr>
          <p:spPr bwMode="auto">
            <a:xfrm>
              <a:off x="2794728" y="4949338"/>
              <a:ext cx="731585" cy="215444"/>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CoMP</a:t>
              </a:r>
              <a:endParaRPr lang="en-US" altLang="zh-CN" sz="1000" b="1" dirty="0">
                <a:solidFill>
                  <a:srgbClr val="000000"/>
                </a:solidFill>
                <a:latin typeface="Arial" pitchFamily="34" charset="0"/>
                <a:ea typeface="宋体" pitchFamily="2" charset="-122"/>
              </a:endParaRPr>
            </a:p>
          </p:txBody>
        </p:sp>
        <p:sp>
          <p:nvSpPr>
            <p:cNvPr id="72" name="Text Box 75"/>
            <p:cNvSpPr txBox="1">
              <a:spLocks noChangeArrowheads="1"/>
            </p:cNvSpPr>
            <p:nvPr/>
          </p:nvSpPr>
          <p:spPr bwMode="auto">
            <a:xfrm>
              <a:off x="8403239" y="2645875"/>
              <a:ext cx="2421540" cy="276999"/>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500" b="1" dirty="0">
                  <a:solidFill>
                    <a:srgbClr val="000000"/>
                  </a:solidFill>
                  <a:latin typeface="Arial" pitchFamily="34" charset="0"/>
                  <a:ea typeface="ＭＳ Ｐゴシック" pitchFamily="34" charset="-128"/>
                </a:rPr>
                <a:t>LTE-A Works Item</a:t>
              </a:r>
              <a:endParaRPr lang="en-US" altLang="zh-CN" sz="1500" b="1" dirty="0">
                <a:solidFill>
                  <a:srgbClr val="000000"/>
                </a:solidFill>
                <a:latin typeface="Arial" pitchFamily="34" charset="0"/>
                <a:ea typeface="宋体" pitchFamily="2" charset="-122"/>
              </a:endParaRPr>
            </a:p>
          </p:txBody>
        </p:sp>
        <p:sp>
          <p:nvSpPr>
            <p:cNvPr id="73" name="AutoShape 76"/>
            <p:cNvSpPr>
              <a:spLocks noChangeArrowheads="1"/>
            </p:cNvSpPr>
            <p:nvPr/>
          </p:nvSpPr>
          <p:spPr bwMode="auto">
            <a:xfrm>
              <a:off x="527189" y="5741500"/>
              <a:ext cx="6626892" cy="395288"/>
            </a:xfrm>
            <a:prstGeom prst="rightArrow">
              <a:avLst>
                <a:gd name="adj1" fmla="val 47787"/>
                <a:gd name="adj2" fmla="val 139007"/>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74" name="Rectangle 77"/>
            <p:cNvSpPr>
              <a:spLocks noChangeArrowheads="1"/>
            </p:cNvSpPr>
            <p:nvPr/>
          </p:nvSpPr>
          <p:spPr bwMode="auto">
            <a:xfrm>
              <a:off x="2794728" y="5831989"/>
              <a:ext cx="699517" cy="215444"/>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Relay</a:t>
              </a:r>
              <a:endParaRPr lang="en-US" altLang="zh-CN" sz="1000" b="1" dirty="0">
                <a:solidFill>
                  <a:srgbClr val="000000"/>
                </a:solidFill>
                <a:latin typeface="Arial" pitchFamily="34" charset="0"/>
                <a:ea typeface="宋体" pitchFamily="2" charset="-122"/>
              </a:endParaRPr>
            </a:p>
          </p:txBody>
        </p:sp>
        <p:sp>
          <p:nvSpPr>
            <p:cNvPr id="75" name="AutoShape 78"/>
            <p:cNvSpPr>
              <a:spLocks noChangeArrowheads="1"/>
            </p:cNvSpPr>
            <p:nvPr/>
          </p:nvSpPr>
          <p:spPr bwMode="auto">
            <a:xfrm>
              <a:off x="1678955" y="5328750"/>
              <a:ext cx="6531616" cy="395288"/>
            </a:xfrm>
            <a:prstGeom prst="rightArrow">
              <a:avLst>
                <a:gd name="adj1" fmla="val 53417"/>
                <a:gd name="adj2" fmla="val 162483"/>
              </a:avLst>
            </a:prstGeom>
            <a:gradFill rotWithShape="1">
              <a:gsLst>
                <a:gs pos="0">
                  <a:schemeClr val="hlink"/>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76" name="Rectangle 79"/>
            <p:cNvSpPr>
              <a:spLocks noChangeArrowheads="1"/>
            </p:cNvSpPr>
            <p:nvPr/>
          </p:nvSpPr>
          <p:spPr bwMode="auto">
            <a:xfrm>
              <a:off x="3523052" y="5417232"/>
              <a:ext cx="797859" cy="215444"/>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HetNet</a:t>
              </a:r>
              <a:endParaRPr lang="en-US" altLang="zh-CN" sz="1000" b="1" dirty="0">
                <a:solidFill>
                  <a:srgbClr val="000000"/>
                </a:solidFill>
                <a:latin typeface="Arial" pitchFamily="34" charset="0"/>
                <a:ea typeface="宋体" pitchFamily="2" charset="-122"/>
              </a:endParaRPr>
            </a:p>
          </p:txBody>
        </p:sp>
        <p:grpSp>
          <p:nvGrpSpPr>
            <p:cNvPr id="5" name="Group 81"/>
            <p:cNvGrpSpPr>
              <a:grpSpLocks/>
            </p:cNvGrpSpPr>
            <p:nvPr/>
          </p:nvGrpSpPr>
          <p:grpSpPr bwMode="auto">
            <a:xfrm>
              <a:off x="7200659" y="3761888"/>
              <a:ext cx="3218172" cy="431800"/>
              <a:chOff x="3379" y="2546"/>
              <a:chExt cx="1520" cy="272"/>
            </a:xfrm>
          </p:grpSpPr>
          <p:sp>
            <p:nvSpPr>
              <p:cNvPr id="101" name="AutoShape 82"/>
              <p:cNvSpPr>
                <a:spLocks noChangeArrowheads="1"/>
              </p:cNvSpPr>
              <p:nvPr/>
            </p:nvSpPr>
            <p:spPr bwMode="auto">
              <a:xfrm>
                <a:off x="3379" y="2546"/>
                <a:ext cx="1520" cy="272"/>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02" name="Rectangle 83"/>
              <p:cNvSpPr>
                <a:spLocks noChangeArrowheads="1"/>
              </p:cNvSpPr>
              <p:nvPr/>
            </p:nvSpPr>
            <p:spPr bwMode="auto">
              <a:xfrm>
                <a:off x="3492" y="2607"/>
                <a:ext cx="878" cy="136"/>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Carrier Aggregation</a:t>
                </a:r>
                <a:endParaRPr lang="en-US" altLang="zh-CN" sz="1000" b="1" dirty="0">
                  <a:solidFill>
                    <a:srgbClr val="000000"/>
                  </a:solidFill>
                  <a:latin typeface="Arial" pitchFamily="34" charset="0"/>
                  <a:ea typeface="宋体" pitchFamily="2" charset="-122"/>
                </a:endParaRPr>
              </a:p>
            </p:txBody>
          </p:sp>
        </p:grpSp>
        <p:grpSp>
          <p:nvGrpSpPr>
            <p:cNvPr id="77" name="Group 84"/>
            <p:cNvGrpSpPr>
              <a:grpSpLocks/>
            </p:cNvGrpSpPr>
            <p:nvPr/>
          </p:nvGrpSpPr>
          <p:grpSpPr bwMode="auto">
            <a:xfrm>
              <a:off x="7200659" y="4192520"/>
              <a:ext cx="3218172" cy="360363"/>
              <a:chOff x="3379" y="2546"/>
              <a:chExt cx="1520" cy="272"/>
            </a:xfrm>
          </p:grpSpPr>
          <p:sp>
            <p:nvSpPr>
              <p:cNvPr id="99" name="AutoShape 85"/>
              <p:cNvSpPr>
                <a:spLocks noChangeArrowheads="1"/>
              </p:cNvSpPr>
              <p:nvPr/>
            </p:nvSpPr>
            <p:spPr bwMode="auto">
              <a:xfrm>
                <a:off x="3379" y="2546"/>
                <a:ext cx="1520" cy="272"/>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00" name="Rectangle 86"/>
              <p:cNvSpPr>
                <a:spLocks noChangeArrowheads="1"/>
              </p:cNvSpPr>
              <p:nvPr/>
            </p:nvSpPr>
            <p:spPr bwMode="auto">
              <a:xfrm>
                <a:off x="3492" y="2607"/>
                <a:ext cx="855" cy="163"/>
              </a:xfrm>
              <a:prstGeom prst="rect">
                <a:avLst/>
              </a:prstGeom>
              <a:noFill/>
              <a:ln w="9525" algn="ctr">
                <a:noFill/>
                <a:miter lim="800000"/>
                <a:headEnd/>
                <a:tailEnd/>
              </a:ln>
            </p:spPr>
            <p:txBody>
              <a:bodyPr>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UL MIMO</a:t>
                </a:r>
                <a:endParaRPr lang="en-US" altLang="zh-CN" sz="1000" b="1" dirty="0">
                  <a:solidFill>
                    <a:srgbClr val="000000"/>
                  </a:solidFill>
                  <a:latin typeface="Arial" pitchFamily="34" charset="0"/>
                  <a:ea typeface="宋体" pitchFamily="2" charset="-122"/>
                </a:endParaRPr>
              </a:p>
            </p:txBody>
          </p:sp>
        </p:grpSp>
        <p:grpSp>
          <p:nvGrpSpPr>
            <p:cNvPr id="78" name="Group 87"/>
            <p:cNvGrpSpPr>
              <a:grpSpLocks/>
            </p:cNvGrpSpPr>
            <p:nvPr/>
          </p:nvGrpSpPr>
          <p:grpSpPr bwMode="auto">
            <a:xfrm>
              <a:off x="7183406" y="4588976"/>
              <a:ext cx="3218172" cy="360363"/>
              <a:chOff x="3379" y="2546"/>
              <a:chExt cx="1520" cy="272"/>
            </a:xfrm>
          </p:grpSpPr>
          <p:sp>
            <p:nvSpPr>
              <p:cNvPr id="97" name="AutoShape 88"/>
              <p:cNvSpPr>
                <a:spLocks noChangeArrowheads="1"/>
              </p:cNvSpPr>
              <p:nvPr/>
            </p:nvSpPr>
            <p:spPr bwMode="auto">
              <a:xfrm>
                <a:off x="3379" y="2546"/>
                <a:ext cx="1520" cy="272"/>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8" name="Rectangle 89"/>
              <p:cNvSpPr>
                <a:spLocks noChangeArrowheads="1"/>
              </p:cNvSpPr>
              <p:nvPr/>
            </p:nvSpPr>
            <p:spPr bwMode="auto">
              <a:xfrm>
                <a:off x="3492" y="2607"/>
                <a:ext cx="855" cy="163"/>
              </a:xfrm>
              <a:prstGeom prst="rect">
                <a:avLst/>
              </a:prstGeom>
              <a:noFill/>
              <a:ln w="9525" algn="ctr">
                <a:noFill/>
                <a:miter lim="800000"/>
                <a:headEnd/>
                <a:tailEnd/>
              </a:ln>
            </p:spPr>
            <p:txBody>
              <a:bodyPr>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Enh. DL MIMO</a:t>
                </a:r>
                <a:endParaRPr lang="en-US" altLang="zh-CN" sz="1000" b="1" dirty="0">
                  <a:solidFill>
                    <a:srgbClr val="000000"/>
                  </a:solidFill>
                  <a:latin typeface="Arial" pitchFamily="34" charset="0"/>
                  <a:ea typeface="宋体" pitchFamily="2" charset="-122"/>
                </a:endParaRPr>
              </a:p>
            </p:txBody>
          </p:sp>
        </p:grpSp>
        <p:sp>
          <p:nvSpPr>
            <p:cNvPr id="80" name="Line 90"/>
            <p:cNvSpPr>
              <a:spLocks noChangeShapeType="1"/>
            </p:cNvSpPr>
            <p:nvPr/>
          </p:nvSpPr>
          <p:spPr bwMode="auto">
            <a:xfrm>
              <a:off x="7200659" y="4265126"/>
              <a:ext cx="0" cy="612775"/>
            </a:xfrm>
            <a:prstGeom prst="line">
              <a:avLst/>
            </a:prstGeom>
            <a:noFill/>
            <a:ln w="38100">
              <a:solidFill>
                <a:srgbClr val="008080"/>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81" name="AutoShape 92"/>
            <p:cNvSpPr>
              <a:spLocks noChangeArrowheads="1"/>
            </p:cNvSpPr>
            <p:nvPr/>
          </p:nvSpPr>
          <p:spPr bwMode="auto">
            <a:xfrm>
              <a:off x="7151963" y="5766840"/>
              <a:ext cx="3218172" cy="396815"/>
            </a:xfrm>
            <a:prstGeom prst="rightArrow">
              <a:avLst>
                <a:gd name="adj1" fmla="val 62500"/>
                <a:gd name="adj2" fmla="val 121162"/>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82" name="Rectangle 93"/>
            <p:cNvSpPr>
              <a:spLocks noChangeArrowheads="1"/>
            </p:cNvSpPr>
            <p:nvPr/>
          </p:nvSpPr>
          <p:spPr bwMode="auto">
            <a:xfrm>
              <a:off x="7391209" y="5845546"/>
              <a:ext cx="2307769" cy="215444"/>
            </a:xfrm>
            <a:prstGeom prst="rect">
              <a:avLst/>
            </a:prstGeom>
            <a:noFill/>
            <a:ln w="9525" algn="ctr">
              <a:noFill/>
              <a:miter lim="800000"/>
              <a:headEnd/>
              <a:tailEnd/>
            </a:ln>
          </p:spPr>
          <p:txBody>
            <a:bodyPr>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Relay (type 1) WI</a:t>
              </a:r>
              <a:endParaRPr lang="en-US" altLang="zh-CN" sz="1000" b="1" dirty="0">
                <a:solidFill>
                  <a:srgbClr val="000000"/>
                </a:solidFill>
                <a:latin typeface="Arial" pitchFamily="34" charset="0"/>
                <a:ea typeface="宋体" pitchFamily="2" charset="-122"/>
              </a:endParaRPr>
            </a:p>
          </p:txBody>
        </p:sp>
        <p:grpSp>
          <p:nvGrpSpPr>
            <p:cNvPr id="79" name="Group 94"/>
            <p:cNvGrpSpPr>
              <a:grpSpLocks/>
            </p:cNvGrpSpPr>
            <p:nvPr/>
          </p:nvGrpSpPr>
          <p:grpSpPr bwMode="auto">
            <a:xfrm>
              <a:off x="7200659" y="3765063"/>
              <a:ext cx="3218172" cy="431800"/>
              <a:chOff x="3379" y="2546"/>
              <a:chExt cx="1520" cy="272"/>
            </a:xfrm>
          </p:grpSpPr>
          <p:sp>
            <p:nvSpPr>
              <p:cNvPr id="95" name="AutoShape 95"/>
              <p:cNvSpPr>
                <a:spLocks noChangeArrowheads="1"/>
              </p:cNvSpPr>
              <p:nvPr/>
            </p:nvSpPr>
            <p:spPr bwMode="auto">
              <a:xfrm>
                <a:off x="3379" y="2546"/>
                <a:ext cx="1520" cy="272"/>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6" name="Rectangle 96"/>
              <p:cNvSpPr>
                <a:spLocks noChangeArrowheads="1"/>
              </p:cNvSpPr>
              <p:nvPr/>
            </p:nvSpPr>
            <p:spPr bwMode="auto">
              <a:xfrm>
                <a:off x="3492" y="2607"/>
                <a:ext cx="878" cy="136"/>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Carrier Aggregation</a:t>
                </a:r>
                <a:endParaRPr lang="en-US" altLang="zh-CN" sz="1000" b="1" dirty="0">
                  <a:solidFill>
                    <a:srgbClr val="000000"/>
                  </a:solidFill>
                  <a:latin typeface="Arial" pitchFamily="34" charset="0"/>
                  <a:ea typeface="宋体" pitchFamily="2" charset="-122"/>
                </a:endParaRPr>
              </a:p>
            </p:txBody>
          </p:sp>
        </p:grpSp>
        <p:grpSp>
          <p:nvGrpSpPr>
            <p:cNvPr id="83" name="Group 103"/>
            <p:cNvGrpSpPr>
              <a:grpSpLocks/>
            </p:cNvGrpSpPr>
            <p:nvPr/>
          </p:nvGrpSpPr>
          <p:grpSpPr bwMode="auto">
            <a:xfrm>
              <a:off x="7200659" y="3761888"/>
              <a:ext cx="3218172" cy="431800"/>
              <a:chOff x="3379" y="2546"/>
              <a:chExt cx="1520" cy="272"/>
            </a:xfrm>
          </p:grpSpPr>
          <p:sp>
            <p:nvSpPr>
              <p:cNvPr id="93" name="AutoShape 104"/>
              <p:cNvSpPr>
                <a:spLocks noChangeArrowheads="1"/>
              </p:cNvSpPr>
              <p:nvPr/>
            </p:nvSpPr>
            <p:spPr bwMode="auto">
              <a:xfrm>
                <a:off x="3379" y="2546"/>
                <a:ext cx="1520" cy="272"/>
              </a:xfrm>
              <a:prstGeom prst="rightArrow">
                <a:avLst>
                  <a:gd name="adj1" fmla="val 62500"/>
                  <a:gd name="adj2" fmla="val 99269"/>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4" name="Rectangle 105"/>
              <p:cNvSpPr>
                <a:spLocks noChangeArrowheads="1"/>
              </p:cNvSpPr>
              <p:nvPr/>
            </p:nvSpPr>
            <p:spPr bwMode="auto">
              <a:xfrm>
                <a:off x="3492" y="2607"/>
                <a:ext cx="999" cy="136"/>
              </a:xfrm>
              <a:prstGeom prst="rect">
                <a:avLst/>
              </a:prstGeom>
              <a:noFill/>
              <a:ln w="9525" algn="ctr">
                <a:noFill/>
                <a:miter lim="800000"/>
                <a:headEnd/>
                <a:tailEnd/>
              </a:ln>
            </p:spPr>
            <p:txBody>
              <a:bodyPr wrap="none">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Carrier Aggregation WI</a:t>
                </a:r>
                <a:endParaRPr lang="en-US" altLang="zh-CN" sz="1000" b="1" dirty="0">
                  <a:solidFill>
                    <a:srgbClr val="000000"/>
                  </a:solidFill>
                  <a:latin typeface="Arial" pitchFamily="34" charset="0"/>
                  <a:ea typeface="宋体" pitchFamily="2" charset="-122"/>
                </a:endParaRPr>
              </a:p>
            </p:txBody>
          </p:sp>
        </p:grpSp>
        <p:sp>
          <p:nvSpPr>
            <p:cNvPr id="85" name="Line 111"/>
            <p:cNvSpPr>
              <a:spLocks noChangeShapeType="1"/>
            </p:cNvSpPr>
            <p:nvPr/>
          </p:nvSpPr>
          <p:spPr bwMode="auto">
            <a:xfrm>
              <a:off x="8298613" y="5024969"/>
              <a:ext cx="0" cy="638354"/>
            </a:xfrm>
            <a:prstGeom prst="line">
              <a:avLst/>
            </a:prstGeom>
            <a:noFill/>
            <a:ln w="38100">
              <a:solidFill>
                <a:srgbClr val="00CC66"/>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nvGrpSpPr>
            <p:cNvPr id="84" name="Group 112"/>
            <p:cNvGrpSpPr>
              <a:grpSpLocks/>
            </p:cNvGrpSpPr>
            <p:nvPr/>
          </p:nvGrpSpPr>
          <p:grpSpPr bwMode="auto">
            <a:xfrm>
              <a:off x="8305847" y="4969976"/>
              <a:ext cx="2158099" cy="360362"/>
              <a:chOff x="3402" y="3045"/>
              <a:chExt cx="990" cy="227"/>
            </a:xfrm>
          </p:grpSpPr>
          <p:sp>
            <p:nvSpPr>
              <p:cNvPr id="91" name="AutoShape 113"/>
              <p:cNvSpPr>
                <a:spLocks noChangeArrowheads="1"/>
              </p:cNvSpPr>
              <p:nvPr/>
            </p:nvSpPr>
            <p:spPr bwMode="auto">
              <a:xfrm>
                <a:off x="3402" y="3045"/>
                <a:ext cx="990" cy="227"/>
              </a:xfrm>
              <a:prstGeom prst="rightArrow">
                <a:avLst>
                  <a:gd name="adj1" fmla="val 62500"/>
                  <a:gd name="adj2" fmla="val 118945"/>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2" name="Rectangle 114"/>
              <p:cNvSpPr>
                <a:spLocks noChangeArrowheads="1"/>
              </p:cNvSpPr>
              <p:nvPr/>
            </p:nvSpPr>
            <p:spPr bwMode="auto">
              <a:xfrm>
                <a:off x="3515" y="3090"/>
                <a:ext cx="855" cy="165"/>
              </a:xfrm>
              <a:prstGeom prst="rect">
                <a:avLst/>
              </a:prstGeom>
              <a:noFill/>
              <a:ln w="9525" algn="ctr">
                <a:noFill/>
                <a:miter lim="800000"/>
                <a:headEnd/>
                <a:tailEnd/>
              </a:ln>
            </p:spPr>
            <p:txBody>
              <a:bodyPr wrap="none" anchor="ct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CoMP </a:t>
                </a:r>
                <a:endParaRPr lang="en-US" altLang="zh-CN" sz="1000" b="1" dirty="0">
                  <a:solidFill>
                    <a:srgbClr val="000000"/>
                  </a:solidFill>
                  <a:latin typeface="Arial" pitchFamily="34" charset="0"/>
                  <a:ea typeface="宋体" pitchFamily="2" charset="-122"/>
                </a:endParaRPr>
              </a:p>
            </p:txBody>
          </p:sp>
        </p:grpSp>
        <p:grpSp>
          <p:nvGrpSpPr>
            <p:cNvPr id="86" name="Group 115"/>
            <p:cNvGrpSpPr>
              <a:grpSpLocks/>
            </p:cNvGrpSpPr>
            <p:nvPr/>
          </p:nvGrpSpPr>
          <p:grpSpPr bwMode="auto">
            <a:xfrm>
              <a:off x="8305847" y="5371617"/>
              <a:ext cx="3249908" cy="381000"/>
              <a:chOff x="3379" y="3593"/>
              <a:chExt cx="2046" cy="240"/>
            </a:xfrm>
          </p:grpSpPr>
          <p:sp>
            <p:nvSpPr>
              <p:cNvPr id="89" name="AutoShape 116"/>
              <p:cNvSpPr>
                <a:spLocks noChangeArrowheads="1"/>
              </p:cNvSpPr>
              <p:nvPr/>
            </p:nvSpPr>
            <p:spPr bwMode="auto">
              <a:xfrm>
                <a:off x="3379" y="3593"/>
                <a:ext cx="2046" cy="240"/>
              </a:xfrm>
              <a:prstGeom prst="rightArrow">
                <a:avLst>
                  <a:gd name="adj1" fmla="val 62500"/>
                  <a:gd name="adj2" fmla="val 128585"/>
                </a:avLst>
              </a:prstGeom>
              <a:gradFill rotWithShape="1">
                <a:gsLst>
                  <a:gs pos="0">
                    <a:srgbClr val="00CC66"/>
                  </a:gs>
                  <a:gs pos="100000">
                    <a:srgbClr val="FFFFFF"/>
                  </a:gs>
                </a:gsLst>
                <a:lin ang="0" scaled="1"/>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0" name="Rectangle 117"/>
              <p:cNvSpPr>
                <a:spLocks noChangeArrowheads="1"/>
              </p:cNvSpPr>
              <p:nvPr/>
            </p:nvSpPr>
            <p:spPr bwMode="auto">
              <a:xfrm>
                <a:off x="3492" y="3634"/>
                <a:ext cx="1090" cy="136"/>
              </a:xfrm>
              <a:prstGeom prst="rect">
                <a:avLst/>
              </a:prstGeom>
              <a:noFill/>
              <a:ln w="9525" algn="ctr">
                <a:noFill/>
                <a:miter lim="800000"/>
                <a:headEnd/>
                <a:tailEnd/>
              </a:ln>
            </p:spPr>
            <p:txBody>
              <a:bodyPr>
                <a:spAutoFit/>
              </a:bodyP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Enh. ICIC WI</a:t>
                </a:r>
                <a:endParaRPr lang="en-US" altLang="zh-CN" sz="1000" b="1" dirty="0">
                  <a:solidFill>
                    <a:srgbClr val="000000"/>
                  </a:solidFill>
                  <a:latin typeface="Arial" pitchFamily="34" charset="0"/>
                  <a:ea typeface="宋体" pitchFamily="2" charset="-122"/>
                </a:endParaRPr>
              </a:p>
            </p:txBody>
          </p:sp>
        </p:grpSp>
        <p:sp>
          <p:nvSpPr>
            <p:cNvPr id="88" name="Text Box 119"/>
            <p:cNvSpPr txBox="1">
              <a:spLocks noChangeArrowheads="1"/>
            </p:cNvSpPr>
            <p:nvPr/>
          </p:nvSpPr>
          <p:spPr bwMode="auto">
            <a:xfrm>
              <a:off x="111487" y="4481027"/>
              <a:ext cx="513093" cy="545983"/>
            </a:xfrm>
            <a:prstGeom prst="rect">
              <a:avLst/>
            </a:prstGeom>
            <a:noFill/>
            <a:ln w="9525">
              <a:noFill/>
              <a:miter lim="800000"/>
              <a:headEnd/>
              <a:tailEnd/>
            </a:ln>
          </p:spPr>
          <p:txBody>
            <a:bodyPr vert="eaVert" wrap="none">
              <a:spAutoFit/>
            </a:bodyPr>
            <a:lstStyle/>
            <a:p>
              <a:pPr fontAlgn="base">
                <a:spcBef>
                  <a:spcPct val="0"/>
                </a:spcBef>
                <a:spcAft>
                  <a:spcPct val="0"/>
                </a:spcAft>
              </a:pPr>
              <a:r>
                <a:rPr lang="en-US" altLang="zh-CN" sz="1300" b="1" dirty="0">
                  <a:solidFill>
                    <a:srgbClr val="000000"/>
                  </a:solidFill>
                  <a:latin typeface="Arial" pitchFamily="34" charset="0"/>
                  <a:ea typeface="宋体" pitchFamily="2" charset="-122"/>
                </a:rPr>
                <a:t>RAN1</a:t>
              </a:r>
            </a:p>
          </p:txBody>
        </p:sp>
      </p:grpSp>
      <p:sp>
        <p:nvSpPr>
          <p:cNvPr id="103" name="AutoShape 113"/>
          <p:cNvSpPr>
            <a:spLocks noChangeArrowheads="1"/>
          </p:cNvSpPr>
          <p:nvPr/>
        </p:nvSpPr>
        <p:spPr bwMode="auto">
          <a:xfrm>
            <a:off x="7820370" y="4972053"/>
            <a:ext cx="853456" cy="360363"/>
          </a:xfrm>
          <a:prstGeom prst="rightArrow">
            <a:avLst>
              <a:gd name="adj1" fmla="val 62500"/>
              <a:gd name="adj2" fmla="val 118886"/>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9525" algn="ctr">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04" name="Rectangle 114"/>
          <p:cNvSpPr>
            <a:spLocks noChangeArrowheads="1"/>
          </p:cNvSpPr>
          <p:nvPr/>
        </p:nvSpPr>
        <p:spPr bwMode="auto">
          <a:xfrm>
            <a:off x="7841804" y="5037157"/>
            <a:ext cx="734425" cy="296863"/>
          </a:xfrm>
          <a:prstGeom prst="rect">
            <a:avLst/>
          </a:prstGeom>
          <a:noFill/>
          <a:ln w="9525" algn="ctr">
            <a:noFill/>
            <a:miter lim="800000"/>
            <a:headEnd/>
            <a:tailEnd/>
          </a:ln>
        </p:spPr>
        <p:txBody>
          <a:bodyPr wrap="none" lIns="68542" tIns="34271" rIns="68542" bIns="34271" anchor="ctr"/>
          <a:lstStyle/>
          <a:p>
            <a:pPr eaLnBrk="0" fontAlgn="base" hangingPunct="0">
              <a:lnSpc>
                <a:spcPct val="80000"/>
              </a:lnSpc>
              <a:spcBef>
                <a:spcPct val="0"/>
              </a:spcBef>
              <a:spcAft>
                <a:spcPct val="0"/>
              </a:spcAft>
            </a:pPr>
            <a:r>
              <a:rPr lang="sv-SE" altLang="zh-CN" sz="1000" b="1" dirty="0">
                <a:solidFill>
                  <a:srgbClr val="000000"/>
                </a:solidFill>
                <a:latin typeface="Arial" pitchFamily="34" charset="0"/>
                <a:ea typeface="ＭＳ Ｐゴシック" pitchFamily="34" charset="-128"/>
              </a:rPr>
              <a:t>CoMP SI</a:t>
            </a:r>
            <a:endParaRPr lang="en-US" altLang="zh-CN" sz="1000" b="1" dirty="0">
              <a:solidFill>
                <a:srgbClr val="000000"/>
              </a:solidFill>
              <a:latin typeface="Arial" pitchFamily="34" charset="0"/>
              <a:ea typeface="宋体"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normAutofit fontScale="90000"/>
          </a:bodyPr>
          <a:lstStyle/>
          <a:p>
            <a:r>
              <a:rPr lang="en-US" altLang="zh-CN" dirty="0" smtClean="0"/>
              <a:t>LTE-A: Quantitative Requirements</a:t>
            </a:r>
            <a:endParaRPr lang="zh-CN" altLang="en-US" dirty="0" smtClean="0"/>
          </a:p>
        </p:txBody>
      </p:sp>
      <p:graphicFrame>
        <p:nvGraphicFramePr>
          <p:cNvPr id="5" name="表格 4"/>
          <p:cNvGraphicFramePr>
            <a:graphicFrameLocks noGrp="1"/>
          </p:cNvGraphicFramePr>
          <p:nvPr/>
        </p:nvGraphicFramePr>
        <p:xfrm>
          <a:off x="338049" y="1676400"/>
          <a:ext cx="8617880" cy="4270709"/>
        </p:xfrm>
        <a:graphic>
          <a:graphicData uri="http://schemas.openxmlformats.org/drawingml/2006/table">
            <a:tbl>
              <a:tblPr firstRow="1" bandRow="1">
                <a:tableStyleId>{EB344D84-9AFB-497E-A393-DC336BA19D2E}</a:tableStyleId>
              </a:tblPr>
              <a:tblGrid>
                <a:gridCol w="2944193"/>
                <a:gridCol w="1688513"/>
                <a:gridCol w="1471229"/>
                <a:gridCol w="2513945"/>
              </a:tblGrid>
              <a:tr h="779925">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600" u="none" strike="noStrike" cap="none" normalizeH="0" baseline="0" dirty="0" smtClean="0">
                          <a:ln>
                            <a:noFill/>
                          </a:ln>
                          <a:solidFill>
                            <a:schemeClr val="tx1"/>
                          </a:solidFill>
                          <a:effectLst/>
                        </a:rPr>
                        <a:t>Metrics</a:t>
                      </a:r>
                      <a:endParaRPr kumimoji="0" lang="en-US" altLang="zh-CN" sz="1600" b="0" i="1"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600" u="none" strike="noStrike" cap="none" normalizeH="0" baseline="0" dirty="0" smtClean="0">
                          <a:ln>
                            <a:noFill/>
                          </a:ln>
                          <a:solidFill>
                            <a:schemeClr val="tx1"/>
                          </a:solidFill>
                          <a:effectLst/>
                        </a:rPr>
                        <a:t>IMT-Advanced Requirement</a:t>
                      </a:r>
                      <a:endParaRPr kumimoji="0" lang="en-US" altLang="zh-CN" sz="1600" b="0" i="1"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600" u="none" strike="noStrike" cap="none" normalizeH="0" baseline="0" dirty="0" smtClean="0">
                          <a:ln>
                            <a:noFill/>
                          </a:ln>
                          <a:solidFill>
                            <a:schemeClr val="tx1"/>
                          </a:solidFill>
                          <a:effectLst/>
                        </a:rPr>
                        <a:t>LTE-FDD Performance</a:t>
                      </a:r>
                      <a:endParaRPr kumimoji="0" lang="en-US" altLang="zh-CN" sz="1600" b="0" i="1"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600" u="none" strike="noStrike" cap="none" normalizeH="0" baseline="0" dirty="0" smtClean="0">
                          <a:ln>
                            <a:noFill/>
                          </a:ln>
                          <a:solidFill>
                            <a:schemeClr val="tx1"/>
                          </a:solidFill>
                          <a:effectLst/>
                        </a:rPr>
                        <a:t>LTE-Advanced Target</a:t>
                      </a:r>
                    </a:p>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(3GPP TR 36.913, Case 1)</a:t>
                      </a:r>
                      <a:r>
                        <a:rPr kumimoji="0" lang="en-US" altLang="zh-CN" sz="1600" u="none" strike="noStrike" cap="none" normalizeH="0" baseline="0" dirty="0" smtClean="0">
                          <a:ln>
                            <a:noFill/>
                          </a:ln>
                          <a:solidFill>
                            <a:schemeClr val="tx1"/>
                          </a:solidFill>
                          <a:effectLst/>
                        </a:rPr>
                        <a:t> </a:t>
                      </a:r>
                      <a:endParaRPr kumimoji="0" lang="en-US" altLang="zh-CN" sz="1600" b="0" i="1"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r>
              <a:tr h="335280">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DL peak spectrum efficiency (bps/Hz)</a:t>
                      </a:r>
                      <a:endParaRPr kumimoji="0" lang="en-US" altLang="zh-CN"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15</a:t>
                      </a:r>
                      <a:endParaRPr lang="zh-CN" altLang="en-US" sz="1200" dirty="0">
                        <a:solidFill>
                          <a:schemeClr val="tx1"/>
                        </a:solidFill>
                      </a:endParaRPr>
                    </a:p>
                  </a:txBody>
                  <a:tcPr marL="68562" marR="68562"/>
                </a:tc>
                <a:tc>
                  <a:txBody>
                    <a:bodyPr/>
                    <a:lstStyle/>
                    <a:p>
                      <a:r>
                        <a:rPr lang="en-US" altLang="zh-CN" sz="1200" dirty="0" smtClean="0">
                          <a:solidFill>
                            <a:schemeClr val="tx1"/>
                          </a:solidFill>
                        </a:rPr>
                        <a:t>16.3 (MIMO 4x4)</a:t>
                      </a:r>
                      <a:endParaRPr lang="zh-CN" altLang="en-US" sz="1200" dirty="0">
                        <a:solidFill>
                          <a:schemeClr val="tx1"/>
                        </a:solidFill>
                      </a:endParaRPr>
                    </a:p>
                  </a:txBody>
                  <a:tcPr marL="68562" marR="68562"/>
                </a:tc>
                <a:tc>
                  <a:txBody>
                    <a:bodyPr/>
                    <a:lstStyle/>
                    <a:p>
                      <a:r>
                        <a:rPr lang="en-US" altLang="zh-CN" sz="1200" dirty="0" smtClean="0">
                          <a:solidFill>
                            <a:schemeClr val="tx1"/>
                          </a:solidFill>
                        </a:rPr>
                        <a:t>30 (MIMO 8x8)</a:t>
                      </a:r>
                      <a:endParaRPr lang="zh-CN" altLang="en-US" sz="1200" dirty="0">
                        <a:solidFill>
                          <a:schemeClr val="tx1"/>
                        </a:solidFill>
                      </a:endParaRPr>
                    </a:p>
                  </a:txBody>
                  <a:tcPr marL="68562" marR="68562"/>
                </a:tc>
              </a:tr>
              <a:tr h="335280">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UL peak spectrum efficiency (bps/Hz)</a:t>
                      </a:r>
                      <a:endParaRPr kumimoji="0" lang="en-US" altLang="zh-CN"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6.75</a:t>
                      </a:r>
                      <a:endParaRPr lang="zh-CN" altLang="en-US" sz="1200" dirty="0">
                        <a:solidFill>
                          <a:schemeClr val="tx1"/>
                        </a:solidFill>
                      </a:endParaRPr>
                    </a:p>
                  </a:txBody>
                  <a:tcPr marL="68562" marR="68562"/>
                </a:tc>
                <a:tc>
                  <a:txBody>
                    <a:bodyPr/>
                    <a:lstStyle/>
                    <a:p>
                      <a:r>
                        <a:rPr lang="en-US" altLang="zh-CN" sz="1200" dirty="0" smtClean="0">
                          <a:solidFill>
                            <a:srgbClr val="FF0000"/>
                          </a:solidFill>
                        </a:rPr>
                        <a:t>3.75 (SIMO</a:t>
                      </a:r>
                      <a:r>
                        <a:rPr lang="en-US" altLang="zh-CN" sz="1200" baseline="0" dirty="0" smtClean="0">
                          <a:solidFill>
                            <a:srgbClr val="FF0000"/>
                          </a:solidFill>
                        </a:rPr>
                        <a:t> 1x2) </a:t>
                      </a:r>
                      <a:endParaRPr lang="zh-CN" altLang="en-US" sz="1200" dirty="0">
                        <a:solidFill>
                          <a:srgbClr val="FF0000"/>
                        </a:solidFill>
                      </a:endParaRPr>
                    </a:p>
                  </a:txBody>
                  <a:tcPr marL="68562" marR="68562"/>
                </a:tc>
                <a:tc>
                  <a:txBody>
                    <a:bodyPr/>
                    <a:lstStyle/>
                    <a:p>
                      <a:r>
                        <a:rPr lang="en-US" altLang="zh-CN" sz="1200" dirty="0" smtClean="0">
                          <a:solidFill>
                            <a:schemeClr val="tx1"/>
                          </a:solidFill>
                        </a:rPr>
                        <a:t>15 (MIMO</a:t>
                      </a:r>
                      <a:r>
                        <a:rPr lang="en-US" altLang="zh-CN" sz="1200" baseline="0" dirty="0" smtClean="0">
                          <a:solidFill>
                            <a:schemeClr val="tx1"/>
                          </a:solidFill>
                        </a:rPr>
                        <a:t> 4x4)</a:t>
                      </a:r>
                      <a:endParaRPr lang="zh-CN" altLang="en-US" sz="1200" dirty="0">
                        <a:solidFill>
                          <a:schemeClr val="tx1"/>
                        </a:solidFill>
                      </a:endParaRPr>
                    </a:p>
                  </a:txBody>
                  <a:tcPr marL="68562" marR="68562"/>
                </a:tc>
              </a:tr>
              <a:tr h="370840">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Supported bandwidth </a:t>
                      </a:r>
                      <a:endParaRPr kumimoji="0" lang="zh-CN" altLang="en-US"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&gt; 40MHz</a:t>
                      </a:r>
                      <a:endParaRPr lang="zh-CN" altLang="en-US" sz="1200" dirty="0">
                        <a:solidFill>
                          <a:schemeClr val="tx1"/>
                        </a:solidFill>
                      </a:endParaRPr>
                    </a:p>
                  </a:txBody>
                  <a:tcPr marL="68562" marR="68562"/>
                </a:tc>
                <a:tc>
                  <a:txBody>
                    <a:bodyPr/>
                    <a:lstStyle/>
                    <a:p>
                      <a:r>
                        <a:rPr lang="en-US" altLang="zh-CN" sz="1200" dirty="0" smtClean="0">
                          <a:solidFill>
                            <a:srgbClr val="FF0000"/>
                          </a:solidFill>
                        </a:rPr>
                        <a:t>Up to 20MHz</a:t>
                      </a:r>
                      <a:endParaRPr lang="zh-CN" altLang="en-US" sz="1200" dirty="0">
                        <a:solidFill>
                          <a:srgbClr val="FF0000"/>
                        </a:solidFill>
                      </a:endParaRPr>
                    </a:p>
                  </a:txBody>
                  <a:tcPr marL="68562" marR="68562"/>
                </a:tc>
                <a:tc>
                  <a:txBody>
                    <a:bodyPr/>
                    <a:lstStyle/>
                    <a:p>
                      <a:r>
                        <a:rPr lang="en-US" altLang="zh-CN" sz="1200" dirty="0" smtClean="0">
                          <a:solidFill>
                            <a:schemeClr val="tx1"/>
                          </a:solidFill>
                        </a:rPr>
                        <a:t>Up to 100MHz</a:t>
                      </a:r>
                      <a:endParaRPr lang="zh-CN" altLang="en-US" sz="1200" dirty="0">
                        <a:solidFill>
                          <a:schemeClr val="tx1"/>
                        </a:solidFill>
                      </a:endParaRPr>
                    </a:p>
                  </a:txBody>
                  <a:tcPr marL="68562" marR="68562"/>
                </a:tc>
              </a:tr>
              <a:tr h="579056">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DL average cell spectrum efficiency (bps/Hz)</a:t>
                      </a:r>
                      <a:endParaRPr kumimoji="0" lang="zh-CN" altLang="en-US"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2.2 (</a:t>
                      </a:r>
                      <a:r>
                        <a:rPr lang="en-US" altLang="zh-CN" sz="1200" dirty="0" err="1" smtClean="0">
                          <a:solidFill>
                            <a:schemeClr val="tx1"/>
                          </a:solidFill>
                        </a:rPr>
                        <a:t>Uma</a:t>
                      </a:r>
                      <a:r>
                        <a:rPr lang="en-US" altLang="zh-CN" sz="1200" dirty="0" smtClean="0">
                          <a:solidFill>
                            <a:schemeClr val="tx1"/>
                          </a:solidFill>
                        </a:rPr>
                        <a:t>)</a:t>
                      </a:r>
                    </a:p>
                  </a:txBody>
                  <a:tcPr marL="68562" marR="68562"/>
                </a:tc>
                <a:tc>
                  <a:txBody>
                    <a:bodyPr/>
                    <a:lstStyle/>
                    <a:p>
                      <a:r>
                        <a:rPr lang="en-US" altLang="zh-CN" sz="1200" dirty="0" smtClean="0">
                          <a:solidFill>
                            <a:srgbClr val="FF0000"/>
                          </a:solidFill>
                        </a:rPr>
                        <a:t>1.6 (4x2, </a:t>
                      </a:r>
                      <a:r>
                        <a:rPr lang="en-US" altLang="zh-CN" sz="1200" dirty="0" err="1" smtClean="0">
                          <a:solidFill>
                            <a:srgbClr val="FF0000"/>
                          </a:solidFill>
                        </a:rPr>
                        <a:t>Uma</a:t>
                      </a:r>
                      <a:r>
                        <a:rPr lang="en-US" altLang="zh-CN" sz="1200" dirty="0" smtClean="0">
                          <a:solidFill>
                            <a:srgbClr val="FF0000"/>
                          </a:solidFill>
                        </a:rPr>
                        <a:t>)</a:t>
                      </a:r>
                      <a:endParaRPr lang="zh-CN" altLang="en-US" sz="1200" dirty="0">
                        <a:solidFill>
                          <a:srgbClr val="FF0000"/>
                        </a:solidFill>
                      </a:endParaRPr>
                    </a:p>
                  </a:txBody>
                  <a:tcPr marL="68562" marR="68562"/>
                </a:tc>
                <a:tc>
                  <a:txBody>
                    <a:bodyPr/>
                    <a:lstStyle/>
                    <a:p>
                      <a:r>
                        <a:rPr lang="en-US" altLang="zh-CN" sz="1200" dirty="0" smtClean="0">
                          <a:solidFill>
                            <a:schemeClr val="tx1"/>
                          </a:solidFill>
                        </a:rPr>
                        <a:t>3.7 (4x4)</a:t>
                      </a:r>
                      <a:endParaRPr lang="zh-CN" altLang="en-US" sz="1200" dirty="0">
                        <a:solidFill>
                          <a:schemeClr val="tx1"/>
                        </a:solidFill>
                      </a:endParaRPr>
                    </a:p>
                  </a:txBody>
                  <a:tcPr marL="68562" marR="68562"/>
                </a:tc>
              </a:tr>
              <a:tr h="579056">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UL average cell spectrum efficiency (bps/Hz)</a:t>
                      </a:r>
                      <a:endParaRPr kumimoji="0" lang="en-US" altLang="zh-CN"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1.4 (</a:t>
                      </a:r>
                      <a:r>
                        <a:rPr lang="en-US" altLang="zh-CN" sz="1200" dirty="0" err="1" smtClean="0">
                          <a:solidFill>
                            <a:schemeClr val="tx1"/>
                          </a:solidFill>
                        </a:rPr>
                        <a:t>Uma</a:t>
                      </a:r>
                      <a:r>
                        <a:rPr lang="en-US" altLang="zh-CN" sz="1200" dirty="0" smtClean="0">
                          <a:solidFill>
                            <a:schemeClr val="tx1"/>
                          </a:solidFill>
                        </a:rPr>
                        <a:t>)</a:t>
                      </a:r>
                      <a:endParaRPr lang="zh-CN" altLang="en-US" sz="1200" dirty="0">
                        <a:solidFill>
                          <a:schemeClr val="tx1"/>
                        </a:solidFill>
                      </a:endParaRPr>
                    </a:p>
                  </a:txBody>
                  <a:tcPr marL="68562" marR="68562"/>
                </a:tc>
                <a:tc>
                  <a:txBody>
                    <a:bodyPr/>
                    <a:lstStyle/>
                    <a:p>
                      <a:r>
                        <a:rPr lang="en-US" altLang="zh-CN" sz="1200" dirty="0" smtClean="0">
                          <a:solidFill>
                            <a:schemeClr val="tx1"/>
                          </a:solidFill>
                        </a:rPr>
                        <a:t>1.5 (1x4, </a:t>
                      </a:r>
                      <a:r>
                        <a:rPr lang="en-US" altLang="zh-CN" sz="1200" dirty="0" err="1" smtClean="0">
                          <a:solidFill>
                            <a:schemeClr val="tx1"/>
                          </a:solidFill>
                        </a:rPr>
                        <a:t>Uma</a:t>
                      </a:r>
                      <a:r>
                        <a:rPr lang="en-US" altLang="zh-CN" sz="1200" dirty="0" smtClean="0">
                          <a:solidFill>
                            <a:schemeClr val="tx1"/>
                          </a:solidFill>
                        </a:rPr>
                        <a:t>)</a:t>
                      </a:r>
                      <a:endParaRPr lang="zh-CN" altLang="en-US" sz="1200" dirty="0">
                        <a:solidFill>
                          <a:schemeClr val="tx1"/>
                        </a:solidFill>
                      </a:endParaRPr>
                    </a:p>
                  </a:txBody>
                  <a:tcPr marL="68562" marR="68562"/>
                </a:tc>
                <a:tc>
                  <a:txBody>
                    <a:bodyPr/>
                    <a:lstStyle/>
                    <a:p>
                      <a:r>
                        <a:rPr lang="en-US" altLang="zh-CN" sz="1200" dirty="0" smtClean="0">
                          <a:solidFill>
                            <a:schemeClr val="tx1"/>
                          </a:solidFill>
                        </a:rPr>
                        <a:t>2.0 (2x4)</a:t>
                      </a:r>
                      <a:endParaRPr lang="zh-CN" altLang="en-US" sz="1200" dirty="0">
                        <a:solidFill>
                          <a:schemeClr val="tx1"/>
                        </a:solidFill>
                      </a:endParaRPr>
                    </a:p>
                  </a:txBody>
                  <a:tcPr marL="68562" marR="68562"/>
                </a:tc>
              </a:tr>
              <a:tr h="920432">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Control plane idle-to-connected latency</a:t>
                      </a:r>
                    </a:p>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defRPr/>
                      </a:pPr>
                      <a:r>
                        <a:rPr kumimoji="0" lang="en-US" altLang="zh-CN" sz="1200" u="none" strike="noStrike" cap="none" normalizeH="0" baseline="0" dirty="0" smtClean="0">
                          <a:ln>
                            <a:noFill/>
                          </a:ln>
                          <a:solidFill>
                            <a:schemeClr val="tx1"/>
                          </a:solidFill>
                          <a:effectLst/>
                        </a:rPr>
                        <a:t>Control plane dormant-to-active latency</a:t>
                      </a:r>
                    </a:p>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UE plane latency</a:t>
                      </a:r>
                      <a:endParaRPr kumimoji="0" lang="en-US" altLang="zh-CN"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100</a:t>
                      </a:r>
                    </a:p>
                    <a:p>
                      <a:r>
                        <a:rPr lang="en-US" altLang="zh-CN" sz="1200" dirty="0" smtClean="0">
                          <a:solidFill>
                            <a:schemeClr val="tx1"/>
                          </a:solidFill>
                        </a:rPr>
                        <a:t>10</a:t>
                      </a:r>
                    </a:p>
                    <a:p>
                      <a:r>
                        <a:rPr lang="en-US" altLang="zh-CN" sz="1200" dirty="0" smtClean="0">
                          <a:solidFill>
                            <a:schemeClr val="tx1"/>
                          </a:solidFill>
                        </a:rPr>
                        <a:t>10</a:t>
                      </a:r>
                      <a:endParaRPr lang="zh-CN" altLang="en-US" sz="1200" dirty="0">
                        <a:solidFill>
                          <a:schemeClr val="tx1"/>
                        </a:solidFill>
                      </a:endParaRPr>
                    </a:p>
                  </a:txBody>
                  <a:tcPr marL="68562" marR="68562"/>
                </a:tc>
                <a:tc>
                  <a:txBody>
                    <a:bodyPr/>
                    <a:lstStyle/>
                    <a:p>
                      <a:r>
                        <a:rPr lang="en-US" altLang="zh-CN" sz="1200" dirty="0" smtClean="0">
                          <a:solidFill>
                            <a:schemeClr val="tx1"/>
                          </a:solidFill>
                        </a:rPr>
                        <a:t>80</a:t>
                      </a:r>
                    </a:p>
                    <a:p>
                      <a:r>
                        <a:rPr lang="en-US" altLang="zh-CN" sz="1200" dirty="0" smtClean="0">
                          <a:solidFill>
                            <a:srgbClr val="FF0000"/>
                          </a:solidFill>
                        </a:rPr>
                        <a:t>11.5</a:t>
                      </a:r>
                    </a:p>
                    <a:p>
                      <a:r>
                        <a:rPr lang="en-US" altLang="zh-CN" sz="1200" dirty="0" smtClean="0">
                          <a:solidFill>
                            <a:schemeClr val="tx1"/>
                          </a:solidFill>
                        </a:rPr>
                        <a:t>4</a:t>
                      </a:r>
                      <a:endParaRPr lang="zh-CN" altLang="en-US" sz="1200" dirty="0">
                        <a:solidFill>
                          <a:schemeClr val="tx1"/>
                        </a:solidFill>
                      </a:endParaRPr>
                    </a:p>
                  </a:txBody>
                  <a:tcPr marL="68562" marR="68562"/>
                </a:tc>
                <a:tc>
                  <a:txBody>
                    <a:bodyPr/>
                    <a:lstStyle/>
                    <a:p>
                      <a:r>
                        <a:rPr lang="en-US" altLang="zh-CN" sz="1200" dirty="0" smtClean="0">
                          <a:solidFill>
                            <a:schemeClr val="tx1"/>
                          </a:solidFill>
                        </a:rPr>
                        <a:t>50</a:t>
                      </a:r>
                    </a:p>
                    <a:p>
                      <a:r>
                        <a:rPr lang="en-US" altLang="zh-CN" sz="1200" dirty="0" smtClean="0">
                          <a:solidFill>
                            <a:schemeClr val="tx1"/>
                          </a:solidFill>
                        </a:rPr>
                        <a:t>10</a:t>
                      </a:r>
                    </a:p>
                    <a:p>
                      <a:r>
                        <a:rPr lang="en-US" altLang="zh-CN" sz="1200" dirty="0" smtClean="0">
                          <a:solidFill>
                            <a:schemeClr val="tx1"/>
                          </a:solidFill>
                        </a:rPr>
                        <a:t>Improved from LTE</a:t>
                      </a:r>
                      <a:endParaRPr lang="zh-CN" altLang="en-US" sz="1200" dirty="0">
                        <a:solidFill>
                          <a:schemeClr val="tx1"/>
                        </a:solidFill>
                      </a:endParaRPr>
                    </a:p>
                  </a:txBody>
                  <a:tcPr marL="68562" marR="68562"/>
                </a:tc>
              </a:tr>
              <a:tr h="370840">
                <a:tc>
                  <a:txBody>
                    <a:bodyPr/>
                    <a:lstStyle/>
                    <a:p>
                      <a:pPr marL="0" marR="0" lvl="0" indent="0" algn="l" defTabSz="914400" rtl="0" eaLnBrk="1" fontAlgn="base" latinLnBrk="0" hangingPunct="1">
                        <a:lnSpc>
                          <a:spcPct val="100000"/>
                        </a:lnSpc>
                        <a:spcBef>
                          <a:spcPct val="20000"/>
                        </a:spcBef>
                        <a:spcAft>
                          <a:spcPct val="0"/>
                        </a:spcAft>
                        <a:buClr>
                          <a:schemeClr val="tx1"/>
                        </a:buClr>
                        <a:buSzPct val="50000"/>
                        <a:buFont typeface="Wingdings" pitchFamily="2" charset="2"/>
                        <a:buNone/>
                        <a:tabLst/>
                      </a:pPr>
                      <a:r>
                        <a:rPr kumimoji="0" lang="en-US" altLang="zh-CN" sz="1200" u="none" strike="noStrike" cap="none" normalizeH="0" baseline="0" dirty="0" smtClean="0">
                          <a:ln>
                            <a:noFill/>
                          </a:ln>
                          <a:solidFill>
                            <a:schemeClr val="tx1"/>
                          </a:solidFill>
                          <a:effectLst/>
                        </a:rPr>
                        <a:t>VoIP capacity (UE / MHz)</a:t>
                      </a:r>
                      <a:endParaRPr kumimoji="0" lang="en-US" altLang="zh-CN" sz="1200" b="0" i="0" u="none" strike="noStrike" cap="none" normalizeH="0" baseline="0" dirty="0" smtClean="0">
                        <a:ln>
                          <a:noFill/>
                        </a:ln>
                        <a:solidFill>
                          <a:schemeClr val="tx1"/>
                        </a:solidFill>
                        <a:effectLst/>
                        <a:latin typeface="Calibri" pitchFamily="34" charset="0"/>
                        <a:ea typeface="宋体" pitchFamily="2" charset="-122"/>
                      </a:endParaRPr>
                    </a:p>
                  </a:txBody>
                  <a:tcPr marL="91379" marR="91379" marT="45688" marB="45688" horzOverflow="overflow"/>
                </a:tc>
                <a:tc>
                  <a:txBody>
                    <a:bodyPr/>
                    <a:lstStyle/>
                    <a:p>
                      <a:r>
                        <a:rPr lang="en-US" altLang="zh-CN" sz="1200" dirty="0" smtClean="0">
                          <a:solidFill>
                            <a:schemeClr val="tx1"/>
                          </a:solidFill>
                        </a:rPr>
                        <a:t>30-50</a:t>
                      </a:r>
                      <a:endParaRPr lang="zh-CN" altLang="en-US" sz="1200" dirty="0">
                        <a:solidFill>
                          <a:schemeClr val="tx1"/>
                        </a:solidFill>
                      </a:endParaRPr>
                    </a:p>
                  </a:txBody>
                  <a:tcPr marL="68562" marR="68562"/>
                </a:tc>
                <a:tc>
                  <a:txBody>
                    <a:bodyPr/>
                    <a:lstStyle/>
                    <a:p>
                      <a:r>
                        <a:rPr lang="en-US" altLang="zh-CN" sz="1200" dirty="0" smtClean="0">
                          <a:solidFill>
                            <a:schemeClr val="tx1"/>
                          </a:solidFill>
                        </a:rPr>
                        <a:t>70-110</a:t>
                      </a:r>
                      <a:endParaRPr lang="zh-CN" altLang="en-US" sz="1200" dirty="0">
                        <a:solidFill>
                          <a:schemeClr val="tx1"/>
                        </a:solidFill>
                      </a:endParaRPr>
                    </a:p>
                  </a:txBody>
                  <a:tcPr marL="68562" marR="68562"/>
                </a:tc>
                <a:tc>
                  <a:txBody>
                    <a:bodyPr/>
                    <a:lstStyle/>
                    <a:p>
                      <a:r>
                        <a:rPr lang="en-US" altLang="zh-CN" sz="1200" dirty="0" smtClean="0">
                          <a:solidFill>
                            <a:schemeClr val="tx1"/>
                          </a:solidFill>
                        </a:rPr>
                        <a:t>Improved from LTE</a:t>
                      </a:r>
                      <a:endParaRPr lang="zh-CN" altLang="en-US" sz="1200" dirty="0">
                        <a:solidFill>
                          <a:schemeClr val="tx1"/>
                        </a:solidFill>
                      </a:endParaRPr>
                    </a:p>
                  </a:txBody>
                  <a:tcPr marL="68562" marR="68562"/>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4663" y="318195"/>
            <a:ext cx="8225077" cy="584737"/>
          </a:xfrm>
        </p:spPr>
        <p:txBody>
          <a:bodyPr>
            <a:normAutofit fontScale="90000"/>
          </a:bodyPr>
          <a:lstStyle/>
          <a:p>
            <a:r>
              <a:rPr lang="en-US" altLang="zh-CN" dirty="0" smtClean="0">
                <a:solidFill>
                  <a:srgbClr val="800000"/>
                </a:solidFill>
              </a:rPr>
              <a:t>LTE-A features for ITU-submission</a:t>
            </a:r>
            <a:endParaRPr lang="zh-CN" altLang="en-US" dirty="0"/>
          </a:p>
        </p:txBody>
      </p:sp>
      <p:sp>
        <p:nvSpPr>
          <p:cNvPr id="5" name="Rectangle 13"/>
          <p:cNvSpPr>
            <a:spLocks noChangeArrowheads="1"/>
          </p:cNvSpPr>
          <p:nvPr/>
        </p:nvSpPr>
        <p:spPr bwMode="auto">
          <a:xfrm>
            <a:off x="0" y="1436711"/>
            <a:ext cx="9144000" cy="4754561"/>
          </a:xfrm>
          <a:prstGeom prst="rect">
            <a:avLst/>
          </a:prstGeom>
          <a:gradFill rotWithShape="1">
            <a:gsLst>
              <a:gs pos="0">
                <a:srgbClr val="163436"/>
              </a:gs>
              <a:gs pos="100000">
                <a:srgbClr val="77888A"/>
              </a:gs>
            </a:gsLst>
            <a:lin ang="0" scaled="1"/>
          </a:gradFill>
          <a:ln w="9525">
            <a:noFill/>
            <a:miter lim="800000"/>
            <a:headEnd/>
            <a:tailEnd/>
          </a:ln>
        </p:spPr>
        <p:txBody>
          <a:bodyPr wrap="none" lIns="68542" tIns="34271" rIns="68542" bIns="34271"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6" name="Rectangle 3"/>
          <p:cNvSpPr txBox="1">
            <a:spLocks noChangeArrowheads="1"/>
          </p:cNvSpPr>
          <p:nvPr/>
        </p:nvSpPr>
        <p:spPr bwMode="auto">
          <a:xfrm>
            <a:off x="0" y="1508146"/>
            <a:ext cx="3929058" cy="4683123"/>
          </a:xfrm>
          <a:prstGeom prst="rect">
            <a:avLst/>
          </a:prstGeom>
          <a:noFill/>
          <a:ln w="9525" algn="ctr">
            <a:noFill/>
            <a:miter lim="800000"/>
            <a:headEnd/>
            <a:tailEnd/>
          </a:ln>
        </p:spPr>
        <p:txBody>
          <a:bodyPr vert="horz" wrap="square" lIns="68552" tIns="34276" rIns="68552" bIns="34276" numCol="1" anchor="t" anchorCtr="0" compatLnSpc="1">
            <a:prstTxWarp prst="textNoShape">
              <a:avLst/>
            </a:prstTxWarp>
          </a:bodyPr>
          <a:lstStyle/>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Wider bandwidth support (40MHz)</a:t>
            </a: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Peak spectral efficiency</a:t>
            </a:r>
          </a:p>
          <a:p>
            <a:pPr marL="556985" lvl="1" indent="-214225" eaLnBrk="0" fontAlgn="base" hangingPunct="0">
              <a:spcBef>
                <a:spcPct val="20000"/>
              </a:spcBef>
              <a:spcAft>
                <a:spcPct val="0"/>
              </a:spcAft>
              <a:buClr>
                <a:srgbClr val="FFFFFF"/>
              </a:buClr>
              <a:buFont typeface="Arial" pitchFamily="34" charset="0"/>
              <a:buChar char="›"/>
              <a:defRPr/>
            </a:pPr>
            <a:r>
              <a:rPr lang="en-GB" altLang="zh-CN" sz="900" kern="0" dirty="0">
                <a:solidFill>
                  <a:srgbClr val="FFFFFF"/>
                </a:solidFill>
              </a:rPr>
              <a:t>Downlink: 15 bits/s/Hz</a:t>
            </a:r>
          </a:p>
          <a:p>
            <a:pPr marL="556985" lvl="1" indent="-214225" eaLnBrk="0" fontAlgn="base" hangingPunct="0">
              <a:spcBef>
                <a:spcPct val="20000"/>
              </a:spcBef>
              <a:spcAft>
                <a:spcPct val="0"/>
              </a:spcAft>
              <a:buClr>
                <a:srgbClr val="FFFFFF"/>
              </a:buClr>
              <a:buFont typeface="Arial" pitchFamily="34" charset="0"/>
              <a:buChar char="›"/>
              <a:defRPr/>
            </a:pPr>
            <a:r>
              <a:rPr lang="en-GB" altLang="zh-CN" sz="900" kern="0" dirty="0">
                <a:solidFill>
                  <a:srgbClr val="FFFFFF"/>
                </a:solidFill>
              </a:rPr>
              <a:t>Uplink: 6.75 bits/s/Hz</a:t>
            </a:r>
          </a:p>
          <a:p>
            <a:pPr marL="556985" lvl="1" indent="-214225" eaLnBrk="0" fontAlgn="base" hangingPunct="0">
              <a:spcBef>
                <a:spcPct val="20000"/>
              </a:spcBef>
              <a:spcAft>
                <a:spcPct val="0"/>
              </a:spcAft>
              <a:buClr>
                <a:srgbClr val="FFFFFF"/>
              </a:buClr>
              <a:buFont typeface="Arial" pitchFamily="34" charset="0"/>
              <a:buChar char="›"/>
              <a:defRPr/>
            </a:pPr>
            <a:endParaRPr lang="en-US" altLang="zh-CN" sz="1300" kern="0" dirty="0" smtClean="0">
              <a:solidFill>
                <a:srgbClr val="FFFFFF"/>
              </a:solidFill>
            </a:endParaRPr>
          </a:p>
          <a:p>
            <a:pPr marL="556985" lvl="1" indent="-214225" eaLnBrk="0" fontAlgn="base" hangingPunct="0">
              <a:spcBef>
                <a:spcPct val="20000"/>
              </a:spcBef>
              <a:spcAft>
                <a:spcPct val="0"/>
              </a:spcAft>
              <a:buClr>
                <a:srgbClr val="FFFFFF"/>
              </a:buClr>
              <a:buFont typeface="Arial" pitchFamily="34" charset="0"/>
              <a:buChar char="›"/>
              <a:defRPr/>
            </a:pPr>
            <a:endParaRPr lang="en-US" altLang="zh-CN" sz="1300"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smtClean="0">
                <a:solidFill>
                  <a:srgbClr val="FFFFFF"/>
                </a:solidFill>
              </a:rPr>
              <a:t>New Application scenarios</a:t>
            </a: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VoIP capacity</a:t>
            </a: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Mobility evaluation</a:t>
            </a: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Latency for UP (&lt;=10ms) and CP (&lt;=100ms)</a:t>
            </a: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Handover interruption times</a:t>
            </a: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Link budget</a:t>
            </a:r>
          </a:p>
        </p:txBody>
      </p:sp>
      <p:sp>
        <p:nvSpPr>
          <p:cNvPr id="7" name="Rectangle 4"/>
          <p:cNvSpPr txBox="1">
            <a:spLocks noChangeArrowheads="1"/>
          </p:cNvSpPr>
          <p:nvPr/>
        </p:nvSpPr>
        <p:spPr>
          <a:xfrm>
            <a:off x="4858866" y="1508149"/>
            <a:ext cx="3070720" cy="4111619"/>
          </a:xfrm>
          <a:prstGeom prst="rect">
            <a:avLst/>
          </a:prstGeom>
        </p:spPr>
        <p:txBody>
          <a:bodyPr/>
          <a:lstStyle/>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Carrier aggregation</a:t>
            </a: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smtClean="0">
                <a:solidFill>
                  <a:srgbClr val="FFFFFF"/>
                </a:solidFill>
              </a:rPr>
              <a:t>Downlink</a:t>
            </a:r>
            <a:r>
              <a:rPr lang="en-US" altLang="zh-CN" sz="1300" b="1" kern="0" dirty="0">
                <a:solidFill>
                  <a:srgbClr val="FFFFFF"/>
                </a:solidFill>
              </a:rPr>
              <a:t>: High-order MIMO (8x8)</a:t>
            </a:r>
          </a:p>
          <a:p>
            <a:pPr marL="257070" indent="-257070" eaLnBrk="0" fontAlgn="base" hangingPunct="0">
              <a:spcBef>
                <a:spcPct val="20000"/>
              </a:spcBef>
              <a:spcAft>
                <a:spcPct val="0"/>
              </a:spcAft>
              <a:buClr>
                <a:srgbClr val="FFFFFF"/>
              </a:buClr>
              <a:buFontTx/>
              <a:buChar char="•"/>
              <a:defRPr/>
            </a:pPr>
            <a:r>
              <a:rPr lang="en-US" altLang="zh-CN" sz="1300" b="1" kern="0" dirty="0">
                <a:solidFill>
                  <a:srgbClr val="FFFFFF"/>
                </a:solidFill>
              </a:rPr>
              <a:t>Uplink: MIMO (2x2, 4x4)</a:t>
            </a:r>
          </a:p>
          <a:p>
            <a:pPr marL="257070" indent="-257070" eaLnBrk="0" fontAlgn="base" hangingPunct="0">
              <a:spcBef>
                <a:spcPct val="20000"/>
              </a:spcBef>
              <a:spcAft>
                <a:spcPct val="0"/>
              </a:spcAft>
              <a:buClr>
                <a:srgbClr val="FFFFFF"/>
              </a:buClr>
              <a:buFontTx/>
              <a:buChar char="•"/>
              <a:defRPr/>
            </a:pPr>
            <a:endParaRPr lang="en-US" altLang="zh-CN" sz="10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0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smtClean="0">
                <a:solidFill>
                  <a:srgbClr val="FFFFFF"/>
                </a:solidFill>
              </a:rPr>
              <a:t>Relay</a:t>
            </a:r>
            <a:r>
              <a:rPr lang="en-US" altLang="zh-CN" sz="1300" b="1" kern="0" dirty="0">
                <a:solidFill>
                  <a:srgbClr val="FFFFFF"/>
                </a:solidFill>
              </a:rPr>
              <a:t>, Enhanced ICIC</a:t>
            </a: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endParaRPr lang="en-US" altLang="zh-CN" sz="1300" b="1" kern="0" dirty="0" smtClean="0">
              <a:solidFill>
                <a:srgbClr val="FFFFFF"/>
              </a:solidFill>
            </a:endParaRPr>
          </a:p>
          <a:p>
            <a:pPr marL="257070" indent="-257070" eaLnBrk="0" fontAlgn="base" hangingPunct="0">
              <a:spcBef>
                <a:spcPct val="20000"/>
              </a:spcBef>
              <a:spcAft>
                <a:spcPct val="0"/>
              </a:spcAft>
              <a:buClr>
                <a:srgbClr val="FFFFFF"/>
              </a:buClr>
              <a:buFontTx/>
              <a:buChar char="•"/>
              <a:defRPr/>
            </a:pPr>
            <a:r>
              <a:rPr lang="en-US" altLang="zh-CN" sz="1300" b="1" kern="0" dirty="0" smtClean="0">
                <a:solidFill>
                  <a:srgbClr val="FFFFFF"/>
                </a:solidFill>
              </a:rPr>
              <a:t>LTE </a:t>
            </a:r>
            <a:r>
              <a:rPr lang="en-US" altLang="zh-CN" sz="1300" b="1" kern="0" dirty="0">
                <a:solidFill>
                  <a:srgbClr val="FFFFFF"/>
                </a:solidFill>
              </a:rPr>
              <a:t>almost enough</a:t>
            </a:r>
          </a:p>
        </p:txBody>
      </p:sp>
      <p:sp>
        <p:nvSpPr>
          <p:cNvPr id="8" name="AutoShape 5"/>
          <p:cNvSpPr>
            <a:spLocks noChangeArrowheads="1"/>
          </p:cNvSpPr>
          <p:nvPr/>
        </p:nvSpPr>
        <p:spPr bwMode="auto">
          <a:xfrm>
            <a:off x="3571868" y="1638305"/>
            <a:ext cx="857256" cy="285752"/>
          </a:xfrm>
          <a:prstGeom prst="leftRightArrow">
            <a:avLst>
              <a:gd name="adj1" fmla="val 50000"/>
              <a:gd name="adj2" fmla="val 57186"/>
            </a:avLst>
          </a:prstGeom>
          <a:gradFill rotWithShape="1">
            <a:gsLst>
              <a:gs pos="0">
                <a:srgbClr val="83BBBF"/>
              </a:gs>
              <a:gs pos="100000">
                <a:srgbClr val="080C0C"/>
              </a:gs>
            </a:gsLst>
            <a:path path="rect">
              <a:fillToRect r="100000" b="100000"/>
            </a:path>
          </a:gradFill>
          <a:ln w="9525" algn="ctr">
            <a:noFill/>
            <a:miter lim="800000"/>
            <a:headEnd/>
            <a:tailEnd/>
          </a:ln>
        </p:spPr>
        <p:txBody>
          <a:bodyPr wrap="square" lIns="68530" tIns="34265" rIns="68530" bIns="34265" anchor="ctr">
            <a:noAutofit/>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9" name="矩形 19"/>
          <p:cNvSpPr>
            <a:spLocks noChangeArrowheads="1"/>
          </p:cNvSpPr>
          <p:nvPr/>
        </p:nvSpPr>
        <p:spPr bwMode="auto">
          <a:xfrm>
            <a:off x="781523" y="1028719"/>
            <a:ext cx="1861653" cy="300044"/>
          </a:xfrm>
          <a:prstGeom prst="rect">
            <a:avLst/>
          </a:prstGeom>
          <a:noFill/>
          <a:ln w="9525">
            <a:noFill/>
            <a:miter lim="800000"/>
            <a:headEnd/>
            <a:tailEnd/>
          </a:ln>
        </p:spPr>
        <p:txBody>
          <a:bodyPr lIns="68542" tIns="34271" rIns="68542" bIns="34271">
            <a:spAutoFit/>
          </a:bodyPr>
          <a:lstStyle/>
          <a:p>
            <a:pPr algn="ctr" fontAlgn="base">
              <a:spcBef>
                <a:spcPct val="0"/>
              </a:spcBef>
              <a:spcAft>
                <a:spcPct val="0"/>
              </a:spcAft>
            </a:pPr>
            <a:r>
              <a:rPr lang="en-US" altLang="zh-CN" sz="1500" b="1" dirty="0">
                <a:solidFill>
                  <a:srgbClr val="0070C0"/>
                </a:solidFill>
                <a:latin typeface="Arial" pitchFamily="34" charset="0"/>
                <a:ea typeface="宋体" pitchFamily="2" charset="-122"/>
              </a:rPr>
              <a:t>ITU requirement</a:t>
            </a:r>
            <a:endParaRPr lang="zh-CN" altLang="en-US" sz="1500" b="1" dirty="0">
              <a:solidFill>
                <a:srgbClr val="0070C0"/>
              </a:solidFill>
              <a:latin typeface="Arial" pitchFamily="34" charset="0"/>
              <a:ea typeface="宋体" pitchFamily="2" charset="-122"/>
            </a:endParaRPr>
          </a:p>
        </p:txBody>
      </p:sp>
      <p:sp>
        <p:nvSpPr>
          <p:cNvPr id="10" name="矩形 20"/>
          <p:cNvSpPr>
            <a:spLocks noChangeArrowheads="1"/>
          </p:cNvSpPr>
          <p:nvPr/>
        </p:nvSpPr>
        <p:spPr bwMode="auto">
          <a:xfrm>
            <a:off x="5000628" y="1065235"/>
            <a:ext cx="3991126" cy="300044"/>
          </a:xfrm>
          <a:prstGeom prst="rect">
            <a:avLst/>
          </a:prstGeom>
          <a:noFill/>
          <a:ln w="9525">
            <a:noFill/>
            <a:miter lim="800000"/>
            <a:headEnd/>
            <a:tailEnd/>
          </a:ln>
        </p:spPr>
        <p:txBody>
          <a:bodyPr lIns="68542" tIns="34271" rIns="68542" bIns="34271">
            <a:spAutoFit/>
          </a:bodyPr>
          <a:lstStyle/>
          <a:p>
            <a:pPr algn="ctr" fontAlgn="base">
              <a:spcBef>
                <a:spcPct val="0"/>
              </a:spcBef>
              <a:spcAft>
                <a:spcPct val="0"/>
              </a:spcAft>
            </a:pPr>
            <a:r>
              <a:rPr lang="en-US" altLang="zh-CN" sz="1500" b="1" dirty="0">
                <a:solidFill>
                  <a:srgbClr val="0070C0"/>
                </a:solidFill>
                <a:latin typeface="Arial" pitchFamily="34" charset="0"/>
                <a:ea typeface="宋体" pitchFamily="2" charset="-122"/>
              </a:rPr>
              <a:t>Enhancement consideration in LTE-A</a:t>
            </a:r>
            <a:endParaRPr lang="zh-CN" altLang="en-US" sz="1500" b="1" dirty="0">
              <a:solidFill>
                <a:srgbClr val="0070C0"/>
              </a:solidFill>
              <a:latin typeface="Arial" pitchFamily="34" charset="0"/>
              <a:ea typeface="宋体" pitchFamily="2" charset="-122"/>
            </a:endParaRPr>
          </a:p>
        </p:txBody>
      </p:sp>
      <p:sp>
        <p:nvSpPr>
          <p:cNvPr id="11" name="右大括号 21"/>
          <p:cNvSpPr>
            <a:spLocks/>
          </p:cNvSpPr>
          <p:nvPr/>
        </p:nvSpPr>
        <p:spPr bwMode="auto">
          <a:xfrm>
            <a:off x="3714753" y="4287334"/>
            <a:ext cx="174977" cy="1676396"/>
          </a:xfrm>
          <a:prstGeom prst="rightBrace">
            <a:avLst>
              <a:gd name="adj1" fmla="val 8291"/>
              <a:gd name="adj2" fmla="val 50000"/>
            </a:avLst>
          </a:prstGeom>
          <a:noFill/>
          <a:ln w="9525" algn="ctr">
            <a:solidFill>
              <a:schemeClr val="bg1"/>
            </a:solidFill>
            <a:round/>
            <a:headEnd/>
            <a:tailEnd/>
          </a:ln>
        </p:spPr>
        <p:txBody>
          <a:bodyPr lIns="68542" tIns="34271" rIns="68542" bIns="34271"/>
          <a:lstStyle/>
          <a:p>
            <a:pPr marL="202295" indent="-202295" fontAlgn="base">
              <a:spcBef>
                <a:spcPct val="0"/>
              </a:spcBef>
              <a:spcAft>
                <a:spcPct val="0"/>
              </a:spcAft>
              <a:buClr>
                <a:srgbClr val="5F5F5F"/>
              </a:buClr>
              <a:buSzPct val="80000"/>
              <a:buFont typeface="Wingdings" pitchFamily="2" charset="2"/>
              <a:buChar char="n"/>
            </a:pPr>
            <a:endParaRPr lang="zh-CN" altLang="en-US" sz="1500" b="1" dirty="0">
              <a:solidFill>
                <a:srgbClr val="000000"/>
              </a:solidFill>
              <a:latin typeface="Arial" pitchFamily="34" charset="0"/>
              <a:ea typeface="宋体" pitchFamily="2" charset="-122"/>
            </a:endParaRPr>
          </a:p>
        </p:txBody>
      </p:sp>
      <p:sp>
        <p:nvSpPr>
          <p:cNvPr id="12" name="AutoShape 5"/>
          <p:cNvSpPr>
            <a:spLocks noChangeArrowheads="1"/>
          </p:cNvSpPr>
          <p:nvPr/>
        </p:nvSpPr>
        <p:spPr bwMode="auto">
          <a:xfrm>
            <a:off x="3571868" y="2413553"/>
            <a:ext cx="857256" cy="285752"/>
          </a:xfrm>
          <a:prstGeom prst="leftRightArrow">
            <a:avLst>
              <a:gd name="adj1" fmla="val 50000"/>
              <a:gd name="adj2" fmla="val 57186"/>
            </a:avLst>
          </a:prstGeom>
          <a:gradFill rotWithShape="1">
            <a:gsLst>
              <a:gs pos="0">
                <a:srgbClr val="83BBBF"/>
              </a:gs>
              <a:gs pos="100000">
                <a:srgbClr val="080C0C"/>
              </a:gs>
            </a:gsLst>
            <a:path path="rect">
              <a:fillToRect r="100000" b="100000"/>
            </a:path>
          </a:gradFill>
          <a:ln w="9525" algn="ctr">
            <a:noFill/>
            <a:miter lim="800000"/>
            <a:headEnd/>
            <a:tailEnd/>
          </a:ln>
        </p:spPr>
        <p:txBody>
          <a:bodyPr wrap="square" lIns="68530" tIns="34265" rIns="68530" bIns="34265" anchor="ctr">
            <a:noAutofit/>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3" name="AutoShape 5"/>
          <p:cNvSpPr>
            <a:spLocks noChangeArrowheads="1"/>
          </p:cNvSpPr>
          <p:nvPr/>
        </p:nvSpPr>
        <p:spPr bwMode="auto">
          <a:xfrm>
            <a:off x="3637934" y="3352190"/>
            <a:ext cx="857256" cy="285752"/>
          </a:xfrm>
          <a:prstGeom prst="leftRightArrow">
            <a:avLst>
              <a:gd name="adj1" fmla="val 50000"/>
              <a:gd name="adj2" fmla="val 57186"/>
            </a:avLst>
          </a:prstGeom>
          <a:gradFill rotWithShape="1">
            <a:gsLst>
              <a:gs pos="0">
                <a:srgbClr val="83BBBF"/>
              </a:gs>
              <a:gs pos="100000">
                <a:srgbClr val="080C0C"/>
              </a:gs>
            </a:gsLst>
            <a:path path="rect">
              <a:fillToRect r="100000" b="100000"/>
            </a:path>
          </a:gradFill>
          <a:ln w="9525" algn="ctr">
            <a:noFill/>
            <a:miter lim="800000"/>
            <a:headEnd/>
            <a:tailEnd/>
          </a:ln>
        </p:spPr>
        <p:txBody>
          <a:bodyPr wrap="square" lIns="68530" tIns="34265" rIns="68530" bIns="34265" anchor="ctr">
            <a:noAutofit/>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14" name="AutoShape 5"/>
          <p:cNvSpPr>
            <a:spLocks noChangeArrowheads="1"/>
          </p:cNvSpPr>
          <p:nvPr/>
        </p:nvSpPr>
        <p:spPr bwMode="auto">
          <a:xfrm>
            <a:off x="4000496" y="5030298"/>
            <a:ext cx="857256" cy="285751"/>
          </a:xfrm>
          <a:prstGeom prst="leftRightArrow">
            <a:avLst>
              <a:gd name="adj1" fmla="val 50000"/>
              <a:gd name="adj2" fmla="val 57186"/>
            </a:avLst>
          </a:prstGeom>
          <a:gradFill rotWithShape="1">
            <a:gsLst>
              <a:gs pos="0">
                <a:srgbClr val="83BBBF"/>
              </a:gs>
              <a:gs pos="100000">
                <a:srgbClr val="080C0C"/>
              </a:gs>
            </a:gsLst>
            <a:path path="rect">
              <a:fillToRect r="100000" b="100000"/>
            </a:path>
          </a:gradFill>
          <a:ln w="9525" algn="ctr">
            <a:noFill/>
            <a:miter lim="800000"/>
            <a:headEnd/>
            <a:tailEnd/>
          </a:ln>
        </p:spPr>
        <p:txBody>
          <a:bodyPr wrap="square" lIns="68530" tIns="34265" rIns="68530" bIns="34265" anchor="ctr">
            <a:noAutofit/>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75" y="274638"/>
            <a:ext cx="7994925" cy="1143000"/>
          </a:xfrm>
        </p:spPr>
        <p:txBody>
          <a:bodyPr>
            <a:normAutofit fontScale="90000"/>
          </a:bodyPr>
          <a:lstStyle/>
          <a:p>
            <a:r>
              <a:rPr lang="en-US" dirty="0" smtClean="0"/>
              <a:t>Data Consumption continues to surge but so will Price Erosion</a:t>
            </a:r>
            <a:endParaRPr lang="en-US" dirty="0"/>
          </a:p>
        </p:txBody>
      </p:sp>
      <p:pic>
        <p:nvPicPr>
          <p:cNvPr id="49154" name="Picture 2"/>
          <p:cNvPicPr>
            <a:picLocks noChangeAspect="1" noChangeArrowheads="1"/>
          </p:cNvPicPr>
          <p:nvPr/>
        </p:nvPicPr>
        <p:blipFill>
          <a:blip r:embed="rId2" cstate="print"/>
          <a:srcRect/>
          <a:stretch>
            <a:fillRect/>
          </a:stretch>
        </p:blipFill>
        <p:spPr bwMode="auto">
          <a:xfrm>
            <a:off x="152400" y="1881204"/>
            <a:ext cx="4195492" cy="3909996"/>
          </a:xfrm>
          <a:prstGeom prst="rect">
            <a:avLst/>
          </a:prstGeom>
          <a:noFill/>
          <a:ln w="6350">
            <a:solidFill>
              <a:schemeClr val="tx1"/>
            </a:solidFill>
            <a:miter lim="800000"/>
            <a:headEnd/>
            <a:tailEnd/>
          </a:ln>
        </p:spPr>
      </p:pic>
      <p:sp>
        <p:nvSpPr>
          <p:cNvPr id="5"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5</a:t>
            </a:fld>
            <a:endParaRPr lang="en-GB" dirty="0"/>
          </a:p>
        </p:txBody>
      </p:sp>
      <p:pic>
        <p:nvPicPr>
          <p:cNvPr id="6" name="Picture 2" descr="smartphone-cost-per-MB">
            <a:hlinkClick r:id="rId3"/>
          </p:cNvPr>
          <p:cNvPicPr>
            <a:picLocks noChangeAspect="1" noChangeArrowheads="1"/>
          </p:cNvPicPr>
          <p:nvPr/>
        </p:nvPicPr>
        <p:blipFill>
          <a:blip r:embed="rId4" cstate="print"/>
          <a:srcRect/>
          <a:stretch>
            <a:fillRect/>
          </a:stretch>
        </p:blipFill>
        <p:spPr bwMode="auto">
          <a:xfrm>
            <a:off x="4648200" y="1891352"/>
            <a:ext cx="4191000" cy="3888318"/>
          </a:xfrm>
          <a:prstGeom prst="rect">
            <a:avLst/>
          </a:prstGeom>
          <a:noFill/>
          <a:ln>
            <a:solidFill>
              <a:schemeClr val="tx1"/>
            </a:solidFill>
          </a:ln>
        </p:spPr>
      </p:pic>
      <p:sp>
        <p:nvSpPr>
          <p:cNvPr id="7" name="Down Arrow 6"/>
          <p:cNvSpPr/>
          <p:nvPr/>
        </p:nvSpPr>
        <p:spPr bwMode="auto">
          <a:xfrm>
            <a:off x="7467600" y="2209800"/>
            <a:ext cx="1303350" cy="1203176"/>
          </a:xfrm>
          <a:prstGeom prst="downArrow">
            <a:avLst/>
          </a:prstGeom>
          <a:solidFill>
            <a:schemeClr val="accent6">
              <a:lumMod val="75000"/>
            </a:schemeClr>
          </a:solid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sz="900" b="1" i="0" u="none" strike="noStrike" cap="none" normalizeH="0" baseline="0" dirty="0" smtClean="0">
                <a:ln>
                  <a:noFill/>
                </a:ln>
                <a:solidFill>
                  <a:schemeClr val="bg1"/>
                </a:solidFill>
                <a:effectLst/>
                <a:latin typeface="Arial" charset="0"/>
                <a:ea typeface="宋体" pitchFamily="2" charset="-122"/>
              </a:rPr>
              <a:t>43% </a:t>
            </a:r>
            <a:r>
              <a:rPr kumimoji="0" lang="en-US" sz="900" b="1" i="0" u="none" strike="noStrike" cap="none" normalizeH="0" baseline="0" dirty="0" err="1" smtClean="0">
                <a:ln>
                  <a:noFill/>
                </a:ln>
                <a:solidFill>
                  <a:schemeClr val="bg1"/>
                </a:solidFill>
                <a:effectLst/>
                <a:latin typeface="Arial" charset="0"/>
                <a:ea typeface="宋体" pitchFamily="2" charset="-122"/>
              </a:rPr>
              <a:t>YoY</a:t>
            </a:r>
            <a:endParaRPr kumimoji="0" lang="en-US" sz="900" b="1" i="0" u="none" strike="noStrike" cap="none" normalizeH="0" baseline="0" dirty="0" smtClean="0">
              <a:ln>
                <a:noFill/>
              </a:ln>
              <a:solidFill>
                <a:schemeClr val="bg1"/>
              </a:solidFill>
              <a:effectLst/>
              <a:latin typeface="Arial" charset="0"/>
              <a:ea typeface="宋体" pitchFamily="2" charset="-122"/>
            </a:endParaRPr>
          </a:p>
          <a:p>
            <a:pPr marL="0" marR="0" indent="0" algn="ctr" defTabSz="914400" rtl="0" eaLnBrk="1" fontAlgn="base" latinLnBrk="0" hangingPunct="1">
              <a:lnSpc>
                <a:spcPct val="100000"/>
              </a:lnSpc>
              <a:spcBef>
                <a:spcPct val="0"/>
              </a:spcBef>
              <a:spcAft>
                <a:spcPct val="0"/>
              </a:spcAft>
              <a:buClr>
                <a:srgbClr val="CC9900"/>
              </a:buClr>
              <a:buSzTx/>
              <a:tabLst/>
            </a:pPr>
            <a:r>
              <a:rPr lang="en-US" sz="900" dirty="0" smtClean="0">
                <a:solidFill>
                  <a:schemeClr val="bg1"/>
                </a:solidFill>
                <a:latin typeface="Arial" charset="0"/>
              </a:rPr>
              <a:t>Price per MB </a:t>
            </a:r>
          </a:p>
          <a:p>
            <a:pPr marL="0" marR="0" indent="0" algn="ctr" defTabSz="914400" rtl="0" eaLnBrk="1" fontAlgn="base" latinLnBrk="0" hangingPunct="1">
              <a:lnSpc>
                <a:spcPct val="100000"/>
              </a:lnSpc>
              <a:spcBef>
                <a:spcPct val="0"/>
              </a:spcBef>
              <a:spcAft>
                <a:spcPct val="0"/>
              </a:spcAft>
              <a:buClr>
                <a:srgbClr val="CC9900"/>
              </a:buClr>
              <a:buSzTx/>
              <a:tabLst/>
            </a:pPr>
            <a:r>
              <a:rPr kumimoji="0" lang="en-US" sz="900" b="1" i="0" u="none" strike="noStrike" cap="none" normalizeH="0" baseline="0" dirty="0" smtClean="0">
                <a:ln>
                  <a:noFill/>
                </a:ln>
                <a:solidFill>
                  <a:schemeClr val="bg1"/>
                </a:solidFill>
                <a:effectLst/>
                <a:latin typeface="Arial" charset="0"/>
                <a:ea typeface="宋体" pitchFamily="2" charset="-122"/>
              </a:rPr>
              <a:t>erosion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AutoShape 68"/>
          <p:cNvSpPr>
            <a:spLocks noChangeArrowheads="1"/>
          </p:cNvSpPr>
          <p:nvPr/>
        </p:nvSpPr>
        <p:spPr bwMode="auto">
          <a:xfrm>
            <a:off x="5450453" y="4876789"/>
            <a:ext cx="3076964" cy="1524011"/>
          </a:xfrm>
          <a:prstGeom prst="roundRect">
            <a:avLst>
              <a:gd name="adj" fmla="val 16667"/>
            </a:avLst>
          </a:prstGeom>
          <a:solidFill>
            <a:schemeClr val="bg1"/>
          </a:solidFill>
          <a:ln w="9525" algn="ctr">
            <a:solidFill>
              <a:srgbClr val="808080"/>
            </a:solidFill>
            <a:round/>
            <a:headEnd/>
            <a:tailEnd/>
          </a:ln>
          <a:effectLst>
            <a:outerShdw dist="71842" dir="18900000" algn="ctr" rotWithShape="0">
              <a:srgbClr val="969696">
                <a:alpha val="50000"/>
              </a:srgbClr>
            </a:outerShdw>
          </a:effectLst>
        </p:spPr>
        <p:txBody>
          <a:bodyPr lIns="58703" tIns="29353" rIns="58703" bIns="29353" anchor="ctr"/>
          <a:lstStyle/>
          <a:p>
            <a:pPr fontAlgn="base">
              <a:spcBef>
                <a:spcPct val="0"/>
              </a:spcBef>
              <a:spcAft>
                <a:spcPct val="0"/>
              </a:spcAft>
              <a:defRPr/>
            </a:pPr>
            <a:endParaRPr lang="zh-CN" altLang="en-US" sz="1500" b="1" dirty="0">
              <a:solidFill>
                <a:schemeClr val="bg2"/>
              </a:solidFill>
              <a:latin typeface="Arial" pitchFamily="34" charset="0"/>
              <a:ea typeface="宋体" pitchFamily="2" charset="-122"/>
            </a:endParaRPr>
          </a:p>
        </p:txBody>
      </p:sp>
      <p:sp>
        <p:nvSpPr>
          <p:cNvPr id="19" name="AutoShape 427"/>
          <p:cNvSpPr>
            <a:spLocks noChangeArrowheads="1"/>
          </p:cNvSpPr>
          <p:nvPr/>
        </p:nvSpPr>
        <p:spPr bwMode="auto">
          <a:xfrm>
            <a:off x="5437359" y="4779771"/>
            <a:ext cx="3113864" cy="268287"/>
          </a:xfrm>
          <a:prstGeom prst="roundRect">
            <a:avLst>
              <a:gd name="adj" fmla="val 9352"/>
            </a:avLst>
          </a:prstGeom>
          <a:solidFill>
            <a:schemeClr val="accent3">
              <a:lumMod val="65000"/>
            </a:schemeClr>
          </a:solidFill>
          <a:ln w="12700" algn="ctr">
            <a:solidFill>
              <a:schemeClr val="bg2"/>
            </a:solidFill>
            <a:round/>
            <a:headEnd/>
            <a:tailEnd/>
          </a:ln>
          <a:effectLst/>
        </p:spPr>
        <p:txBody>
          <a:bodyPr wrap="none" lIns="68542" tIns="34271" rIns="68542" bIns="34271" anchor="ctr"/>
          <a:lstStyle/>
          <a:p>
            <a:pPr marL="202295" indent="-202295" algn="ctr" fontAlgn="base">
              <a:spcBef>
                <a:spcPct val="0"/>
              </a:spcBef>
              <a:spcAft>
                <a:spcPct val="0"/>
              </a:spcAft>
              <a:defRPr/>
            </a:pPr>
            <a:endParaRPr lang="en-US" sz="1300" b="1" dirty="0">
              <a:solidFill>
                <a:schemeClr val="bg2"/>
              </a:solidFill>
              <a:latin typeface="Arial" pitchFamily="34" charset="0"/>
              <a:ea typeface="宋体" pitchFamily="2" charset="-122"/>
            </a:endParaRPr>
          </a:p>
        </p:txBody>
      </p:sp>
      <p:sp>
        <p:nvSpPr>
          <p:cNvPr id="15" name="AutoShape 68"/>
          <p:cNvSpPr>
            <a:spLocks noChangeArrowheads="1"/>
          </p:cNvSpPr>
          <p:nvPr/>
        </p:nvSpPr>
        <p:spPr bwMode="auto">
          <a:xfrm>
            <a:off x="5450453" y="3143232"/>
            <a:ext cx="3076964" cy="1447805"/>
          </a:xfrm>
          <a:prstGeom prst="roundRect">
            <a:avLst>
              <a:gd name="adj" fmla="val 16667"/>
            </a:avLst>
          </a:prstGeom>
          <a:solidFill>
            <a:schemeClr val="bg1"/>
          </a:solidFill>
          <a:ln w="9525" algn="ctr">
            <a:solidFill>
              <a:srgbClr val="808080"/>
            </a:solidFill>
            <a:round/>
            <a:headEnd/>
            <a:tailEnd/>
          </a:ln>
          <a:effectLst>
            <a:outerShdw dist="71842" dir="18900000" algn="ctr" rotWithShape="0">
              <a:srgbClr val="969696">
                <a:alpha val="50000"/>
              </a:srgbClr>
            </a:outerShdw>
          </a:effectLst>
        </p:spPr>
        <p:txBody>
          <a:bodyPr lIns="58703" tIns="29353" rIns="58703" bIns="29353" anchor="ctr"/>
          <a:lstStyle/>
          <a:p>
            <a:pPr fontAlgn="base">
              <a:spcBef>
                <a:spcPct val="0"/>
              </a:spcBef>
              <a:spcAft>
                <a:spcPct val="0"/>
              </a:spcAft>
              <a:defRPr/>
            </a:pPr>
            <a:endParaRPr lang="zh-CN" altLang="en-US" sz="1500" b="1" dirty="0">
              <a:solidFill>
                <a:schemeClr val="bg2"/>
              </a:solidFill>
              <a:latin typeface="Arial" pitchFamily="34" charset="0"/>
              <a:ea typeface="宋体" pitchFamily="2" charset="-122"/>
            </a:endParaRPr>
          </a:p>
        </p:txBody>
      </p:sp>
      <p:sp>
        <p:nvSpPr>
          <p:cNvPr id="18" name="AutoShape 427"/>
          <p:cNvSpPr>
            <a:spLocks noChangeArrowheads="1"/>
          </p:cNvSpPr>
          <p:nvPr/>
        </p:nvSpPr>
        <p:spPr bwMode="auto">
          <a:xfrm>
            <a:off x="5446891" y="2904399"/>
            <a:ext cx="3056729" cy="293687"/>
          </a:xfrm>
          <a:prstGeom prst="roundRect">
            <a:avLst>
              <a:gd name="adj" fmla="val 9352"/>
            </a:avLst>
          </a:prstGeom>
          <a:solidFill>
            <a:schemeClr val="accent3">
              <a:lumMod val="65000"/>
            </a:schemeClr>
          </a:solidFill>
          <a:ln w="12700" algn="ctr">
            <a:solidFill>
              <a:schemeClr val="bg2"/>
            </a:solidFill>
            <a:round/>
            <a:headEnd/>
            <a:tailEnd/>
          </a:ln>
          <a:effectLst/>
        </p:spPr>
        <p:txBody>
          <a:bodyPr wrap="none" lIns="68542" tIns="34271" rIns="68542" bIns="34271" anchor="ctr"/>
          <a:lstStyle/>
          <a:p>
            <a:pPr marL="202295" indent="-202295" algn="ctr" fontAlgn="base">
              <a:spcBef>
                <a:spcPct val="0"/>
              </a:spcBef>
              <a:spcAft>
                <a:spcPct val="0"/>
              </a:spcAft>
              <a:defRPr/>
            </a:pPr>
            <a:endParaRPr lang="en-US" sz="1300" b="1" dirty="0">
              <a:solidFill>
                <a:schemeClr val="bg2"/>
              </a:solidFill>
              <a:ea typeface="宋体" pitchFamily="2" charset="-122"/>
            </a:endParaRPr>
          </a:p>
        </p:txBody>
      </p:sp>
      <p:sp>
        <p:nvSpPr>
          <p:cNvPr id="14" name="AutoShape 68"/>
          <p:cNvSpPr>
            <a:spLocks noChangeArrowheads="1"/>
          </p:cNvSpPr>
          <p:nvPr/>
        </p:nvSpPr>
        <p:spPr bwMode="auto">
          <a:xfrm>
            <a:off x="5407603" y="1238206"/>
            <a:ext cx="3076964" cy="1543073"/>
          </a:xfrm>
          <a:prstGeom prst="roundRect">
            <a:avLst>
              <a:gd name="adj" fmla="val 16667"/>
            </a:avLst>
          </a:prstGeom>
          <a:solidFill>
            <a:schemeClr val="bg1"/>
          </a:solidFill>
          <a:ln w="9525" algn="ctr">
            <a:solidFill>
              <a:srgbClr val="808080"/>
            </a:solidFill>
            <a:round/>
            <a:headEnd/>
            <a:tailEnd/>
          </a:ln>
          <a:effectLst>
            <a:outerShdw dist="71842" dir="18900000" algn="ctr" rotWithShape="0">
              <a:srgbClr val="969696">
                <a:alpha val="50000"/>
              </a:srgbClr>
            </a:outerShdw>
          </a:effectLst>
        </p:spPr>
        <p:txBody>
          <a:bodyPr lIns="58703" tIns="29353" rIns="58703" bIns="29353" anchor="ctr"/>
          <a:lstStyle/>
          <a:p>
            <a:pPr fontAlgn="base">
              <a:spcBef>
                <a:spcPct val="0"/>
              </a:spcBef>
              <a:spcAft>
                <a:spcPct val="0"/>
              </a:spcAft>
              <a:defRPr/>
            </a:pPr>
            <a:endParaRPr lang="zh-CN" altLang="en-US" sz="1500" b="1" dirty="0">
              <a:solidFill>
                <a:schemeClr val="bg2"/>
              </a:solidFill>
              <a:latin typeface="Arial" pitchFamily="34" charset="0"/>
              <a:ea typeface="宋体" pitchFamily="2" charset="-122"/>
            </a:endParaRPr>
          </a:p>
        </p:txBody>
      </p:sp>
      <p:sp>
        <p:nvSpPr>
          <p:cNvPr id="17" name="AutoShape 427"/>
          <p:cNvSpPr>
            <a:spLocks noChangeArrowheads="1"/>
          </p:cNvSpPr>
          <p:nvPr/>
        </p:nvSpPr>
        <p:spPr bwMode="auto">
          <a:xfrm>
            <a:off x="5427839" y="999370"/>
            <a:ext cx="3056729" cy="293687"/>
          </a:xfrm>
          <a:prstGeom prst="roundRect">
            <a:avLst>
              <a:gd name="adj" fmla="val 9352"/>
            </a:avLst>
          </a:prstGeom>
          <a:solidFill>
            <a:schemeClr val="accent3">
              <a:lumMod val="65000"/>
            </a:schemeClr>
          </a:solidFill>
          <a:ln w="12700" algn="ctr">
            <a:solidFill>
              <a:schemeClr val="bg2"/>
            </a:solidFill>
            <a:round/>
            <a:headEnd/>
            <a:tailEnd/>
          </a:ln>
          <a:effectLst/>
        </p:spPr>
        <p:txBody>
          <a:bodyPr wrap="none" lIns="68542" tIns="34271" rIns="68542" bIns="34271" anchor="ctr"/>
          <a:lstStyle/>
          <a:p>
            <a:pPr marL="202295" indent="-202295" algn="ctr" fontAlgn="base">
              <a:spcBef>
                <a:spcPct val="0"/>
              </a:spcBef>
              <a:spcAft>
                <a:spcPct val="0"/>
              </a:spcAft>
              <a:defRPr/>
            </a:pPr>
            <a:endParaRPr lang="en-US" sz="1300" b="1" dirty="0">
              <a:solidFill>
                <a:schemeClr val="bg2"/>
              </a:solidFill>
              <a:latin typeface="Arial" pitchFamily="34" charset="0"/>
              <a:ea typeface="宋体" pitchFamily="2" charset="-122"/>
            </a:endParaRPr>
          </a:p>
        </p:txBody>
      </p:sp>
      <p:sp>
        <p:nvSpPr>
          <p:cNvPr id="1035" name="Rectangle 2"/>
          <p:cNvSpPr>
            <a:spLocks noGrp="1" noChangeArrowheads="1"/>
          </p:cNvSpPr>
          <p:nvPr>
            <p:ph type="title"/>
          </p:nvPr>
        </p:nvSpPr>
        <p:spPr>
          <a:xfrm>
            <a:off x="610643" y="332320"/>
            <a:ext cx="7745379" cy="584737"/>
          </a:xfrm>
        </p:spPr>
        <p:txBody>
          <a:bodyPr>
            <a:normAutofit fontScale="90000"/>
          </a:bodyPr>
          <a:lstStyle/>
          <a:p>
            <a:pPr eaLnBrk="1" hangingPunct="1"/>
            <a:r>
              <a:rPr lang="en-US" altLang="zh-CN" dirty="0" smtClean="0"/>
              <a:t>Carrier Aggregation </a:t>
            </a:r>
          </a:p>
        </p:txBody>
      </p:sp>
      <p:sp>
        <p:nvSpPr>
          <p:cNvPr id="1036" name="内容占位符 2"/>
          <p:cNvSpPr>
            <a:spLocks noGrp="1"/>
          </p:cNvSpPr>
          <p:nvPr>
            <p:ph idx="1"/>
          </p:nvPr>
        </p:nvSpPr>
        <p:spPr>
          <a:xfrm>
            <a:off x="452320" y="1238237"/>
            <a:ext cx="4880292" cy="4705363"/>
          </a:xfrm>
        </p:spPr>
        <p:txBody>
          <a:bodyPr>
            <a:noAutofit/>
          </a:bodyPr>
          <a:lstStyle/>
          <a:p>
            <a:pPr marL="380790" indent="-380790" eaLnBrk="1" hangingPunct="1">
              <a:lnSpc>
                <a:spcPct val="100000"/>
              </a:lnSpc>
              <a:spcBef>
                <a:spcPct val="40000"/>
              </a:spcBef>
              <a:spcAft>
                <a:spcPts val="600"/>
              </a:spcAft>
            </a:pPr>
            <a:r>
              <a:rPr lang="en-US" altLang="zh-CN" sz="1600" dirty="0" smtClean="0">
                <a:solidFill>
                  <a:srgbClr val="800000"/>
                </a:solidFill>
                <a:ea typeface="楷体_GB2312" pitchFamily="49" charset="-122"/>
              </a:rPr>
              <a:t>Concept</a:t>
            </a:r>
          </a:p>
          <a:p>
            <a:pPr marL="680662" lvl="1" indent="-380790" eaLnBrk="1" hangingPunct="1">
              <a:lnSpc>
                <a:spcPct val="100000"/>
              </a:lnSpc>
              <a:spcBef>
                <a:spcPct val="40000"/>
              </a:spcBef>
              <a:spcAft>
                <a:spcPts val="600"/>
              </a:spcAft>
            </a:pPr>
            <a:r>
              <a:rPr lang="en-US" altLang="zh-CN" sz="1400" dirty="0" smtClean="0"/>
              <a:t>Multiple component carriers can be utilized for transmission simultaneously</a:t>
            </a:r>
            <a:endParaRPr lang="en-US" altLang="zh-CN" sz="1100" b="1" dirty="0" smtClean="0"/>
          </a:p>
          <a:p>
            <a:pPr marL="380790" indent="-380790" eaLnBrk="1" hangingPunct="1">
              <a:lnSpc>
                <a:spcPct val="100000"/>
              </a:lnSpc>
              <a:spcBef>
                <a:spcPct val="40000"/>
              </a:spcBef>
              <a:spcAft>
                <a:spcPts val="600"/>
              </a:spcAft>
            </a:pPr>
            <a:r>
              <a:rPr lang="en-US" altLang="zh-CN" sz="1600" dirty="0" smtClean="0">
                <a:solidFill>
                  <a:srgbClr val="800000"/>
                </a:solidFill>
                <a:ea typeface="楷体_GB2312" pitchFamily="49" charset="-122"/>
              </a:rPr>
              <a:t>Benefit</a:t>
            </a:r>
          </a:p>
          <a:p>
            <a:pPr marL="680662" lvl="1" indent="-380790" eaLnBrk="1" hangingPunct="1">
              <a:lnSpc>
                <a:spcPct val="100000"/>
              </a:lnSpc>
              <a:spcBef>
                <a:spcPct val="40000"/>
              </a:spcBef>
              <a:spcAft>
                <a:spcPts val="600"/>
              </a:spcAft>
            </a:pPr>
            <a:r>
              <a:rPr lang="en-US" altLang="zh-CN" sz="1400" dirty="0" smtClean="0"/>
              <a:t>Wider frequency resources (up to 100MHz) can be utilized for high-rate transmission </a:t>
            </a:r>
          </a:p>
          <a:p>
            <a:pPr marL="680662" lvl="1" indent="-380790" eaLnBrk="1" hangingPunct="1">
              <a:lnSpc>
                <a:spcPct val="100000"/>
              </a:lnSpc>
              <a:spcBef>
                <a:spcPct val="40000"/>
              </a:spcBef>
              <a:spcAft>
                <a:spcPts val="600"/>
              </a:spcAft>
            </a:pPr>
            <a:r>
              <a:rPr lang="en-US" altLang="zh-CN" sz="1400" dirty="0" smtClean="0"/>
              <a:t>Achieve higher data rate</a:t>
            </a:r>
            <a:endParaRPr lang="en-US" altLang="zh-CN" sz="1100" b="1" dirty="0" smtClean="0"/>
          </a:p>
          <a:p>
            <a:pPr marL="380790" indent="-380790" eaLnBrk="1" hangingPunct="1">
              <a:lnSpc>
                <a:spcPct val="100000"/>
              </a:lnSpc>
              <a:spcBef>
                <a:spcPct val="40000"/>
              </a:spcBef>
              <a:spcAft>
                <a:spcPts val="600"/>
              </a:spcAft>
            </a:pPr>
            <a:r>
              <a:rPr lang="en-US" altLang="zh-CN" sz="1600" dirty="0" smtClean="0">
                <a:solidFill>
                  <a:srgbClr val="800000"/>
                </a:solidFill>
                <a:ea typeface="楷体_GB2312" pitchFamily="49" charset="-122"/>
              </a:rPr>
              <a:t>Features</a:t>
            </a:r>
          </a:p>
          <a:p>
            <a:pPr marL="680662" lvl="1" indent="-380790" eaLnBrk="1" hangingPunct="1">
              <a:lnSpc>
                <a:spcPct val="100000"/>
              </a:lnSpc>
              <a:spcBef>
                <a:spcPct val="40000"/>
              </a:spcBef>
              <a:spcAft>
                <a:spcPts val="600"/>
              </a:spcAft>
            </a:pPr>
            <a:r>
              <a:rPr lang="en-US" altLang="zh-CN" sz="1400" dirty="0" smtClean="0">
                <a:sym typeface="Wingdings" pitchFamily="2" charset="2"/>
              </a:rPr>
              <a:t>Backward compatibility</a:t>
            </a:r>
          </a:p>
          <a:p>
            <a:pPr marL="980535" lvl="2" indent="-380790" eaLnBrk="1" hangingPunct="1">
              <a:lnSpc>
                <a:spcPct val="100000"/>
              </a:lnSpc>
              <a:spcBef>
                <a:spcPct val="40000"/>
              </a:spcBef>
              <a:spcAft>
                <a:spcPts val="600"/>
              </a:spcAft>
            </a:pPr>
            <a:r>
              <a:rPr lang="en-US" altLang="zh-CN" sz="1400" dirty="0" smtClean="0">
                <a:sym typeface="Wingdings" pitchFamily="2" charset="2"/>
              </a:rPr>
              <a:t>Each component carrier can be regarded as one LTE carrier for LTE (Rel. 8) UEs</a:t>
            </a:r>
          </a:p>
          <a:p>
            <a:pPr marL="680662" lvl="1" indent="-380790" eaLnBrk="1" hangingPunct="1">
              <a:lnSpc>
                <a:spcPct val="100000"/>
              </a:lnSpc>
              <a:spcBef>
                <a:spcPct val="40000"/>
              </a:spcBef>
              <a:spcAft>
                <a:spcPts val="600"/>
              </a:spcAft>
            </a:pPr>
            <a:r>
              <a:rPr lang="en-US" altLang="zh-CN" sz="1400" dirty="0" smtClean="0"/>
              <a:t>Flexible aggregation</a:t>
            </a:r>
          </a:p>
          <a:p>
            <a:pPr marL="980535" lvl="2" indent="-380790" eaLnBrk="1" hangingPunct="1">
              <a:lnSpc>
                <a:spcPct val="100000"/>
              </a:lnSpc>
              <a:spcBef>
                <a:spcPct val="40000"/>
              </a:spcBef>
              <a:spcAft>
                <a:spcPts val="600"/>
              </a:spcAft>
            </a:pPr>
            <a:r>
              <a:rPr lang="en-US" altLang="zh-CN" sz="1400" dirty="0" smtClean="0">
                <a:ea typeface="楷体_GB2312" pitchFamily="49" charset="-122"/>
              </a:rPr>
              <a:t>Several scenarios can be applied according to available spectrum resources </a:t>
            </a:r>
            <a:r>
              <a:rPr lang="en-US" altLang="zh-CN" sz="1400" dirty="0" smtClean="0">
                <a:ea typeface="楷体_GB2312" pitchFamily="49" charset="-122"/>
                <a:sym typeface="Wingdings" pitchFamily="2" charset="2"/>
              </a:rPr>
              <a:t> </a:t>
            </a:r>
            <a:endParaRPr lang="en-US" altLang="zh-CN" sz="1400" dirty="0" smtClean="0">
              <a:ea typeface="楷体_GB2312" pitchFamily="49" charset="-122"/>
            </a:endParaRPr>
          </a:p>
        </p:txBody>
      </p:sp>
      <p:sp>
        <p:nvSpPr>
          <p:cNvPr id="1037" name="Text Box 6"/>
          <p:cNvSpPr txBox="1">
            <a:spLocks noChangeArrowheads="1"/>
          </p:cNvSpPr>
          <p:nvPr/>
        </p:nvSpPr>
        <p:spPr bwMode="auto">
          <a:xfrm>
            <a:off x="5564723" y="2912329"/>
            <a:ext cx="2872230" cy="227622"/>
          </a:xfrm>
          <a:prstGeom prst="rect">
            <a:avLst/>
          </a:prstGeom>
          <a:noFill/>
          <a:ln w="9525" algn="ctr">
            <a:noFill/>
            <a:miter lim="800000"/>
            <a:headEnd/>
            <a:tailEnd/>
          </a:ln>
        </p:spPr>
        <p:txBody>
          <a:bodyPr lIns="59368" tIns="29684" rIns="59368" bIns="29684">
            <a:spAutoFit/>
          </a:bodyPr>
          <a:lstStyle/>
          <a:p>
            <a:pPr algn="ctr" defTabSz="600936" fontAlgn="base">
              <a:lnSpc>
                <a:spcPct val="120000"/>
              </a:lnSpc>
              <a:spcBef>
                <a:spcPct val="0"/>
              </a:spcBef>
              <a:spcAft>
                <a:spcPct val="0"/>
              </a:spcAft>
              <a:buClr>
                <a:srgbClr val="B2B2B2"/>
              </a:buClr>
              <a:buSzPct val="60000"/>
            </a:pPr>
            <a:r>
              <a:rPr lang="sv-SE" altLang="zh-CN" sz="1000" dirty="0">
                <a:solidFill>
                  <a:schemeClr val="bg2"/>
                </a:solidFill>
                <a:ea typeface="宋体" pitchFamily="2" charset="-122"/>
              </a:rPr>
              <a:t>Scenario B: Intra-Band, Non-Contiguous</a:t>
            </a:r>
            <a:endParaRPr lang="zh-CN" altLang="en-US" sz="1000" dirty="0">
              <a:solidFill>
                <a:schemeClr val="bg2"/>
              </a:solidFill>
              <a:ea typeface="宋体" pitchFamily="2" charset="-122"/>
            </a:endParaRPr>
          </a:p>
        </p:txBody>
      </p:sp>
      <p:sp>
        <p:nvSpPr>
          <p:cNvPr id="1038" name="Text Box 8"/>
          <p:cNvSpPr txBox="1">
            <a:spLocks noChangeArrowheads="1"/>
          </p:cNvSpPr>
          <p:nvPr/>
        </p:nvSpPr>
        <p:spPr bwMode="auto">
          <a:xfrm>
            <a:off x="5643579" y="1007299"/>
            <a:ext cx="2678209" cy="227622"/>
          </a:xfrm>
          <a:prstGeom prst="rect">
            <a:avLst/>
          </a:prstGeom>
          <a:noFill/>
          <a:ln w="9525" algn="ctr">
            <a:noFill/>
            <a:miter lim="800000"/>
            <a:headEnd/>
            <a:tailEnd/>
          </a:ln>
        </p:spPr>
        <p:txBody>
          <a:bodyPr lIns="59368" tIns="29684" rIns="59368" bIns="29684">
            <a:spAutoFit/>
          </a:bodyPr>
          <a:lstStyle/>
          <a:p>
            <a:pPr algn="ctr" defTabSz="600936" fontAlgn="base">
              <a:lnSpc>
                <a:spcPct val="120000"/>
              </a:lnSpc>
              <a:spcBef>
                <a:spcPct val="0"/>
              </a:spcBef>
              <a:spcAft>
                <a:spcPct val="0"/>
              </a:spcAft>
              <a:buClr>
                <a:srgbClr val="B2B2B2"/>
              </a:buClr>
              <a:buSzPct val="60000"/>
            </a:pPr>
            <a:r>
              <a:rPr lang="sv-SE" altLang="zh-CN" sz="1000" dirty="0">
                <a:solidFill>
                  <a:schemeClr val="bg2"/>
                </a:solidFill>
                <a:ea typeface="宋体" pitchFamily="2" charset="-122"/>
              </a:rPr>
              <a:t>Scenario A:Intra-Band, Contiguous</a:t>
            </a:r>
            <a:endParaRPr lang="zh-CN" altLang="en-US" sz="1000" dirty="0">
              <a:solidFill>
                <a:schemeClr val="bg2"/>
              </a:solidFill>
              <a:ea typeface="宋体" pitchFamily="2" charset="-122"/>
            </a:endParaRPr>
          </a:p>
        </p:txBody>
      </p:sp>
      <p:sp>
        <p:nvSpPr>
          <p:cNvPr id="1039" name="Text Box 13"/>
          <p:cNvSpPr txBox="1">
            <a:spLocks noChangeArrowheads="1"/>
          </p:cNvSpPr>
          <p:nvPr/>
        </p:nvSpPr>
        <p:spPr bwMode="auto">
          <a:xfrm>
            <a:off x="5592112" y="4741137"/>
            <a:ext cx="2816285" cy="227622"/>
          </a:xfrm>
          <a:prstGeom prst="rect">
            <a:avLst/>
          </a:prstGeom>
          <a:noFill/>
          <a:ln w="9525" algn="ctr">
            <a:noFill/>
            <a:miter lim="800000"/>
            <a:headEnd/>
            <a:tailEnd/>
          </a:ln>
        </p:spPr>
        <p:txBody>
          <a:bodyPr lIns="59368" tIns="29684" rIns="59368" bIns="29684">
            <a:spAutoFit/>
          </a:bodyPr>
          <a:lstStyle/>
          <a:p>
            <a:pPr algn="ctr" defTabSz="600936" fontAlgn="base">
              <a:lnSpc>
                <a:spcPct val="120000"/>
              </a:lnSpc>
              <a:spcBef>
                <a:spcPct val="0"/>
              </a:spcBef>
              <a:spcAft>
                <a:spcPct val="0"/>
              </a:spcAft>
              <a:buClr>
                <a:srgbClr val="B2B2B2"/>
              </a:buClr>
              <a:buSzPct val="60000"/>
            </a:pPr>
            <a:r>
              <a:rPr lang="sv-SE" altLang="zh-CN" sz="1000" dirty="0">
                <a:solidFill>
                  <a:schemeClr val="bg2"/>
                </a:solidFill>
                <a:ea typeface="宋体" pitchFamily="2" charset="-122"/>
              </a:rPr>
              <a:t>Scenoria C: Inter-Band, Non-Contiguous</a:t>
            </a:r>
            <a:endParaRPr lang="zh-CN" altLang="en-US" sz="1000" dirty="0">
              <a:solidFill>
                <a:schemeClr val="bg2"/>
              </a:solidFill>
              <a:ea typeface="宋体" pitchFamily="2" charset="-122"/>
            </a:endParaRPr>
          </a:p>
        </p:txBody>
      </p:sp>
      <p:graphicFrame>
        <p:nvGraphicFramePr>
          <p:cNvPr id="21" name="表格 20"/>
          <p:cNvGraphicFramePr>
            <a:graphicFrameLocks noGrp="1"/>
          </p:cNvGraphicFramePr>
          <p:nvPr/>
        </p:nvGraphicFramePr>
        <p:xfrm>
          <a:off x="5610233" y="1272068"/>
          <a:ext cx="2571768" cy="1238260"/>
        </p:xfrm>
        <a:graphic>
          <a:graphicData uri="http://schemas.openxmlformats.org/drawingml/2006/table">
            <a:tbl>
              <a:tblPr/>
              <a:tblGrid>
                <a:gridCol w="857256"/>
                <a:gridCol w="857256"/>
                <a:gridCol w="857256"/>
              </a:tblGrid>
              <a:tr h="309565">
                <a:tc>
                  <a:txBody>
                    <a:bodyPr/>
                    <a:lstStyle/>
                    <a:p>
                      <a:pPr algn="l" fontAlgn="ctr"/>
                      <a:endParaRPr lang="zh-CN" altLang="en-US" sz="900" b="0" i="0" u="none" strike="noStrike" dirty="0">
                        <a:solidFill>
                          <a:schemeClr val="bg2"/>
                        </a:solidFill>
                        <a:latin typeface="+mn-lt"/>
                      </a:endParaRPr>
                    </a:p>
                  </a:txBody>
                  <a:tcPr marL="9525" marR="9525" marT="12700" marB="0" anchor="ctr">
                    <a:lnL>
                      <a:noFill/>
                    </a:lnL>
                    <a:lnR>
                      <a:noFill/>
                    </a:lnR>
                    <a:lnT>
                      <a:noFill/>
                    </a:lnT>
                    <a:lnB>
                      <a:noFill/>
                    </a:lnB>
                  </a:tcPr>
                </a:tc>
                <a:tc>
                  <a:txBody>
                    <a:bodyPr/>
                    <a:lstStyle/>
                    <a:p>
                      <a:pPr algn="ctr" fontAlgn="ctr"/>
                      <a:r>
                        <a:rPr lang="en-US" sz="900" b="0" i="0" u="none" strike="noStrike" dirty="0">
                          <a:solidFill>
                            <a:schemeClr val="bg2"/>
                          </a:solidFill>
                          <a:latin typeface="+mn-lt"/>
                        </a:rPr>
                        <a:t>Band 1</a:t>
                      </a:r>
                    </a:p>
                  </a:txBody>
                  <a:tcPr marL="9525" marR="9525" marT="12700" marB="0" anchor="ctr">
                    <a:lnL>
                      <a:noFill/>
                    </a:lnL>
                    <a:lnR>
                      <a:noFill/>
                    </a:lnR>
                    <a:lnT>
                      <a:noFill/>
                    </a:lnT>
                    <a:lnB>
                      <a:noFill/>
                    </a:lnB>
                  </a:tcPr>
                </a:tc>
                <a:tc>
                  <a:txBody>
                    <a:bodyPr/>
                    <a:lstStyle/>
                    <a:p>
                      <a:pPr algn="l" fontAlgn="ctr"/>
                      <a:endParaRPr lang="zh-CN" altLang="en-US" sz="900" b="0" i="0" u="none" strike="noStrike">
                        <a:solidFill>
                          <a:schemeClr val="bg2"/>
                        </a:solidFill>
                        <a:latin typeface="+mn-lt"/>
                      </a:endParaRPr>
                    </a:p>
                  </a:txBody>
                  <a:tcPr marL="9525" marR="9525" marT="12700" marB="0" anchor="ctr">
                    <a:lnL>
                      <a:noFill/>
                    </a:lnL>
                    <a:lnR>
                      <a:noFill/>
                    </a:lnR>
                    <a:lnT>
                      <a:noFill/>
                    </a:lnT>
                    <a:lnB>
                      <a:noFill/>
                    </a:lnB>
                  </a:tcPr>
                </a:tc>
              </a:tr>
              <a:tr h="309565">
                <a:tc>
                  <a:txBody>
                    <a:bodyPr/>
                    <a:lstStyle/>
                    <a:p>
                      <a:pPr algn="ctr" fontAlgn="ctr"/>
                      <a:r>
                        <a:rPr lang="en-US" sz="900" b="0" i="0" u="none" strike="noStrike">
                          <a:solidFill>
                            <a:schemeClr val="bg2"/>
                          </a:solidFill>
                          <a:latin typeface="+mn-lt"/>
                        </a:rPr>
                        <a:t>LTE Carrier 1</a:t>
                      </a:r>
                    </a:p>
                  </a:txBody>
                  <a:tcPr marL="9525" marR="9525" marT="12700" marB="0" anchor="ctr">
                    <a:lnL>
                      <a:noFill/>
                    </a:lnL>
                    <a:lnR>
                      <a:noFill/>
                    </a:lnR>
                    <a:lnT>
                      <a:noFill/>
                    </a:lnT>
                    <a:lnB>
                      <a:noFill/>
                    </a:lnB>
                    <a:solidFill>
                      <a:srgbClr val="9BBB59"/>
                    </a:solidFill>
                  </a:tcPr>
                </a:tc>
                <a:tc>
                  <a:txBody>
                    <a:bodyPr/>
                    <a:lstStyle/>
                    <a:p>
                      <a:pPr algn="ctr" fontAlgn="ctr"/>
                      <a:r>
                        <a:rPr lang="en-US" sz="900" b="0" i="0" u="none" strike="noStrike">
                          <a:solidFill>
                            <a:schemeClr val="bg2"/>
                          </a:solidFill>
                          <a:latin typeface="+mn-lt"/>
                        </a:rPr>
                        <a:t>LTE Carrier 2</a:t>
                      </a:r>
                    </a:p>
                  </a:txBody>
                  <a:tcPr marL="9525" marR="9525" marT="12700" marB="0" anchor="ctr">
                    <a:lnL>
                      <a:noFill/>
                    </a:lnL>
                    <a:lnR>
                      <a:noFill/>
                    </a:lnR>
                    <a:lnT>
                      <a:noFill/>
                    </a:lnT>
                    <a:lnB>
                      <a:noFill/>
                    </a:lnB>
                    <a:solidFill>
                      <a:srgbClr val="F79646"/>
                    </a:solidFill>
                  </a:tcPr>
                </a:tc>
                <a:tc>
                  <a:txBody>
                    <a:bodyPr/>
                    <a:lstStyle/>
                    <a:p>
                      <a:pPr algn="ctr" fontAlgn="ctr"/>
                      <a:r>
                        <a:rPr lang="en-US" sz="900" b="0" i="0" u="none" strike="noStrike">
                          <a:solidFill>
                            <a:schemeClr val="bg2"/>
                          </a:solidFill>
                          <a:latin typeface="+mn-lt"/>
                        </a:rPr>
                        <a:t>LTE Carrier 3</a:t>
                      </a:r>
                    </a:p>
                  </a:txBody>
                  <a:tcPr marL="9525" marR="9525" marT="12700" marB="0" anchor="ctr">
                    <a:lnL>
                      <a:noFill/>
                    </a:lnL>
                    <a:lnR>
                      <a:noFill/>
                    </a:lnR>
                    <a:lnT>
                      <a:noFill/>
                    </a:lnT>
                    <a:lnB>
                      <a:noFill/>
                    </a:lnB>
                    <a:solidFill>
                      <a:srgbClr val="EAF1DD"/>
                    </a:solidFill>
                  </a:tcPr>
                </a:tc>
              </a:tr>
              <a:tr h="309565">
                <a:tc gridSpan="2">
                  <a:txBody>
                    <a:bodyPr/>
                    <a:lstStyle/>
                    <a:p>
                      <a:pPr algn="ctr" fontAlgn="ctr"/>
                      <a:r>
                        <a:rPr lang="en-US" sz="700" b="0" i="0" u="none" strike="noStrike" dirty="0" smtClean="0">
                          <a:solidFill>
                            <a:schemeClr val="bg2"/>
                          </a:solidFill>
                          <a:latin typeface="+mn-lt"/>
                        </a:rPr>
                        <a:t>                                                                                      Combined </a:t>
                      </a:r>
                      <a:r>
                        <a:rPr lang="en-US" sz="700" b="0" i="0" u="none" strike="noStrike" dirty="0">
                          <a:solidFill>
                            <a:schemeClr val="bg2"/>
                          </a:solidFill>
                          <a:latin typeface="+mn-lt"/>
                        </a:rPr>
                        <a:t>LTE Carrier 1 and LTE Carrier 2</a:t>
                      </a:r>
                    </a:p>
                  </a:txBody>
                  <a:tcPr marL="9525" marR="9525" marT="12700" marB="0" anchor="ctr">
                    <a:lnL>
                      <a:noFill/>
                    </a:lnL>
                    <a:lnR>
                      <a:noFill/>
                    </a:lnR>
                    <a:lnT>
                      <a:noFill/>
                    </a:lnT>
                    <a:lnB>
                      <a:noFill/>
                    </a:lnB>
                  </a:tcPr>
                </a:tc>
                <a:tc hMerge="1">
                  <a:txBody>
                    <a:bodyPr/>
                    <a:lstStyle/>
                    <a:p>
                      <a:endParaRPr lang="zh-CN" altLang="en-US"/>
                    </a:p>
                  </a:txBody>
                  <a:tcPr/>
                </a:tc>
                <a:tc>
                  <a:txBody>
                    <a:bodyPr/>
                    <a:lstStyle/>
                    <a:p>
                      <a:pPr algn="l" fontAlgn="ctr"/>
                      <a:endParaRPr lang="zh-CN" altLang="en-US" sz="900" b="0" i="0" u="none" strike="noStrike">
                        <a:solidFill>
                          <a:schemeClr val="bg2"/>
                        </a:solidFill>
                        <a:latin typeface="+mn-lt"/>
                      </a:endParaRPr>
                    </a:p>
                  </a:txBody>
                  <a:tcPr marL="9525" marR="9525" marT="12700" marB="0" anchor="ctr">
                    <a:lnL>
                      <a:noFill/>
                    </a:lnL>
                    <a:lnR>
                      <a:noFill/>
                    </a:lnR>
                    <a:lnT>
                      <a:noFill/>
                    </a:lnT>
                    <a:lnB>
                      <a:noFill/>
                    </a:lnB>
                  </a:tcPr>
                </a:tc>
              </a:tr>
              <a:tr h="309565">
                <a:tc gridSpan="2">
                  <a:txBody>
                    <a:bodyPr/>
                    <a:lstStyle/>
                    <a:p>
                      <a:pPr algn="ctr" fontAlgn="ctr"/>
                      <a:r>
                        <a:rPr lang="en-US" sz="900" b="0" i="0" u="none" strike="noStrike">
                          <a:solidFill>
                            <a:schemeClr val="bg2"/>
                          </a:solidFill>
                          <a:latin typeface="+mn-lt"/>
                        </a:rPr>
                        <a:t>LTE-A Carrier</a:t>
                      </a:r>
                    </a:p>
                  </a:txBody>
                  <a:tcPr marL="9525" marR="9525" marT="12700" marB="0" anchor="ctr">
                    <a:lnL>
                      <a:noFill/>
                    </a:lnL>
                    <a:lnR>
                      <a:noFill/>
                    </a:lnR>
                    <a:lnT>
                      <a:noFill/>
                    </a:lnT>
                    <a:lnB>
                      <a:noFill/>
                    </a:lnB>
                    <a:solidFill>
                      <a:srgbClr val="9BBB59"/>
                    </a:solidFill>
                  </a:tcPr>
                </a:tc>
                <a:tc hMerge="1">
                  <a:txBody>
                    <a:bodyPr/>
                    <a:lstStyle/>
                    <a:p>
                      <a:endParaRPr lang="zh-CN" altLang="en-US"/>
                    </a:p>
                  </a:txBody>
                  <a:tcPr/>
                </a:tc>
                <a:tc>
                  <a:txBody>
                    <a:bodyPr/>
                    <a:lstStyle/>
                    <a:p>
                      <a:pPr algn="ctr" fontAlgn="ctr"/>
                      <a:r>
                        <a:rPr lang="en-US" sz="900" b="0" i="0" u="none" strike="noStrike" dirty="0">
                          <a:solidFill>
                            <a:schemeClr val="bg2"/>
                          </a:solidFill>
                          <a:latin typeface="+mn-lt"/>
                        </a:rPr>
                        <a:t>LTE Carrier 3</a:t>
                      </a:r>
                    </a:p>
                  </a:txBody>
                  <a:tcPr marL="9525" marR="9525" marT="12700" marB="0" anchor="ctr">
                    <a:lnL>
                      <a:noFill/>
                    </a:lnL>
                    <a:lnR>
                      <a:noFill/>
                    </a:lnR>
                    <a:lnT>
                      <a:noFill/>
                    </a:lnT>
                    <a:lnB>
                      <a:noFill/>
                    </a:lnB>
                    <a:solidFill>
                      <a:srgbClr val="EAF1DD"/>
                    </a:solidFill>
                  </a:tcPr>
                </a:tc>
              </a:tr>
            </a:tbl>
          </a:graphicData>
        </a:graphic>
      </p:graphicFrame>
      <p:grpSp>
        <p:nvGrpSpPr>
          <p:cNvPr id="2" name="组合 31"/>
          <p:cNvGrpSpPr/>
          <p:nvPr/>
        </p:nvGrpSpPr>
        <p:grpSpPr>
          <a:xfrm>
            <a:off x="5929322" y="1904957"/>
            <a:ext cx="1000196" cy="95251"/>
            <a:chOff x="8072462" y="1500179"/>
            <a:chExt cx="1000196" cy="142877"/>
          </a:xfrm>
        </p:grpSpPr>
        <p:cxnSp>
          <p:nvCxnSpPr>
            <p:cNvPr id="26" name="直接连接符 25"/>
            <p:cNvCxnSpPr/>
            <p:nvPr/>
          </p:nvCxnSpPr>
          <p:spPr bwMode="auto">
            <a:xfrm rot="10800000">
              <a:off x="8072462" y="1643055"/>
              <a:ext cx="1000100" cy="0"/>
            </a:xfrm>
            <a:prstGeom prst="line">
              <a:avLst/>
            </a:prstGeom>
            <a:noFill/>
            <a:ln w="12700" cap="flat" cmpd="sng" algn="ctr">
              <a:solidFill>
                <a:srgbClr val="000000"/>
              </a:solidFill>
              <a:prstDash val="solid"/>
              <a:round/>
              <a:headEnd type="none" w="med" len="med"/>
              <a:tailEnd type="none" w="med" len="med"/>
            </a:ln>
            <a:effectLst/>
          </p:spPr>
        </p:cxnSp>
        <p:cxnSp>
          <p:nvCxnSpPr>
            <p:cNvPr id="27" name="直接连接符 26"/>
            <p:cNvCxnSpPr/>
            <p:nvPr/>
          </p:nvCxnSpPr>
          <p:spPr bwMode="auto">
            <a:xfrm rot="5400000" flipH="1" flipV="1">
              <a:off x="9001188" y="1571585"/>
              <a:ext cx="142876" cy="64"/>
            </a:xfrm>
            <a:prstGeom prst="line">
              <a:avLst/>
            </a:prstGeom>
            <a:noFill/>
            <a:ln w="12700" cap="flat" cmpd="sng" algn="ctr">
              <a:solidFill>
                <a:srgbClr val="000000"/>
              </a:solidFill>
              <a:prstDash val="solid"/>
              <a:round/>
              <a:headEnd type="none" w="med" len="med"/>
              <a:tailEnd type="none" w="med" len="med"/>
            </a:ln>
            <a:effectLst/>
          </p:spPr>
        </p:cxnSp>
        <p:cxnSp>
          <p:nvCxnSpPr>
            <p:cNvPr id="28" name="直接连接符 27"/>
            <p:cNvCxnSpPr/>
            <p:nvPr/>
          </p:nvCxnSpPr>
          <p:spPr bwMode="auto">
            <a:xfrm rot="5400000" flipH="1" flipV="1">
              <a:off x="8001048" y="1571594"/>
              <a:ext cx="142876" cy="48"/>
            </a:xfrm>
            <a:prstGeom prst="line">
              <a:avLst/>
            </a:prstGeom>
            <a:noFill/>
            <a:ln w="12700" cap="flat" cmpd="sng" algn="ctr">
              <a:solidFill>
                <a:srgbClr val="000000"/>
              </a:solidFill>
              <a:prstDash val="solid"/>
              <a:round/>
              <a:headEnd type="none" w="med" len="med"/>
              <a:tailEnd type="none" w="med" len="med"/>
            </a:ln>
            <a:effectLst/>
          </p:spPr>
        </p:cxnSp>
      </p:grpSp>
      <p:grpSp>
        <p:nvGrpSpPr>
          <p:cNvPr id="3" name="组合 38"/>
          <p:cNvGrpSpPr/>
          <p:nvPr/>
        </p:nvGrpSpPr>
        <p:grpSpPr>
          <a:xfrm>
            <a:off x="5500694" y="1661650"/>
            <a:ext cx="2928958" cy="253916"/>
            <a:chOff x="5500694" y="746198"/>
            <a:chExt cx="2928958" cy="190437"/>
          </a:xfrm>
        </p:grpSpPr>
        <p:cxnSp>
          <p:nvCxnSpPr>
            <p:cNvPr id="34" name="直接箭头连接符 33"/>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38" name="TextBox 37"/>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grpSp>
        <p:nvGrpSpPr>
          <p:cNvPr id="4" name="组合 39"/>
          <p:cNvGrpSpPr/>
          <p:nvPr/>
        </p:nvGrpSpPr>
        <p:grpSpPr>
          <a:xfrm>
            <a:off x="5500694" y="2250086"/>
            <a:ext cx="2928958" cy="253916"/>
            <a:chOff x="5500694" y="746198"/>
            <a:chExt cx="2928958" cy="190437"/>
          </a:xfrm>
        </p:grpSpPr>
        <p:cxnSp>
          <p:nvCxnSpPr>
            <p:cNvPr id="41" name="直接箭头连接符 40"/>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42" name="TextBox 41"/>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graphicFrame>
        <p:nvGraphicFramePr>
          <p:cNvPr id="43" name="表格 42"/>
          <p:cNvGraphicFramePr>
            <a:graphicFrameLocks noGrp="1"/>
          </p:cNvGraphicFramePr>
          <p:nvPr/>
        </p:nvGraphicFramePr>
        <p:xfrm>
          <a:off x="5643570" y="3181972"/>
          <a:ext cx="2571768" cy="1238260"/>
        </p:xfrm>
        <a:graphic>
          <a:graphicData uri="http://schemas.openxmlformats.org/drawingml/2006/table">
            <a:tbl>
              <a:tblPr/>
              <a:tblGrid>
                <a:gridCol w="857256"/>
                <a:gridCol w="857256"/>
                <a:gridCol w="857256"/>
              </a:tblGrid>
              <a:tr h="309565">
                <a:tc>
                  <a:txBody>
                    <a:bodyPr/>
                    <a:lstStyle/>
                    <a:p>
                      <a:pPr algn="l" fontAlgn="ctr"/>
                      <a:endParaRPr lang="zh-CN" alt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900" b="0" i="0" u="none" strike="noStrike" dirty="0">
                          <a:solidFill>
                            <a:schemeClr val="bg2"/>
                          </a:solidFill>
                          <a:latin typeface="+mn-lt"/>
                        </a:rPr>
                        <a:t>Band 1</a:t>
                      </a:r>
                    </a:p>
                  </a:txBody>
                  <a:tcPr marL="9525" marR="9525" marT="1270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zh-CN" alt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r>
              <a:tr h="309565">
                <a:tc>
                  <a:txBody>
                    <a:bodyPr/>
                    <a:lstStyle/>
                    <a:p>
                      <a:pPr algn="ctr" fontAlgn="ctr"/>
                      <a:r>
                        <a:rPr lang="en-US" sz="900" b="0" i="0" u="none" strike="noStrike" dirty="0" smtClean="0">
                          <a:solidFill>
                            <a:schemeClr val="bg2"/>
                          </a:solidFill>
                          <a:latin typeface="+mn-lt"/>
                        </a:rPr>
                        <a:t>Operator 1          LTE </a:t>
                      </a:r>
                      <a:r>
                        <a:rPr lang="en-US" sz="900" b="0" i="0" u="none" strike="noStrike" dirty="0">
                          <a:solidFill>
                            <a:schemeClr val="bg2"/>
                          </a:solidFill>
                          <a:latin typeface="+mn-lt"/>
                        </a:rPr>
                        <a:t>Carrier 1</a:t>
                      </a: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92D050"/>
                    </a:solidFill>
                  </a:tcPr>
                </a:tc>
                <a:tc>
                  <a:txBody>
                    <a:bodyPr/>
                    <a:lstStyle/>
                    <a:p>
                      <a:pPr algn="ctr" fontAlgn="ctr"/>
                      <a:r>
                        <a:rPr lang="en-US" sz="900" b="0" i="0" u="none" strike="noStrike" dirty="0" smtClean="0">
                          <a:solidFill>
                            <a:schemeClr val="bg2"/>
                          </a:solidFill>
                          <a:latin typeface="+mn-lt"/>
                        </a:rPr>
                        <a:t>Operator 2          LTE </a:t>
                      </a:r>
                      <a:r>
                        <a:rPr lang="en-US" sz="900" b="0" i="0" u="none" strike="noStrike" dirty="0">
                          <a:solidFill>
                            <a:schemeClr val="bg2"/>
                          </a:solidFill>
                          <a:latin typeface="+mn-lt"/>
                        </a:rPr>
                        <a:t>Carrier 2</a:t>
                      </a:r>
                    </a:p>
                  </a:txBody>
                  <a:tcPr marL="9525" marR="9525" marT="12700" marB="0" anchor="ctr">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algn="ctr" fontAlgn="ctr"/>
                      <a:r>
                        <a:rPr lang="en-US" sz="900" b="0" i="0" u="none" strike="noStrike" dirty="0" smtClean="0">
                          <a:solidFill>
                            <a:schemeClr val="bg2"/>
                          </a:solidFill>
                          <a:latin typeface="+mn-lt"/>
                        </a:rPr>
                        <a:t>Operator</a:t>
                      </a:r>
                      <a:r>
                        <a:rPr lang="en-US" sz="900" b="0" i="0" u="none" strike="noStrike" baseline="0" dirty="0" smtClean="0">
                          <a:solidFill>
                            <a:schemeClr val="bg2"/>
                          </a:solidFill>
                          <a:latin typeface="+mn-lt"/>
                        </a:rPr>
                        <a:t> 1          </a:t>
                      </a:r>
                      <a:r>
                        <a:rPr lang="en-US" sz="900" b="0" i="0" u="none" strike="noStrike" dirty="0" smtClean="0">
                          <a:solidFill>
                            <a:schemeClr val="bg2"/>
                          </a:solidFill>
                          <a:latin typeface="+mn-lt"/>
                        </a:rPr>
                        <a:t>LTE </a:t>
                      </a:r>
                      <a:r>
                        <a:rPr lang="en-US" sz="900" b="0" i="0" u="none" strike="noStrike" dirty="0">
                          <a:solidFill>
                            <a:schemeClr val="bg2"/>
                          </a:solidFill>
                          <a:latin typeface="+mn-lt"/>
                        </a:rPr>
                        <a:t>Carrier 3</a:t>
                      </a: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EAF1DD"/>
                    </a:solidFill>
                  </a:tcPr>
                </a:tc>
              </a:tr>
              <a:tr h="309565">
                <a:tc gridSpan="3">
                  <a:txBody>
                    <a:bodyPr/>
                    <a:lstStyle/>
                    <a:p>
                      <a:pPr algn="ctr" fontAlgn="ctr"/>
                      <a:r>
                        <a:rPr lang="en-US" sz="700" b="0" i="0" u="none" strike="noStrike" dirty="0" smtClean="0">
                          <a:solidFill>
                            <a:schemeClr val="bg2"/>
                          </a:solidFill>
                          <a:latin typeface="+mn-lt"/>
                        </a:rPr>
                        <a:t>                                                                                                                                        Combined </a:t>
                      </a:r>
                      <a:r>
                        <a:rPr lang="en-US" sz="700" b="0" i="0" u="none" strike="noStrike" dirty="0">
                          <a:solidFill>
                            <a:schemeClr val="bg2"/>
                          </a:solidFill>
                          <a:latin typeface="+mn-lt"/>
                        </a:rPr>
                        <a:t>LTE Carrier 1 and LTE Carrier </a:t>
                      </a:r>
                      <a:r>
                        <a:rPr lang="en-US" sz="700" b="0" i="0" u="none" strike="noStrike" dirty="0" smtClean="0">
                          <a:solidFill>
                            <a:schemeClr val="bg2"/>
                          </a:solidFill>
                          <a:latin typeface="+mn-lt"/>
                        </a:rPr>
                        <a:t>3</a:t>
                      </a:r>
                      <a:endParaRPr lang="en-US" sz="7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zh-CN" altLang="en-US"/>
                    </a:p>
                  </a:txBody>
                  <a:tcPr/>
                </a:tc>
                <a:tc hMerge="1">
                  <a:txBody>
                    <a:bodyPr/>
                    <a:lstStyle/>
                    <a:p>
                      <a:pPr algn="l" fontAlgn="ctr"/>
                      <a:endParaRPr lang="zh-CN" altLang="en-US" sz="800" b="0" i="0" u="none" strike="noStrike">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09565">
                <a:tc>
                  <a:txBody>
                    <a:bodyPr/>
                    <a:lstStyle/>
                    <a:p>
                      <a:pPr algn="ctr" fontAlgn="ctr"/>
                      <a:r>
                        <a:rPr lang="en-US" sz="900" b="0" i="0" u="none" strike="noStrike" dirty="0" smtClean="0">
                          <a:solidFill>
                            <a:schemeClr val="bg2"/>
                          </a:solidFill>
                          <a:latin typeface="+mn-lt"/>
                        </a:rPr>
                        <a:t>Operator</a:t>
                      </a:r>
                      <a:r>
                        <a:rPr lang="en-US" sz="900" b="0" i="0" u="none" strike="noStrike" baseline="0" dirty="0" smtClean="0">
                          <a:solidFill>
                            <a:schemeClr val="bg2"/>
                          </a:solidFill>
                          <a:latin typeface="+mn-lt"/>
                        </a:rPr>
                        <a:t> 1          </a:t>
                      </a:r>
                      <a:r>
                        <a:rPr lang="en-US" sz="900" b="0" i="0" u="none" strike="noStrike" dirty="0" smtClean="0">
                          <a:solidFill>
                            <a:schemeClr val="bg2"/>
                          </a:solidFill>
                          <a:latin typeface="+mn-lt"/>
                        </a:rPr>
                        <a:t>LTE-A </a:t>
                      </a:r>
                      <a:r>
                        <a:rPr lang="en-US" sz="900" b="0" i="0" u="none" strike="noStrike" dirty="0">
                          <a:solidFill>
                            <a:schemeClr val="bg2"/>
                          </a:solidFill>
                          <a:latin typeface="+mn-lt"/>
                        </a:rPr>
                        <a:t>Carrier</a:t>
                      </a:r>
                    </a:p>
                  </a:txBody>
                  <a:tcPr marL="9525" marR="9525"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p>
                      <a:pPr marL="0" marR="0" indent="0" algn="ctr" defTabSz="68552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chemeClr val="bg2"/>
                          </a:solidFill>
                          <a:latin typeface="+mn-lt"/>
                        </a:rPr>
                        <a:t>Operator 2          LTE Carrier 2</a:t>
                      </a:r>
                      <a:endParaRPr lang="en-US" sz="900" b="0" i="0" u="none" strike="noStrike" dirty="0">
                        <a:solidFill>
                          <a:schemeClr val="bg2"/>
                        </a:solidFill>
                        <a:latin typeface="+mn-lt"/>
                      </a:endParaRPr>
                    </a:p>
                  </a:txBody>
                  <a:tcPr marL="9525" marR="9525"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2">
                        <a:lumMod val="90000"/>
                      </a:schemeClr>
                    </a:solidFill>
                  </a:tcPr>
                </a:tc>
                <a:tc>
                  <a:txBody>
                    <a:bodyPr/>
                    <a:lstStyle/>
                    <a:p>
                      <a:pPr algn="ctr" fontAlgn="ctr"/>
                      <a:r>
                        <a:rPr lang="en-US" sz="900" b="0" i="0" u="none" strike="noStrike" dirty="0" smtClean="0">
                          <a:solidFill>
                            <a:schemeClr val="bg2"/>
                          </a:solidFill>
                          <a:latin typeface="+mn-lt"/>
                        </a:rPr>
                        <a:t>Operator 1         LTE-A Carrier</a:t>
                      </a:r>
                      <a:endParaRPr 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92D050"/>
                    </a:solidFill>
                  </a:tcPr>
                </a:tc>
              </a:tr>
            </a:tbl>
          </a:graphicData>
        </a:graphic>
      </p:graphicFrame>
      <p:grpSp>
        <p:nvGrpSpPr>
          <p:cNvPr id="5" name="组合 43"/>
          <p:cNvGrpSpPr/>
          <p:nvPr/>
        </p:nvGrpSpPr>
        <p:grpSpPr>
          <a:xfrm>
            <a:off x="5962666" y="3829033"/>
            <a:ext cx="1895489" cy="118539"/>
            <a:chOff x="8072462" y="1500179"/>
            <a:chExt cx="1000196" cy="142877"/>
          </a:xfrm>
        </p:grpSpPr>
        <p:cxnSp>
          <p:nvCxnSpPr>
            <p:cNvPr id="45" name="直接连接符 44"/>
            <p:cNvCxnSpPr/>
            <p:nvPr/>
          </p:nvCxnSpPr>
          <p:spPr bwMode="auto">
            <a:xfrm rot="10800000">
              <a:off x="8072462" y="1643055"/>
              <a:ext cx="1000100" cy="0"/>
            </a:xfrm>
            <a:prstGeom prst="line">
              <a:avLst/>
            </a:prstGeom>
            <a:noFill/>
            <a:ln w="12700" cap="flat" cmpd="sng" algn="ctr">
              <a:solidFill>
                <a:srgbClr val="000000"/>
              </a:solidFill>
              <a:prstDash val="solid"/>
              <a:round/>
              <a:headEnd type="none" w="med" len="med"/>
              <a:tailEnd type="none" w="med" len="med"/>
            </a:ln>
            <a:effectLst/>
          </p:spPr>
        </p:cxnSp>
        <p:cxnSp>
          <p:nvCxnSpPr>
            <p:cNvPr id="46" name="直接连接符 45"/>
            <p:cNvCxnSpPr/>
            <p:nvPr/>
          </p:nvCxnSpPr>
          <p:spPr bwMode="auto">
            <a:xfrm rot="5400000" flipH="1" flipV="1">
              <a:off x="9001188" y="1571585"/>
              <a:ext cx="142876" cy="64"/>
            </a:xfrm>
            <a:prstGeom prst="line">
              <a:avLst/>
            </a:prstGeom>
            <a:noFill/>
            <a:ln w="12700" cap="flat" cmpd="sng" algn="ctr">
              <a:solidFill>
                <a:srgbClr val="000000"/>
              </a:solidFill>
              <a:prstDash val="solid"/>
              <a:round/>
              <a:headEnd type="none" w="med" len="med"/>
              <a:tailEnd type="none" w="med" len="med"/>
            </a:ln>
            <a:effectLst/>
          </p:spPr>
        </p:cxnSp>
        <p:cxnSp>
          <p:nvCxnSpPr>
            <p:cNvPr id="47" name="直接连接符 46"/>
            <p:cNvCxnSpPr/>
            <p:nvPr/>
          </p:nvCxnSpPr>
          <p:spPr bwMode="auto">
            <a:xfrm rot="5400000" flipH="1" flipV="1">
              <a:off x="8001048" y="1571594"/>
              <a:ext cx="142876" cy="48"/>
            </a:xfrm>
            <a:prstGeom prst="line">
              <a:avLst/>
            </a:prstGeom>
            <a:noFill/>
            <a:ln w="12700" cap="flat" cmpd="sng" algn="ctr">
              <a:solidFill>
                <a:srgbClr val="000000"/>
              </a:solidFill>
              <a:prstDash val="solid"/>
              <a:round/>
              <a:headEnd type="none" w="med" len="med"/>
              <a:tailEnd type="none" w="med" len="med"/>
            </a:ln>
            <a:effectLst/>
          </p:spPr>
        </p:cxnSp>
      </p:grpSp>
      <p:grpSp>
        <p:nvGrpSpPr>
          <p:cNvPr id="6" name="组合 47"/>
          <p:cNvGrpSpPr/>
          <p:nvPr/>
        </p:nvGrpSpPr>
        <p:grpSpPr>
          <a:xfrm>
            <a:off x="5534031" y="3592078"/>
            <a:ext cx="2928958" cy="253916"/>
            <a:chOff x="5500694" y="746198"/>
            <a:chExt cx="2928958" cy="190437"/>
          </a:xfrm>
        </p:grpSpPr>
        <p:cxnSp>
          <p:nvCxnSpPr>
            <p:cNvPr id="49" name="直接箭头连接符 48"/>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50" name="TextBox 49"/>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grpSp>
        <p:nvGrpSpPr>
          <p:cNvPr id="7" name="组合 50"/>
          <p:cNvGrpSpPr/>
          <p:nvPr/>
        </p:nvGrpSpPr>
        <p:grpSpPr>
          <a:xfrm>
            <a:off x="5534031" y="4233434"/>
            <a:ext cx="2928958" cy="253916"/>
            <a:chOff x="5500694" y="746198"/>
            <a:chExt cx="2928958" cy="190437"/>
          </a:xfrm>
        </p:grpSpPr>
        <p:cxnSp>
          <p:nvCxnSpPr>
            <p:cNvPr id="52" name="直接箭头连接符 51"/>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53" name="TextBox 52"/>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graphicFrame>
        <p:nvGraphicFramePr>
          <p:cNvPr id="75" name="表格 74"/>
          <p:cNvGraphicFramePr>
            <a:graphicFrameLocks noGrp="1"/>
          </p:cNvGraphicFramePr>
          <p:nvPr/>
        </p:nvGraphicFramePr>
        <p:xfrm>
          <a:off x="5643570" y="4997440"/>
          <a:ext cx="2571768" cy="1238260"/>
        </p:xfrm>
        <a:graphic>
          <a:graphicData uri="http://schemas.openxmlformats.org/drawingml/2006/table">
            <a:tbl>
              <a:tblPr/>
              <a:tblGrid>
                <a:gridCol w="1143008"/>
                <a:gridCol w="571504"/>
                <a:gridCol w="857256"/>
              </a:tblGrid>
              <a:tr h="309565">
                <a:tc>
                  <a:txBody>
                    <a:bodyPr/>
                    <a:lstStyle/>
                    <a:p>
                      <a:pPr algn="ctr" fontAlgn="ctr"/>
                      <a:r>
                        <a:rPr lang="en-US" altLang="zh-CN" sz="900" b="0" i="0" u="none" strike="noStrike" dirty="0" smtClean="0">
                          <a:solidFill>
                            <a:schemeClr val="bg2"/>
                          </a:solidFill>
                          <a:latin typeface="+mn-lt"/>
                        </a:rPr>
                        <a:t>Band 1</a:t>
                      </a:r>
                      <a:endParaRPr lang="zh-CN" alt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a:txBody>
                    <a:bodyPr/>
                    <a:lstStyle/>
                    <a:p>
                      <a:endParaRPr lang="zh-CN" altLang="en-US" sz="1600" dirty="0">
                        <a:solidFill>
                          <a:schemeClr val="bg2"/>
                        </a:solidFill>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altLang="zh-CN" sz="900" b="0" i="0" u="none" strike="noStrike" dirty="0" smtClean="0">
                          <a:solidFill>
                            <a:schemeClr val="bg2"/>
                          </a:solidFill>
                          <a:latin typeface="+mn-lt"/>
                        </a:rPr>
                        <a:t>Band 2</a:t>
                      </a:r>
                      <a:endParaRPr lang="zh-CN" alt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r>
              <a:tr h="309565">
                <a:tc>
                  <a:txBody>
                    <a:bodyPr/>
                    <a:lstStyle/>
                    <a:p>
                      <a:pPr algn="ctr" fontAlgn="ctr"/>
                      <a:r>
                        <a:rPr lang="en-US" sz="900" b="0" i="0" u="none" strike="noStrike" dirty="0" smtClean="0">
                          <a:solidFill>
                            <a:schemeClr val="bg2"/>
                          </a:solidFill>
                          <a:latin typeface="+mn-lt"/>
                        </a:rPr>
                        <a:t>LTE </a:t>
                      </a:r>
                      <a:r>
                        <a:rPr lang="en-US" sz="900" b="0" i="0" u="none" strike="noStrike" dirty="0">
                          <a:solidFill>
                            <a:schemeClr val="bg2"/>
                          </a:solidFill>
                          <a:latin typeface="+mn-lt"/>
                        </a:rPr>
                        <a:t>Carrier 1</a:t>
                      </a: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92D050"/>
                    </a:solidFill>
                  </a:tcPr>
                </a:tc>
                <a:tc>
                  <a:txBody>
                    <a:bodyPr/>
                    <a:lstStyle/>
                    <a:p>
                      <a:endParaRPr lang="zh-CN" altLang="en-US" sz="1600" dirty="0">
                        <a:solidFill>
                          <a:schemeClr val="bg2"/>
                        </a:solidFill>
                      </a:endParaRPr>
                    </a:p>
                  </a:txBody>
                  <a:tcPr marL="9525" marR="9525" marT="1270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chemeClr val="bg2"/>
                          </a:solidFill>
                          <a:latin typeface="+mn-lt"/>
                        </a:rPr>
                        <a:t>LTE </a:t>
                      </a:r>
                      <a:r>
                        <a:rPr lang="en-US" sz="900" b="0" i="0" u="none" strike="noStrike" dirty="0">
                          <a:solidFill>
                            <a:schemeClr val="bg2"/>
                          </a:solidFill>
                          <a:latin typeface="+mn-lt"/>
                        </a:rPr>
                        <a:t>Carrier </a:t>
                      </a:r>
                      <a:r>
                        <a:rPr lang="en-US" sz="900" b="0" i="0" u="none" strike="noStrike" dirty="0" smtClean="0">
                          <a:solidFill>
                            <a:schemeClr val="bg2"/>
                          </a:solidFill>
                          <a:latin typeface="+mn-lt"/>
                        </a:rPr>
                        <a:t>2</a:t>
                      </a:r>
                      <a:endParaRPr 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EAF1DD"/>
                    </a:solidFill>
                  </a:tcPr>
                </a:tc>
              </a:tr>
              <a:tr h="309565">
                <a:tc gridSpan="3">
                  <a:txBody>
                    <a:bodyPr/>
                    <a:lstStyle/>
                    <a:p>
                      <a:pPr algn="ctr" fontAlgn="ctr"/>
                      <a:r>
                        <a:rPr lang="en-US" sz="700" b="0" i="0" u="none" strike="noStrike" dirty="0" smtClean="0">
                          <a:solidFill>
                            <a:schemeClr val="bg2"/>
                          </a:solidFill>
                          <a:latin typeface="+mn-lt"/>
                        </a:rPr>
                        <a:t>                                                                                                                                              LTE Carrier 1 in Band 1 Combined </a:t>
                      </a:r>
                      <a:r>
                        <a:rPr lang="en-US" sz="700" b="0" i="0" u="none" strike="noStrike" dirty="0">
                          <a:solidFill>
                            <a:schemeClr val="bg2"/>
                          </a:solidFill>
                          <a:latin typeface="+mn-lt"/>
                        </a:rPr>
                        <a:t>LTE Carrier </a:t>
                      </a:r>
                      <a:r>
                        <a:rPr lang="en-US" sz="700" b="0" i="0" u="none" strike="noStrike" dirty="0" smtClean="0">
                          <a:solidFill>
                            <a:schemeClr val="bg2"/>
                          </a:solidFill>
                          <a:latin typeface="+mn-lt"/>
                        </a:rPr>
                        <a:t>2 in Band 2</a:t>
                      </a:r>
                      <a:endParaRPr lang="en-US" sz="7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zh-CN" altLang="en-US"/>
                    </a:p>
                  </a:txBody>
                  <a:tcPr/>
                </a:tc>
                <a:tc hMerge="1">
                  <a:txBody>
                    <a:bodyPr/>
                    <a:lstStyle/>
                    <a:p>
                      <a:pPr algn="l" fontAlgn="ctr"/>
                      <a:endParaRPr lang="zh-CN" altLang="en-US" sz="800" b="0" i="0" u="none" strike="noStrike">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09565">
                <a:tc>
                  <a:txBody>
                    <a:bodyPr/>
                    <a:lstStyle/>
                    <a:p>
                      <a:pPr algn="ctr" fontAlgn="ctr"/>
                      <a:r>
                        <a:rPr lang="en-US" sz="900" b="0" i="0" u="none" strike="noStrike" dirty="0" smtClean="0">
                          <a:solidFill>
                            <a:schemeClr val="bg2"/>
                          </a:solidFill>
                          <a:latin typeface="+mn-lt"/>
                        </a:rPr>
                        <a:t>LTE-A </a:t>
                      </a:r>
                      <a:r>
                        <a:rPr lang="en-US" sz="900" b="0" i="0" u="none" strike="noStrike" dirty="0">
                          <a:solidFill>
                            <a:schemeClr val="bg2"/>
                          </a:solidFill>
                          <a:latin typeface="+mn-lt"/>
                        </a:rPr>
                        <a:t>Carrier</a:t>
                      </a:r>
                    </a:p>
                  </a:txBody>
                  <a:tcPr marL="9525" marR="9525" marT="1270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92D050"/>
                    </a:solidFill>
                  </a:tcPr>
                </a:tc>
                <a:tc>
                  <a:txBody>
                    <a:bodyPr/>
                    <a:lstStyle/>
                    <a:p>
                      <a:endParaRPr lang="zh-CN" altLang="en-US" sz="1600" dirty="0">
                        <a:solidFill>
                          <a:schemeClr val="bg2"/>
                        </a:solidFill>
                      </a:endParaRPr>
                    </a:p>
                  </a:txBody>
                  <a:tcPr marL="9525" marR="9525" marT="1270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en-US" sz="900" b="0" i="0" u="none" strike="noStrike" dirty="0" smtClean="0">
                          <a:solidFill>
                            <a:schemeClr val="bg2"/>
                          </a:solidFill>
                          <a:latin typeface="+mn-lt"/>
                        </a:rPr>
                        <a:t>LTE-A Carrier</a:t>
                      </a:r>
                      <a:endParaRPr lang="en-US" sz="900" b="0" i="0" u="none" strike="noStrike" dirty="0">
                        <a:solidFill>
                          <a:schemeClr val="bg2"/>
                        </a:solidFill>
                        <a:latin typeface="+mn-lt"/>
                      </a:endParaRPr>
                    </a:p>
                  </a:txBody>
                  <a:tcPr marL="9525" marR="9525" marT="12700" marB="0" anchor="ctr">
                    <a:lnL>
                      <a:noFill/>
                    </a:lnL>
                    <a:lnR>
                      <a:noFill/>
                    </a:lnR>
                    <a:lnT>
                      <a:noFill/>
                    </a:lnT>
                    <a:lnB>
                      <a:noFill/>
                    </a:lnB>
                    <a:lnTlToBr w="12700" cmpd="sng">
                      <a:noFill/>
                      <a:prstDash val="solid"/>
                    </a:lnTlToBr>
                    <a:lnBlToTr w="12700" cmpd="sng">
                      <a:noFill/>
                      <a:prstDash val="solid"/>
                    </a:lnBlToTr>
                    <a:solidFill>
                      <a:srgbClr val="92D050"/>
                    </a:solidFill>
                  </a:tcPr>
                </a:tc>
              </a:tr>
            </a:tbl>
          </a:graphicData>
        </a:graphic>
      </p:graphicFrame>
      <p:grpSp>
        <p:nvGrpSpPr>
          <p:cNvPr id="8" name="组合 75"/>
          <p:cNvGrpSpPr/>
          <p:nvPr/>
        </p:nvGrpSpPr>
        <p:grpSpPr>
          <a:xfrm>
            <a:off x="5962666" y="5625456"/>
            <a:ext cx="1895489" cy="129117"/>
            <a:chOff x="8072462" y="1500179"/>
            <a:chExt cx="1000196" cy="142877"/>
          </a:xfrm>
        </p:grpSpPr>
        <p:cxnSp>
          <p:nvCxnSpPr>
            <p:cNvPr id="77" name="直接连接符 76"/>
            <p:cNvCxnSpPr/>
            <p:nvPr/>
          </p:nvCxnSpPr>
          <p:spPr bwMode="auto">
            <a:xfrm rot="10800000">
              <a:off x="8072462" y="1643055"/>
              <a:ext cx="1000100" cy="0"/>
            </a:xfrm>
            <a:prstGeom prst="line">
              <a:avLst/>
            </a:prstGeom>
            <a:noFill/>
            <a:ln w="12700" cap="flat" cmpd="sng" algn="ctr">
              <a:solidFill>
                <a:srgbClr val="000000"/>
              </a:solidFill>
              <a:prstDash val="solid"/>
              <a:round/>
              <a:headEnd type="none" w="med" len="med"/>
              <a:tailEnd type="none" w="med" len="med"/>
            </a:ln>
            <a:effectLst/>
          </p:spPr>
        </p:cxnSp>
        <p:cxnSp>
          <p:nvCxnSpPr>
            <p:cNvPr id="78" name="直接连接符 77"/>
            <p:cNvCxnSpPr/>
            <p:nvPr/>
          </p:nvCxnSpPr>
          <p:spPr bwMode="auto">
            <a:xfrm rot="5400000" flipH="1" flipV="1">
              <a:off x="9001188" y="1571585"/>
              <a:ext cx="142876" cy="64"/>
            </a:xfrm>
            <a:prstGeom prst="line">
              <a:avLst/>
            </a:prstGeom>
            <a:noFill/>
            <a:ln w="12700" cap="flat" cmpd="sng" algn="ctr">
              <a:solidFill>
                <a:srgbClr val="000000"/>
              </a:solidFill>
              <a:prstDash val="solid"/>
              <a:round/>
              <a:headEnd type="none" w="med" len="med"/>
              <a:tailEnd type="none" w="med" len="med"/>
            </a:ln>
            <a:effectLst/>
          </p:spPr>
        </p:cxnSp>
        <p:cxnSp>
          <p:nvCxnSpPr>
            <p:cNvPr id="79" name="直接连接符 78"/>
            <p:cNvCxnSpPr/>
            <p:nvPr/>
          </p:nvCxnSpPr>
          <p:spPr bwMode="auto">
            <a:xfrm rot="5400000" flipH="1" flipV="1">
              <a:off x="8001048" y="1571594"/>
              <a:ext cx="142876" cy="48"/>
            </a:xfrm>
            <a:prstGeom prst="line">
              <a:avLst/>
            </a:prstGeom>
            <a:noFill/>
            <a:ln w="12700" cap="flat" cmpd="sng" algn="ctr">
              <a:solidFill>
                <a:srgbClr val="000000"/>
              </a:solidFill>
              <a:prstDash val="solid"/>
              <a:round/>
              <a:headEnd type="none" w="med" len="med"/>
              <a:tailEnd type="none" w="med" len="med"/>
            </a:ln>
            <a:effectLst/>
          </p:spPr>
        </p:cxnSp>
      </p:grpSp>
      <p:grpSp>
        <p:nvGrpSpPr>
          <p:cNvPr id="9" name="组合 79"/>
          <p:cNvGrpSpPr/>
          <p:nvPr/>
        </p:nvGrpSpPr>
        <p:grpSpPr>
          <a:xfrm>
            <a:off x="5534031" y="5382150"/>
            <a:ext cx="2928958" cy="253916"/>
            <a:chOff x="5500694" y="746198"/>
            <a:chExt cx="2928958" cy="190437"/>
          </a:xfrm>
        </p:grpSpPr>
        <p:cxnSp>
          <p:nvCxnSpPr>
            <p:cNvPr id="81" name="直接箭头连接符 80"/>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82" name="TextBox 81"/>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grpSp>
        <p:nvGrpSpPr>
          <p:cNvPr id="10" name="组合 82"/>
          <p:cNvGrpSpPr/>
          <p:nvPr/>
        </p:nvGrpSpPr>
        <p:grpSpPr>
          <a:xfrm>
            <a:off x="5534031" y="6009210"/>
            <a:ext cx="2928958" cy="253916"/>
            <a:chOff x="5500694" y="746198"/>
            <a:chExt cx="2928958" cy="190437"/>
          </a:xfrm>
        </p:grpSpPr>
        <p:cxnSp>
          <p:nvCxnSpPr>
            <p:cNvPr id="84" name="直接箭头连接符 83"/>
            <p:cNvCxnSpPr/>
            <p:nvPr/>
          </p:nvCxnSpPr>
          <p:spPr bwMode="auto">
            <a:xfrm>
              <a:off x="5500694" y="928676"/>
              <a:ext cx="2928958" cy="1588"/>
            </a:xfrm>
            <a:prstGeom prst="straightConnector1">
              <a:avLst/>
            </a:prstGeom>
            <a:noFill/>
            <a:ln w="9525" cap="flat" cmpd="sng" algn="ctr">
              <a:solidFill>
                <a:srgbClr val="000000"/>
              </a:solidFill>
              <a:prstDash val="solid"/>
              <a:round/>
              <a:headEnd type="none" w="med" len="med"/>
              <a:tailEnd type="arrow"/>
            </a:ln>
            <a:effectLst/>
          </p:spPr>
        </p:cxnSp>
        <p:sp>
          <p:nvSpPr>
            <p:cNvPr id="85" name="TextBox 84"/>
            <p:cNvSpPr txBox="1"/>
            <p:nvPr/>
          </p:nvSpPr>
          <p:spPr>
            <a:xfrm>
              <a:off x="8215338" y="746198"/>
              <a:ext cx="142876" cy="190437"/>
            </a:xfrm>
            <a:prstGeom prst="rect">
              <a:avLst/>
            </a:prstGeom>
            <a:noFill/>
          </p:spPr>
          <p:txBody>
            <a:bodyPr wrap="square" rtlCol="0">
              <a:spAutoFit/>
            </a:bodyPr>
            <a:lstStyle/>
            <a:p>
              <a:pPr fontAlgn="base">
                <a:spcBef>
                  <a:spcPct val="0"/>
                </a:spcBef>
                <a:spcAft>
                  <a:spcPct val="0"/>
                </a:spcAft>
              </a:pPr>
              <a:r>
                <a:rPr lang="en-US" altLang="zh-CN" sz="1050" i="1" dirty="0">
                  <a:solidFill>
                    <a:schemeClr val="bg2"/>
                  </a:solidFill>
                  <a:latin typeface="FrutigerNext LT Regular" pitchFamily="34" charset="0"/>
                  <a:ea typeface="ＭＳ Ｐゴシック" pitchFamily="34" charset="-128"/>
                </a:rPr>
                <a:t>f</a:t>
              </a:r>
              <a:endParaRPr lang="zh-CN" altLang="en-US" sz="1050" i="1" dirty="0">
                <a:solidFill>
                  <a:schemeClr val="bg2"/>
                </a:solidFill>
                <a:latin typeface="FrutigerNext LT Regular" pitchFamily="34" charset="0"/>
                <a:ea typeface="ＭＳ Ｐゴシック" pitchFamily="34" charset="-128"/>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r>
              <a:rPr lang="en-US" altLang="zh-CN" dirty="0" smtClean="0"/>
              <a:t>High-order MIMO </a:t>
            </a:r>
            <a:endParaRPr lang="zh-CN" altLang="en-US" dirty="0" smtClean="0"/>
          </a:p>
        </p:txBody>
      </p:sp>
      <p:sp>
        <p:nvSpPr>
          <p:cNvPr id="59395" name="内容占位符 2"/>
          <p:cNvSpPr>
            <a:spLocks noGrp="1"/>
          </p:cNvSpPr>
          <p:nvPr>
            <p:ph idx="1"/>
          </p:nvPr>
        </p:nvSpPr>
        <p:spPr>
          <a:xfrm>
            <a:off x="585644" y="1300163"/>
            <a:ext cx="4557869" cy="3376976"/>
          </a:xfrm>
        </p:spPr>
        <p:txBody>
          <a:bodyPr>
            <a:noAutofit/>
          </a:bodyPr>
          <a:lstStyle/>
          <a:p>
            <a:pPr>
              <a:lnSpc>
                <a:spcPct val="120000"/>
              </a:lnSpc>
              <a:spcAft>
                <a:spcPts val="600"/>
              </a:spcAft>
            </a:pPr>
            <a:r>
              <a:rPr lang="en-US" altLang="zh-CN" sz="1800" dirty="0" smtClean="0">
                <a:solidFill>
                  <a:srgbClr val="800000"/>
                </a:solidFill>
                <a:ea typeface="楷体_GB2312" pitchFamily="49" charset="-122"/>
              </a:rPr>
              <a:t>Concept</a:t>
            </a:r>
          </a:p>
          <a:p>
            <a:pPr lvl="1">
              <a:lnSpc>
                <a:spcPct val="120000"/>
              </a:lnSpc>
              <a:spcAft>
                <a:spcPts val="600"/>
              </a:spcAft>
            </a:pPr>
            <a:r>
              <a:rPr lang="en-US" altLang="zh-CN" sz="1800" dirty="0" smtClean="0"/>
              <a:t>More antennas can be deployed in UEs and </a:t>
            </a:r>
            <a:r>
              <a:rPr lang="en-US" altLang="zh-CN" sz="1800" dirty="0" err="1" smtClean="0"/>
              <a:t>eNBs</a:t>
            </a:r>
            <a:r>
              <a:rPr lang="en-US" altLang="zh-CN" sz="1800" dirty="0" smtClean="0"/>
              <a:t> to improve spectrum efficiency</a:t>
            </a:r>
          </a:p>
          <a:p>
            <a:pPr>
              <a:lnSpc>
                <a:spcPct val="120000"/>
              </a:lnSpc>
              <a:spcAft>
                <a:spcPts val="600"/>
              </a:spcAft>
            </a:pPr>
            <a:r>
              <a:rPr lang="en-US" altLang="zh-CN" sz="1800" dirty="0" smtClean="0">
                <a:solidFill>
                  <a:srgbClr val="800000"/>
                </a:solidFill>
              </a:rPr>
              <a:t>Benefit</a:t>
            </a:r>
          </a:p>
          <a:p>
            <a:pPr lvl="1">
              <a:lnSpc>
                <a:spcPct val="120000"/>
              </a:lnSpc>
              <a:spcAft>
                <a:spcPts val="600"/>
              </a:spcAft>
            </a:pPr>
            <a:r>
              <a:rPr lang="en-US" altLang="zh-CN" sz="1800" dirty="0" smtClean="0"/>
              <a:t>Higher spectrum efficiency</a:t>
            </a:r>
          </a:p>
          <a:p>
            <a:pPr>
              <a:lnSpc>
                <a:spcPct val="120000"/>
              </a:lnSpc>
              <a:spcAft>
                <a:spcPts val="600"/>
              </a:spcAft>
            </a:pPr>
            <a:r>
              <a:rPr lang="en-US" altLang="zh-CN" sz="1800" dirty="0" smtClean="0">
                <a:solidFill>
                  <a:srgbClr val="800000"/>
                </a:solidFill>
              </a:rPr>
              <a:t>Feature</a:t>
            </a:r>
          </a:p>
          <a:p>
            <a:pPr lvl="1">
              <a:lnSpc>
                <a:spcPct val="120000"/>
              </a:lnSpc>
              <a:spcAft>
                <a:spcPts val="600"/>
              </a:spcAft>
            </a:pPr>
            <a:r>
              <a:rPr lang="en-US" altLang="zh-CN" sz="1800" dirty="0" smtClean="0"/>
              <a:t>Uplink: spatial multiplexing with up to 4x4 SU-MIMO</a:t>
            </a:r>
          </a:p>
          <a:p>
            <a:pPr lvl="1">
              <a:lnSpc>
                <a:spcPct val="120000"/>
              </a:lnSpc>
              <a:spcAft>
                <a:spcPts val="600"/>
              </a:spcAft>
            </a:pPr>
            <a:r>
              <a:rPr lang="en-US" altLang="zh-CN" sz="1800" dirty="0" smtClean="0"/>
              <a:t>Downlink: increase spatial multiplexing with up to 8x8 SU-MIMO &amp; 8x2 MU-MIMO</a:t>
            </a:r>
          </a:p>
        </p:txBody>
      </p:sp>
      <p:grpSp>
        <p:nvGrpSpPr>
          <p:cNvPr id="2" name="Group 107"/>
          <p:cNvGrpSpPr>
            <a:grpSpLocks/>
          </p:cNvGrpSpPr>
          <p:nvPr/>
        </p:nvGrpSpPr>
        <p:grpSpPr bwMode="auto">
          <a:xfrm>
            <a:off x="5457790" y="4852978"/>
            <a:ext cx="1241499" cy="1803400"/>
            <a:chOff x="1052" y="2375"/>
            <a:chExt cx="786" cy="697"/>
          </a:xfrm>
        </p:grpSpPr>
        <p:sp>
          <p:nvSpPr>
            <p:cNvPr id="295" name="Rectangle 108"/>
            <p:cNvSpPr>
              <a:spLocks noChangeArrowheads="1"/>
            </p:cNvSpPr>
            <p:nvPr/>
          </p:nvSpPr>
          <p:spPr bwMode="auto">
            <a:xfrm>
              <a:off x="1052" y="2375"/>
              <a:ext cx="653" cy="697"/>
            </a:xfrm>
            <a:prstGeom prst="rect">
              <a:avLst/>
            </a:prstGeom>
            <a:solidFill>
              <a:schemeClr val="accent1"/>
            </a:solidFill>
            <a:ln w="12700" algn="ctr">
              <a:solidFill>
                <a:schemeClr val="bg2"/>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nvGrpSpPr>
            <p:cNvPr id="3" name="Group 109"/>
            <p:cNvGrpSpPr>
              <a:grpSpLocks/>
            </p:cNvGrpSpPr>
            <p:nvPr/>
          </p:nvGrpSpPr>
          <p:grpSpPr bwMode="auto">
            <a:xfrm>
              <a:off x="1724" y="2388"/>
              <a:ext cx="114" cy="632"/>
              <a:chOff x="3069" y="1260"/>
              <a:chExt cx="217" cy="632"/>
            </a:xfrm>
          </p:grpSpPr>
          <p:grpSp>
            <p:nvGrpSpPr>
              <p:cNvPr id="4" name="Group 110"/>
              <p:cNvGrpSpPr>
                <a:grpSpLocks/>
              </p:cNvGrpSpPr>
              <p:nvPr/>
            </p:nvGrpSpPr>
            <p:grpSpPr bwMode="auto">
              <a:xfrm>
                <a:off x="3204" y="1260"/>
                <a:ext cx="82" cy="632"/>
                <a:chOff x="3198" y="1296"/>
                <a:chExt cx="82" cy="632"/>
              </a:xfrm>
            </p:grpSpPr>
            <p:grpSp>
              <p:nvGrpSpPr>
                <p:cNvPr id="5" name="Group 111"/>
                <p:cNvGrpSpPr>
                  <a:grpSpLocks/>
                </p:cNvGrpSpPr>
                <p:nvPr/>
              </p:nvGrpSpPr>
              <p:grpSpPr bwMode="auto">
                <a:xfrm>
                  <a:off x="3198" y="1296"/>
                  <a:ext cx="82" cy="136"/>
                  <a:chOff x="3697" y="1689"/>
                  <a:chExt cx="281" cy="457"/>
                </a:xfrm>
              </p:grpSpPr>
              <p:sp>
                <p:nvSpPr>
                  <p:cNvPr id="59665" name="Line 112"/>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6" name="Line 113"/>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7" name="Line 114"/>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6" name="Group 115"/>
                <p:cNvGrpSpPr>
                  <a:grpSpLocks/>
                </p:cNvGrpSpPr>
                <p:nvPr/>
              </p:nvGrpSpPr>
              <p:grpSpPr bwMode="auto">
                <a:xfrm>
                  <a:off x="3198" y="1464"/>
                  <a:ext cx="82" cy="136"/>
                  <a:chOff x="3697" y="1689"/>
                  <a:chExt cx="281" cy="457"/>
                </a:xfrm>
              </p:grpSpPr>
              <p:sp>
                <p:nvSpPr>
                  <p:cNvPr id="59662" name="Line 116"/>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3" name="Line 117"/>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4" name="Line 118"/>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7" name="Group 119"/>
                <p:cNvGrpSpPr>
                  <a:grpSpLocks/>
                </p:cNvGrpSpPr>
                <p:nvPr/>
              </p:nvGrpSpPr>
              <p:grpSpPr bwMode="auto">
                <a:xfrm>
                  <a:off x="3198" y="1630"/>
                  <a:ext cx="82" cy="136"/>
                  <a:chOff x="3697" y="1689"/>
                  <a:chExt cx="281" cy="457"/>
                </a:xfrm>
              </p:grpSpPr>
              <p:sp>
                <p:nvSpPr>
                  <p:cNvPr id="59659" name="Line 120"/>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0" name="Line 121"/>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61" name="Line 122"/>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8" name="Group 123"/>
                <p:cNvGrpSpPr>
                  <a:grpSpLocks/>
                </p:cNvGrpSpPr>
                <p:nvPr/>
              </p:nvGrpSpPr>
              <p:grpSpPr bwMode="auto">
                <a:xfrm>
                  <a:off x="3198" y="1792"/>
                  <a:ext cx="82" cy="136"/>
                  <a:chOff x="3697" y="1689"/>
                  <a:chExt cx="281" cy="457"/>
                </a:xfrm>
              </p:grpSpPr>
              <p:sp>
                <p:nvSpPr>
                  <p:cNvPr id="59656" name="Line 124"/>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57" name="Line 125"/>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58" name="Line 126"/>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648" name="Line 127"/>
              <p:cNvSpPr>
                <a:spLocks noChangeShapeType="1"/>
              </p:cNvSpPr>
              <p:nvPr/>
            </p:nvSpPr>
            <p:spPr bwMode="auto">
              <a:xfrm>
                <a:off x="3072" y="139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49" name="Line 128"/>
              <p:cNvSpPr>
                <a:spLocks noChangeShapeType="1"/>
              </p:cNvSpPr>
              <p:nvPr/>
            </p:nvSpPr>
            <p:spPr bwMode="auto">
              <a:xfrm>
                <a:off x="3072" y="156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50" name="Line 129"/>
              <p:cNvSpPr>
                <a:spLocks noChangeShapeType="1"/>
              </p:cNvSpPr>
              <p:nvPr/>
            </p:nvSpPr>
            <p:spPr bwMode="auto">
              <a:xfrm>
                <a:off x="3072" y="172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51" name="Line 130"/>
              <p:cNvSpPr>
                <a:spLocks noChangeShapeType="1"/>
              </p:cNvSpPr>
              <p:nvPr/>
            </p:nvSpPr>
            <p:spPr bwMode="auto">
              <a:xfrm>
                <a:off x="3069" y="189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9" name="Group 131"/>
            <p:cNvGrpSpPr>
              <a:grpSpLocks/>
            </p:cNvGrpSpPr>
            <p:nvPr/>
          </p:nvGrpSpPr>
          <p:grpSpPr bwMode="auto">
            <a:xfrm>
              <a:off x="1156" y="2578"/>
              <a:ext cx="485" cy="396"/>
              <a:chOff x="5262" y="1177"/>
              <a:chExt cx="787" cy="431"/>
            </a:xfrm>
          </p:grpSpPr>
          <p:grpSp>
            <p:nvGrpSpPr>
              <p:cNvPr id="10" name="Group 132"/>
              <p:cNvGrpSpPr>
                <a:grpSpLocks/>
              </p:cNvGrpSpPr>
              <p:nvPr/>
            </p:nvGrpSpPr>
            <p:grpSpPr bwMode="auto">
              <a:xfrm>
                <a:off x="5262" y="1183"/>
                <a:ext cx="151" cy="425"/>
                <a:chOff x="2922" y="2611"/>
                <a:chExt cx="151" cy="425"/>
              </a:xfrm>
            </p:grpSpPr>
            <p:sp>
              <p:nvSpPr>
                <p:cNvPr id="316" name="Rectangle 133"/>
                <p:cNvSpPr>
                  <a:spLocks noChangeArrowheads="1"/>
                </p:cNvSpPr>
                <p:nvPr/>
              </p:nvSpPr>
              <p:spPr bwMode="auto">
                <a:xfrm>
                  <a:off x="2922" y="2611"/>
                  <a:ext cx="153" cy="53"/>
                </a:xfrm>
                <a:prstGeom prst="rect">
                  <a:avLst/>
                </a:prstGeom>
                <a:solidFill>
                  <a:srgbClr val="FF0000"/>
                </a:solidFill>
                <a:ln w="12700" algn="ctr">
                  <a:solidFill>
                    <a:srgbClr val="FF0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317" name="Rectangle 134"/>
                <p:cNvSpPr>
                  <a:spLocks noChangeArrowheads="1"/>
                </p:cNvSpPr>
                <p:nvPr/>
              </p:nvSpPr>
              <p:spPr bwMode="auto">
                <a:xfrm>
                  <a:off x="2922" y="2737"/>
                  <a:ext cx="153" cy="53"/>
                </a:xfrm>
                <a:prstGeom prst="rect">
                  <a:avLst/>
                </a:prstGeom>
                <a:solidFill>
                  <a:srgbClr val="0000FF"/>
                </a:solidFill>
                <a:ln w="12700" algn="ctr">
                  <a:solidFill>
                    <a:srgbClr val="0000FF"/>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318" name="Rectangle 135"/>
                <p:cNvSpPr>
                  <a:spLocks noChangeArrowheads="1"/>
                </p:cNvSpPr>
                <p:nvPr/>
              </p:nvSpPr>
              <p:spPr bwMode="auto">
                <a:xfrm>
                  <a:off x="2922" y="2857"/>
                  <a:ext cx="153" cy="53"/>
                </a:xfrm>
                <a:prstGeom prst="rect">
                  <a:avLst/>
                </a:prstGeom>
                <a:solidFill>
                  <a:srgbClr val="99FF33"/>
                </a:solidFill>
                <a:ln w="12700" algn="ctr">
                  <a:solidFill>
                    <a:srgbClr val="99FF99"/>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319" name="Rectangle 136"/>
                <p:cNvSpPr>
                  <a:spLocks noChangeArrowheads="1"/>
                </p:cNvSpPr>
                <p:nvPr/>
              </p:nvSpPr>
              <p:spPr bwMode="auto">
                <a:xfrm>
                  <a:off x="2922" y="2983"/>
                  <a:ext cx="153" cy="53"/>
                </a:xfrm>
                <a:prstGeom prst="rect">
                  <a:avLst/>
                </a:prstGeom>
                <a:solidFill>
                  <a:srgbClr val="CCFFFF"/>
                </a:solidFill>
                <a:ln w="12700" algn="ctr">
                  <a:solidFill>
                    <a:srgbClr val="CCFFFF"/>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grpSp>
            <p:nvGrpSpPr>
              <p:cNvPr id="11" name="Group 137"/>
              <p:cNvGrpSpPr>
                <a:grpSpLocks/>
              </p:cNvGrpSpPr>
              <p:nvPr/>
            </p:nvGrpSpPr>
            <p:grpSpPr bwMode="auto">
              <a:xfrm>
                <a:off x="5898" y="1177"/>
                <a:ext cx="151" cy="425"/>
                <a:chOff x="2922" y="2611"/>
                <a:chExt cx="151" cy="425"/>
              </a:xfrm>
            </p:grpSpPr>
            <p:sp>
              <p:nvSpPr>
                <p:cNvPr id="59639" name="Rectangle 138"/>
                <p:cNvSpPr>
                  <a:spLocks noChangeArrowheads="1"/>
                </p:cNvSpPr>
                <p:nvPr/>
              </p:nvSpPr>
              <p:spPr bwMode="auto">
                <a:xfrm>
                  <a:off x="2922" y="2611"/>
                  <a:ext cx="151" cy="53"/>
                </a:xfrm>
                <a:prstGeom prst="rect">
                  <a:avLst/>
                </a:prstGeom>
                <a:solidFill>
                  <a:schemeClr val="tx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40" name="Rectangle 139"/>
                <p:cNvSpPr>
                  <a:spLocks noChangeArrowheads="1"/>
                </p:cNvSpPr>
                <p:nvPr/>
              </p:nvSpPr>
              <p:spPr bwMode="auto">
                <a:xfrm>
                  <a:off x="2922" y="2737"/>
                  <a:ext cx="151" cy="53"/>
                </a:xfrm>
                <a:prstGeom prst="rect">
                  <a:avLst/>
                </a:prstGeom>
                <a:solidFill>
                  <a:schemeClr val="hlink"/>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41" name="Rectangle 140"/>
                <p:cNvSpPr>
                  <a:spLocks noChangeArrowheads="1"/>
                </p:cNvSpPr>
                <p:nvPr/>
              </p:nvSpPr>
              <p:spPr bwMode="auto">
                <a:xfrm>
                  <a:off x="2922" y="2857"/>
                  <a:ext cx="151" cy="53"/>
                </a:xfrm>
                <a:prstGeom prst="rect">
                  <a:avLst/>
                </a:prstGeom>
                <a:solidFill>
                  <a:srgbClr val="FFCCFF"/>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42" name="Rectangle 141"/>
                <p:cNvSpPr>
                  <a:spLocks noChangeArrowheads="1"/>
                </p:cNvSpPr>
                <p:nvPr/>
              </p:nvSpPr>
              <p:spPr bwMode="auto">
                <a:xfrm>
                  <a:off x="2922" y="2983"/>
                  <a:ext cx="151" cy="53"/>
                </a:xfrm>
                <a:prstGeom prst="rect">
                  <a:avLst/>
                </a:prstGeom>
                <a:solidFill>
                  <a:srgbClr val="CC00FF"/>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sp>
            <p:nvSpPr>
              <p:cNvPr id="59628" name="Line 142"/>
              <p:cNvSpPr>
                <a:spLocks noChangeShapeType="1"/>
              </p:cNvSpPr>
              <p:nvPr/>
            </p:nvSpPr>
            <p:spPr bwMode="auto">
              <a:xfrm>
                <a:off x="5412" y="1212"/>
                <a:ext cx="168" cy="5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29" name="Line 143"/>
              <p:cNvSpPr>
                <a:spLocks noChangeShapeType="1"/>
              </p:cNvSpPr>
              <p:nvPr/>
            </p:nvSpPr>
            <p:spPr bwMode="auto">
              <a:xfrm>
                <a:off x="5418" y="1344"/>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0" name="Line 144"/>
              <p:cNvSpPr>
                <a:spLocks noChangeShapeType="1"/>
              </p:cNvSpPr>
              <p:nvPr/>
            </p:nvSpPr>
            <p:spPr bwMode="auto">
              <a:xfrm flipV="1">
                <a:off x="5418" y="1518"/>
                <a:ext cx="168" cy="7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1" name="Line 145"/>
              <p:cNvSpPr>
                <a:spLocks noChangeShapeType="1"/>
              </p:cNvSpPr>
              <p:nvPr/>
            </p:nvSpPr>
            <p:spPr bwMode="auto">
              <a:xfrm>
                <a:off x="5418" y="1464"/>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2" name="Line 146"/>
              <p:cNvSpPr>
                <a:spLocks noChangeShapeType="1"/>
              </p:cNvSpPr>
              <p:nvPr/>
            </p:nvSpPr>
            <p:spPr bwMode="auto">
              <a:xfrm flipV="1">
                <a:off x="5736" y="1194"/>
                <a:ext cx="168" cy="7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3" name="Line 147"/>
              <p:cNvSpPr>
                <a:spLocks noChangeShapeType="1"/>
              </p:cNvSpPr>
              <p:nvPr/>
            </p:nvSpPr>
            <p:spPr bwMode="auto">
              <a:xfrm>
                <a:off x="5760" y="1326"/>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4" name="Line 148"/>
              <p:cNvSpPr>
                <a:spLocks noChangeShapeType="1"/>
              </p:cNvSpPr>
              <p:nvPr/>
            </p:nvSpPr>
            <p:spPr bwMode="auto">
              <a:xfrm>
                <a:off x="5772" y="1446"/>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35" name="Line 149"/>
              <p:cNvSpPr>
                <a:spLocks noChangeShapeType="1"/>
              </p:cNvSpPr>
              <p:nvPr/>
            </p:nvSpPr>
            <p:spPr bwMode="auto">
              <a:xfrm>
                <a:off x="5742" y="1530"/>
                <a:ext cx="168" cy="5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nvGrpSpPr>
              <p:cNvPr id="12" name="Group 150"/>
              <p:cNvGrpSpPr>
                <a:grpSpLocks/>
              </p:cNvGrpSpPr>
              <p:nvPr/>
            </p:nvGrpSpPr>
            <p:grpSpPr bwMode="auto">
              <a:xfrm>
                <a:off x="5574" y="1314"/>
                <a:ext cx="174" cy="168"/>
                <a:chOff x="4458" y="1320"/>
                <a:chExt cx="186" cy="186"/>
              </a:xfrm>
            </p:grpSpPr>
            <p:sp>
              <p:nvSpPr>
                <p:cNvPr id="59637" name="Oval 151"/>
                <p:cNvSpPr>
                  <a:spLocks noChangeArrowheads="1"/>
                </p:cNvSpPr>
                <p:nvPr/>
              </p:nvSpPr>
              <p:spPr bwMode="auto">
                <a:xfrm>
                  <a:off x="4458" y="1320"/>
                  <a:ext cx="186" cy="186"/>
                </a:xfrm>
                <a:prstGeom prst="ellipse">
                  <a:avLst/>
                </a:prstGeom>
                <a:solidFill>
                  <a:schemeClr val="bg1"/>
                </a:solidFill>
                <a:ln w="9525" algn="ctr">
                  <a:solidFill>
                    <a:schemeClr val="tx1"/>
                  </a:solidFill>
                  <a:round/>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pic>
              <p:nvPicPr>
                <p:cNvPr id="59638" name="Picture 152"/>
                <p:cNvPicPr>
                  <a:picLocks noChangeAspect="1" noChangeArrowheads="1"/>
                </p:cNvPicPr>
                <p:nvPr/>
              </p:nvPicPr>
              <p:blipFill>
                <a:blip r:embed="rId3" cstate="print"/>
                <a:srcRect/>
                <a:stretch>
                  <a:fillRect/>
                </a:stretch>
              </p:blipFill>
              <p:spPr bwMode="auto">
                <a:xfrm>
                  <a:off x="4483" y="1356"/>
                  <a:ext cx="132" cy="132"/>
                </a:xfrm>
                <a:prstGeom prst="rect">
                  <a:avLst/>
                </a:prstGeom>
                <a:noFill/>
                <a:ln w="9525">
                  <a:noFill/>
                  <a:miter lim="800000"/>
                  <a:headEnd/>
                  <a:tailEnd/>
                </a:ln>
              </p:spPr>
            </p:pic>
          </p:grpSp>
        </p:grpSp>
        <p:sp>
          <p:nvSpPr>
            <p:cNvPr id="59625" name="Rectangle 153"/>
            <p:cNvSpPr>
              <a:spLocks noChangeArrowheads="1"/>
            </p:cNvSpPr>
            <p:nvPr/>
          </p:nvSpPr>
          <p:spPr bwMode="auto">
            <a:xfrm>
              <a:off x="1151" y="2429"/>
              <a:ext cx="456" cy="89"/>
            </a:xfrm>
            <a:prstGeom prst="rect">
              <a:avLst/>
            </a:prstGeom>
            <a:noFill/>
            <a:ln w="9525" algn="ctr">
              <a:noFill/>
              <a:miter lim="800000"/>
              <a:headEnd/>
              <a:tailEnd/>
            </a:ln>
          </p:spPr>
          <p:txBody>
            <a:bodyPr anchor="ctr">
              <a:spAutoFit/>
            </a:bodyPr>
            <a:lstStyle/>
            <a:p>
              <a:pPr algn="ctr" fontAlgn="base">
                <a:spcBef>
                  <a:spcPct val="0"/>
                </a:spcBef>
                <a:spcAft>
                  <a:spcPct val="0"/>
                </a:spcAft>
              </a:pPr>
              <a:r>
                <a:rPr lang="en-US" altLang="zh-CN" sz="900" b="1" dirty="0">
                  <a:solidFill>
                    <a:srgbClr val="000000"/>
                  </a:solidFill>
                  <a:latin typeface="FrutigerNext LT Regular" pitchFamily="34" charset="0"/>
                  <a:ea typeface="宋体" pitchFamily="2" charset="-122"/>
                  <a:cs typeface="Times New Roman" pitchFamily="18" charset="0"/>
                </a:rPr>
                <a:t>UE</a:t>
              </a:r>
            </a:p>
          </p:txBody>
        </p:sp>
      </p:grpSp>
      <p:grpSp>
        <p:nvGrpSpPr>
          <p:cNvPr id="13" name="Group 154"/>
          <p:cNvGrpSpPr>
            <a:grpSpLocks/>
          </p:cNvGrpSpPr>
          <p:nvPr/>
        </p:nvGrpSpPr>
        <p:grpSpPr bwMode="auto">
          <a:xfrm>
            <a:off x="7553933" y="4852983"/>
            <a:ext cx="1168889" cy="1816100"/>
            <a:chOff x="2442" y="2375"/>
            <a:chExt cx="740" cy="702"/>
          </a:xfrm>
        </p:grpSpPr>
        <p:grpSp>
          <p:nvGrpSpPr>
            <p:cNvPr id="14" name="Group 155"/>
            <p:cNvGrpSpPr>
              <a:grpSpLocks/>
            </p:cNvGrpSpPr>
            <p:nvPr/>
          </p:nvGrpSpPr>
          <p:grpSpPr bwMode="auto">
            <a:xfrm>
              <a:off x="2442" y="2384"/>
              <a:ext cx="147" cy="633"/>
              <a:chOff x="4239" y="1206"/>
              <a:chExt cx="246" cy="633"/>
            </a:xfrm>
          </p:grpSpPr>
          <p:grpSp>
            <p:nvGrpSpPr>
              <p:cNvPr id="15" name="Group 156"/>
              <p:cNvGrpSpPr>
                <a:grpSpLocks/>
              </p:cNvGrpSpPr>
              <p:nvPr/>
            </p:nvGrpSpPr>
            <p:grpSpPr bwMode="auto">
              <a:xfrm>
                <a:off x="4239" y="1206"/>
                <a:ext cx="82" cy="632"/>
                <a:chOff x="3198" y="1296"/>
                <a:chExt cx="82" cy="632"/>
              </a:xfrm>
            </p:grpSpPr>
            <p:grpSp>
              <p:nvGrpSpPr>
                <p:cNvPr id="16" name="Group 157"/>
                <p:cNvGrpSpPr>
                  <a:grpSpLocks/>
                </p:cNvGrpSpPr>
                <p:nvPr/>
              </p:nvGrpSpPr>
              <p:grpSpPr bwMode="auto">
                <a:xfrm>
                  <a:off x="3198" y="1296"/>
                  <a:ext cx="82" cy="136"/>
                  <a:chOff x="3697" y="1689"/>
                  <a:chExt cx="281" cy="457"/>
                </a:xfrm>
              </p:grpSpPr>
              <p:sp>
                <p:nvSpPr>
                  <p:cNvPr id="59619" name="Line 158"/>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20" name="Line 159"/>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21" name="Line 160"/>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17" name="Group 161"/>
                <p:cNvGrpSpPr>
                  <a:grpSpLocks/>
                </p:cNvGrpSpPr>
                <p:nvPr/>
              </p:nvGrpSpPr>
              <p:grpSpPr bwMode="auto">
                <a:xfrm>
                  <a:off x="3198" y="1464"/>
                  <a:ext cx="82" cy="136"/>
                  <a:chOff x="3697" y="1689"/>
                  <a:chExt cx="281" cy="457"/>
                </a:xfrm>
              </p:grpSpPr>
              <p:sp>
                <p:nvSpPr>
                  <p:cNvPr id="59616" name="Line 162"/>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7" name="Line 163"/>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8" name="Line 164"/>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18" name="Group 165"/>
                <p:cNvGrpSpPr>
                  <a:grpSpLocks/>
                </p:cNvGrpSpPr>
                <p:nvPr/>
              </p:nvGrpSpPr>
              <p:grpSpPr bwMode="auto">
                <a:xfrm>
                  <a:off x="3198" y="1630"/>
                  <a:ext cx="82" cy="136"/>
                  <a:chOff x="3697" y="1689"/>
                  <a:chExt cx="281" cy="457"/>
                </a:xfrm>
              </p:grpSpPr>
              <p:sp>
                <p:nvSpPr>
                  <p:cNvPr id="59613" name="Line 166"/>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4" name="Line 167"/>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5" name="Line 168"/>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19" name="Group 169"/>
                <p:cNvGrpSpPr>
                  <a:grpSpLocks/>
                </p:cNvGrpSpPr>
                <p:nvPr/>
              </p:nvGrpSpPr>
              <p:grpSpPr bwMode="auto">
                <a:xfrm>
                  <a:off x="3198" y="1792"/>
                  <a:ext cx="82" cy="136"/>
                  <a:chOff x="3697" y="1689"/>
                  <a:chExt cx="281" cy="457"/>
                </a:xfrm>
              </p:grpSpPr>
              <p:sp>
                <p:nvSpPr>
                  <p:cNvPr id="59610" name="Line 170"/>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1" name="Line 171"/>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12" name="Line 172"/>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602" name="Line 173"/>
              <p:cNvSpPr>
                <a:spLocks noChangeShapeType="1"/>
              </p:cNvSpPr>
              <p:nvPr/>
            </p:nvSpPr>
            <p:spPr bwMode="auto">
              <a:xfrm>
                <a:off x="4293" y="134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03" name="Line 174"/>
              <p:cNvSpPr>
                <a:spLocks noChangeShapeType="1"/>
              </p:cNvSpPr>
              <p:nvPr/>
            </p:nvSpPr>
            <p:spPr bwMode="auto">
              <a:xfrm>
                <a:off x="4299" y="1506"/>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04" name="Line 175"/>
              <p:cNvSpPr>
                <a:spLocks noChangeShapeType="1"/>
              </p:cNvSpPr>
              <p:nvPr/>
            </p:nvSpPr>
            <p:spPr bwMode="auto">
              <a:xfrm>
                <a:off x="4293" y="167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605" name="Line 176"/>
              <p:cNvSpPr>
                <a:spLocks noChangeShapeType="1"/>
              </p:cNvSpPr>
              <p:nvPr/>
            </p:nvSpPr>
            <p:spPr bwMode="auto">
              <a:xfrm>
                <a:off x="4293" y="1839"/>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sp>
          <p:nvSpPr>
            <p:cNvPr id="253" name="Rectangle 177"/>
            <p:cNvSpPr>
              <a:spLocks noChangeArrowheads="1"/>
            </p:cNvSpPr>
            <p:nvPr/>
          </p:nvSpPr>
          <p:spPr bwMode="auto">
            <a:xfrm>
              <a:off x="2535" y="2375"/>
              <a:ext cx="647" cy="702"/>
            </a:xfrm>
            <a:prstGeom prst="rect">
              <a:avLst/>
            </a:prstGeom>
            <a:solidFill>
              <a:srgbClr val="99FF99"/>
            </a:solidFill>
            <a:ln w="12700" algn="ctr">
              <a:solidFill>
                <a:schemeClr val="bg2"/>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nvGrpSpPr>
            <p:cNvPr id="20" name="Group 178"/>
            <p:cNvGrpSpPr>
              <a:grpSpLocks/>
            </p:cNvGrpSpPr>
            <p:nvPr/>
          </p:nvGrpSpPr>
          <p:grpSpPr bwMode="auto">
            <a:xfrm>
              <a:off x="2600" y="2550"/>
              <a:ext cx="474" cy="431"/>
              <a:chOff x="4638" y="1261"/>
              <a:chExt cx="787" cy="431"/>
            </a:xfrm>
          </p:grpSpPr>
          <p:sp>
            <p:nvSpPr>
              <p:cNvPr id="59583" name="Rectangle 179"/>
              <p:cNvSpPr>
                <a:spLocks noChangeArrowheads="1"/>
              </p:cNvSpPr>
              <p:nvPr/>
            </p:nvSpPr>
            <p:spPr bwMode="auto">
              <a:xfrm>
                <a:off x="4638" y="1267"/>
                <a:ext cx="151" cy="53"/>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84" name="Rectangle 180"/>
              <p:cNvSpPr>
                <a:spLocks noChangeArrowheads="1"/>
              </p:cNvSpPr>
              <p:nvPr/>
            </p:nvSpPr>
            <p:spPr bwMode="auto">
              <a:xfrm>
                <a:off x="4638" y="1393"/>
                <a:ext cx="151" cy="53"/>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85" name="Rectangle 181"/>
              <p:cNvSpPr>
                <a:spLocks noChangeArrowheads="1"/>
              </p:cNvSpPr>
              <p:nvPr/>
            </p:nvSpPr>
            <p:spPr bwMode="auto">
              <a:xfrm>
                <a:off x="4638" y="1513"/>
                <a:ext cx="151" cy="53"/>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86" name="Rectangle 182"/>
              <p:cNvSpPr>
                <a:spLocks noChangeArrowheads="1"/>
              </p:cNvSpPr>
              <p:nvPr/>
            </p:nvSpPr>
            <p:spPr bwMode="auto">
              <a:xfrm>
                <a:off x="4638" y="1639"/>
                <a:ext cx="151" cy="53"/>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60" name="Rectangle 183"/>
              <p:cNvSpPr>
                <a:spLocks noChangeArrowheads="1"/>
              </p:cNvSpPr>
              <p:nvPr/>
            </p:nvSpPr>
            <p:spPr bwMode="auto">
              <a:xfrm>
                <a:off x="5274" y="1261"/>
                <a:ext cx="151" cy="53"/>
              </a:xfrm>
              <a:prstGeom prst="rect">
                <a:avLst/>
              </a:prstGeom>
              <a:solidFill>
                <a:srgbClr val="FF0000"/>
              </a:solidFill>
              <a:ln w="12700" algn="ctr">
                <a:solidFill>
                  <a:srgbClr val="FF0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261" name="Rectangle 184"/>
              <p:cNvSpPr>
                <a:spLocks noChangeArrowheads="1"/>
              </p:cNvSpPr>
              <p:nvPr/>
            </p:nvSpPr>
            <p:spPr bwMode="auto">
              <a:xfrm>
                <a:off x="5274" y="1387"/>
                <a:ext cx="151" cy="53"/>
              </a:xfrm>
              <a:prstGeom prst="rect">
                <a:avLst/>
              </a:prstGeom>
              <a:solidFill>
                <a:srgbClr val="0000FF"/>
              </a:solidFill>
              <a:ln w="12700" algn="ctr">
                <a:solidFill>
                  <a:srgbClr val="0000FF"/>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262" name="Rectangle 185"/>
              <p:cNvSpPr>
                <a:spLocks noChangeArrowheads="1"/>
              </p:cNvSpPr>
              <p:nvPr/>
            </p:nvSpPr>
            <p:spPr bwMode="auto">
              <a:xfrm>
                <a:off x="5274" y="1507"/>
                <a:ext cx="151" cy="53"/>
              </a:xfrm>
              <a:prstGeom prst="rect">
                <a:avLst/>
              </a:prstGeom>
              <a:solidFill>
                <a:srgbClr val="99FF33"/>
              </a:solidFill>
              <a:ln w="12700" algn="ctr">
                <a:solidFill>
                  <a:srgbClr val="99FF99"/>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263" name="Rectangle 186"/>
              <p:cNvSpPr>
                <a:spLocks noChangeArrowheads="1"/>
              </p:cNvSpPr>
              <p:nvPr/>
            </p:nvSpPr>
            <p:spPr bwMode="auto">
              <a:xfrm>
                <a:off x="5274" y="1633"/>
                <a:ext cx="151" cy="53"/>
              </a:xfrm>
              <a:prstGeom prst="rect">
                <a:avLst/>
              </a:prstGeom>
              <a:solidFill>
                <a:srgbClr val="CCFFFF"/>
              </a:solidFill>
              <a:ln w="12700" algn="ctr">
                <a:solidFill>
                  <a:srgbClr val="CCFFFF"/>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9591" name="Line 187"/>
              <p:cNvSpPr>
                <a:spLocks noChangeShapeType="1"/>
              </p:cNvSpPr>
              <p:nvPr/>
            </p:nvSpPr>
            <p:spPr bwMode="auto">
              <a:xfrm>
                <a:off x="4788" y="1296"/>
                <a:ext cx="168" cy="5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2" name="Line 188"/>
              <p:cNvSpPr>
                <a:spLocks noChangeShapeType="1"/>
              </p:cNvSpPr>
              <p:nvPr/>
            </p:nvSpPr>
            <p:spPr bwMode="auto">
              <a:xfrm>
                <a:off x="4794" y="1428"/>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3" name="Line 189"/>
              <p:cNvSpPr>
                <a:spLocks noChangeShapeType="1"/>
              </p:cNvSpPr>
              <p:nvPr/>
            </p:nvSpPr>
            <p:spPr bwMode="auto">
              <a:xfrm flipV="1">
                <a:off x="4794" y="1602"/>
                <a:ext cx="168" cy="7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4" name="Line 190"/>
              <p:cNvSpPr>
                <a:spLocks noChangeShapeType="1"/>
              </p:cNvSpPr>
              <p:nvPr/>
            </p:nvSpPr>
            <p:spPr bwMode="auto">
              <a:xfrm>
                <a:off x="4794" y="1548"/>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5" name="Line 191"/>
              <p:cNvSpPr>
                <a:spLocks noChangeShapeType="1"/>
              </p:cNvSpPr>
              <p:nvPr/>
            </p:nvSpPr>
            <p:spPr bwMode="auto">
              <a:xfrm flipV="1">
                <a:off x="5112" y="1278"/>
                <a:ext cx="168" cy="7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6" name="Line 192"/>
              <p:cNvSpPr>
                <a:spLocks noChangeShapeType="1"/>
              </p:cNvSpPr>
              <p:nvPr/>
            </p:nvSpPr>
            <p:spPr bwMode="auto">
              <a:xfrm>
                <a:off x="5136" y="1410"/>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7" name="Line 193"/>
              <p:cNvSpPr>
                <a:spLocks noChangeShapeType="1"/>
              </p:cNvSpPr>
              <p:nvPr/>
            </p:nvSpPr>
            <p:spPr bwMode="auto">
              <a:xfrm>
                <a:off x="5148" y="1530"/>
                <a:ext cx="13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8" name="Line 194"/>
              <p:cNvSpPr>
                <a:spLocks noChangeShapeType="1"/>
              </p:cNvSpPr>
              <p:nvPr/>
            </p:nvSpPr>
            <p:spPr bwMode="auto">
              <a:xfrm>
                <a:off x="5118" y="1614"/>
                <a:ext cx="168" cy="5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99" name="Oval 195"/>
              <p:cNvSpPr>
                <a:spLocks noChangeArrowheads="1"/>
              </p:cNvSpPr>
              <p:nvPr/>
            </p:nvSpPr>
            <p:spPr bwMode="auto">
              <a:xfrm>
                <a:off x="4950" y="1398"/>
                <a:ext cx="174" cy="168"/>
              </a:xfrm>
              <a:prstGeom prst="ellipse">
                <a:avLst/>
              </a:prstGeom>
              <a:solidFill>
                <a:schemeClr val="bg1"/>
              </a:solidFill>
              <a:ln w="9525" algn="ctr">
                <a:solidFill>
                  <a:schemeClr val="tx1"/>
                </a:solidFill>
                <a:round/>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pic>
            <p:nvPicPr>
              <p:cNvPr id="59600" name="Picture 196"/>
              <p:cNvPicPr>
                <a:picLocks noChangeAspect="1" noChangeArrowheads="1"/>
              </p:cNvPicPr>
              <p:nvPr/>
            </p:nvPicPr>
            <p:blipFill>
              <a:blip r:embed="rId3" cstate="print"/>
              <a:srcRect/>
              <a:stretch>
                <a:fillRect/>
              </a:stretch>
            </p:blipFill>
            <p:spPr bwMode="auto">
              <a:xfrm>
                <a:off x="4973" y="1431"/>
                <a:ext cx="124" cy="119"/>
              </a:xfrm>
              <a:prstGeom prst="rect">
                <a:avLst/>
              </a:prstGeom>
              <a:noFill/>
              <a:ln w="9525">
                <a:noFill/>
                <a:miter lim="800000"/>
                <a:headEnd/>
                <a:tailEnd/>
              </a:ln>
            </p:spPr>
          </p:pic>
        </p:grpSp>
        <p:sp>
          <p:nvSpPr>
            <p:cNvPr id="59582" name="Rectangle 197"/>
            <p:cNvSpPr>
              <a:spLocks noChangeArrowheads="1"/>
            </p:cNvSpPr>
            <p:nvPr/>
          </p:nvSpPr>
          <p:spPr bwMode="auto">
            <a:xfrm>
              <a:off x="2611" y="2412"/>
              <a:ext cx="495" cy="89"/>
            </a:xfrm>
            <a:prstGeom prst="rect">
              <a:avLst/>
            </a:prstGeom>
            <a:noFill/>
            <a:ln w="9525" algn="ctr">
              <a:noFill/>
              <a:miter lim="800000"/>
              <a:headEnd/>
              <a:tailEnd/>
            </a:ln>
          </p:spPr>
          <p:txBody>
            <a:bodyPr anchor="ctr">
              <a:spAutoFit/>
            </a:bodyPr>
            <a:lstStyle/>
            <a:p>
              <a:pPr algn="ctr" fontAlgn="base">
                <a:spcBef>
                  <a:spcPct val="0"/>
                </a:spcBef>
                <a:spcAft>
                  <a:spcPct val="0"/>
                </a:spcAft>
              </a:pPr>
              <a:r>
                <a:rPr lang="en-US" altLang="zh-CN" sz="900" b="1" dirty="0" err="1">
                  <a:solidFill>
                    <a:srgbClr val="000000"/>
                  </a:solidFill>
                  <a:latin typeface="FrutigerNext LT Regular" pitchFamily="34" charset="0"/>
                  <a:ea typeface="宋体" pitchFamily="2" charset="-122"/>
                  <a:cs typeface="Times New Roman" pitchFamily="18" charset="0"/>
                </a:rPr>
                <a:t>eNodeB</a:t>
              </a:r>
              <a:endParaRPr lang="en-US" altLang="zh-CN" sz="900" b="1" dirty="0">
                <a:solidFill>
                  <a:srgbClr val="000000"/>
                </a:solidFill>
                <a:latin typeface="FrutigerNext LT Regular" pitchFamily="34" charset="0"/>
                <a:ea typeface="宋体" pitchFamily="2" charset="-122"/>
                <a:cs typeface="Times New Roman" pitchFamily="18" charset="0"/>
              </a:endParaRPr>
            </a:p>
          </p:txBody>
        </p:sp>
      </p:grpSp>
      <p:grpSp>
        <p:nvGrpSpPr>
          <p:cNvPr id="21" name="组合 557"/>
          <p:cNvGrpSpPr>
            <a:grpSpLocks/>
          </p:cNvGrpSpPr>
          <p:nvPr/>
        </p:nvGrpSpPr>
        <p:grpSpPr bwMode="auto">
          <a:xfrm>
            <a:off x="5419706" y="1485514"/>
            <a:ext cx="1347437" cy="2656264"/>
            <a:chOff x="7175500" y="430020"/>
            <a:chExt cx="1797049" cy="2656080"/>
          </a:xfrm>
        </p:grpSpPr>
        <p:sp>
          <p:nvSpPr>
            <p:cNvPr id="409" name="Rectangle 108"/>
            <p:cNvSpPr>
              <a:spLocks noChangeArrowheads="1"/>
            </p:cNvSpPr>
            <p:nvPr/>
          </p:nvSpPr>
          <p:spPr bwMode="auto">
            <a:xfrm>
              <a:off x="7175500" y="444683"/>
              <a:ext cx="1376362" cy="2614431"/>
            </a:xfrm>
            <a:prstGeom prst="rect">
              <a:avLst/>
            </a:prstGeom>
            <a:solidFill>
              <a:schemeClr val="accent1"/>
            </a:solidFill>
            <a:ln w="12700" algn="ctr">
              <a:solidFill>
                <a:schemeClr val="bg2"/>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9493" name="Rectangle 153"/>
            <p:cNvSpPr>
              <a:spLocks noChangeArrowheads="1"/>
            </p:cNvSpPr>
            <p:nvPr/>
          </p:nvSpPr>
          <p:spPr bwMode="auto">
            <a:xfrm>
              <a:off x="7384131" y="430020"/>
              <a:ext cx="960967" cy="230816"/>
            </a:xfrm>
            <a:prstGeom prst="rect">
              <a:avLst/>
            </a:prstGeom>
            <a:noFill/>
            <a:ln w="9525" algn="ctr">
              <a:noFill/>
              <a:miter lim="800000"/>
              <a:headEnd/>
              <a:tailEnd/>
            </a:ln>
          </p:spPr>
          <p:txBody>
            <a:bodyPr anchor="ctr">
              <a:spAutoFit/>
            </a:bodyPr>
            <a:lstStyle/>
            <a:p>
              <a:pPr algn="ctr" fontAlgn="base">
                <a:spcBef>
                  <a:spcPct val="0"/>
                </a:spcBef>
                <a:spcAft>
                  <a:spcPct val="0"/>
                </a:spcAft>
              </a:pPr>
              <a:r>
                <a:rPr lang="en-US" altLang="zh-CN" sz="900" b="1" dirty="0" err="1">
                  <a:solidFill>
                    <a:srgbClr val="000000"/>
                  </a:solidFill>
                  <a:latin typeface="FrutigerNext LT Regular" pitchFamily="34" charset="0"/>
                  <a:ea typeface="宋体" pitchFamily="2" charset="-122"/>
                  <a:cs typeface="Times New Roman" pitchFamily="18" charset="0"/>
                </a:rPr>
                <a:t>eNodeB</a:t>
              </a:r>
              <a:endParaRPr lang="en-US" altLang="zh-CN" sz="900" b="1" dirty="0">
                <a:solidFill>
                  <a:srgbClr val="000000"/>
                </a:solidFill>
                <a:latin typeface="FrutigerNext LT Regular" pitchFamily="34" charset="0"/>
                <a:ea typeface="宋体" pitchFamily="2" charset="-122"/>
                <a:cs typeface="Times New Roman" pitchFamily="18" charset="0"/>
              </a:endParaRPr>
            </a:p>
          </p:txBody>
        </p:sp>
        <p:grpSp>
          <p:nvGrpSpPr>
            <p:cNvPr id="22" name="组合 476"/>
            <p:cNvGrpSpPr>
              <a:grpSpLocks/>
            </p:cNvGrpSpPr>
            <p:nvPr/>
          </p:nvGrpSpPr>
          <p:grpSpPr bwMode="auto">
            <a:xfrm>
              <a:off x="8593768" y="556339"/>
              <a:ext cx="378781" cy="2529761"/>
              <a:chOff x="8593769" y="556339"/>
              <a:chExt cx="240242" cy="4694447"/>
            </a:xfrm>
          </p:grpSpPr>
          <p:grpSp>
            <p:nvGrpSpPr>
              <p:cNvPr id="23" name="Group 109"/>
              <p:cNvGrpSpPr>
                <a:grpSpLocks/>
              </p:cNvGrpSpPr>
              <p:nvPr/>
            </p:nvGrpSpPr>
            <p:grpSpPr bwMode="auto">
              <a:xfrm>
                <a:off x="8593769" y="556339"/>
                <a:ext cx="240242" cy="2313197"/>
                <a:chOff x="3069" y="1260"/>
                <a:chExt cx="217" cy="632"/>
              </a:xfrm>
            </p:grpSpPr>
            <p:grpSp>
              <p:nvGrpSpPr>
                <p:cNvPr id="24" name="Group 110"/>
                <p:cNvGrpSpPr>
                  <a:grpSpLocks/>
                </p:cNvGrpSpPr>
                <p:nvPr/>
              </p:nvGrpSpPr>
              <p:grpSpPr bwMode="auto">
                <a:xfrm>
                  <a:off x="3204" y="1260"/>
                  <a:ext cx="82" cy="632"/>
                  <a:chOff x="3198" y="1296"/>
                  <a:chExt cx="82" cy="632"/>
                </a:xfrm>
              </p:grpSpPr>
              <p:grpSp>
                <p:nvGrpSpPr>
                  <p:cNvPr id="25" name="Group 111"/>
                  <p:cNvGrpSpPr>
                    <a:grpSpLocks/>
                  </p:cNvGrpSpPr>
                  <p:nvPr/>
                </p:nvGrpSpPr>
                <p:grpSpPr bwMode="auto">
                  <a:xfrm>
                    <a:off x="3198" y="1296"/>
                    <a:ext cx="82" cy="136"/>
                    <a:chOff x="3697" y="1689"/>
                    <a:chExt cx="281" cy="457"/>
                  </a:xfrm>
                </p:grpSpPr>
                <p:sp>
                  <p:nvSpPr>
                    <p:cNvPr id="59576" name="Line 112"/>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7" name="Line 113"/>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8" name="Line 114"/>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26" name="Group 115"/>
                  <p:cNvGrpSpPr>
                    <a:grpSpLocks/>
                  </p:cNvGrpSpPr>
                  <p:nvPr/>
                </p:nvGrpSpPr>
                <p:grpSpPr bwMode="auto">
                  <a:xfrm>
                    <a:off x="3198" y="1464"/>
                    <a:ext cx="82" cy="136"/>
                    <a:chOff x="3697" y="1689"/>
                    <a:chExt cx="281" cy="457"/>
                  </a:xfrm>
                </p:grpSpPr>
                <p:sp>
                  <p:nvSpPr>
                    <p:cNvPr id="59573" name="Line 116"/>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4" name="Line 117"/>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5" name="Line 118"/>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27" name="Group 119"/>
                  <p:cNvGrpSpPr>
                    <a:grpSpLocks/>
                  </p:cNvGrpSpPr>
                  <p:nvPr/>
                </p:nvGrpSpPr>
                <p:grpSpPr bwMode="auto">
                  <a:xfrm>
                    <a:off x="3198" y="1630"/>
                    <a:ext cx="82" cy="136"/>
                    <a:chOff x="3697" y="1689"/>
                    <a:chExt cx="281" cy="457"/>
                  </a:xfrm>
                </p:grpSpPr>
                <p:sp>
                  <p:nvSpPr>
                    <p:cNvPr id="59570" name="Line 120"/>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1" name="Line 121"/>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72" name="Line 122"/>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28" name="Group 123"/>
                  <p:cNvGrpSpPr>
                    <a:grpSpLocks/>
                  </p:cNvGrpSpPr>
                  <p:nvPr/>
                </p:nvGrpSpPr>
                <p:grpSpPr bwMode="auto">
                  <a:xfrm>
                    <a:off x="3198" y="1792"/>
                    <a:ext cx="82" cy="136"/>
                    <a:chOff x="3697" y="1689"/>
                    <a:chExt cx="281" cy="457"/>
                  </a:xfrm>
                </p:grpSpPr>
                <p:sp>
                  <p:nvSpPr>
                    <p:cNvPr id="59567" name="Line 124"/>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68" name="Line 125"/>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69" name="Line 126"/>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559" name="Line 127"/>
                <p:cNvSpPr>
                  <a:spLocks noChangeShapeType="1"/>
                </p:cNvSpPr>
                <p:nvPr/>
              </p:nvSpPr>
              <p:spPr bwMode="auto">
                <a:xfrm>
                  <a:off x="3072" y="139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60" name="Line 128"/>
                <p:cNvSpPr>
                  <a:spLocks noChangeShapeType="1"/>
                </p:cNvSpPr>
                <p:nvPr/>
              </p:nvSpPr>
              <p:spPr bwMode="auto">
                <a:xfrm>
                  <a:off x="3072" y="156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61" name="Line 129"/>
                <p:cNvSpPr>
                  <a:spLocks noChangeShapeType="1"/>
                </p:cNvSpPr>
                <p:nvPr/>
              </p:nvSpPr>
              <p:spPr bwMode="auto">
                <a:xfrm>
                  <a:off x="3072" y="172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62" name="Line 130"/>
                <p:cNvSpPr>
                  <a:spLocks noChangeShapeType="1"/>
                </p:cNvSpPr>
                <p:nvPr/>
              </p:nvSpPr>
              <p:spPr bwMode="auto">
                <a:xfrm>
                  <a:off x="3069" y="189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29" name="Group 109"/>
              <p:cNvGrpSpPr>
                <a:grpSpLocks/>
              </p:cNvGrpSpPr>
              <p:nvPr/>
            </p:nvGrpSpPr>
            <p:grpSpPr bwMode="auto">
              <a:xfrm>
                <a:off x="8593769" y="2937589"/>
                <a:ext cx="240242" cy="2313197"/>
                <a:chOff x="3069" y="1260"/>
                <a:chExt cx="217" cy="632"/>
              </a:xfrm>
            </p:grpSpPr>
            <p:grpSp>
              <p:nvGrpSpPr>
                <p:cNvPr id="30" name="Group 110"/>
                <p:cNvGrpSpPr>
                  <a:grpSpLocks/>
                </p:cNvGrpSpPr>
                <p:nvPr/>
              </p:nvGrpSpPr>
              <p:grpSpPr bwMode="auto">
                <a:xfrm>
                  <a:off x="3204" y="1260"/>
                  <a:ext cx="82" cy="632"/>
                  <a:chOff x="3198" y="1296"/>
                  <a:chExt cx="82" cy="632"/>
                </a:xfrm>
              </p:grpSpPr>
              <p:grpSp>
                <p:nvGrpSpPr>
                  <p:cNvPr id="31" name="Group 111"/>
                  <p:cNvGrpSpPr>
                    <a:grpSpLocks/>
                  </p:cNvGrpSpPr>
                  <p:nvPr/>
                </p:nvGrpSpPr>
                <p:grpSpPr bwMode="auto">
                  <a:xfrm>
                    <a:off x="3198" y="1296"/>
                    <a:ext cx="82" cy="136"/>
                    <a:chOff x="3697" y="1689"/>
                    <a:chExt cx="281" cy="457"/>
                  </a:xfrm>
                </p:grpSpPr>
                <p:sp>
                  <p:nvSpPr>
                    <p:cNvPr id="59555" name="Line 112"/>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6" name="Line 113"/>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7" name="Line 114"/>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22" name="Group 115"/>
                  <p:cNvGrpSpPr>
                    <a:grpSpLocks/>
                  </p:cNvGrpSpPr>
                  <p:nvPr/>
                </p:nvGrpSpPr>
                <p:grpSpPr bwMode="auto">
                  <a:xfrm>
                    <a:off x="3198" y="1464"/>
                    <a:ext cx="82" cy="136"/>
                    <a:chOff x="3697" y="1689"/>
                    <a:chExt cx="281" cy="457"/>
                  </a:xfrm>
                </p:grpSpPr>
                <p:sp>
                  <p:nvSpPr>
                    <p:cNvPr id="59552" name="Line 116"/>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3" name="Line 117"/>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4" name="Line 118"/>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23" name="Group 119"/>
                  <p:cNvGrpSpPr>
                    <a:grpSpLocks/>
                  </p:cNvGrpSpPr>
                  <p:nvPr/>
                </p:nvGrpSpPr>
                <p:grpSpPr bwMode="auto">
                  <a:xfrm>
                    <a:off x="3198" y="1630"/>
                    <a:ext cx="82" cy="136"/>
                    <a:chOff x="3697" y="1689"/>
                    <a:chExt cx="281" cy="457"/>
                  </a:xfrm>
                </p:grpSpPr>
                <p:sp>
                  <p:nvSpPr>
                    <p:cNvPr id="59549" name="Line 120"/>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0" name="Line 121"/>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51" name="Line 122"/>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24" name="Group 123"/>
                  <p:cNvGrpSpPr>
                    <a:grpSpLocks/>
                  </p:cNvGrpSpPr>
                  <p:nvPr/>
                </p:nvGrpSpPr>
                <p:grpSpPr bwMode="auto">
                  <a:xfrm>
                    <a:off x="3198" y="1792"/>
                    <a:ext cx="82" cy="136"/>
                    <a:chOff x="3697" y="1689"/>
                    <a:chExt cx="281" cy="457"/>
                  </a:xfrm>
                </p:grpSpPr>
                <p:sp>
                  <p:nvSpPr>
                    <p:cNvPr id="59546" name="Line 124"/>
                    <p:cNvSpPr>
                      <a:spLocks noChangeShapeType="1"/>
                    </p:cNvSpPr>
                    <p:nvPr/>
                  </p:nvSpPr>
                  <p:spPr bwMode="auto">
                    <a:xfrm>
                      <a:off x="3697" y="1702"/>
                      <a:ext cx="133" cy="216"/>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47" name="Line 125"/>
                    <p:cNvSpPr>
                      <a:spLocks noChangeShapeType="1"/>
                    </p:cNvSpPr>
                    <p:nvPr/>
                  </p:nvSpPr>
                  <p:spPr bwMode="auto">
                    <a:xfrm flipV="1">
                      <a:off x="3847" y="1689"/>
                      <a:ext cx="131" cy="229"/>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48" name="Line 126"/>
                    <p:cNvSpPr>
                      <a:spLocks noChangeShapeType="1"/>
                    </p:cNvSpPr>
                    <p:nvPr/>
                  </p:nvSpPr>
                  <p:spPr bwMode="auto">
                    <a:xfrm flipH="1">
                      <a:off x="3835" y="1695"/>
                      <a:ext cx="0" cy="451"/>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538" name="Line 127"/>
                <p:cNvSpPr>
                  <a:spLocks noChangeShapeType="1"/>
                </p:cNvSpPr>
                <p:nvPr/>
              </p:nvSpPr>
              <p:spPr bwMode="auto">
                <a:xfrm>
                  <a:off x="3072" y="139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39" name="Line 128"/>
                <p:cNvSpPr>
                  <a:spLocks noChangeShapeType="1"/>
                </p:cNvSpPr>
                <p:nvPr/>
              </p:nvSpPr>
              <p:spPr bwMode="auto">
                <a:xfrm>
                  <a:off x="3072" y="156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40" name="Line 129"/>
                <p:cNvSpPr>
                  <a:spLocks noChangeShapeType="1"/>
                </p:cNvSpPr>
                <p:nvPr/>
              </p:nvSpPr>
              <p:spPr bwMode="auto">
                <a:xfrm>
                  <a:off x="3072" y="1728"/>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41" name="Line 130"/>
                <p:cNvSpPr>
                  <a:spLocks noChangeShapeType="1"/>
                </p:cNvSpPr>
                <p:nvPr/>
              </p:nvSpPr>
              <p:spPr bwMode="auto">
                <a:xfrm>
                  <a:off x="3069" y="1890"/>
                  <a:ext cx="186" cy="0"/>
                </a:xfrm>
                <a:prstGeom prst="line">
                  <a:avLst/>
                </a:prstGeom>
                <a:noFill/>
                <a:ln w="12700">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grpSp>
          <p:nvGrpSpPr>
            <p:cNvPr id="59626" name="组合 487"/>
            <p:cNvGrpSpPr>
              <a:grpSpLocks/>
            </p:cNvGrpSpPr>
            <p:nvPr/>
          </p:nvGrpSpPr>
          <p:grpSpPr bwMode="auto">
            <a:xfrm>
              <a:off x="8277795" y="756462"/>
              <a:ext cx="218505" cy="2291538"/>
              <a:chOff x="8220645" y="1251762"/>
              <a:chExt cx="215154" cy="3067531"/>
            </a:xfrm>
          </p:grpSpPr>
          <p:grpSp>
            <p:nvGrpSpPr>
              <p:cNvPr id="59627" name="Group 137"/>
              <p:cNvGrpSpPr>
                <a:grpSpLocks/>
              </p:cNvGrpSpPr>
              <p:nvPr/>
            </p:nvGrpSpPr>
            <p:grpSpPr bwMode="auto">
              <a:xfrm>
                <a:off x="8220645" y="1251762"/>
                <a:ext cx="196104" cy="1429231"/>
                <a:chOff x="2922" y="2611"/>
                <a:chExt cx="151" cy="425"/>
              </a:xfrm>
            </p:grpSpPr>
            <p:sp>
              <p:nvSpPr>
                <p:cNvPr id="59531" name="Rectangle 138"/>
                <p:cNvSpPr>
                  <a:spLocks noChangeArrowheads="1"/>
                </p:cNvSpPr>
                <p:nvPr/>
              </p:nvSpPr>
              <p:spPr bwMode="auto">
                <a:xfrm>
                  <a:off x="2922" y="2611"/>
                  <a:ext cx="151" cy="53"/>
                </a:xfrm>
                <a:prstGeom prst="rect">
                  <a:avLst/>
                </a:prstGeom>
                <a:solidFill>
                  <a:schemeClr val="tx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32" name="Rectangle 139"/>
                <p:cNvSpPr>
                  <a:spLocks noChangeArrowheads="1"/>
                </p:cNvSpPr>
                <p:nvPr/>
              </p:nvSpPr>
              <p:spPr bwMode="auto">
                <a:xfrm>
                  <a:off x="2922" y="2737"/>
                  <a:ext cx="151" cy="53"/>
                </a:xfrm>
                <a:prstGeom prst="rect">
                  <a:avLst/>
                </a:prstGeom>
                <a:solidFill>
                  <a:schemeClr val="hlink"/>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33" name="Rectangle 140"/>
                <p:cNvSpPr>
                  <a:spLocks noChangeArrowheads="1"/>
                </p:cNvSpPr>
                <p:nvPr/>
              </p:nvSpPr>
              <p:spPr bwMode="auto">
                <a:xfrm>
                  <a:off x="2922" y="2857"/>
                  <a:ext cx="151" cy="53"/>
                </a:xfrm>
                <a:prstGeom prst="rect">
                  <a:avLst/>
                </a:prstGeom>
                <a:solidFill>
                  <a:srgbClr val="FFCCFF"/>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34" name="Rectangle 141"/>
                <p:cNvSpPr>
                  <a:spLocks noChangeArrowheads="1"/>
                </p:cNvSpPr>
                <p:nvPr/>
              </p:nvSpPr>
              <p:spPr bwMode="auto">
                <a:xfrm>
                  <a:off x="2922" y="2983"/>
                  <a:ext cx="151" cy="53"/>
                </a:xfrm>
                <a:prstGeom prst="rect">
                  <a:avLst/>
                </a:prstGeom>
                <a:solidFill>
                  <a:srgbClr val="CC00FF"/>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sp>
            <p:nvSpPr>
              <p:cNvPr id="479" name="Rectangle 138"/>
              <p:cNvSpPr>
                <a:spLocks noChangeArrowheads="1"/>
              </p:cNvSpPr>
              <p:nvPr/>
            </p:nvSpPr>
            <p:spPr bwMode="auto">
              <a:xfrm>
                <a:off x="8238841" y="2889217"/>
                <a:ext cx="196957" cy="178494"/>
              </a:xfrm>
              <a:prstGeom prst="rect">
                <a:avLst/>
              </a:prstGeom>
              <a:solidFill>
                <a:schemeClr val="accent3">
                  <a:lumMod val="75000"/>
                  <a:alpha val="40000"/>
                </a:schemeClr>
              </a:solidFill>
              <a:ln w="12700" algn="ctr">
                <a:solidFill>
                  <a:srgbClr val="92D050">
                    <a:alpha val="39000"/>
                  </a:srgbClr>
                </a:solidFill>
                <a:miter lim="800000"/>
                <a:headEnd/>
                <a:tailEnd/>
              </a:ln>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9528" name="Rectangle 139"/>
              <p:cNvSpPr>
                <a:spLocks noChangeArrowheads="1"/>
              </p:cNvSpPr>
              <p:nvPr/>
            </p:nvSpPr>
            <p:spPr bwMode="auto">
              <a:xfrm>
                <a:off x="8239695" y="3313787"/>
                <a:ext cx="196104" cy="178234"/>
              </a:xfrm>
              <a:prstGeom prst="rect">
                <a:avLst/>
              </a:prstGeom>
              <a:solidFill>
                <a:srgbClr val="92D050"/>
              </a:solidFill>
              <a:ln w="12700" algn="ctr">
                <a:solidFill>
                  <a:srgbClr val="92D050">
                    <a:alpha val="38823"/>
                  </a:srgbClr>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29" name="Rectangle 140"/>
              <p:cNvSpPr>
                <a:spLocks noChangeArrowheads="1"/>
              </p:cNvSpPr>
              <p:nvPr/>
            </p:nvSpPr>
            <p:spPr bwMode="auto">
              <a:xfrm>
                <a:off x="8239695" y="3717335"/>
                <a:ext cx="196104" cy="178234"/>
              </a:xfrm>
              <a:prstGeom prst="rect">
                <a:avLst/>
              </a:prstGeom>
              <a:solidFill>
                <a:srgbClr val="00B0F0"/>
              </a:solidFill>
              <a:ln w="12700" algn="ctr">
                <a:solidFill>
                  <a:srgbClr val="00B0F0">
                    <a:alpha val="38823"/>
                  </a:srgbClr>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30" name="Rectangle 141"/>
              <p:cNvSpPr>
                <a:spLocks noChangeArrowheads="1"/>
              </p:cNvSpPr>
              <p:nvPr/>
            </p:nvSpPr>
            <p:spPr bwMode="auto">
              <a:xfrm>
                <a:off x="8239695" y="4141059"/>
                <a:ext cx="196104" cy="178234"/>
              </a:xfrm>
              <a:prstGeom prst="rect">
                <a:avLst/>
              </a:prstGeom>
              <a:solidFill>
                <a:srgbClr val="CC00FF"/>
              </a:solidFill>
              <a:ln w="12700" algn="ctr">
                <a:solidFill>
                  <a:srgbClr val="92D050">
                    <a:alpha val="38823"/>
                  </a:srgbClr>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36" name="组合 488"/>
            <p:cNvGrpSpPr>
              <a:grpSpLocks/>
            </p:cNvGrpSpPr>
            <p:nvPr/>
          </p:nvGrpSpPr>
          <p:grpSpPr bwMode="auto">
            <a:xfrm>
              <a:off x="7261334" y="757589"/>
              <a:ext cx="225315" cy="2271361"/>
              <a:chOff x="7394668" y="1271939"/>
              <a:chExt cx="207675" cy="3010381"/>
            </a:xfrm>
          </p:grpSpPr>
          <p:grpSp>
            <p:nvGrpSpPr>
              <p:cNvPr id="59643" name="Group 132"/>
              <p:cNvGrpSpPr>
                <a:grpSpLocks/>
              </p:cNvGrpSpPr>
              <p:nvPr/>
            </p:nvGrpSpPr>
            <p:grpSpPr bwMode="auto">
              <a:xfrm>
                <a:off x="7394668" y="1271939"/>
                <a:ext cx="196104" cy="1429231"/>
                <a:chOff x="2922" y="2611"/>
                <a:chExt cx="151" cy="425"/>
              </a:xfrm>
            </p:grpSpPr>
            <p:sp>
              <p:nvSpPr>
                <p:cNvPr id="430" name="Rectangle 133"/>
                <p:cNvSpPr>
                  <a:spLocks noChangeArrowheads="1"/>
                </p:cNvSpPr>
                <p:nvPr/>
              </p:nvSpPr>
              <p:spPr bwMode="auto">
                <a:xfrm>
                  <a:off x="2922" y="2611"/>
                  <a:ext cx="151" cy="53"/>
                </a:xfrm>
                <a:prstGeom prst="rect">
                  <a:avLst/>
                </a:prstGeom>
                <a:solidFill>
                  <a:srgbClr val="FF00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31" name="Rectangle 134"/>
                <p:cNvSpPr>
                  <a:spLocks noChangeArrowheads="1"/>
                </p:cNvSpPr>
                <p:nvPr/>
              </p:nvSpPr>
              <p:spPr bwMode="auto">
                <a:xfrm>
                  <a:off x="2922" y="2737"/>
                  <a:ext cx="151" cy="53"/>
                </a:xfrm>
                <a:prstGeom prst="rect">
                  <a:avLst/>
                </a:prstGeom>
                <a:solidFill>
                  <a:srgbClr val="0000FF"/>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32" name="Rectangle 135"/>
                <p:cNvSpPr>
                  <a:spLocks noChangeArrowheads="1"/>
                </p:cNvSpPr>
                <p:nvPr/>
              </p:nvSpPr>
              <p:spPr bwMode="auto">
                <a:xfrm>
                  <a:off x="2922" y="2857"/>
                  <a:ext cx="151" cy="53"/>
                </a:xfrm>
                <a:prstGeom prst="rect">
                  <a:avLst/>
                </a:prstGeom>
                <a:solidFill>
                  <a:srgbClr val="99FF33"/>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33" name="Rectangle 136"/>
                <p:cNvSpPr>
                  <a:spLocks noChangeArrowheads="1"/>
                </p:cNvSpPr>
                <p:nvPr/>
              </p:nvSpPr>
              <p:spPr bwMode="auto">
                <a:xfrm>
                  <a:off x="2922" y="2983"/>
                  <a:ext cx="151" cy="53"/>
                </a:xfrm>
                <a:prstGeom prst="rect">
                  <a:avLst/>
                </a:prstGeom>
                <a:solidFill>
                  <a:srgbClr val="CCFFFF"/>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sp>
            <p:nvSpPr>
              <p:cNvPr id="484" name="Rectangle 133"/>
              <p:cNvSpPr>
                <a:spLocks noChangeArrowheads="1"/>
              </p:cNvSpPr>
              <p:nvPr/>
            </p:nvSpPr>
            <p:spPr bwMode="auto">
              <a:xfrm>
                <a:off x="7406273" y="2853798"/>
                <a:ext cx="196071" cy="176725"/>
              </a:xfrm>
              <a:prstGeom prst="rect">
                <a:avLst/>
              </a:prstGeom>
              <a:solidFill>
                <a:srgbClr val="0070C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85" name="Rectangle 134"/>
              <p:cNvSpPr>
                <a:spLocks noChangeArrowheads="1"/>
              </p:cNvSpPr>
              <p:nvPr/>
            </p:nvSpPr>
            <p:spPr bwMode="auto">
              <a:xfrm>
                <a:off x="7406273" y="3276676"/>
                <a:ext cx="196071" cy="178830"/>
              </a:xfrm>
              <a:prstGeom prst="rect">
                <a:avLst/>
              </a:prstGeom>
              <a:solidFill>
                <a:srgbClr val="99FF33"/>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86" name="Rectangle 135"/>
              <p:cNvSpPr>
                <a:spLocks noChangeArrowheads="1"/>
              </p:cNvSpPr>
              <p:nvPr/>
            </p:nvSpPr>
            <p:spPr bwMode="auto">
              <a:xfrm>
                <a:off x="7406273" y="3680619"/>
                <a:ext cx="196071" cy="178830"/>
              </a:xfrm>
              <a:prstGeom prst="rect">
                <a:avLst/>
              </a:prstGeom>
              <a:solidFill>
                <a:srgbClr val="FFFF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487" name="Rectangle 136"/>
              <p:cNvSpPr>
                <a:spLocks noChangeArrowheads="1"/>
              </p:cNvSpPr>
              <p:nvPr/>
            </p:nvSpPr>
            <p:spPr bwMode="auto">
              <a:xfrm>
                <a:off x="7406273" y="4103497"/>
                <a:ext cx="196071" cy="178828"/>
              </a:xfrm>
              <a:prstGeom prst="rect">
                <a:avLst/>
              </a:prstGeom>
              <a:solidFill>
                <a:srgbClr val="FFC0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grpSp>
          <p:nvGrpSpPr>
            <p:cNvPr id="59644" name="组合 527"/>
            <p:cNvGrpSpPr>
              <a:grpSpLocks/>
            </p:cNvGrpSpPr>
            <p:nvPr/>
          </p:nvGrpSpPr>
          <p:grpSpPr bwMode="auto">
            <a:xfrm>
              <a:off x="7532324" y="866775"/>
              <a:ext cx="754425" cy="2038350"/>
              <a:chOff x="7513274" y="895350"/>
              <a:chExt cx="754425" cy="2038350"/>
            </a:xfrm>
          </p:grpSpPr>
          <p:sp>
            <p:nvSpPr>
              <p:cNvPr id="59498" name="Line 142"/>
              <p:cNvSpPr>
                <a:spLocks noChangeShapeType="1"/>
              </p:cNvSpPr>
              <p:nvPr/>
            </p:nvSpPr>
            <p:spPr bwMode="auto">
              <a:xfrm>
                <a:off x="7589474" y="950362"/>
                <a:ext cx="182926" cy="2688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99" name="Line 143"/>
              <p:cNvSpPr>
                <a:spLocks noChangeShapeType="1"/>
              </p:cNvSpPr>
              <p:nvPr/>
            </p:nvSpPr>
            <p:spPr bwMode="auto">
              <a:xfrm>
                <a:off x="7562850" y="1790700"/>
                <a:ext cx="213637" cy="361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0" name="Line 144"/>
              <p:cNvSpPr>
                <a:spLocks noChangeShapeType="1"/>
              </p:cNvSpPr>
              <p:nvPr/>
            </p:nvSpPr>
            <p:spPr bwMode="auto">
              <a:xfrm flipV="1">
                <a:off x="7578216" y="2552700"/>
                <a:ext cx="213234" cy="3736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1" name="Line 145"/>
              <p:cNvSpPr>
                <a:spLocks noChangeShapeType="1"/>
              </p:cNvSpPr>
              <p:nvPr/>
            </p:nvSpPr>
            <p:spPr bwMode="auto">
              <a:xfrm>
                <a:off x="7562850" y="1981200"/>
                <a:ext cx="213637" cy="711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2" name="Line 146"/>
              <p:cNvSpPr>
                <a:spLocks noChangeShapeType="1"/>
              </p:cNvSpPr>
              <p:nvPr/>
            </p:nvSpPr>
            <p:spPr bwMode="auto">
              <a:xfrm flipV="1">
                <a:off x="8010254" y="1428749"/>
                <a:ext cx="181246" cy="160409"/>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3" name="Line 147"/>
              <p:cNvSpPr>
                <a:spLocks noChangeShapeType="1"/>
              </p:cNvSpPr>
              <p:nvPr/>
            </p:nvSpPr>
            <p:spPr bwMode="auto">
              <a:xfrm>
                <a:off x="8041423" y="1790933"/>
                <a:ext cx="179221"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4" name="Line 148"/>
              <p:cNvSpPr>
                <a:spLocks noChangeShapeType="1"/>
              </p:cNvSpPr>
              <p:nvPr/>
            </p:nvSpPr>
            <p:spPr bwMode="auto">
              <a:xfrm>
                <a:off x="8057008" y="2061131"/>
                <a:ext cx="179221"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5" name="Line 149"/>
              <p:cNvSpPr>
                <a:spLocks noChangeShapeType="1"/>
              </p:cNvSpPr>
              <p:nvPr/>
            </p:nvSpPr>
            <p:spPr bwMode="auto">
              <a:xfrm>
                <a:off x="8018046" y="2248364"/>
                <a:ext cx="249653" cy="13288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nvGrpSpPr>
              <p:cNvPr id="59645" name="Group 150"/>
              <p:cNvGrpSpPr>
                <a:grpSpLocks/>
              </p:cNvGrpSpPr>
              <p:nvPr/>
            </p:nvGrpSpPr>
            <p:grpSpPr bwMode="auto">
              <a:xfrm>
                <a:off x="7799864" y="1617229"/>
                <a:ext cx="225975" cy="564966"/>
                <a:chOff x="4458" y="1320"/>
                <a:chExt cx="186" cy="186"/>
              </a:xfrm>
            </p:grpSpPr>
            <p:sp>
              <p:nvSpPr>
                <p:cNvPr id="59515" name="Oval 151"/>
                <p:cNvSpPr>
                  <a:spLocks noChangeArrowheads="1"/>
                </p:cNvSpPr>
                <p:nvPr/>
              </p:nvSpPr>
              <p:spPr bwMode="auto">
                <a:xfrm>
                  <a:off x="4458" y="1320"/>
                  <a:ext cx="186" cy="186"/>
                </a:xfrm>
                <a:prstGeom prst="ellipse">
                  <a:avLst/>
                </a:prstGeom>
                <a:solidFill>
                  <a:schemeClr val="bg1"/>
                </a:solidFill>
                <a:ln w="9525" algn="ctr">
                  <a:solidFill>
                    <a:schemeClr val="tx1"/>
                  </a:solidFill>
                  <a:round/>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pic>
              <p:nvPicPr>
                <p:cNvPr id="59516" name="Picture 152"/>
                <p:cNvPicPr>
                  <a:picLocks noChangeAspect="1" noChangeArrowheads="1"/>
                </p:cNvPicPr>
                <p:nvPr/>
              </p:nvPicPr>
              <p:blipFill>
                <a:blip r:embed="rId3" cstate="print"/>
                <a:srcRect/>
                <a:stretch>
                  <a:fillRect/>
                </a:stretch>
              </p:blipFill>
              <p:spPr bwMode="auto">
                <a:xfrm>
                  <a:off x="4483" y="1356"/>
                  <a:ext cx="132" cy="132"/>
                </a:xfrm>
                <a:prstGeom prst="rect">
                  <a:avLst/>
                </a:prstGeom>
                <a:noFill/>
                <a:ln w="9525">
                  <a:noFill/>
                  <a:miter lim="800000"/>
                  <a:headEnd/>
                  <a:tailEnd/>
                </a:ln>
              </p:spPr>
            </p:pic>
          </p:grpSp>
          <p:sp>
            <p:nvSpPr>
              <p:cNvPr id="59507" name="Line 142"/>
              <p:cNvSpPr>
                <a:spLocks noChangeShapeType="1"/>
              </p:cNvSpPr>
              <p:nvPr/>
            </p:nvSpPr>
            <p:spPr bwMode="auto">
              <a:xfrm>
                <a:off x="7532324" y="1198013"/>
                <a:ext cx="240076" cy="21168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8" name="Line 142"/>
              <p:cNvSpPr>
                <a:spLocks noChangeShapeType="1"/>
              </p:cNvSpPr>
              <p:nvPr/>
            </p:nvSpPr>
            <p:spPr bwMode="auto">
              <a:xfrm>
                <a:off x="7513274" y="1464713"/>
                <a:ext cx="259126" cy="1545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09" name="Line 144"/>
              <p:cNvSpPr>
                <a:spLocks noChangeShapeType="1"/>
              </p:cNvSpPr>
              <p:nvPr/>
            </p:nvSpPr>
            <p:spPr bwMode="auto">
              <a:xfrm flipV="1">
                <a:off x="7540116" y="2362199"/>
                <a:ext cx="232284" cy="2784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10" name="Line 144"/>
              <p:cNvSpPr>
                <a:spLocks noChangeShapeType="1"/>
              </p:cNvSpPr>
              <p:nvPr/>
            </p:nvSpPr>
            <p:spPr bwMode="auto">
              <a:xfrm flipV="1">
                <a:off x="7521066" y="2152649"/>
                <a:ext cx="251334" cy="20223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11" name="Line 149"/>
              <p:cNvSpPr>
                <a:spLocks noChangeShapeType="1"/>
              </p:cNvSpPr>
              <p:nvPr/>
            </p:nvSpPr>
            <p:spPr bwMode="auto">
              <a:xfrm>
                <a:off x="8001000" y="2343150"/>
                <a:ext cx="24765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12" name="Line 149"/>
              <p:cNvSpPr>
                <a:spLocks noChangeShapeType="1"/>
              </p:cNvSpPr>
              <p:nvPr/>
            </p:nvSpPr>
            <p:spPr bwMode="auto">
              <a:xfrm>
                <a:off x="8001000" y="2533650"/>
                <a:ext cx="228600" cy="4000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13" name="Line 146"/>
              <p:cNvSpPr>
                <a:spLocks noChangeShapeType="1"/>
              </p:cNvSpPr>
              <p:nvPr/>
            </p:nvSpPr>
            <p:spPr bwMode="auto">
              <a:xfrm flipV="1">
                <a:off x="8001000" y="1219198"/>
                <a:ext cx="190500" cy="209551"/>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514" name="Line 146"/>
              <p:cNvSpPr>
                <a:spLocks noChangeShapeType="1"/>
              </p:cNvSpPr>
              <p:nvPr/>
            </p:nvSpPr>
            <p:spPr bwMode="auto">
              <a:xfrm flipV="1">
                <a:off x="8020050" y="895350"/>
                <a:ext cx="171450" cy="2857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grpSp>
        <p:nvGrpSpPr>
          <p:cNvPr id="59646" name="组合 558"/>
          <p:cNvGrpSpPr>
            <a:grpSpLocks/>
          </p:cNvGrpSpPr>
          <p:nvPr/>
        </p:nvGrpSpPr>
        <p:grpSpPr bwMode="auto">
          <a:xfrm>
            <a:off x="7482518" y="1538278"/>
            <a:ext cx="1168889" cy="2578100"/>
            <a:chOff x="10180629" y="507999"/>
            <a:chExt cx="1559464" cy="2578101"/>
          </a:xfrm>
        </p:grpSpPr>
        <p:sp>
          <p:nvSpPr>
            <p:cNvPr id="367" name="Rectangle 177"/>
            <p:cNvSpPr>
              <a:spLocks noChangeArrowheads="1"/>
            </p:cNvSpPr>
            <p:nvPr/>
          </p:nvSpPr>
          <p:spPr bwMode="auto">
            <a:xfrm>
              <a:off x="10375959" y="507999"/>
              <a:ext cx="1364134" cy="2570164"/>
            </a:xfrm>
            <a:prstGeom prst="rect">
              <a:avLst/>
            </a:prstGeom>
            <a:solidFill>
              <a:srgbClr val="99FF99"/>
            </a:solidFill>
            <a:ln w="12700" algn="ctr">
              <a:solidFill>
                <a:schemeClr val="bg2"/>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9407" name="Rectangle 197"/>
            <p:cNvSpPr>
              <a:spLocks noChangeArrowheads="1"/>
            </p:cNvSpPr>
            <p:nvPr/>
          </p:nvSpPr>
          <p:spPr bwMode="auto">
            <a:xfrm>
              <a:off x="10550358" y="532142"/>
              <a:ext cx="1043154" cy="230832"/>
            </a:xfrm>
            <a:prstGeom prst="rect">
              <a:avLst/>
            </a:prstGeom>
            <a:noFill/>
            <a:ln w="9525" algn="ctr">
              <a:noFill/>
              <a:miter lim="800000"/>
              <a:headEnd/>
              <a:tailEnd/>
            </a:ln>
          </p:spPr>
          <p:txBody>
            <a:bodyPr anchor="ctr">
              <a:spAutoFit/>
            </a:bodyPr>
            <a:lstStyle/>
            <a:p>
              <a:pPr algn="ctr" fontAlgn="base">
                <a:spcBef>
                  <a:spcPct val="0"/>
                </a:spcBef>
                <a:spcAft>
                  <a:spcPct val="0"/>
                </a:spcAft>
              </a:pPr>
              <a:r>
                <a:rPr lang="en-US" altLang="zh-CN" sz="900" b="1" dirty="0">
                  <a:solidFill>
                    <a:srgbClr val="000000"/>
                  </a:solidFill>
                  <a:latin typeface="FrutigerNext LT Regular" pitchFamily="34" charset="0"/>
                  <a:ea typeface="宋体" pitchFamily="2" charset="-122"/>
                  <a:cs typeface="Times New Roman" pitchFamily="18" charset="0"/>
                </a:rPr>
                <a:t>UE </a:t>
              </a:r>
            </a:p>
          </p:txBody>
        </p:sp>
        <p:grpSp>
          <p:nvGrpSpPr>
            <p:cNvPr id="59647" name="组合 526"/>
            <p:cNvGrpSpPr>
              <a:grpSpLocks/>
            </p:cNvGrpSpPr>
            <p:nvPr/>
          </p:nvGrpSpPr>
          <p:grpSpPr bwMode="auto">
            <a:xfrm>
              <a:off x="10675574" y="914400"/>
              <a:ext cx="754425" cy="2038350"/>
              <a:chOff x="7513274" y="895350"/>
              <a:chExt cx="754425" cy="2038350"/>
            </a:xfrm>
          </p:grpSpPr>
          <p:sp>
            <p:nvSpPr>
              <p:cNvPr id="59473" name="Line 142"/>
              <p:cNvSpPr>
                <a:spLocks noChangeShapeType="1"/>
              </p:cNvSpPr>
              <p:nvPr/>
            </p:nvSpPr>
            <p:spPr bwMode="auto">
              <a:xfrm>
                <a:off x="7589474" y="950362"/>
                <a:ext cx="182926" cy="2688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4" name="Line 143"/>
              <p:cNvSpPr>
                <a:spLocks noChangeShapeType="1"/>
              </p:cNvSpPr>
              <p:nvPr/>
            </p:nvSpPr>
            <p:spPr bwMode="auto">
              <a:xfrm>
                <a:off x="7562850" y="1790700"/>
                <a:ext cx="213637" cy="361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5" name="Line 144"/>
              <p:cNvSpPr>
                <a:spLocks noChangeShapeType="1"/>
              </p:cNvSpPr>
              <p:nvPr/>
            </p:nvSpPr>
            <p:spPr bwMode="auto">
              <a:xfrm flipV="1">
                <a:off x="7578216" y="2552700"/>
                <a:ext cx="213234" cy="3736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6" name="Line 145"/>
              <p:cNvSpPr>
                <a:spLocks noChangeShapeType="1"/>
              </p:cNvSpPr>
              <p:nvPr/>
            </p:nvSpPr>
            <p:spPr bwMode="auto">
              <a:xfrm>
                <a:off x="7562850" y="1981200"/>
                <a:ext cx="213637" cy="711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7" name="Line 146"/>
              <p:cNvSpPr>
                <a:spLocks noChangeShapeType="1"/>
              </p:cNvSpPr>
              <p:nvPr/>
            </p:nvSpPr>
            <p:spPr bwMode="auto">
              <a:xfrm flipV="1">
                <a:off x="8010254" y="1428749"/>
                <a:ext cx="181246" cy="160409"/>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8" name="Line 147"/>
              <p:cNvSpPr>
                <a:spLocks noChangeShapeType="1"/>
              </p:cNvSpPr>
              <p:nvPr/>
            </p:nvSpPr>
            <p:spPr bwMode="auto">
              <a:xfrm>
                <a:off x="8041423" y="1790933"/>
                <a:ext cx="179221"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9" name="Line 148"/>
              <p:cNvSpPr>
                <a:spLocks noChangeShapeType="1"/>
              </p:cNvSpPr>
              <p:nvPr/>
            </p:nvSpPr>
            <p:spPr bwMode="auto">
              <a:xfrm>
                <a:off x="8057008" y="2061131"/>
                <a:ext cx="179221"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0" name="Line 149"/>
              <p:cNvSpPr>
                <a:spLocks noChangeShapeType="1"/>
              </p:cNvSpPr>
              <p:nvPr/>
            </p:nvSpPr>
            <p:spPr bwMode="auto">
              <a:xfrm>
                <a:off x="8018046" y="2248364"/>
                <a:ext cx="249653" cy="13288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nvGrpSpPr>
              <p:cNvPr id="59652" name="Group 150"/>
              <p:cNvGrpSpPr>
                <a:grpSpLocks/>
              </p:cNvGrpSpPr>
              <p:nvPr/>
            </p:nvGrpSpPr>
            <p:grpSpPr bwMode="auto">
              <a:xfrm>
                <a:off x="7799864" y="1617229"/>
                <a:ext cx="225975" cy="564966"/>
                <a:chOff x="4458" y="1320"/>
                <a:chExt cx="186" cy="186"/>
              </a:xfrm>
            </p:grpSpPr>
            <p:sp>
              <p:nvSpPr>
                <p:cNvPr id="59490" name="Oval 151"/>
                <p:cNvSpPr>
                  <a:spLocks noChangeArrowheads="1"/>
                </p:cNvSpPr>
                <p:nvPr/>
              </p:nvSpPr>
              <p:spPr bwMode="auto">
                <a:xfrm>
                  <a:off x="4458" y="1320"/>
                  <a:ext cx="186" cy="186"/>
                </a:xfrm>
                <a:prstGeom prst="ellipse">
                  <a:avLst/>
                </a:prstGeom>
                <a:solidFill>
                  <a:schemeClr val="bg1"/>
                </a:solidFill>
                <a:ln w="9525" algn="ctr">
                  <a:solidFill>
                    <a:schemeClr val="tx1"/>
                  </a:solidFill>
                  <a:round/>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pic>
              <p:nvPicPr>
                <p:cNvPr id="59491" name="Picture 152"/>
                <p:cNvPicPr>
                  <a:picLocks noChangeAspect="1" noChangeArrowheads="1"/>
                </p:cNvPicPr>
                <p:nvPr/>
              </p:nvPicPr>
              <p:blipFill>
                <a:blip r:embed="rId3" cstate="print"/>
                <a:srcRect/>
                <a:stretch>
                  <a:fillRect/>
                </a:stretch>
              </p:blipFill>
              <p:spPr bwMode="auto">
                <a:xfrm>
                  <a:off x="4483" y="1356"/>
                  <a:ext cx="132" cy="132"/>
                </a:xfrm>
                <a:prstGeom prst="rect">
                  <a:avLst/>
                </a:prstGeom>
                <a:noFill/>
                <a:ln w="9525">
                  <a:noFill/>
                  <a:miter lim="800000"/>
                  <a:headEnd/>
                  <a:tailEnd/>
                </a:ln>
              </p:spPr>
            </p:pic>
          </p:grpSp>
          <p:sp>
            <p:nvSpPr>
              <p:cNvPr id="59482" name="Line 142"/>
              <p:cNvSpPr>
                <a:spLocks noChangeShapeType="1"/>
              </p:cNvSpPr>
              <p:nvPr/>
            </p:nvSpPr>
            <p:spPr bwMode="auto">
              <a:xfrm>
                <a:off x="7532324" y="1198013"/>
                <a:ext cx="240076" cy="21168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3" name="Line 142"/>
              <p:cNvSpPr>
                <a:spLocks noChangeShapeType="1"/>
              </p:cNvSpPr>
              <p:nvPr/>
            </p:nvSpPr>
            <p:spPr bwMode="auto">
              <a:xfrm>
                <a:off x="7513274" y="1464713"/>
                <a:ext cx="259126" cy="1545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4" name="Line 144"/>
              <p:cNvSpPr>
                <a:spLocks noChangeShapeType="1"/>
              </p:cNvSpPr>
              <p:nvPr/>
            </p:nvSpPr>
            <p:spPr bwMode="auto">
              <a:xfrm flipV="1">
                <a:off x="7540116" y="2362199"/>
                <a:ext cx="232284" cy="2784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5" name="Line 144"/>
              <p:cNvSpPr>
                <a:spLocks noChangeShapeType="1"/>
              </p:cNvSpPr>
              <p:nvPr/>
            </p:nvSpPr>
            <p:spPr bwMode="auto">
              <a:xfrm flipV="1">
                <a:off x="7521066" y="2152649"/>
                <a:ext cx="251334" cy="202236"/>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6" name="Line 149"/>
              <p:cNvSpPr>
                <a:spLocks noChangeShapeType="1"/>
              </p:cNvSpPr>
              <p:nvPr/>
            </p:nvSpPr>
            <p:spPr bwMode="auto">
              <a:xfrm>
                <a:off x="8001000" y="2343150"/>
                <a:ext cx="247650" cy="3048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7" name="Line 149"/>
              <p:cNvSpPr>
                <a:spLocks noChangeShapeType="1"/>
              </p:cNvSpPr>
              <p:nvPr/>
            </p:nvSpPr>
            <p:spPr bwMode="auto">
              <a:xfrm>
                <a:off x="8001000" y="2533650"/>
                <a:ext cx="228600" cy="4000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8" name="Line 146"/>
              <p:cNvSpPr>
                <a:spLocks noChangeShapeType="1"/>
              </p:cNvSpPr>
              <p:nvPr/>
            </p:nvSpPr>
            <p:spPr bwMode="auto">
              <a:xfrm flipV="1">
                <a:off x="8001000" y="1219198"/>
                <a:ext cx="190500" cy="209551"/>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89" name="Line 146"/>
              <p:cNvSpPr>
                <a:spLocks noChangeShapeType="1"/>
              </p:cNvSpPr>
              <p:nvPr/>
            </p:nvSpPr>
            <p:spPr bwMode="auto">
              <a:xfrm flipV="1">
                <a:off x="8020050" y="895350"/>
                <a:ext cx="171450" cy="2857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53" name="组合 502"/>
            <p:cNvGrpSpPr>
              <a:grpSpLocks/>
            </p:cNvGrpSpPr>
            <p:nvPr/>
          </p:nvGrpSpPr>
          <p:grpSpPr bwMode="auto">
            <a:xfrm>
              <a:off x="10506782" y="752139"/>
              <a:ext cx="161218" cy="2333961"/>
              <a:chOff x="10506782" y="790239"/>
              <a:chExt cx="129931" cy="2105361"/>
            </a:xfrm>
          </p:grpSpPr>
          <p:sp>
            <p:nvSpPr>
              <p:cNvPr id="59465" name="Rectangle 179"/>
              <p:cNvSpPr>
                <a:spLocks noChangeArrowheads="1"/>
              </p:cNvSpPr>
              <p:nvPr/>
            </p:nvSpPr>
            <p:spPr bwMode="auto">
              <a:xfrm>
                <a:off x="10513595" y="790239"/>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6" name="Rectangle 180"/>
              <p:cNvSpPr>
                <a:spLocks noChangeArrowheads="1"/>
              </p:cNvSpPr>
              <p:nvPr/>
            </p:nvSpPr>
            <p:spPr bwMode="auto">
              <a:xfrm>
                <a:off x="10513595" y="1086195"/>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7" name="Rectangle 181"/>
              <p:cNvSpPr>
                <a:spLocks noChangeArrowheads="1"/>
              </p:cNvSpPr>
              <p:nvPr/>
            </p:nvSpPr>
            <p:spPr bwMode="auto">
              <a:xfrm>
                <a:off x="10513595" y="1368058"/>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8" name="Rectangle 182"/>
              <p:cNvSpPr>
                <a:spLocks noChangeArrowheads="1"/>
              </p:cNvSpPr>
              <p:nvPr/>
            </p:nvSpPr>
            <p:spPr bwMode="auto">
              <a:xfrm>
                <a:off x="10513595" y="1664015"/>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9" name="Rectangle 179"/>
              <p:cNvSpPr>
                <a:spLocks noChangeArrowheads="1"/>
              </p:cNvSpPr>
              <p:nvPr/>
            </p:nvSpPr>
            <p:spPr bwMode="auto">
              <a:xfrm>
                <a:off x="10506782" y="1897334"/>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0" name="Rectangle 180"/>
              <p:cNvSpPr>
                <a:spLocks noChangeArrowheads="1"/>
              </p:cNvSpPr>
              <p:nvPr/>
            </p:nvSpPr>
            <p:spPr bwMode="auto">
              <a:xfrm>
                <a:off x="10506782" y="2193291"/>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1" name="Rectangle 181"/>
              <p:cNvSpPr>
                <a:spLocks noChangeArrowheads="1"/>
              </p:cNvSpPr>
              <p:nvPr/>
            </p:nvSpPr>
            <p:spPr bwMode="auto">
              <a:xfrm>
                <a:off x="10506782" y="2475154"/>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72" name="Rectangle 182"/>
              <p:cNvSpPr>
                <a:spLocks noChangeArrowheads="1"/>
              </p:cNvSpPr>
              <p:nvPr/>
            </p:nvSpPr>
            <p:spPr bwMode="auto">
              <a:xfrm>
                <a:off x="10506782" y="2771111"/>
                <a:ext cx="123118" cy="124489"/>
              </a:xfrm>
              <a:prstGeom prst="rect">
                <a:avLst/>
              </a:prstGeom>
              <a:solidFill>
                <a:schemeClr val="bg2"/>
              </a:solidFill>
              <a:ln w="12700" algn="ctr">
                <a:solidFill>
                  <a:schemeClr val="bg2"/>
                </a:solidFill>
                <a:miter lim="800000"/>
                <a:headEnd/>
                <a:tailEnd/>
              </a:ln>
            </p:spPr>
            <p:txBody>
              <a:bodyPr wrap="none"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54" name="组合 525"/>
            <p:cNvGrpSpPr>
              <a:grpSpLocks/>
            </p:cNvGrpSpPr>
            <p:nvPr/>
          </p:nvGrpSpPr>
          <p:grpSpPr bwMode="auto">
            <a:xfrm>
              <a:off x="10180629" y="541698"/>
              <a:ext cx="328835" cy="2534877"/>
              <a:chOff x="10180629" y="541698"/>
              <a:chExt cx="328835" cy="4764782"/>
            </a:xfrm>
          </p:grpSpPr>
          <p:grpSp>
            <p:nvGrpSpPr>
              <p:cNvPr id="59655" name="Group 155"/>
              <p:cNvGrpSpPr>
                <a:grpSpLocks/>
              </p:cNvGrpSpPr>
              <p:nvPr/>
            </p:nvGrpSpPr>
            <p:grpSpPr bwMode="auto">
              <a:xfrm>
                <a:off x="10180629" y="541698"/>
                <a:ext cx="309785" cy="2316857"/>
                <a:chOff x="4239" y="1206"/>
                <a:chExt cx="246" cy="633"/>
              </a:xfrm>
            </p:grpSpPr>
            <p:grpSp>
              <p:nvGrpSpPr>
                <p:cNvPr id="59668" name="Group 156"/>
                <p:cNvGrpSpPr>
                  <a:grpSpLocks/>
                </p:cNvGrpSpPr>
                <p:nvPr/>
              </p:nvGrpSpPr>
              <p:grpSpPr bwMode="auto">
                <a:xfrm>
                  <a:off x="4239" y="1206"/>
                  <a:ext cx="82" cy="632"/>
                  <a:chOff x="3198" y="1296"/>
                  <a:chExt cx="82" cy="632"/>
                </a:xfrm>
              </p:grpSpPr>
              <p:grpSp>
                <p:nvGrpSpPr>
                  <p:cNvPr id="59669" name="Group 157"/>
                  <p:cNvGrpSpPr>
                    <a:grpSpLocks/>
                  </p:cNvGrpSpPr>
                  <p:nvPr/>
                </p:nvGrpSpPr>
                <p:grpSpPr bwMode="auto">
                  <a:xfrm>
                    <a:off x="3198" y="1296"/>
                    <a:ext cx="82" cy="136"/>
                    <a:chOff x="3697" y="1689"/>
                    <a:chExt cx="281" cy="457"/>
                  </a:xfrm>
                </p:grpSpPr>
                <p:sp>
                  <p:nvSpPr>
                    <p:cNvPr id="59462" name="Line 158"/>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3" name="Line 159"/>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4" name="Line 160"/>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0" name="Group 161"/>
                  <p:cNvGrpSpPr>
                    <a:grpSpLocks/>
                  </p:cNvGrpSpPr>
                  <p:nvPr/>
                </p:nvGrpSpPr>
                <p:grpSpPr bwMode="auto">
                  <a:xfrm>
                    <a:off x="3198" y="1464"/>
                    <a:ext cx="82" cy="136"/>
                    <a:chOff x="3697" y="1689"/>
                    <a:chExt cx="281" cy="457"/>
                  </a:xfrm>
                </p:grpSpPr>
                <p:sp>
                  <p:nvSpPr>
                    <p:cNvPr id="59459" name="Line 162"/>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0" name="Line 163"/>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61" name="Line 164"/>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1" name="Group 165"/>
                  <p:cNvGrpSpPr>
                    <a:grpSpLocks/>
                  </p:cNvGrpSpPr>
                  <p:nvPr/>
                </p:nvGrpSpPr>
                <p:grpSpPr bwMode="auto">
                  <a:xfrm>
                    <a:off x="3198" y="1630"/>
                    <a:ext cx="82" cy="136"/>
                    <a:chOff x="3697" y="1689"/>
                    <a:chExt cx="281" cy="457"/>
                  </a:xfrm>
                </p:grpSpPr>
                <p:sp>
                  <p:nvSpPr>
                    <p:cNvPr id="59456" name="Line 166"/>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57" name="Line 167"/>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58" name="Line 168"/>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2" name="Group 169"/>
                  <p:cNvGrpSpPr>
                    <a:grpSpLocks/>
                  </p:cNvGrpSpPr>
                  <p:nvPr/>
                </p:nvGrpSpPr>
                <p:grpSpPr bwMode="auto">
                  <a:xfrm>
                    <a:off x="3198" y="1792"/>
                    <a:ext cx="82" cy="136"/>
                    <a:chOff x="3697" y="1689"/>
                    <a:chExt cx="281" cy="457"/>
                  </a:xfrm>
                </p:grpSpPr>
                <p:sp>
                  <p:nvSpPr>
                    <p:cNvPr id="59453" name="Line 170"/>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54" name="Line 171"/>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55" name="Line 172"/>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445" name="Line 173"/>
                <p:cNvSpPr>
                  <a:spLocks noChangeShapeType="1"/>
                </p:cNvSpPr>
                <p:nvPr/>
              </p:nvSpPr>
              <p:spPr bwMode="auto">
                <a:xfrm>
                  <a:off x="4293" y="134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6" name="Line 174"/>
                <p:cNvSpPr>
                  <a:spLocks noChangeShapeType="1"/>
                </p:cNvSpPr>
                <p:nvPr/>
              </p:nvSpPr>
              <p:spPr bwMode="auto">
                <a:xfrm>
                  <a:off x="4299" y="1506"/>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7" name="Line 175"/>
                <p:cNvSpPr>
                  <a:spLocks noChangeShapeType="1"/>
                </p:cNvSpPr>
                <p:nvPr/>
              </p:nvSpPr>
              <p:spPr bwMode="auto">
                <a:xfrm>
                  <a:off x="4293" y="167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8" name="Line 176"/>
                <p:cNvSpPr>
                  <a:spLocks noChangeShapeType="1"/>
                </p:cNvSpPr>
                <p:nvPr/>
              </p:nvSpPr>
              <p:spPr bwMode="auto">
                <a:xfrm>
                  <a:off x="4293" y="1839"/>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3" name="Group 155"/>
              <p:cNvGrpSpPr>
                <a:grpSpLocks/>
              </p:cNvGrpSpPr>
              <p:nvPr/>
            </p:nvGrpSpPr>
            <p:grpSpPr bwMode="auto">
              <a:xfrm>
                <a:off x="10199679" y="2989623"/>
                <a:ext cx="309785" cy="2316857"/>
                <a:chOff x="4239" y="1206"/>
                <a:chExt cx="246" cy="633"/>
              </a:xfrm>
            </p:grpSpPr>
            <p:grpSp>
              <p:nvGrpSpPr>
                <p:cNvPr id="59674" name="Group 156"/>
                <p:cNvGrpSpPr>
                  <a:grpSpLocks/>
                </p:cNvGrpSpPr>
                <p:nvPr/>
              </p:nvGrpSpPr>
              <p:grpSpPr bwMode="auto">
                <a:xfrm>
                  <a:off x="4239" y="1206"/>
                  <a:ext cx="82" cy="632"/>
                  <a:chOff x="3198" y="1296"/>
                  <a:chExt cx="82" cy="632"/>
                </a:xfrm>
              </p:grpSpPr>
              <p:grpSp>
                <p:nvGrpSpPr>
                  <p:cNvPr id="59675" name="Group 157"/>
                  <p:cNvGrpSpPr>
                    <a:grpSpLocks/>
                  </p:cNvGrpSpPr>
                  <p:nvPr/>
                </p:nvGrpSpPr>
                <p:grpSpPr bwMode="auto">
                  <a:xfrm>
                    <a:off x="3198" y="1296"/>
                    <a:ext cx="82" cy="136"/>
                    <a:chOff x="3697" y="1689"/>
                    <a:chExt cx="281" cy="457"/>
                  </a:xfrm>
                </p:grpSpPr>
                <p:sp>
                  <p:nvSpPr>
                    <p:cNvPr id="59441" name="Line 158"/>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2" name="Line 159"/>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3" name="Line 160"/>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6" name="Group 161"/>
                  <p:cNvGrpSpPr>
                    <a:grpSpLocks/>
                  </p:cNvGrpSpPr>
                  <p:nvPr/>
                </p:nvGrpSpPr>
                <p:grpSpPr bwMode="auto">
                  <a:xfrm>
                    <a:off x="3198" y="1464"/>
                    <a:ext cx="82" cy="136"/>
                    <a:chOff x="3697" y="1689"/>
                    <a:chExt cx="281" cy="457"/>
                  </a:xfrm>
                </p:grpSpPr>
                <p:sp>
                  <p:nvSpPr>
                    <p:cNvPr id="59438" name="Line 162"/>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39" name="Line 163"/>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40" name="Line 164"/>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7" name="Group 165"/>
                  <p:cNvGrpSpPr>
                    <a:grpSpLocks/>
                  </p:cNvGrpSpPr>
                  <p:nvPr/>
                </p:nvGrpSpPr>
                <p:grpSpPr bwMode="auto">
                  <a:xfrm>
                    <a:off x="3198" y="1630"/>
                    <a:ext cx="82" cy="136"/>
                    <a:chOff x="3697" y="1689"/>
                    <a:chExt cx="281" cy="457"/>
                  </a:xfrm>
                </p:grpSpPr>
                <p:sp>
                  <p:nvSpPr>
                    <p:cNvPr id="59435" name="Line 166"/>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36" name="Line 167"/>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37" name="Line 168"/>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nvGrpSpPr>
                  <p:cNvPr id="59678" name="Group 169"/>
                  <p:cNvGrpSpPr>
                    <a:grpSpLocks/>
                  </p:cNvGrpSpPr>
                  <p:nvPr/>
                </p:nvGrpSpPr>
                <p:grpSpPr bwMode="auto">
                  <a:xfrm>
                    <a:off x="3198" y="1792"/>
                    <a:ext cx="82" cy="136"/>
                    <a:chOff x="3697" y="1689"/>
                    <a:chExt cx="281" cy="457"/>
                  </a:xfrm>
                </p:grpSpPr>
                <p:sp>
                  <p:nvSpPr>
                    <p:cNvPr id="59432" name="Line 170"/>
                    <p:cNvSpPr>
                      <a:spLocks noChangeShapeType="1"/>
                    </p:cNvSpPr>
                    <p:nvPr/>
                  </p:nvSpPr>
                  <p:spPr bwMode="auto">
                    <a:xfrm>
                      <a:off x="3697" y="1702"/>
                      <a:ext cx="133" cy="216"/>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33" name="Line 171"/>
                    <p:cNvSpPr>
                      <a:spLocks noChangeShapeType="1"/>
                    </p:cNvSpPr>
                    <p:nvPr/>
                  </p:nvSpPr>
                  <p:spPr bwMode="auto">
                    <a:xfrm flipV="1">
                      <a:off x="3847" y="1689"/>
                      <a:ext cx="131" cy="229"/>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34" name="Line 172"/>
                    <p:cNvSpPr>
                      <a:spLocks noChangeShapeType="1"/>
                    </p:cNvSpPr>
                    <p:nvPr/>
                  </p:nvSpPr>
                  <p:spPr bwMode="auto">
                    <a:xfrm flipH="1">
                      <a:off x="3835" y="1695"/>
                      <a:ext cx="0" cy="451"/>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sp>
              <p:nvSpPr>
                <p:cNvPr id="59424" name="Line 173"/>
                <p:cNvSpPr>
                  <a:spLocks noChangeShapeType="1"/>
                </p:cNvSpPr>
                <p:nvPr/>
              </p:nvSpPr>
              <p:spPr bwMode="auto">
                <a:xfrm>
                  <a:off x="4293" y="134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25" name="Line 174"/>
                <p:cNvSpPr>
                  <a:spLocks noChangeShapeType="1"/>
                </p:cNvSpPr>
                <p:nvPr/>
              </p:nvSpPr>
              <p:spPr bwMode="auto">
                <a:xfrm>
                  <a:off x="4299" y="1506"/>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26" name="Line 175"/>
                <p:cNvSpPr>
                  <a:spLocks noChangeShapeType="1"/>
                </p:cNvSpPr>
                <p:nvPr/>
              </p:nvSpPr>
              <p:spPr bwMode="auto">
                <a:xfrm>
                  <a:off x="4293" y="1674"/>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27" name="Line 176"/>
                <p:cNvSpPr>
                  <a:spLocks noChangeShapeType="1"/>
                </p:cNvSpPr>
                <p:nvPr/>
              </p:nvSpPr>
              <p:spPr bwMode="auto">
                <a:xfrm>
                  <a:off x="4293" y="1839"/>
                  <a:ext cx="186"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grpSp>
        </p:grpSp>
        <p:grpSp>
          <p:nvGrpSpPr>
            <p:cNvPr id="59679" name="组合 547"/>
            <p:cNvGrpSpPr>
              <a:grpSpLocks/>
            </p:cNvGrpSpPr>
            <p:nvPr/>
          </p:nvGrpSpPr>
          <p:grpSpPr bwMode="auto">
            <a:xfrm>
              <a:off x="11433284" y="786164"/>
              <a:ext cx="225315" cy="2271361"/>
              <a:chOff x="7394668" y="1271939"/>
              <a:chExt cx="207675" cy="3010381"/>
            </a:xfrm>
          </p:grpSpPr>
          <p:grpSp>
            <p:nvGrpSpPr>
              <p:cNvPr id="224" name="Group 132"/>
              <p:cNvGrpSpPr>
                <a:grpSpLocks/>
              </p:cNvGrpSpPr>
              <p:nvPr/>
            </p:nvGrpSpPr>
            <p:grpSpPr bwMode="auto">
              <a:xfrm>
                <a:off x="7394668" y="1271963"/>
                <a:ext cx="196104" cy="1429235"/>
                <a:chOff x="2922" y="2611"/>
                <a:chExt cx="151" cy="425"/>
              </a:xfrm>
            </p:grpSpPr>
            <p:sp>
              <p:nvSpPr>
                <p:cNvPr id="554" name="Rectangle 133"/>
                <p:cNvSpPr>
                  <a:spLocks noChangeArrowheads="1"/>
                </p:cNvSpPr>
                <p:nvPr/>
              </p:nvSpPr>
              <p:spPr bwMode="auto">
                <a:xfrm>
                  <a:off x="2922" y="2611"/>
                  <a:ext cx="151" cy="53"/>
                </a:xfrm>
                <a:prstGeom prst="rect">
                  <a:avLst/>
                </a:prstGeom>
                <a:solidFill>
                  <a:srgbClr val="FF00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5" name="Rectangle 134"/>
                <p:cNvSpPr>
                  <a:spLocks noChangeArrowheads="1"/>
                </p:cNvSpPr>
                <p:nvPr/>
              </p:nvSpPr>
              <p:spPr bwMode="auto">
                <a:xfrm>
                  <a:off x="2922" y="2737"/>
                  <a:ext cx="151" cy="53"/>
                </a:xfrm>
                <a:prstGeom prst="rect">
                  <a:avLst/>
                </a:prstGeom>
                <a:solidFill>
                  <a:srgbClr val="0000FF"/>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6" name="Rectangle 135"/>
                <p:cNvSpPr>
                  <a:spLocks noChangeArrowheads="1"/>
                </p:cNvSpPr>
                <p:nvPr/>
              </p:nvSpPr>
              <p:spPr bwMode="auto">
                <a:xfrm>
                  <a:off x="2922" y="2857"/>
                  <a:ext cx="151" cy="53"/>
                </a:xfrm>
                <a:prstGeom prst="rect">
                  <a:avLst/>
                </a:prstGeom>
                <a:solidFill>
                  <a:srgbClr val="99FF33"/>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7" name="Rectangle 136"/>
                <p:cNvSpPr>
                  <a:spLocks noChangeArrowheads="1"/>
                </p:cNvSpPr>
                <p:nvPr/>
              </p:nvSpPr>
              <p:spPr bwMode="auto">
                <a:xfrm>
                  <a:off x="2922" y="2982"/>
                  <a:ext cx="151" cy="53"/>
                </a:xfrm>
                <a:prstGeom prst="rect">
                  <a:avLst/>
                </a:prstGeom>
                <a:solidFill>
                  <a:srgbClr val="CCFFFF"/>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sp>
            <p:nvSpPr>
              <p:cNvPr id="550" name="Rectangle 133"/>
              <p:cNvSpPr>
                <a:spLocks noChangeArrowheads="1"/>
              </p:cNvSpPr>
              <p:nvPr/>
            </p:nvSpPr>
            <p:spPr bwMode="auto">
              <a:xfrm>
                <a:off x="7406668" y="2853693"/>
                <a:ext cx="196139" cy="176737"/>
              </a:xfrm>
              <a:prstGeom prst="rect">
                <a:avLst/>
              </a:prstGeom>
              <a:solidFill>
                <a:srgbClr val="0070C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1" name="Rectangle 134"/>
              <p:cNvSpPr>
                <a:spLocks noChangeArrowheads="1"/>
              </p:cNvSpPr>
              <p:nvPr/>
            </p:nvSpPr>
            <p:spPr bwMode="auto">
              <a:xfrm>
                <a:off x="7406668" y="3276600"/>
                <a:ext cx="196139" cy="178842"/>
              </a:xfrm>
              <a:prstGeom prst="rect">
                <a:avLst/>
              </a:prstGeom>
              <a:solidFill>
                <a:srgbClr val="99FF33"/>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2" name="Rectangle 135"/>
              <p:cNvSpPr>
                <a:spLocks noChangeArrowheads="1"/>
              </p:cNvSpPr>
              <p:nvPr/>
            </p:nvSpPr>
            <p:spPr bwMode="auto">
              <a:xfrm>
                <a:off x="7406668" y="3680571"/>
                <a:ext cx="196139" cy="178842"/>
              </a:xfrm>
              <a:prstGeom prst="rect">
                <a:avLst/>
              </a:prstGeom>
              <a:solidFill>
                <a:srgbClr val="FFFF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sp>
            <p:nvSpPr>
              <p:cNvPr id="553" name="Rectangle 136"/>
              <p:cNvSpPr>
                <a:spLocks noChangeArrowheads="1"/>
              </p:cNvSpPr>
              <p:nvPr/>
            </p:nvSpPr>
            <p:spPr bwMode="auto">
              <a:xfrm>
                <a:off x="7406668" y="4103479"/>
                <a:ext cx="196139" cy="178841"/>
              </a:xfrm>
              <a:prstGeom prst="rect">
                <a:avLst/>
              </a:prstGeom>
              <a:solidFill>
                <a:srgbClr val="FFC000"/>
              </a:solidFill>
              <a:ln w="12700" algn="ctr">
                <a:solidFill>
                  <a:srgbClr val="FFC000"/>
                </a:solid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zh-CN" altLang="en-US" sz="1500" b="1" dirty="0">
                  <a:solidFill>
                    <a:srgbClr val="000000"/>
                  </a:solidFill>
                  <a:latin typeface="Arial" pitchFamily="34" charset="0"/>
                  <a:ea typeface="宋体" pitchFamily="2" charset="-122"/>
                </a:endParaRPr>
              </a:p>
            </p:txBody>
          </p:sp>
        </p:grpSp>
      </p:grpSp>
      <p:sp>
        <p:nvSpPr>
          <p:cNvPr id="59400" name="Freeform 305"/>
          <p:cNvSpPr>
            <a:spLocks/>
          </p:cNvSpPr>
          <p:nvPr/>
        </p:nvSpPr>
        <p:spPr bwMode="auto">
          <a:xfrm rot="3490846" flipH="1">
            <a:off x="6977791" y="2470206"/>
            <a:ext cx="247651" cy="504694"/>
          </a:xfrm>
          <a:custGeom>
            <a:avLst/>
            <a:gdLst>
              <a:gd name="T0" fmla="*/ 3208682 w 138"/>
              <a:gd name="T1" fmla="*/ 165536008 h 939"/>
              <a:gd name="T2" fmla="*/ 3208682 w 138"/>
              <a:gd name="T3" fmla="*/ 75570710 h 939"/>
              <a:gd name="T4" fmla="*/ 3208682 w 138"/>
              <a:gd name="T5" fmla="*/ 80197107 h 939"/>
              <a:gd name="T6" fmla="*/ 0 w 138"/>
              <a:gd name="T7" fmla="*/ 0 h 939"/>
              <a:gd name="T8" fmla="*/ 3208682 w 138"/>
              <a:gd name="T9" fmla="*/ 90993227 h 939"/>
              <a:gd name="T10" fmla="*/ 3208682 w 138"/>
              <a:gd name="T11" fmla="*/ 85852149 h 939"/>
              <a:gd name="T12" fmla="*/ 3208682 w 138"/>
              <a:gd name="T13" fmla="*/ 165536008 h 939"/>
              <a:gd name="T14" fmla="*/ 0 60000 65536"/>
              <a:gd name="T15" fmla="*/ 0 60000 65536"/>
              <a:gd name="T16" fmla="*/ 0 60000 65536"/>
              <a:gd name="T17" fmla="*/ 0 60000 65536"/>
              <a:gd name="T18" fmla="*/ 0 60000 65536"/>
              <a:gd name="T19" fmla="*/ 0 60000 65536"/>
              <a:gd name="T20" fmla="*/ 0 60000 65536"/>
              <a:gd name="T21" fmla="*/ 0 w 138"/>
              <a:gd name="T22" fmla="*/ 0 h 939"/>
              <a:gd name="T23" fmla="*/ 138 w 138"/>
              <a:gd name="T24" fmla="*/ 939 h 9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39">
                <a:moveTo>
                  <a:pt x="138" y="939"/>
                </a:moveTo>
                <a:lnTo>
                  <a:pt x="13" y="425"/>
                </a:lnTo>
                <a:lnTo>
                  <a:pt x="87" y="453"/>
                </a:lnTo>
                <a:lnTo>
                  <a:pt x="0" y="0"/>
                </a:lnTo>
                <a:lnTo>
                  <a:pt x="126" y="513"/>
                </a:lnTo>
                <a:lnTo>
                  <a:pt x="52" y="486"/>
                </a:lnTo>
                <a:lnTo>
                  <a:pt x="138" y="939"/>
                </a:lnTo>
                <a:close/>
              </a:path>
            </a:pathLst>
          </a:custGeom>
          <a:gradFill rotWithShape="1">
            <a:gsLst>
              <a:gs pos="0">
                <a:srgbClr val="FF6600"/>
              </a:gs>
              <a:gs pos="100000">
                <a:srgbClr val="100600"/>
              </a:gs>
            </a:gsLst>
            <a:lin ang="18900000" scaled="1"/>
          </a:gradFill>
          <a:ln w="3175" cap="rnd">
            <a:noFill/>
            <a:round/>
            <a:headEnd/>
            <a:tailEnd/>
          </a:ln>
        </p:spPr>
        <p:txBody>
          <a:bodyPr lIns="68542" tIns="34271" rIns="68542" bIns="34271"/>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01" name="Freeform 305"/>
          <p:cNvSpPr>
            <a:spLocks/>
          </p:cNvSpPr>
          <p:nvPr/>
        </p:nvSpPr>
        <p:spPr bwMode="auto">
          <a:xfrm rot="3490846" flipH="1">
            <a:off x="7053971" y="5530906"/>
            <a:ext cx="247651" cy="504694"/>
          </a:xfrm>
          <a:custGeom>
            <a:avLst/>
            <a:gdLst>
              <a:gd name="T0" fmla="*/ 3208682 w 138"/>
              <a:gd name="T1" fmla="*/ 165536008 h 939"/>
              <a:gd name="T2" fmla="*/ 3208682 w 138"/>
              <a:gd name="T3" fmla="*/ 75570710 h 939"/>
              <a:gd name="T4" fmla="*/ 3208682 w 138"/>
              <a:gd name="T5" fmla="*/ 80197107 h 939"/>
              <a:gd name="T6" fmla="*/ 0 w 138"/>
              <a:gd name="T7" fmla="*/ 0 h 939"/>
              <a:gd name="T8" fmla="*/ 3208682 w 138"/>
              <a:gd name="T9" fmla="*/ 90993227 h 939"/>
              <a:gd name="T10" fmla="*/ 3208682 w 138"/>
              <a:gd name="T11" fmla="*/ 85852149 h 939"/>
              <a:gd name="T12" fmla="*/ 3208682 w 138"/>
              <a:gd name="T13" fmla="*/ 165536008 h 939"/>
              <a:gd name="T14" fmla="*/ 0 60000 65536"/>
              <a:gd name="T15" fmla="*/ 0 60000 65536"/>
              <a:gd name="T16" fmla="*/ 0 60000 65536"/>
              <a:gd name="T17" fmla="*/ 0 60000 65536"/>
              <a:gd name="T18" fmla="*/ 0 60000 65536"/>
              <a:gd name="T19" fmla="*/ 0 60000 65536"/>
              <a:gd name="T20" fmla="*/ 0 60000 65536"/>
              <a:gd name="T21" fmla="*/ 0 w 138"/>
              <a:gd name="T22" fmla="*/ 0 h 939"/>
              <a:gd name="T23" fmla="*/ 138 w 138"/>
              <a:gd name="T24" fmla="*/ 939 h 9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939">
                <a:moveTo>
                  <a:pt x="138" y="939"/>
                </a:moveTo>
                <a:lnTo>
                  <a:pt x="13" y="425"/>
                </a:lnTo>
                <a:lnTo>
                  <a:pt x="87" y="453"/>
                </a:lnTo>
                <a:lnTo>
                  <a:pt x="0" y="0"/>
                </a:lnTo>
                <a:lnTo>
                  <a:pt x="126" y="513"/>
                </a:lnTo>
                <a:lnTo>
                  <a:pt x="52" y="486"/>
                </a:lnTo>
                <a:lnTo>
                  <a:pt x="138" y="939"/>
                </a:lnTo>
                <a:close/>
              </a:path>
            </a:pathLst>
          </a:custGeom>
          <a:gradFill rotWithShape="1">
            <a:gsLst>
              <a:gs pos="0">
                <a:srgbClr val="FF6600"/>
              </a:gs>
              <a:gs pos="100000">
                <a:srgbClr val="100600"/>
              </a:gs>
            </a:gsLst>
            <a:lin ang="18900000" scaled="1"/>
          </a:gradFill>
          <a:ln w="3175" cap="rnd">
            <a:noFill/>
            <a:round/>
            <a:headEnd/>
            <a:tailEnd/>
          </a:ln>
        </p:spPr>
        <p:txBody>
          <a:bodyPr lIns="68542" tIns="34271" rIns="68542" bIns="34271"/>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9402" name="AutoShape 7"/>
          <p:cNvSpPr>
            <a:spLocks noChangeArrowheads="1"/>
          </p:cNvSpPr>
          <p:nvPr/>
        </p:nvSpPr>
        <p:spPr bwMode="auto">
          <a:xfrm>
            <a:off x="5299474" y="1233478"/>
            <a:ext cx="3462626" cy="2997200"/>
          </a:xfrm>
          <a:prstGeom prst="roundRect">
            <a:avLst>
              <a:gd name="adj" fmla="val 9352"/>
            </a:avLst>
          </a:prstGeom>
          <a:noFill/>
          <a:ln w="12700" algn="ctr">
            <a:solidFill>
              <a:schemeClr val="bg2"/>
            </a:solidFill>
            <a:round/>
            <a:headEnd/>
            <a:tailEnd/>
          </a:ln>
        </p:spPr>
        <p:txBody>
          <a:bodyPr wrap="none" lIns="68542" tIns="34271" rIns="68542" bIns="34271"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62" name="AutoShape 427"/>
          <p:cNvSpPr>
            <a:spLocks noChangeArrowheads="1"/>
          </p:cNvSpPr>
          <p:nvPr/>
        </p:nvSpPr>
        <p:spPr bwMode="auto">
          <a:xfrm>
            <a:off x="5286380" y="1143000"/>
            <a:ext cx="3475720" cy="268287"/>
          </a:xfrm>
          <a:prstGeom prst="roundRect">
            <a:avLst>
              <a:gd name="adj" fmla="val 9352"/>
            </a:avLst>
          </a:prstGeom>
          <a:solidFill>
            <a:schemeClr val="accent3">
              <a:lumMod val="65000"/>
            </a:schemeClr>
          </a:solidFill>
          <a:ln w="12700" algn="ctr">
            <a:solidFill>
              <a:schemeClr val="bg2"/>
            </a:solidFill>
            <a:round/>
            <a:headEnd/>
            <a:tailEnd/>
          </a:ln>
          <a:effectLst/>
        </p:spPr>
        <p:txBody>
          <a:bodyPr wrap="none" lIns="68542" tIns="34271" rIns="68542" bIns="34271" anchor="ctr"/>
          <a:lstStyle/>
          <a:p>
            <a:pPr marL="202295" indent="-202295" algn="ctr" fontAlgn="base">
              <a:spcBef>
                <a:spcPct val="0"/>
              </a:spcBef>
              <a:spcAft>
                <a:spcPct val="0"/>
              </a:spcAft>
              <a:defRPr/>
            </a:pPr>
            <a:r>
              <a:rPr lang="en-US" sz="1300" dirty="0">
                <a:solidFill>
                  <a:srgbClr val="FFFFFF"/>
                </a:solidFill>
                <a:ea typeface="宋体" pitchFamily="2" charset="-122"/>
              </a:rPr>
              <a:t>DL 8x8 </a:t>
            </a:r>
            <a:r>
              <a:rPr lang="en-US" altLang="zh-CN" sz="1300" dirty="0">
                <a:solidFill>
                  <a:srgbClr val="FFFFFF"/>
                </a:solidFill>
                <a:ea typeface="宋体" pitchFamily="2" charset="-122"/>
              </a:rPr>
              <a:t>MIMO</a:t>
            </a:r>
            <a:endParaRPr lang="en-US" sz="1300" dirty="0">
              <a:solidFill>
                <a:srgbClr val="FFFFFF"/>
              </a:solidFill>
              <a:ea typeface="宋体" pitchFamily="2" charset="-122"/>
            </a:endParaRPr>
          </a:p>
        </p:txBody>
      </p:sp>
      <p:sp>
        <p:nvSpPr>
          <p:cNvPr id="59404" name="AutoShape 7"/>
          <p:cNvSpPr>
            <a:spLocks noChangeArrowheads="1"/>
          </p:cNvSpPr>
          <p:nvPr/>
        </p:nvSpPr>
        <p:spPr bwMode="auto">
          <a:xfrm>
            <a:off x="5337564" y="4548184"/>
            <a:ext cx="3462626" cy="2197100"/>
          </a:xfrm>
          <a:prstGeom prst="roundRect">
            <a:avLst>
              <a:gd name="adj" fmla="val 9352"/>
            </a:avLst>
          </a:prstGeom>
          <a:noFill/>
          <a:ln w="12700" algn="ctr">
            <a:solidFill>
              <a:schemeClr val="bg2"/>
            </a:solidFill>
            <a:round/>
            <a:headEnd/>
            <a:tailEnd/>
          </a:ln>
        </p:spPr>
        <p:txBody>
          <a:bodyPr wrap="none" lIns="68542" tIns="34271" rIns="68542" bIns="34271" anchor="ctr"/>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565" name="AutoShape 427"/>
          <p:cNvSpPr>
            <a:spLocks noChangeArrowheads="1"/>
          </p:cNvSpPr>
          <p:nvPr/>
        </p:nvSpPr>
        <p:spPr bwMode="auto">
          <a:xfrm>
            <a:off x="5324470" y="4406894"/>
            <a:ext cx="3475720" cy="306387"/>
          </a:xfrm>
          <a:prstGeom prst="roundRect">
            <a:avLst>
              <a:gd name="adj" fmla="val 9352"/>
            </a:avLst>
          </a:prstGeom>
          <a:solidFill>
            <a:schemeClr val="accent3">
              <a:lumMod val="65000"/>
            </a:schemeClr>
          </a:solidFill>
          <a:ln w="12700" algn="ctr">
            <a:solidFill>
              <a:schemeClr val="bg2"/>
            </a:solidFill>
            <a:round/>
            <a:headEnd/>
            <a:tailEnd/>
          </a:ln>
          <a:effectLst/>
        </p:spPr>
        <p:txBody>
          <a:bodyPr wrap="none" lIns="68542" tIns="34271" rIns="68542" bIns="34271" anchor="ctr"/>
          <a:lstStyle/>
          <a:p>
            <a:pPr marL="202295" indent="-202295" algn="ctr" fontAlgn="base">
              <a:spcBef>
                <a:spcPct val="0"/>
              </a:spcBef>
              <a:spcAft>
                <a:spcPct val="0"/>
              </a:spcAft>
              <a:defRPr/>
            </a:pPr>
            <a:r>
              <a:rPr lang="en-US" sz="1300" dirty="0">
                <a:solidFill>
                  <a:srgbClr val="FFFFFF"/>
                </a:solidFill>
                <a:ea typeface="宋体" pitchFamily="2" charset="-122"/>
              </a:rPr>
              <a:t>UL 4x4 </a:t>
            </a:r>
            <a:r>
              <a:rPr lang="en-US" altLang="zh-CN" sz="1300" dirty="0">
                <a:solidFill>
                  <a:srgbClr val="FFFFFF"/>
                </a:solidFill>
                <a:ea typeface="宋体" pitchFamily="2" charset="-122"/>
              </a:rPr>
              <a:t>MIMO</a:t>
            </a:r>
            <a:endParaRPr lang="en-US" sz="1300" dirty="0">
              <a:solidFill>
                <a:srgbClr val="FFFFFF"/>
              </a:solidFill>
              <a:ea typeface="宋体" pitchFamily="2"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body" idx="1"/>
          </p:nvPr>
        </p:nvSpPr>
        <p:spPr>
          <a:xfrm>
            <a:off x="17051" y="1295400"/>
            <a:ext cx="5515074" cy="4941888"/>
          </a:xfrm>
        </p:spPr>
        <p:txBody>
          <a:bodyPr>
            <a:normAutofit/>
          </a:bodyPr>
          <a:lstStyle/>
          <a:p>
            <a:pPr eaLnBrk="1" hangingPunct="1">
              <a:lnSpc>
                <a:spcPct val="100000"/>
              </a:lnSpc>
            </a:pPr>
            <a:r>
              <a:rPr lang="en-US" altLang="zh-CN" sz="1800" dirty="0" smtClean="0">
                <a:solidFill>
                  <a:srgbClr val="800000"/>
                </a:solidFill>
              </a:rPr>
              <a:t>Concept</a:t>
            </a:r>
          </a:p>
          <a:p>
            <a:pPr lvl="1" eaLnBrk="1" hangingPunct="1">
              <a:lnSpc>
                <a:spcPct val="100000"/>
              </a:lnSpc>
            </a:pPr>
            <a:r>
              <a:rPr lang="en-GB" altLang="zh-CN" sz="1600" dirty="0" smtClean="0"/>
              <a:t>Multiple geographically separated transmission points are coordinated to improve transmission to one UE</a:t>
            </a:r>
            <a:endParaRPr lang="en-US" altLang="zh-CN" sz="1200" dirty="0" smtClean="0"/>
          </a:p>
          <a:p>
            <a:pPr eaLnBrk="1" hangingPunct="1">
              <a:lnSpc>
                <a:spcPct val="100000"/>
              </a:lnSpc>
            </a:pPr>
            <a:r>
              <a:rPr lang="en-US" altLang="zh-CN" sz="1800" dirty="0" smtClean="0">
                <a:solidFill>
                  <a:srgbClr val="800000"/>
                </a:solidFill>
              </a:rPr>
              <a:t>Benefit</a:t>
            </a:r>
          </a:p>
          <a:p>
            <a:pPr lvl="1">
              <a:lnSpc>
                <a:spcPct val="100000"/>
              </a:lnSpc>
            </a:pPr>
            <a:r>
              <a:rPr lang="en-US" altLang="zh-CN" sz="1600" dirty="0" smtClean="0"/>
              <a:t>Improve SNR </a:t>
            </a:r>
          </a:p>
          <a:p>
            <a:pPr lvl="1">
              <a:lnSpc>
                <a:spcPct val="100000"/>
              </a:lnSpc>
            </a:pPr>
            <a:r>
              <a:rPr lang="en-US" altLang="zh-CN" sz="1600" dirty="0" smtClean="0"/>
              <a:t>Reduce inter-cell-interference </a:t>
            </a:r>
            <a:endParaRPr lang="en-US" altLang="zh-CN" sz="1200" dirty="0" smtClean="0"/>
          </a:p>
          <a:p>
            <a:pPr eaLnBrk="1" hangingPunct="1">
              <a:lnSpc>
                <a:spcPct val="100000"/>
              </a:lnSpc>
            </a:pPr>
            <a:r>
              <a:rPr lang="en-US" altLang="zh-CN" sz="1800" dirty="0" smtClean="0">
                <a:solidFill>
                  <a:srgbClr val="800000"/>
                </a:solidFill>
              </a:rPr>
              <a:t>Feature </a:t>
            </a:r>
          </a:p>
          <a:p>
            <a:pPr lvl="1" eaLnBrk="1" hangingPunct="1">
              <a:lnSpc>
                <a:spcPct val="100000"/>
              </a:lnSpc>
            </a:pPr>
            <a:r>
              <a:rPr lang="en-US" altLang="zh-CN" sz="1600" dirty="0" smtClean="0"/>
              <a:t>Uplink </a:t>
            </a:r>
            <a:r>
              <a:rPr lang="en-US" altLang="zh-CN" sz="1600" dirty="0" err="1" smtClean="0"/>
              <a:t>CoMP</a:t>
            </a:r>
            <a:r>
              <a:rPr lang="en-US" altLang="zh-CN" sz="1600" dirty="0" smtClean="0"/>
              <a:t>: easy to implement</a:t>
            </a:r>
          </a:p>
          <a:p>
            <a:pPr lvl="1" eaLnBrk="1" hangingPunct="1">
              <a:lnSpc>
                <a:spcPct val="100000"/>
              </a:lnSpc>
            </a:pPr>
            <a:r>
              <a:rPr lang="en-US" altLang="zh-CN" sz="1600" dirty="0" smtClean="0"/>
              <a:t>Downlink </a:t>
            </a:r>
            <a:r>
              <a:rPr lang="en-US" altLang="zh-CN" sz="1600" dirty="0" err="1" smtClean="0"/>
              <a:t>CoMP</a:t>
            </a:r>
            <a:r>
              <a:rPr lang="en-US" altLang="zh-CN" sz="1600" dirty="0" smtClean="0"/>
              <a:t>: requires feedback of channel information to </a:t>
            </a:r>
            <a:r>
              <a:rPr lang="en-US" altLang="zh-CN" sz="1600" dirty="0" err="1" smtClean="0"/>
              <a:t>eNB</a:t>
            </a:r>
            <a:endParaRPr lang="en-US" altLang="zh-CN" sz="1600" dirty="0" smtClean="0"/>
          </a:p>
          <a:p>
            <a:pPr lvl="2">
              <a:lnSpc>
                <a:spcPct val="100000"/>
              </a:lnSpc>
            </a:pPr>
            <a:r>
              <a:rPr lang="en-US" altLang="zh-CN" sz="1200" dirty="0" smtClean="0"/>
              <a:t>Intra-</a:t>
            </a:r>
            <a:r>
              <a:rPr lang="en-US" altLang="zh-CN" sz="1200" dirty="0" err="1" smtClean="0"/>
              <a:t>eNB</a:t>
            </a:r>
            <a:r>
              <a:rPr lang="en-US" altLang="zh-CN" sz="1200" dirty="0" smtClean="0"/>
              <a:t> </a:t>
            </a:r>
            <a:r>
              <a:rPr lang="en-US" altLang="zh-CN" sz="1200" dirty="0" err="1" smtClean="0"/>
              <a:t>CoMP</a:t>
            </a:r>
            <a:r>
              <a:rPr lang="en-US" altLang="zh-CN" sz="1200" dirty="0" smtClean="0"/>
              <a:t>: low requirement to backhaul</a:t>
            </a:r>
          </a:p>
          <a:p>
            <a:pPr lvl="2">
              <a:lnSpc>
                <a:spcPct val="100000"/>
              </a:lnSpc>
            </a:pPr>
            <a:r>
              <a:rPr lang="en-US" altLang="zh-CN" sz="1200" dirty="0" smtClean="0"/>
              <a:t>Inter-</a:t>
            </a:r>
            <a:r>
              <a:rPr lang="en-US" altLang="zh-CN" sz="1200" dirty="0" err="1" smtClean="0"/>
              <a:t>eNB</a:t>
            </a:r>
            <a:r>
              <a:rPr lang="en-US" altLang="zh-CN" sz="1200" dirty="0" smtClean="0"/>
              <a:t> </a:t>
            </a:r>
            <a:r>
              <a:rPr lang="en-US" altLang="zh-CN" sz="1200" dirty="0" err="1" smtClean="0"/>
              <a:t>CoMP</a:t>
            </a:r>
            <a:r>
              <a:rPr lang="en-US" altLang="zh-CN" sz="1200" dirty="0" smtClean="0"/>
              <a:t>: high flexibility, large improvement</a:t>
            </a:r>
          </a:p>
          <a:p>
            <a:pPr lvl="2">
              <a:lnSpc>
                <a:spcPct val="130000"/>
              </a:lnSpc>
            </a:pPr>
            <a:r>
              <a:rPr lang="en-US" altLang="zh-CN" sz="1200" dirty="0" smtClean="0"/>
              <a:t>Joint Processing </a:t>
            </a:r>
            <a:r>
              <a:rPr lang="en-US" altLang="zh-CN" sz="1200" dirty="0" err="1" smtClean="0"/>
              <a:t>CoMP</a:t>
            </a:r>
            <a:r>
              <a:rPr lang="en-US" altLang="zh-CN" sz="1200" dirty="0" smtClean="0"/>
              <a:t>: Joint Transmission or Dynamic Cell Selection (DCS)</a:t>
            </a:r>
          </a:p>
          <a:p>
            <a:pPr lvl="2">
              <a:lnSpc>
                <a:spcPct val="130000"/>
              </a:lnSpc>
            </a:pPr>
            <a:r>
              <a:rPr lang="en-US" altLang="zh-CN" sz="1200" dirty="0" smtClean="0"/>
              <a:t>Coordinated Beam Forming or Coordinated Beam Switching</a:t>
            </a:r>
          </a:p>
        </p:txBody>
      </p:sp>
      <p:sp>
        <p:nvSpPr>
          <p:cNvPr id="2055" name="Rectangle 242"/>
          <p:cNvSpPr>
            <a:spLocks noGrp="1" noChangeArrowheads="1"/>
          </p:cNvSpPr>
          <p:nvPr>
            <p:ph type="title"/>
          </p:nvPr>
        </p:nvSpPr>
        <p:spPr>
          <a:xfrm>
            <a:off x="542794" y="337384"/>
            <a:ext cx="8064385" cy="571433"/>
          </a:xfrm>
          <a:noFill/>
        </p:spPr>
        <p:txBody>
          <a:bodyPr lIns="58670" tIns="29335" rIns="58670" bIns="29335">
            <a:normAutofit fontScale="90000"/>
          </a:bodyPr>
          <a:lstStyle/>
          <a:p>
            <a:pPr eaLnBrk="1" hangingPunct="1"/>
            <a:r>
              <a:rPr lang="en-US" altLang="zh-CN" dirty="0" err="1" smtClean="0"/>
              <a:t>CoMP</a:t>
            </a:r>
            <a:r>
              <a:rPr lang="en-US" altLang="zh-CN" dirty="0" smtClean="0"/>
              <a:t> – Now a Release 11 Item </a:t>
            </a:r>
          </a:p>
        </p:txBody>
      </p:sp>
      <p:sp>
        <p:nvSpPr>
          <p:cNvPr id="2056" name="Line 211"/>
          <p:cNvSpPr>
            <a:spLocks noChangeShapeType="1"/>
          </p:cNvSpPr>
          <p:nvPr/>
        </p:nvSpPr>
        <p:spPr bwMode="auto">
          <a:xfrm flipV="1">
            <a:off x="7387095" y="5300663"/>
            <a:ext cx="618964" cy="0"/>
          </a:xfrm>
          <a:prstGeom prst="line">
            <a:avLst/>
          </a:prstGeom>
          <a:noFill/>
          <a:ln w="28575">
            <a:solidFill>
              <a:srgbClr val="00FF00"/>
            </a:solidFill>
            <a:round/>
            <a:headEnd/>
            <a:tailEnd/>
          </a:ln>
        </p:spPr>
        <p:txBody>
          <a:bodyPr lIns="68542" tIns="34271" rIns="68542" bIns="34271"/>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057" name="Line 212"/>
          <p:cNvSpPr>
            <a:spLocks noChangeShapeType="1"/>
          </p:cNvSpPr>
          <p:nvPr/>
        </p:nvSpPr>
        <p:spPr bwMode="auto">
          <a:xfrm flipV="1">
            <a:off x="7387096" y="5562600"/>
            <a:ext cx="627296" cy="0"/>
          </a:xfrm>
          <a:prstGeom prst="line">
            <a:avLst/>
          </a:prstGeom>
          <a:noFill/>
          <a:ln w="28575">
            <a:solidFill>
              <a:srgbClr val="FF0000"/>
            </a:solidFill>
            <a:round/>
            <a:headEnd/>
            <a:tailEnd/>
          </a:ln>
        </p:spPr>
        <p:txBody>
          <a:bodyPr lIns="68542" tIns="34271" rIns="68542" bIns="34271"/>
          <a:lstStyle/>
          <a:p>
            <a:pPr fontAlgn="base">
              <a:spcBef>
                <a:spcPct val="0"/>
              </a:spcBef>
              <a:spcAft>
                <a:spcPct val="0"/>
              </a:spcAft>
            </a:pPr>
            <a:endParaRPr lang="zh-CN" altLang="en-US" sz="1500" b="1" dirty="0">
              <a:solidFill>
                <a:srgbClr val="000000"/>
              </a:solidFill>
              <a:latin typeface="Arial" pitchFamily="34" charset="0"/>
              <a:ea typeface="宋体" pitchFamily="2" charset="-122"/>
            </a:endParaRPr>
          </a:p>
        </p:txBody>
      </p:sp>
      <p:sp>
        <p:nvSpPr>
          <p:cNvPr id="2058" name="Text Box 213"/>
          <p:cNvSpPr txBox="1">
            <a:spLocks noChangeArrowheads="1"/>
          </p:cNvSpPr>
          <p:nvPr/>
        </p:nvSpPr>
        <p:spPr bwMode="auto">
          <a:xfrm>
            <a:off x="8059623" y="5102228"/>
            <a:ext cx="855836" cy="41542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err="1">
                <a:solidFill>
                  <a:srgbClr val="000000"/>
                </a:solidFill>
                <a:ea typeface="宋体" pitchFamily="2" charset="-122"/>
              </a:rPr>
              <a:t>Fibre</a:t>
            </a:r>
            <a:endParaRPr lang="en-US" altLang="zh-CN" sz="900" b="1" dirty="0">
              <a:solidFill>
                <a:srgbClr val="000000"/>
              </a:solidFill>
              <a:ea typeface="宋体" pitchFamily="2" charset="-122"/>
            </a:endParaRPr>
          </a:p>
          <a:p>
            <a:pPr fontAlgn="base">
              <a:spcBef>
                <a:spcPct val="50000"/>
              </a:spcBef>
              <a:spcAft>
                <a:spcPct val="0"/>
              </a:spcAft>
            </a:pPr>
            <a:r>
              <a:rPr lang="en-US" altLang="zh-CN" sz="900" b="1" dirty="0">
                <a:solidFill>
                  <a:srgbClr val="000000"/>
                </a:solidFill>
                <a:ea typeface="宋体" pitchFamily="2" charset="-122"/>
              </a:rPr>
              <a:t>Air interface</a:t>
            </a:r>
          </a:p>
        </p:txBody>
      </p:sp>
      <p:grpSp>
        <p:nvGrpSpPr>
          <p:cNvPr id="2" name="组合 249"/>
          <p:cNvGrpSpPr>
            <a:grpSpLocks/>
          </p:cNvGrpSpPr>
          <p:nvPr/>
        </p:nvGrpSpPr>
        <p:grpSpPr bwMode="auto">
          <a:xfrm>
            <a:off x="4962434" y="1906589"/>
            <a:ext cx="3919711" cy="2541587"/>
            <a:chOff x="5924535" y="2967027"/>
            <a:chExt cx="5227632" cy="2541577"/>
          </a:xfrm>
        </p:grpSpPr>
        <p:sp>
          <p:nvSpPr>
            <p:cNvPr id="2079" name="AutoShape 71"/>
            <p:cNvSpPr>
              <a:spLocks noChangeArrowheads="1"/>
            </p:cNvSpPr>
            <p:nvPr/>
          </p:nvSpPr>
          <p:spPr bwMode="auto">
            <a:xfrm>
              <a:off x="5924536" y="4403708"/>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80" name="AutoShape 72"/>
            <p:cNvSpPr>
              <a:spLocks noChangeArrowheads="1"/>
            </p:cNvSpPr>
            <p:nvPr/>
          </p:nvSpPr>
          <p:spPr bwMode="auto">
            <a:xfrm>
              <a:off x="7124450" y="3846498"/>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81" name="AutoShape 73"/>
            <p:cNvSpPr>
              <a:spLocks noChangeArrowheads="1"/>
            </p:cNvSpPr>
            <p:nvPr/>
          </p:nvSpPr>
          <p:spPr bwMode="auto">
            <a:xfrm>
              <a:off x="5924535" y="3298812"/>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3" name="Group 67"/>
            <p:cNvGrpSpPr>
              <a:grpSpLocks/>
            </p:cNvGrpSpPr>
            <p:nvPr/>
          </p:nvGrpSpPr>
          <p:grpSpPr bwMode="auto">
            <a:xfrm>
              <a:off x="6609295" y="3565511"/>
              <a:ext cx="179114" cy="458786"/>
              <a:chOff x="1854" y="2738"/>
              <a:chExt cx="113" cy="539"/>
            </a:xfrm>
          </p:grpSpPr>
          <p:sp>
            <p:nvSpPr>
              <p:cNvPr id="2200"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1"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2"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3"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4"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5"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6"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7"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8"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09"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0"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1"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2"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3"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4"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215"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pSp>
          <p:nvGrpSpPr>
            <p:cNvPr id="4" name="Group 67"/>
            <p:cNvGrpSpPr>
              <a:grpSpLocks/>
            </p:cNvGrpSpPr>
            <p:nvPr/>
          </p:nvGrpSpPr>
          <p:grpSpPr bwMode="auto">
            <a:xfrm>
              <a:off x="7826644" y="4098910"/>
              <a:ext cx="179114" cy="458786"/>
              <a:chOff x="1854" y="2738"/>
              <a:chExt cx="113" cy="539"/>
            </a:xfrm>
          </p:grpSpPr>
          <p:sp>
            <p:nvSpPr>
              <p:cNvPr id="2184"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5"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6"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7"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8"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9"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0"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1"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2"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3"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4"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5"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6"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7"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8"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99"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pSp>
          <p:nvGrpSpPr>
            <p:cNvPr id="5" name="Group 67"/>
            <p:cNvGrpSpPr>
              <a:grpSpLocks/>
            </p:cNvGrpSpPr>
            <p:nvPr/>
          </p:nvGrpSpPr>
          <p:grpSpPr bwMode="auto">
            <a:xfrm>
              <a:off x="6609296" y="4632308"/>
              <a:ext cx="179114" cy="458786"/>
              <a:chOff x="1854" y="2738"/>
              <a:chExt cx="113" cy="539"/>
            </a:xfrm>
          </p:grpSpPr>
          <p:sp>
            <p:nvSpPr>
              <p:cNvPr id="2168"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9"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0"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1"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2"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3"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4"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5"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6"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7"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8"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79"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0"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1"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2"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83"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aphicFrame>
          <p:nvGraphicFramePr>
            <p:cNvPr id="2050" name="Object 125"/>
            <p:cNvGraphicFramePr>
              <a:graphicFrameLocks noChangeAspect="1"/>
            </p:cNvGraphicFramePr>
            <p:nvPr/>
          </p:nvGraphicFramePr>
          <p:xfrm>
            <a:off x="7141887" y="4175109"/>
            <a:ext cx="294827" cy="503235"/>
          </p:xfrm>
          <a:graphic>
            <a:graphicData uri="http://schemas.openxmlformats.org/presentationml/2006/ole">
              <p:oleObj spid="_x0000_s15362" name="Visio" r:id="rId4" imgW="370713" imgH="720535" progId="">
                <p:embed/>
              </p:oleObj>
            </a:graphicData>
          </a:graphic>
        </p:graphicFrame>
        <p:sp>
          <p:nvSpPr>
            <p:cNvPr id="2085" name="Line 126"/>
            <p:cNvSpPr>
              <a:spLocks noChangeShapeType="1"/>
            </p:cNvSpPr>
            <p:nvPr/>
          </p:nvSpPr>
          <p:spPr bwMode="auto">
            <a:xfrm flipV="1">
              <a:off x="7446224" y="4403708"/>
              <a:ext cx="380421" cy="76200"/>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86" name="Line 127"/>
            <p:cNvSpPr>
              <a:spLocks noChangeShapeType="1"/>
            </p:cNvSpPr>
            <p:nvPr/>
          </p:nvSpPr>
          <p:spPr bwMode="auto">
            <a:xfrm flipH="1">
              <a:off x="6837548" y="4632308"/>
              <a:ext cx="304337" cy="152399"/>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87" name="Line 128"/>
            <p:cNvSpPr>
              <a:spLocks noChangeShapeType="1"/>
            </p:cNvSpPr>
            <p:nvPr/>
          </p:nvSpPr>
          <p:spPr bwMode="auto">
            <a:xfrm flipH="1" flipV="1">
              <a:off x="6837548" y="3946510"/>
              <a:ext cx="304337" cy="304799"/>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6" name="Group 129"/>
            <p:cNvGrpSpPr>
              <a:grpSpLocks/>
            </p:cNvGrpSpPr>
            <p:nvPr/>
          </p:nvGrpSpPr>
          <p:grpSpPr bwMode="auto">
            <a:xfrm>
              <a:off x="7032514" y="2967027"/>
              <a:ext cx="304337" cy="533398"/>
              <a:chOff x="816" y="1920"/>
              <a:chExt cx="240" cy="432"/>
            </a:xfrm>
          </p:grpSpPr>
          <p:sp>
            <p:nvSpPr>
              <p:cNvPr id="2162" name="AutoShape 130"/>
              <p:cNvSpPr>
                <a:spLocks noChangeArrowheads="1"/>
              </p:cNvSpPr>
              <p:nvPr/>
            </p:nvSpPr>
            <p:spPr bwMode="auto">
              <a:xfrm>
                <a:off x="816" y="1920"/>
                <a:ext cx="240" cy="432"/>
              </a:xfrm>
              <a:prstGeom prst="cube">
                <a:avLst>
                  <a:gd name="adj" fmla="val 2500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3" name="Rectangle 131"/>
              <p:cNvSpPr>
                <a:spLocks noChangeArrowheads="1"/>
              </p:cNvSpPr>
              <p:nvPr/>
            </p:nvSpPr>
            <p:spPr bwMode="auto">
              <a:xfrm>
                <a:off x="832" y="2032"/>
                <a:ext cx="144" cy="284"/>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7" name="Group 132"/>
              <p:cNvGrpSpPr>
                <a:grpSpLocks/>
              </p:cNvGrpSpPr>
              <p:nvPr/>
            </p:nvGrpSpPr>
            <p:grpSpPr bwMode="auto">
              <a:xfrm>
                <a:off x="844" y="2073"/>
                <a:ext cx="96" cy="227"/>
                <a:chOff x="576" y="2208"/>
                <a:chExt cx="192" cy="192"/>
              </a:xfrm>
            </p:grpSpPr>
            <p:sp>
              <p:nvSpPr>
                <p:cNvPr id="2165" name="Line 133"/>
                <p:cNvSpPr>
                  <a:spLocks noChangeShapeType="1"/>
                </p:cNvSpPr>
                <p:nvPr/>
              </p:nvSpPr>
              <p:spPr bwMode="auto">
                <a:xfrm>
                  <a:off x="576" y="2208"/>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6" name="Line 134"/>
                <p:cNvSpPr>
                  <a:spLocks noChangeShapeType="1"/>
                </p:cNvSpPr>
                <p:nvPr/>
              </p:nvSpPr>
              <p:spPr bwMode="auto">
                <a:xfrm>
                  <a:off x="576" y="2304"/>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7" name="Line 135"/>
                <p:cNvSpPr>
                  <a:spLocks noChangeShapeType="1"/>
                </p:cNvSpPr>
                <p:nvPr/>
              </p:nvSpPr>
              <p:spPr bwMode="auto">
                <a:xfrm>
                  <a:off x="576" y="2400"/>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grpSp>
        </p:grpSp>
        <p:sp>
          <p:nvSpPr>
            <p:cNvPr id="2089" name="Line 136"/>
            <p:cNvSpPr>
              <a:spLocks noChangeShapeType="1"/>
            </p:cNvSpPr>
            <p:nvPr/>
          </p:nvSpPr>
          <p:spPr bwMode="auto">
            <a:xfrm flipV="1">
              <a:off x="6804262" y="3500425"/>
              <a:ext cx="228252" cy="304799"/>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0" name="Line 137"/>
            <p:cNvSpPr>
              <a:spLocks noChangeShapeType="1"/>
            </p:cNvSpPr>
            <p:nvPr/>
          </p:nvSpPr>
          <p:spPr bwMode="auto">
            <a:xfrm flipH="1" flipV="1">
              <a:off x="7260768" y="3500425"/>
              <a:ext cx="641961" cy="560386"/>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1" name="Line 138"/>
            <p:cNvSpPr>
              <a:spLocks noChangeShapeType="1"/>
            </p:cNvSpPr>
            <p:nvPr/>
          </p:nvSpPr>
          <p:spPr bwMode="auto">
            <a:xfrm flipV="1">
              <a:off x="6761467" y="3424225"/>
              <a:ext cx="423219" cy="1246183"/>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2" name="AutoShape 139"/>
            <p:cNvSpPr>
              <a:spLocks noChangeArrowheads="1"/>
            </p:cNvSpPr>
            <p:nvPr/>
          </p:nvSpPr>
          <p:spPr bwMode="auto">
            <a:xfrm>
              <a:off x="8337046" y="4403707"/>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3" name="AutoShape 140"/>
            <p:cNvSpPr>
              <a:spLocks noChangeArrowheads="1"/>
            </p:cNvSpPr>
            <p:nvPr/>
          </p:nvSpPr>
          <p:spPr bwMode="auto">
            <a:xfrm>
              <a:off x="9536960" y="3846497"/>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4" name="AutoShape 141"/>
            <p:cNvSpPr>
              <a:spLocks noChangeArrowheads="1"/>
            </p:cNvSpPr>
            <p:nvPr/>
          </p:nvSpPr>
          <p:spPr bwMode="auto">
            <a:xfrm>
              <a:off x="8337047" y="3298811"/>
              <a:ext cx="1615207" cy="1104896"/>
            </a:xfrm>
            <a:prstGeom prst="hexagon">
              <a:avLst>
                <a:gd name="adj" fmla="val 36607"/>
                <a:gd name="vf" fmla="val 11547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8" name="Group 67"/>
            <p:cNvGrpSpPr>
              <a:grpSpLocks/>
            </p:cNvGrpSpPr>
            <p:nvPr/>
          </p:nvGrpSpPr>
          <p:grpSpPr bwMode="auto">
            <a:xfrm>
              <a:off x="9021806" y="3565510"/>
              <a:ext cx="179114" cy="458786"/>
              <a:chOff x="1854" y="2738"/>
              <a:chExt cx="113" cy="539"/>
            </a:xfrm>
          </p:grpSpPr>
          <p:sp>
            <p:nvSpPr>
              <p:cNvPr id="2146"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7"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8"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9"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0"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1"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2"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3"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4"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5"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6"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7"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8"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59"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0"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61"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pSp>
          <p:nvGrpSpPr>
            <p:cNvPr id="9" name="Group 67"/>
            <p:cNvGrpSpPr>
              <a:grpSpLocks/>
            </p:cNvGrpSpPr>
            <p:nvPr/>
          </p:nvGrpSpPr>
          <p:grpSpPr bwMode="auto">
            <a:xfrm>
              <a:off x="10239157" y="4098908"/>
              <a:ext cx="179114" cy="458786"/>
              <a:chOff x="1854" y="2738"/>
              <a:chExt cx="113" cy="539"/>
            </a:xfrm>
          </p:grpSpPr>
          <p:sp>
            <p:nvSpPr>
              <p:cNvPr id="2130"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1"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2"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3"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4"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5"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6"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7"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8"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39"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0"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1"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2"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3"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4"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45"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pSp>
          <p:nvGrpSpPr>
            <p:cNvPr id="10" name="Group 67"/>
            <p:cNvGrpSpPr>
              <a:grpSpLocks/>
            </p:cNvGrpSpPr>
            <p:nvPr/>
          </p:nvGrpSpPr>
          <p:grpSpPr bwMode="auto">
            <a:xfrm>
              <a:off x="9021807" y="4632306"/>
              <a:ext cx="179114" cy="458786"/>
              <a:chOff x="1854" y="2738"/>
              <a:chExt cx="113" cy="539"/>
            </a:xfrm>
          </p:grpSpPr>
          <p:sp>
            <p:nvSpPr>
              <p:cNvPr id="2114" name="Freeform 68"/>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close/>
                  </a:path>
                </a:pathLst>
              </a:custGeom>
              <a:solidFill>
                <a:srgbClr val="FFFFFF"/>
              </a:solidFill>
              <a:ln w="9525">
                <a:no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5" name="Freeform 69"/>
              <p:cNvSpPr>
                <a:spLocks/>
              </p:cNvSpPr>
              <p:nvPr/>
            </p:nvSpPr>
            <p:spPr bwMode="auto">
              <a:xfrm>
                <a:off x="1854" y="3202"/>
                <a:ext cx="113" cy="36"/>
              </a:xfrm>
              <a:custGeom>
                <a:avLst/>
                <a:gdLst>
                  <a:gd name="T0" fmla="*/ 0 w 113"/>
                  <a:gd name="T1" fmla="*/ 36 h 36"/>
                  <a:gd name="T2" fmla="*/ 57 w 113"/>
                  <a:gd name="T3" fmla="*/ 0 h 36"/>
                  <a:gd name="T4" fmla="*/ 113 w 113"/>
                  <a:gd name="T5" fmla="*/ 36 h 36"/>
                  <a:gd name="T6" fmla="*/ 0 60000 65536"/>
                  <a:gd name="T7" fmla="*/ 0 60000 65536"/>
                  <a:gd name="T8" fmla="*/ 0 60000 65536"/>
                  <a:gd name="T9" fmla="*/ 0 w 113"/>
                  <a:gd name="T10" fmla="*/ 0 h 36"/>
                  <a:gd name="T11" fmla="*/ 113 w 113"/>
                  <a:gd name="T12" fmla="*/ 36 h 36"/>
                </a:gdLst>
                <a:ahLst/>
                <a:cxnLst>
                  <a:cxn ang="T6">
                    <a:pos x="T0" y="T1"/>
                  </a:cxn>
                  <a:cxn ang="T7">
                    <a:pos x="T2" y="T3"/>
                  </a:cxn>
                  <a:cxn ang="T8">
                    <a:pos x="T4" y="T5"/>
                  </a:cxn>
                </a:cxnLst>
                <a:rect l="T9" t="T10" r="T11" b="T12"/>
                <a:pathLst>
                  <a:path w="113" h="36">
                    <a:moveTo>
                      <a:pt x="0" y="36"/>
                    </a:moveTo>
                    <a:lnTo>
                      <a:pt x="57" y="0"/>
                    </a:lnTo>
                    <a:lnTo>
                      <a:pt x="113" y="36"/>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6" name="Freeform 70"/>
              <p:cNvSpPr>
                <a:spLocks/>
              </p:cNvSpPr>
              <p:nvPr/>
            </p:nvSpPr>
            <p:spPr bwMode="auto">
              <a:xfrm>
                <a:off x="1854" y="2824"/>
                <a:ext cx="113" cy="453"/>
              </a:xfrm>
              <a:custGeom>
                <a:avLst/>
                <a:gdLst>
                  <a:gd name="T0" fmla="*/ 57 w 113"/>
                  <a:gd name="T1" fmla="*/ 0 h 453"/>
                  <a:gd name="T2" fmla="*/ 57 w 113"/>
                  <a:gd name="T3" fmla="*/ 453 h 453"/>
                  <a:gd name="T4" fmla="*/ 0 w 113"/>
                  <a:gd name="T5" fmla="*/ 414 h 453"/>
                  <a:gd name="T6" fmla="*/ 57 w 113"/>
                  <a:gd name="T7" fmla="*/ 0 h 453"/>
                  <a:gd name="T8" fmla="*/ 113 w 113"/>
                  <a:gd name="T9" fmla="*/ 414 h 453"/>
                  <a:gd name="T10" fmla="*/ 57 w 113"/>
                  <a:gd name="T11" fmla="*/ 453 h 453"/>
                  <a:gd name="T12" fmla="*/ 0 60000 65536"/>
                  <a:gd name="T13" fmla="*/ 0 60000 65536"/>
                  <a:gd name="T14" fmla="*/ 0 60000 65536"/>
                  <a:gd name="T15" fmla="*/ 0 60000 65536"/>
                  <a:gd name="T16" fmla="*/ 0 60000 65536"/>
                  <a:gd name="T17" fmla="*/ 0 60000 65536"/>
                  <a:gd name="T18" fmla="*/ 0 w 113"/>
                  <a:gd name="T19" fmla="*/ 0 h 453"/>
                  <a:gd name="T20" fmla="*/ 113 w 113"/>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13" h="453">
                    <a:moveTo>
                      <a:pt x="57" y="0"/>
                    </a:moveTo>
                    <a:lnTo>
                      <a:pt x="57" y="453"/>
                    </a:lnTo>
                    <a:lnTo>
                      <a:pt x="0" y="414"/>
                    </a:lnTo>
                    <a:lnTo>
                      <a:pt x="57" y="0"/>
                    </a:lnTo>
                    <a:lnTo>
                      <a:pt x="113" y="414"/>
                    </a:lnTo>
                    <a:lnTo>
                      <a:pt x="57" y="453"/>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7" name="Freeform 71"/>
              <p:cNvSpPr>
                <a:spLocks/>
              </p:cNvSpPr>
              <p:nvPr/>
            </p:nvSpPr>
            <p:spPr bwMode="auto">
              <a:xfrm>
                <a:off x="1898" y="2928"/>
                <a:ext cx="27" cy="9"/>
              </a:xfrm>
              <a:custGeom>
                <a:avLst/>
                <a:gdLst>
                  <a:gd name="T0" fmla="*/ 0 w 27"/>
                  <a:gd name="T1" fmla="*/ 0 h 9"/>
                  <a:gd name="T2" fmla="*/ 13 w 27"/>
                  <a:gd name="T3" fmla="*/ 9 h 9"/>
                  <a:gd name="T4" fmla="*/ 27 w 27"/>
                  <a:gd name="T5" fmla="*/ 0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13" y="9"/>
                    </a:lnTo>
                    <a:lnTo>
                      <a:pt x="2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8" name="Freeform 72"/>
              <p:cNvSpPr>
                <a:spLocks/>
              </p:cNvSpPr>
              <p:nvPr/>
            </p:nvSpPr>
            <p:spPr bwMode="auto">
              <a:xfrm>
                <a:off x="1892" y="2962"/>
                <a:ext cx="39" cy="14"/>
              </a:xfrm>
              <a:custGeom>
                <a:avLst/>
                <a:gdLst>
                  <a:gd name="T0" fmla="*/ 0 w 39"/>
                  <a:gd name="T1" fmla="*/ 0 h 14"/>
                  <a:gd name="T2" fmla="*/ 19 w 39"/>
                  <a:gd name="T3" fmla="*/ 14 h 14"/>
                  <a:gd name="T4" fmla="*/ 39 w 39"/>
                  <a:gd name="T5" fmla="*/ 0 h 14"/>
                  <a:gd name="T6" fmla="*/ 0 60000 65536"/>
                  <a:gd name="T7" fmla="*/ 0 60000 65536"/>
                  <a:gd name="T8" fmla="*/ 0 60000 65536"/>
                  <a:gd name="T9" fmla="*/ 0 w 39"/>
                  <a:gd name="T10" fmla="*/ 0 h 14"/>
                  <a:gd name="T11" fmla="*/ 39 w 39"/>
                  <a:gd name="T12" fmla="*/ 14 h 14"/>
                </a:gdLst>
                <a:ahLst/>
                <a:cxnLst>
                  <a:cxn ang="T6">
                    <a:pos x="T0" y="T1"/>
                  </a:cxn>
                  <a:cxn ang="T7">
                    <a:pos x="T2" y="T3"/>
                  </a:cxn>
                  <a:cxn ang="T8">
                    <a:pos x="T4" y="T5"/>
                  </a:cxn>
                </a:cxnLst>
                <a:rect l="T9" t="T10" r="T11" b="T12"/>
                <a:pathLst>
                  <a:path w="39" h="14">
                    <a:moveTo>
                      <a:pt x="0" y="0"/>
                    </a:moveTo>
                    <a:lnTo>
                      <a:pt x="19" y="14"/>
                    </a:lnTo>
                    <a:lnTo>
                      <a:pt x="39"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9" name="Freeform 73"/>
              <p:cNvSpPr>
                <a:spLocks/>
              </p:cNvSpPr>
              <p:nvPr/>
            </p:nvSpPr>
            <p:spPr bwMode="auto">
              <a:xfrm>
                <a:off x="1888" y="2997"/>
                <a:ext cx="47" cy="15"/>
              </a:xfrm>
              <a:custGeom>
                <a:avLst/>
                <a:gdLst>
                  <a:gd name="T0" fmla="*/ 0 w 47"/>
                  <a:gd name="T1" fmla="*/ 0 h 15"/>
                  <a:gd name="T2" fmla="*/ 23 w 47"/>
                  <a:gd name="T3" fmla="*/ 15 h 15"/>
                  <a:gd name="T4" fmla="*/ 47 w 47"/>
                  <a:gd name="T5" fmla="*/ 0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23" y="15"/>
                    </a:lnTo>
                    <a:lnTo>
                      <a:pt x="4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0" name="Freeform 74"/>
              <p:cNvSpPr>
                <a:spLocks/>
              </p:cNvSpPr>
              <p:nvPr/>
            </p:nvSpPr>
            <p:spPr bwMode="auto">
              <a:xfrm>
                <a:off x="1883" y="3031"/>
                <a:ext cx="57" cy="19"/>
              </a:xfrm>
              <a:custGeom>
                <a:avLst/>
                <a:gdLst>
                  <a:gd name="T0" fmla="*/ 0 w 57"/>
                  <a:gd name="T1" fmla="*/ 0 h 19"/>
                  <a:gd name="T2" fmla="*/ 28 w 57"/>
                  <a:gd name="T3" fmla="*/ 19 h 19"/>
                  <a:gd name="T4" fmla="*/ 57 w 57"/>
                  <a:gd name="T5" fmla="*/ 0 h 19"/>
                  <a:gd name="T6" fmla="*/ 0 60000 65536"/>
                  <a:gd name="T7" fmla="*/ 0 60000 65536"/>
                  <a:gd name="T8" fmla="*/ 0 60000 65536"/>
                  <a:gd name="T9" fmla="*/ 0 w 57"/>
                  <a:gd name="T10" fmla="*/ 0 h 19"/>
                  <a:gd name="T11" fmla="*/ 57 w 57"/>
                  <a:gd name="T12" fmla="*/ 19 h 19"/>
                </a:gdLst>
                <a:ahLst/>
                <a:cxnLst>
                  <a:cxn ang="T6">
                    <a:pos x="T0" y="T1"/>
                  </a:cxn>
                  <a:cxn ang="T7">
                    <a:pos x="T2" y="T3"/>
                  </a:cxn>
                  <a:cxn ang="T8">
                    <a:pos x="T4" y="T5"/>
                  </a:cxn>
                </a:cxnLst>
                <a:rect l="T9" t="T10" r="T11" b="T12"/>
                <a:pathLst>
                  <a:path w="57" h="19">
                    <a:moveTo>
                      <a:pt x="0" y="0"/>
                    </a:moveTo>
                    <a:lnTo>
                      <a:pt x="28" y="19"/>
                    </a:lnTo>
                    <a:lnTo>
                      <a:pt x="5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1" name="Freeform 75"/>
              <p:cNvSpPr>
                <a:spLocks/>
              </p:cNvSpPr>
              <p:nvPr/>
            </p:nvSpPr>
            <p:spPr bwMode="auto">
              <a:xfrm>
                <a:off x="1879" y="3066"/>
                <a:ext cx="65" cy="23"/>
              </a:xfrm>
              <a:custGeom>
                <a:avLst/>
                <a:gdLst>
                  <a:gd name="T0" fmla="*/ 0 w 65"/>
                  <a:gd name="T1" fmla="*/ 0 h 23"/>
                  <a:gd name="T2" fmla="*/ 32 w 65"/>
                  <a:gd name="T3" fmla="*/ 23 h 23"/>
                  <a:gd name="T4" fmla="*/ 65 w 65"/>
                  <a:gd name="T5" fmla="*/ 0 h 23"/>
                  <a:gd name="T6" fmla="*/ 0 60000 65536"/>
                  <a:gd name="T7" fmla="*/ 0 60000 65536"/>
                  <a:gd name="T8" fmla="*/ 0 60000 65536"/>
                  <a:gd name="T9" fmla="*/ 0 w 65"/>
                  <a:gd name="T10" fmla="*/ 0 h 23"/>
                  <a:gd name="T11" fmla="*/ 65 w 65"/>
                  <a:gd name="T12" fmla="*/ 23 h 23"/>
                </a:gdLst>
                <a:ahLst/>
                <a:cxnLst>
                  <a:cxn ang="T6">
                    <a:pos x="T0" y="T1"/>
                  </a:cxn>
                  <a:cxn ang="T7">
                    <a:pos x="T2" y="T3"/>
                  </a:cxn>
                  <a:cxn ang="T8">
                    <a:pos x="T4" y="T5"/>
                  </a:cxn>
                </a:cxnLst>
                <a:rect l="T9" t="T10" r="T11" b="T12"/>
                <a:pathLst>
                  <a:path w="65" h="23">
                    <a:moveTo>
                      <a:pt x="0" y="0"/>
                    </a:moveTo>
                    <a:lnTo>
                      <a:pt x="32" y="23"/>
                    </a:lnTo>
                    <a:lnTo>
                      <a:pt x="6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2" name="Freeform 76"/>
              <p:cNvSpPr>
                <a:spLocks/>
              </p:cNvSpPr>
              <p:nvPr/>
            </p:nvSpPr>
            <p:spPr bwMode="auto">
              <a:xfrm>
                <a:off x="1873" y="3100"/>
                <a:ext cx="75" cy="25"/>
              </a:xfrm>
              <a:custGeom>
                <a:avLst/>
                <a:gdLst>
                  <a:gd name="T0" fmla="*/ 0 w 75"/>
                  <a:gd name="T1" fmla="*/ 0 h 25"/>
                  <a:gd name="T2" fmla="*/ 38 w 75"/>
                  <a:gd name="T3" fmla="*/ 25 h 25"/>
                  <a:gd name="T4" fmla="*/ 75 w 75"/>
                  <a:gd name="T5" fmla="*/ 0 h 25"/>
                  <a:gd name="T6" fmla="*/ 0 60000 65536"/>
                  <a:gd name="T7" fmla="*/ 0 60000 65536"/>
                  <a:gd name="T8" fmla="*/ 0 60000 65536"/>
                  <a:gd name="T9" fmla="*/ 0 w 75"/>
                  <a:gd name="T10" fmla="*/ 0 h 25"/>
                  <a:gd name="T11" fmla="*/ 75 w 75"/>
                  <a:gd name="T12" fmla="*/ 25 h 25"/>
                </a:gdLst>
                <a:ahLst/>
                <a:cxnLst>
                  <a:cxn ang="T6">
                    <a:pos x="T0" y="T1"/>
                  </a:cxn>
                  <a:cxn ang="T7">
                    <a:pos x="T2" y="T3"/>
                  </a:cxn>
                  <a:cxn ang="T8">
                    <a:pos x="T4" y="T5"/>
                  </a:cxn>
                </a:cxnLst>
                <a:rect l="T9" t="T10" r="T11" b="T12"/>
                <a:pathLst>
                  <a:path w="75" h="25">
                    <a:moveTo>
                      <a:pt x="0" y="0"/>
                    </a:moveTo>
                    <a:lnTo>
                      <a:pt x="38" y="25"/>
                    </a:lnTo>
                    <a:lnTo>
                      <a:pt x="7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3" name="Freeform 77"/>
              <p:cNvSpPr>
                <a:spLocks/>
              </p:cNvSpPr>
              <p:nvPr/>
            </p:nvSpPr>
            <p:spPr bwMode="auto">
              <a:xfrm>
                <a:off x="1869" y="3135"/>
                <a:ext cx="85" cy="29"/>
              </a:xfrm>
              <a:custGeom>
                <a:avLst/>
                <a:gdLst>
                  <a:gd name="T0" fmla="*/ 0 w 85"/>
                  <a:gd name="T1" fmla="*/ 0 h 29"/>
                  <a:gd name="T2" fmla="*/ 42 w 85"/>
                  <a:gd name="T3" fmla="*/ 29 h 29"/>
                  <a:gd name="T4" fmla="*/ 85 w 85"/>
                  <a:gd name="T5" fmla="*/ 0 h 29"/>
                  <a:gd name="T6" fmla="*/ 0 60000 65536"/>
                  <a:gd name="T7" fmla="*/ 0 60000 65536"/>
                  <a:gd name="T8" fmla="*/ 0 60000 65536"/>
                  <a:gd name="T9" fmla="*/ 0 w 85"/>
                  <a:gd name="T10" fmla="*/ 0 h 29"/>
                  <a:gd name="T11" fmla="*/ 85 w 85"/>
                  <a:gd name="T12" fmla="*/ 29 h 29"/>
                </a:gdLst>
                <a:ahLst/>
                <a:cxnLst>
                  <a:cxn ang="T6">
                    <a:pos x="T0" y="T1"/>
                  </a:cxn>
                  <a:cxn ang="T7">
                    <a:pos x="T2" y="T3"/>
                  </a:cxn>
                  <a:cxn ang="T8">
                    <a:pos x="T4" y="T5"/>
                  </a:cxn>
                </a:cxnLst>
                <a:rect l="T9" t="T10" r="T11" b="T12"/>
                <a:pathLst>
                  <a:path w="85" h="29">
                    <a:moveTo>
                      <a:pt x="0" y="0"/>
                    </a:moveTo>
                    <a:lnTo>
                      <a:pt x="42" y="29"/>
                    </a:lnTo>
                    <a:lnTo>
                      <a:pt x="85"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4" name="Freeform 78"/>
              <p:cNvSpPr>
                <a:spLocks/>
              </p:cNvSpPr>
              <p:nvPr/>
            </p:nvSpPr>
            <p:spPr bwMode="auto">
              <a:xfrm>
                <a:off x="1863" y="3169"/>
                <a:ext cx="97" cy="33"/>
              </a:xfrm>
              <a:custGeom>
                <a:avLst/>
                <a:gdLst>
                  <a:gd name="T0" fmla="*/ 0 w 97"/>
                  <a:gd name="T1" fmla="*/ 0 h 33"/>
                  <a:gd name="T2" fmla="*/ 48 w 97"/>
                  <a:gd name="T3" fmla="*/ 33 h 33"/>
                  <a:gd name="T4" fmla="*/ 97 w 97"/>
                  <a:gd name="T5" fmla="*/ 0 h 33"/>
                  <a:gd name="T6" fmla="*/ 0 60000 65536"/>
                  <a:gd name="T7" fmla="*/ 0 60000 65536"/>
                  <a:gd name="T8" fmla="*/ 0 60000 65536"/>
                  <a:gd name="T9" fmla="*/ 0 w 97"/>
                  <a:gd name="T10" fmla="*/ 0 h 33"/>
                  <a:gd name="T11" fmla="*/ 97 w 97"/>
                  <a:gd name="T12" fmla="*/ 33 h 33"/>
                </a:gdLst>
                <a:ahLst/>
                <a:cxnLst>
                  <a:cxn ang="T6">
                    <a:pos x="T0" y="T1"/>
                  </a:cxn>
                  <a:cxn ang="T7">
                    <a:pos x="T2" y="T3"/>
                  </a:cxn>
                  <a:cxn ang="T8">
                    <a:pos x="T4" y="T5"/>
                  </a:cxn>
                </a:cxnLst>
                <a:rect l="T9" t="T10" r="T11" b="T12"/>
                <a:pathLst>
                  <a:path w="97" h="33">
                    <a:moveTo>
                      <a:pt x="0" y="0"/>
                    </a:moveTo>
                    <a:lnTo>
                      <a:pt x="48" y="33"/>
                    </a:lnTo>
                    <a:lnTo>
                      <a:pt x="97"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5" name="Freeform 79"/>
              <p:cNvSpPr>
                <a:spLocks/>
              </p:cNvSpPr>
              <p:nvPr/>
            </p:nvSpPr>
            <p:spPr bwMode="auto">
              <a:xfrm>
                <a:off x="1859" y="3204"/>
                <a:ext cx="104" cy="34"/>
              </a:xfrm>
              <a:custGeom>
                <a:avLst/>
                <a:gdLst>
                  <a:gd name="T0" fmla="*/ 0 w 104"/>
                  <a:gd name="T1" fmla="*/ 0 h 34"/>
                  <a:gd name="T2" fmla="*/ 52 w 104"/>
                  <a:gd name="T3" fmla="*/ 34 h 34"/>
                  <a:gd name="T4" fmla="*/ 104 w 104"/>
                  <a:gd name="T5" fmla="*/ 0 h 34"/>
                  <a:gd name="T6" fmla="*/ 0 60000 65536"/>
                  <a:gd name="T7" fmla="*/ 0 60000 65536"/>
                  <a:gd name="T8" fmla="*/ 0 60000 65536"/>
                  <a:gd name="T9" fmla="*/ 0 w 104"/>
                  <a:gd name="T10" fmla="*/ 0 h 34"/>
                  <a:gd name="T11" fmla="*/ 104 w 104"/>
                  <a:gd name="T12" fmla="*/ 34 h 34"/>
                </a:gdLst>
                <a:ahLst/>
                <a:cxnLst>
                  <a:cxn ang="T6">
                    <a:pos x="T0" y="T1"/>
                  </a:cxn>
                  <a:cxn ang="T7">
                    <a:pos x="T2" y="T3"/>
                  </a:cxn>
                  <a:cxn ang="T8">
                    <a:pos x="T4" y="T5"/>
                  </a:cxn>
                </a:cxnLst>
                <a:rect l="T9" t="T10" r="T11" b="T12"/>
                <a:pathLst>
                  <a:path w="104" h="34">
                    <a:moveTo>
                      <a:pt x="0" y="0"/>
                    </a:moveTo>
                    <a:lnTo>
                      <a:pt x="52" y="34"/>
                    </a:lnTo>
                    <a:lnTo>
                      <a:pt x="104" y="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6" name="Freeform 80"/>
              <p:cNvSpPr>
                <a:spLocks/>
              </p:cNvSpPr>
              <p:nvPr/>
            </p:nvSpPr>
            <p:spPr bwMode="auto">
              <a:xfrm>
                <a:off x="1900" y="2843"/>
                <a:ext cx="21" cy="46"/>
              </a:xfrm>
              <a:custGeom>
                <a:avLst/>
                <a:gdLst>
                  <a:gd name="T0" fmla="*/ 4 w 21"/>
                  <a:gd name="T1" fmla="*/ 10 h 46"/>
                  <a:gd name="T2" fmla="*/ 11 w 21"/>
                  <a:gd name="T3" fmla="*/ 0 h 46"/>
                  <a:gd name="T4" fmla="*/ 19 w 21"/>
                  <a:gd name="T5" fmla="*/ 10 h 46"/>
                  <a:gd name="T6" fmla="*/ 21 w 21"/>
                  <a:gd name="T7" fmla="*/ 37 h 46"/>
                  <a:gd name="T8" fmla="*/ 11 w 21"/>
                  <a:gd name="T9" fmla="*/ 46 h 46"/>
                  <a:gd name="T10" fmla="*/ 0 w 21"/>
                  <a:gd name="T11" fmla="*/ 37 h 46"/>
                  <a:gd name="T12" fmla="*/ 4 w 21"/>
                  <a:gd name="T13" fmla="*/ 10 h 46"/>
                  <a:gd name="T14" fmla="*/ 0 60000 65536"/>
                  <a:gd name="T15" fmla="*/ 0 60000 65536"/>
                  <a:gd name="T16" fmla="*/ 0 60000 65536"/>
                  <a:gd name="T17" fmla="*/ 0 60000 65536"/>
                  <a:gd name="T18" fmla="*/ 0 60000 65536"/>
                  <a:gd name="T19" fmla="*/ 0 60000 65536"/>
                  <a:gd name="T20" fmla="*/ 0 60000 65536"/>
                  <a:gd name="T21" fmla="*/ 0 w 21"/>
                  <a:gd name="T22" fmla="*/ 0 h 46"/>
                  <a:gd name="T23" fmla="*/ 21 w 2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6">
                    <a:moveTo>
                      <a:pt x="4" y="10"/>
                    </a:moveTo>
                    <a:lnTo>
                      <a:pt x="11" y="0"/>
                    </a:lnTo>
                    <a:lnTo>
                      <a:pt x="19" y="10"/>
                    </a:lnTo>
                    <a:lnTo>
                      <a:pt x="21" y="37"/>
                    </a:lnTo>
                    <a:lnTo>
                      <a:pt x="11" y="46"/>
                    </a:lnTo>
                    <a:lnTo>
                      <a:pt x="0" y="37"/>
                    </a:lnTo>
                    <a:lnTo>
                      <a:pt x="4" y="10"/>
                    </a:lnTo>
                  </a:path>
                </a:pathLst>
              </a:custGeom>
              <a:noFill/>
              <a:ln w="952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7" name="Freeform 81"/>
              <p:cNvSpPr>
                <a:spLocks/>
              </p:cNvSpPr>
              <p:nvPr/>
            </p:nvSpPr>
            <p:spPr bwMode="auto">
              <a:xfrm>
                <a:off x="1854" y="2805"/>
                <a:ext cx="44" cy="19"/>
              </a:xfrm>
              <a:custGeom>
                <a:avLst/>
                <a:gdLst>
                  <a:gd name="T0" fmla="*/ 44 w 44"/>
                  <a:gd name="T1" fmla="*/ 19 h 19"/>
                  <a:gd name="T2" fmla="*/ 15 w 44"/>
                  <a:gd name="T3" fmla="*/ 15 h 19"/>
                  <a:gd name="T4" fmla="*/ 29 w 44"/>
                  <a:gd name="T5" fmla="*/ 2 h 19"/>
                  <a:gd name="T6" fmla="*/ 0 w 44"/>
                  <a:gd name="T7" fmla="*/ 0 h 19"/>
                  <a:gd name="T8" fmla="*/ 0 60000 65536"/>
                  <a:gd name="T9" fmla="*/ 0 60000 65536"/>
                  <a:gd name="T10" fmla="*/ 0 60000 65536"/>
                  <a:gd name="T11" fmla="*/ 0 60000 65536"/>
                  <a:gd name="T12" fmla="*/ 0 w 44"/>
                  <a:gd name="T13" fmla="*/ 0 h 19"/>
                  <a:gd name="T14" fmla="*/ 44 w 44"/>
                  <a:gd name="T15" fmla="*/ 19 h 19"/>
                </a:gdLst>
                <a:ahLst/>
                <a:cxnLst>
                  <a:cxn ang="T8">
                    <a:pos x="T0" y="T1"/>
                  </a:cxn>
                  <a:cxn ang="T9">
                    <a:pos x="T2" y="T3"/>
                  </a:cxn>
                  <a:cxn ang="T10">
                    <a:pos x="T4" y="T5"/>
                  </a:cxn>
                  <a:cxn ang="T11">
                    <a:pos x="T6" y="T7"/>
                  </a:cxn>
                </a:cxnLst>
                <a:rect l="T12" t="T13" r="T14" b="T15"/>
                <a:pathLst>
                  <a:path w="44" h="19">
                    <a:moveTo>
                      <a:pt x="44" y="19"/>
                    </a:moveTo>
                    <a:lnTo>
                      <a:pt x="15" y="15"/>
                    </a:lnTo>
                    <a:lnTo>
                      <a:pt x="29" y="2"/>
                    </a:lnTo>
                    <a:lnTo>
                      <a:pt x="0"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8" name="Freeform 82"/>
              <p:cNvSpPr>
                <a:spLocks/>
              </p:cNvSpPr>
              <p:nvPr/>
            </p:nvSpPr>
            <p:spPr bwMode="auto">
              <a:xfrm>
                <a:off x="1919" y="2803"/>
                <a:ext cx="48" cy="23"/>
              </a:xfrm>
              <a:custGeom>
                <a:avLst/>
                <a:gdLst>
                  <a:gd name="T0" fmla="*/ 48 w 48"/>
                  <a:gd name="T1" fmla="*/ 2 h 23"/>
                  <a:gd name="T2" fmla="*/ 19 w 48"/>
                  <a:gd name="T3" fmla="*/ 23 h 23"/>
                  <a:gd name="T4" fmla="*/ 29 w 48"/>
                  <a:gd name="T5" fmla="*/ 0 h 23"/>
                  <a:gd name="T6" fmla="*/ 0 w 48"/>
                  <a:gd name="T7" fmla="*/ 21 h 23"/>
                  <a:gd name="T8" fmla="*/ 0 60000 65536"/>
                  <a:gd name="T9" fmla="*/ 0 60000 65536"/>
                  <a:gd name="T10" fmla="*/ 0 60000 65536"/>
                  <a:gd name="T11" fmla="*/ 0 60000 65536"/>
                  <a:gd name="T12" fmla="*/ 0 w 48"/>
                  <a:gd name="T13" fmla="*/ 0 h 23"/>
                  <a:gd name="T14" fmla="*/ 48 w 48"/>
                  <a:gd name="T15" fmla="*/ 23 h 23"/>
                </a:gdLst>
                <a:ahLst/>
                <a:cxnLst>
                  <a:cxn ang="T8">
                    <a:pos x="T0" y="T1"/>
                  </a:cxn>
                  <a:cxn ang="T9">
                    <a:pos x="T2" y="T3"/>
                  </a:cxn>
                  <a:cxn ang="T10">
                    <a:pos x="T4" y="T5"/>
                  </a:cxn>
                  <a:cxn ang="T11">
                    <a:pos x="T6" y="T7"/>
                  </a:cxn>
                </a:cxnLst>
                <a:rect l="T12" t="T13" r="T14" b="T15"/>
                <a:pathLst>
                  <a:path w="48" h="23">
                    <a:moveTo>
                      <a:pt x="48" y="2"/>
                    </a:moveTo>
                    <a:lnTo>
                      <a:pt x="19" y="23"/>
                    </a:lnTo>
                    <a:lnTo>
                      <a:pt x="29" y="0"/>
                    </a:lnTo>
                    <a:lnTo>
                      <a:pt x="0" y="21"/>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sp>
            <p:nvSpPr>
              <p:cNvPr id="2129" name="Freeform 83"/>
              <p:cNvSpPr>
                <a:spLocks/>
              </p:cNvSpPr>
              <p:nvPr/>
            </p:nvSpPr>
            <p:spPr bwMode="auto">
              <a:xfrm>
                <a:off x="1904" y="2738"/>
                <a:ext cx="15" cy="76"/>
              </a:xfrm>
              <a:custGeom>
                <a:avLst/>
                <a:gdLst>
                  <a:gd name="T0" fmla="*/ 7 w 15"/>
                  <a:gd name="T1" fmla="*/ 76 h 76"/>
                  <a:gd name="T2" fmla="*/ 0 w 15"/>
                  <a:gd name="T3" fmla="*/ 28 h 76"/>
                  <a:gd name="T4" fmla="*/ 15 w 15"/>
                  <a:gd name="T5" fmla="*/ 48 h 76"/>
                  <a:gd name="T6" fmla="*/ 7 w 15"/>
                  <a:gd name="T7" fmla="*/ 0 h 76"/>
                  <a:gd name="T8" fmla="*/ 0 60000 65536"/>
                  <a:gd name="T9" fmla="*/ 0 60000 65536"/>
                  <a:gd name="T10" fmla="*/ 0 60000 65536"/>
                  <a:gd name="T11" fmla="*/ 0 60000 65536"/>
                  <a:gd name="T12" fmla="*/ 0 w 15"/>
                  <a:gd name="T13" fmla="*/ 0 h 76"/>
                  <a:gd name="T14" fmla="*/ 15 w 15"/>
                  <a:gd name="T15" fmla="*/ 76 h 76"/>
                </a:gdLst>
                <a:ahLst/>
                <a:cxnLst>
                  <a:cxn ang="T8">
                    <a:pos x="T0" y="T1"/>
                  </a:cxn>
                  <a:cxn ang="T9">
                    <a:pos x="T2" y="T3"/>
                  </a:cxn>
                  <a:cxn ang="T10">
                    <a:pos x="T4" y="T5"/>
                  </a:cxn>
                  <a:cxn ang="T11">
                    <a:pos x="T6" y="T7"/>
                  </a:cxn>
                </a:cxnLst>
                <a:rect l="T12" t="T13" r="T14" b="T15"/>
                <a:pathLst>
                  <a:path w="15" h="76">
                    <a:moveTo>
                      <a:pt x="7" y="76"/>
                    </a:moveTo>
                    <a:lnTo>
                      <a:pt x="0" y="28"/>
                    </a:lnTo>
                    <a:lnTo>
                      <a:pt x="15" y="48"/>
                    </a:lnTo>
                    <a:lnTo>
                      <a:pt x="7" y="0"/>
                    </a:lnTo>
                  </a:path>
                </a:pathLst>
              </a:custGeom>
              <a:noFill/>
              <a:ln w="3175">
                <a:solidFill>
                  <a:srgbClr val="000000"/>
                </a:solidFill>
                <a:round/>
                <a:headEnd/>
                <a:tailEnd/>
              </a:ln>
            </p:spPr>
            <p:txBody>
              <a:bodyPr lIns="91394" tIns="45696" rIns="91394" bIns="45696"/>
              <a:lstStyle/>
              <a:p>
                <a:pPr fontAlgn="base">
                  <a:spcBef>
                    <a:spcPct val="0"/>
                  </a:spcBef>
                  <a:spcAft>
                    <a:spcPct val="0"/>
                  </a:spcAft>
                </a:pPr>
                <a:endParaRPr lang="zh-CN" altLang="en-US" sz="1500" b="1" dirty="0">
                  <a:solidFill>
                    <a:srgbClr val="000000"/>
                  </a:solidFill>
                  <a:ea typeface="宋体" pitchFamily="2" charset="-122"/>
                </a:endParaRPr>
              </a:p>
            </p:txBody>
          </p:sp>
        </p:grpSp>
        <p:graphicFrame>
          <p:nvGraphicFramePr>
            <p:cNvPr id="2051" name="Object 193"/>
            <p:cNvGraphicFramePr>
              <a:graphicFrameLocks noChangeAspect="1"/>
            </p:cNvGraphicFramePr>
            <p:nvPr/>
          </p:nvGraphicFramePr>
          <p:xfrm>
            <a:off x="9554397" y="4175107"/>
            <a:ext cx="294827" cy="503235"/>
          </p:xfrm>
          <a:graphic>
            <a:graphicData uri="http://schemas.openxmlformats.org/presentationml/2006/ole">
              <p:oleObj spid="_x0000_s15363" name="Visio" r:id="rId5" imgW="370713" imgH="720535" progId="">
                <p:embed/>
              </p:oleObj>
            </a:graphicData>
          </a:graphic>
        </p:graphicFrame>
        <p:sp>
          <p:nvSpPr>
            <p:cNvPr id="2098" name="Line 194"/>
            <p:cNvSpPr>
              <a:spLocks noChangeShapeType="1"/>
            </p:cNvSpPr>
            <p:nvPr/>
          </p:nvSpPr>
          <p:spPr bwMode="auto">
            <a:xfrm flipV="1">
              <a:off x="9858736" y="4403707"/>
              <a:ext cx="380421" cy="76200"/>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099" name="Line 195"/>
            <p:cNvSpPr>
              <a:spLocks noChangeShapeType="1"/>
            </p:cNvSpPr>
            <p:nvPr/>
          </p:nvSpPr>
          <p:spPr bwMode="auto">
            <a:xfrm flipH="1">
              <a:off x="9250060" y="4632306"/>
              <a:ext cx="304337" cy="152399"/>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0" name="Line 196"/>
            <p:cNvSpPr>
              <a:spLocks noChangeShapeType="1"/>
            </p:cNvSpPr>
            <p:nvPr/>
          </p:nvSpPr>
          <p:spPr bwMode="auto">
            <a:xfrm flipH="1" flipV="1">
              <a:off x="9250060" y="3946508"/>
              <a:ext cx="304337" cy="304799"/>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1" name="Line 197"/>
            <p:cNvSpPr>
              <a:spLocks noChangeShapeType="1"/>
            </p:cNvSpPr>
            <p:nvPr/>
          </p:nvSpPr>
          <p:spPr bwMode="auto">
            <a:xfrm flipV="1">
              <a:off x="9326145" y="3576623"/>
              <a:ext cx="217158" cy="255587"/>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2" name="Line 198"/>
            <p:cNvSpPr>
              <a:spLocks noChangeShapeType="1"/>
            </p:cNvSpPr>
            <p:nvPr/>
          </p:nvSpPr>
          <p:spPr bwMode="auto">
            <a:xfrm flipH="1" flipV="1">
              <a:off x="9771556" y="3729023"/>
              <a:ext cx="543686" cy="331787"/>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3" name="Line 199"/>
            <p:cNvSpPr>
              <a:spLocks noChangeShapeType="1"/>
            </p:cNvSpPr>
            <p:nvPr/>
          </p:nvSpPr>
          <p:spPr bwMode="auto">
            <a:xfrm flipV="1">
              <a:off x="9173979" y="3652823"/>
              <a:ext cx="445410" cy="1017584"/>
            </a:xfrm>
            <a:prstGeom prst="line">
              <a:avLst/>
            </a:prstGeom>
            <a:noFill/>
            <a:ln w="28575">
              <a:solidFill>
                <a:srgbClr val="00FF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4" name="Line 201"/>
            <p:cNvSpPr>
              <a:spLocks noChangeShapeType="1"/>
            </p:cNvSpPr>
            <p:nvPr/>
          </p:nvSpPr>
          <p:spPr bwMode="auto">
            <a:xfrm>
              <a:off x="7336858" y="3195625"/>
              <a:ext cx="2206446" cy="228599"/>
            </a:xfrm>
            <a:prstGeom prst="line">
              <a:avLst/>
            </a:prstGeom>
            <a:noFill/>
            <a:ln w="38100">
              <a:solidFill>
                <a:srgbClr val="0000FF"/>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11" name="Group 202"/>
            <p:cNvGrpSpPr>
              <a:grpSpLocks/>
            </p:cNvGrpSpPr>
            <p:nvPr/>
          </p:nvGrpSpPr>
          <p:grpSpPr bwMode="auto">
            <a:xfrm>
              <a:off x="9543306" y="3119425"/>
              <a:ext cx="304338" cy="533398"/>
              <a:chOff x="816" y="1920"/>
              <a:chExt cx="240" cy="432"/>
            </a:xfrm>
          </p:grpSpPr>
          <p:sp>
            <p:nvSpPr>
              <p:cNvPr id="2108" name="AutoShape 203"/>
              <p:cNvSpPr>
                <a:spLocks noChangeArrowheads="1"/>
              </p:cNvSpPr>
              <p:nvPr/>
            </p:nvSpPr>
            <p:spPr bwMode="auto">
              <a:xfrm>
                <a:off x="816" y="1920"/>
                <a:ext cx="240" cy="432"/>
              </a:xfrm>
              <a:prstGeom prst="cube">
                <a:avLst>
                  <a:gd name="adj" fmla="val 25000"/>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9" name="Rectangle 204"/>
              <p:cNvSpPr>
                <a:spLocks noChangeArrowheads="1"/>
              </p:cNvSpPr>
              <p:nvPr/>
            </p:nvSpPr>
            <p:spPr bwMode="auto">
              <a:xfrm>
                <a:off x="832" y="2032"/>
                <a:ext cx="144" cy="284"/>
              </a:xfrm>
              <a:prstGeom prst="rect">
                <a:avLst/>
              </a:prstGeom>
              <a:solidFill>
                <a:srgbClr val="99CCFF"/>
              </a:solidFill>
              <a:ln w="9525">
                <a:solidFill>
                  <a:schemeClr val="tx1"/>
                </a:solidFill>
                <a:miter lim="800000"/>
                <a:headEnd/>
                <a:tailEnd/>
              </a:ln>
            </p:spPr>
            <p:txBody>
              <a:bodyPr wrap="none" anchor="ctr"/>
              <a:lstStyle/>
              <a:p>
                <a:pPr fontAlgn="base">
                  <a:spcBef>
                    <a:spcPct val="0"/>
                  </a:spcBef>
                  <a:spcAft>
                    <a:spcPct val="0"/>
                  </a:spcAft>
                </a:pPr>
                <a:endParaRPr lang="zh-CN" altLang="en-US" sz="1500" b="1" dirty="0">
                  <a:solidFill>
                    <a:srgbClr val="000000"/>
                  </a:solidFill>
                  <a:ea typeface="宋体" pitchFamily="2" charset="-122"/>
                </a:endParaRPr>
              </a:p>
            </p:txBody>
          </p:sp>
          <p:grpSp>
            <p:nvGrpSpPr>
              <p:cNvPr id="12" name="Group 205"/>
              <p:cNvGrpSpPr>
                <a:grpSpLocks/>
              </p:cNvGrpSpPr>
              <p:nvPr/>
            </p:nvGrpSpPr>
            <p:grpSpPr bwMode="auto">
              <a:xfrm>
                <a:off x="844" y="2073"/>
                <a:ext cx="96" cy="227"/>
                <a:chOff x="576" y="2208"/>
                <a:chExt cx="192" cy="192"/>
              </a:xfrm>
            </p:grpSpPr>
            <p:sp>
              <p:nvSpPr>
                <p:cNvPr id="2111" name="Line 206"/>
                <p:cNvSpPr>
                  <a:spLocks noChangeShapeType="1"/>
                </p:cNvSpPr>
                <p:nvPr/>
              </p:nvSpPr>
              <p:spPr bwMode="auto">
                <a:xfrm>
                  <a:off x="576" y="2208"/>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2" name="Line 207"/>
                <p:cNvSpPr>
                  <a:spLocks noChangeShapeType="1"/>
                </p:cNvSpPr>
                <p:nvPr/>
              </p:nvSpPr>
              <p:spPr bwMode="auto">
                <a:xfrm>
                  <a:off x="576" y="2304"/>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13" name="Line 208"/>
                <p:cNvSpPr>
                  <a:spLocks noChangeShapeType="1"/>
                </p:cNvSpPr>
                <p:nvPr/>
              </p:nvSpPr>
              <p:spPr bwMode="auto">
                <a:xfrm>
                  <a:off x="576" y="2400"/>
                  <a:ext cx="192" cy="0"/>
                </a:xfrm>
                <a:prstGeom prst="line">
                  <a:avLst/>
                </a:prstGeom>
                <a:noFill/>
                <a:ln w="9525">
                  <a:solidFill>
                    <a:schemeClr val="tx1"/>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grpSp>
        </p:grpSp>
        <p:graphicFrame>
          <p:nvGraphicFramePr>
            <p:cNvPr id="2052" name="Object 243"/>
            <p:cNvGraphicFramePr>
              <a:graphicFrameLocks noChangeAspect="1"/>
            </p:cNvGraphicFramePr>
            <p:nvPr/>
          </p:nvGraphicFramePr>
          <p:xfrm>
            <a:off x="8337052" y="3946510"/>
            <a:ext cx="294827" cy="503235"/>
          </p:xfrm>
          <a:graphic>
            <a:graphicData uri="http://schemas.openxmlformats.org/presentationml/2006/ole">
              <p:oleObj spid="_x0000_s15364" name="Visio" r:id="rId6" imgW="370713" imgH="720535" progId="">
                <p:embed/>
              </p:oleObj>
            </a:graphicData>
          </a:graphic>
        </p:graphicFrame>
        <p:sp>
          <p:nvSpPr>
            <p:cNvPr id="2106" name="Line 244"/>
            <p:cNvSpPr>
              <a:spLocks noChangeShapeType="1"/>
            </p:cNvSpPr>
            <p:nvPr/>
          </p:nvSpPr>
          <p:spPr bwMode="auto">
            <a:xfrm flipV="1">
              <a:off x="8623954" y="3875070"/>
              <a:ext cx="431145" cy="219074"/>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2107" name="Line 245"/>
            <p:cNvSpPr>
              <a:spLocks noChangeShapeType="1"/>
            </p:cNvSpPr>
            <p:nvPr/>
          </p:nvSpPr>
          <p:spPr bwMode="auto">
            <a:xfrm flipV="1">
              <a:off x="7977245" y="4235450"/>
              <a:ext cx="359816" cy="74613"/>
            </a:xfrm>
            <a:prstGeom prst="line">
              <a:avLst/>
            </a:prstGeom>
            <a:noFill/>
            <a:ln w="28575">
              <a:solidFill>
                <a:srgbClr val="FF0000"/>
              </a:solidFill>
              <a:round/>
              <a:headEnd/>
              <a:tailEnd/>
            </a:ln>
          </p:spPr>
          <p:txBody>
            <a:bodyPr/>
            <a:lstStyle/>
            <a:p>
              <a:pPr fontAlgn="base">
                <a:spcBef>
                  <a:spcPct val="0"/>
                </a:spcBef>
                <a:spcAft>
                  <a:spcPct val="0"/>
                </a:spcAft>
              </a:pPr>
              <a:endParaRPr lang="zh-CN" altLang="en-US" sz="1500" b="1" dirty="0">
                <a:solidFill>
                  <a:srgbClr val="000000"/>
                </a:solidFill>
                <a:ea typeface="宋体" pitchFamily="2" charset="-122"/>
              </a:endParaRPr>
            </a:p>
          </p:txBody>
        </p:sp>
      </p:grpSp>
      <p:sp>
        <p:nvSpPr>
          <p:cNvPr id="2060" name="矩形 248"/>
          <p:cNvSpPr>
            <a:spLocks noChangeArrowheads="1"/>
          </p:cNvSpPr>
          <p:nvPr/>
        </p:nvSpPr>
        <p:spPr bwMode="auto">
          <a:xfrm>
            <a:off x="6248400" y="5672150"/>
            <a:ext cx="2644880" cy="372628"/>
          </a:xfrm>
          <a:prstGeom prst="rect">
            <a:avLst/>
          </a:prstGeom>
          <a:noFill/>
          <a:ln w="9525">
            <a:noFill/>
            <a:miter lim="800000"/>
            <a:headEnd/>
            <a:tailEnd/>
          </a:ln>
        </p:spPr>
        <p:txBody>
          <a:bodyPr lIns="68542" tIns="34271" rIns="68542" bIns="34271">
            <a:spAutoFit/>
          </a:bodyPr>
          <a:lstStyle/>
          <a:p>
            <a:pPr fontAlgn="base">
              <a:lnSpc>
                <a:spcPct val="130000"/>
              </a:lnSpc>
              <a:spcBef>
                <a:spcPct val="0"/>
              </a:spcBef>
              <a:spcAft>
                <a:spcPct val="0"/>
              </a:spcAft>
              <a:defRPr/>
            </a:pPr>
            <a:r>
              <a:rPr lang="en-US" altLang="zh-CN" sz="800" b="1" i="1" dirty="0">
                <a:latin typeface="Arial" charset="0"/>
                <a:ea typeface="宋体" pitchFamily="2" charset="-122"/>
              </a:rPr>
              <a:t>*</a:t>
            </a:r>
            <a:r>
              <a:rPr lang="en-US" altLang="zh-CN" sz="800" b="1" i="1" dirty="0" err="1">
                <a:latin typeface="Arial" charset="0"/>
                <a:ea typeface="宋体" pitchFamily="2" charset="-122"/>
              </a:rPr>
              <a:t>CoMP</a:t>
            </a:r>
            <a:r>
              <a:rPr lang="en-US" altLang="zh-CN" sz="800" b="1" i="1" dirty="0">
                <a:latin typeface="Arial" charset="0"/>
                <a:ea typeface="宋体" pitchFamily="2" charset="-122"/>
              </a:rPr>
              <a:t> has been discussed since Mar. 2008, and its SI has been delayed to later than Dec. 2010</a:t>
            </a:r>
          </a:p>
        </p:txBody>
      </p:sp>
      <p:sp>
        <p:nvSpPr>
          <p:cNvPr id="2061" name="Text Box 213"/>
          <p:cNvSpPr txBox="1">
            <a:spLocks noChangeArrowheads="1"/>
          </p:cNvSpPr>
          <p:nvPr/>
        </p:nvSpPr>
        <p:spPr bwMode="auto">
          <a:xfrm>
            <a:off x="6589593" y="1990728"/>
            <a:ext cx="349953"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X2</a:t>
            </a:r>
          </a:p>
        </p:txBody>
      </p:sp>
      <p:sp>
        <p:nvSpPr>
          <p:cNvPr id="2062" name="Text Box 238"/>
          <p:cNvSpPr txBox="1">
            <a:spLocks noChangeArrowheads="1"/>
          </p:cNvSpPr>
          <p:nvPr/>
        </p:nvSpPr>
        <p:spPr bwMode="auto">
          <a:xfrm>
            <a:off x="7528743" y="2540003"/>
            <a:ext cx="62729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err="1">
                <a:solidFill>
                  <a:srgbClr val="000000"/>
                </a:solidFill>
                <a:ea typeface="宋体" pitchFamily="2" charset="-122"/>
              </a:rPr>
              <a:t>eNodeB</a:t>
            </a:r>
            <a:endParaRPr lang="en-US" altLang="zh-CN" sz="900" b="1" dirty="0">
              <a:solidFill>
                <a:srgbClr val="000000"/>
              </a:solidFill>
              <a:ea typeface="宋体" pitchFamily="2" charset="-122"/>
            </a:endParaRPr>
          </a:p>
        </p:txBody>
      </p:sp>
      <p:sp>
        <p:nvSpPr>
          <p:cNvPr id="2063" name="Text Box 239"/>
          <p:cNvSpPr txBox="1">
            <a:spLocks noChangeArrowheads="1"/>
          </p:cNvSpPr>
          <p:nvPr/>
        </p:nvSpPr>
        <p:spPr bwMode="auto">
          <a:xfrm>
            <a:off x="8117950" y="3465516"/>
            <a:ext cx="39875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4" name="Text Box 239"/>
          <p:cNvSpPr txBox="1">
            <a:spLocks noChangeArrowheads="1"/>
          </p:cNvSpPr>
          <p:nvPr/>
        </p:nvSpPr>
        <p:spPr bwMode="auto">
          <a:xfrm>
            <a:off x="7195465" y="3986216"/>
            <a:ext cx="398755"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5" name="Text Box 239"/>
          <p:cNvSpPr txBox="1">
            <a:spLocks noChangeArrowheads="1"/>
          </p:cNvSpPr>
          <p:nvPr/>
        </p:nvSpPr>
        <p:spPr bwMode="auto">
          <a:xfrm>
            <a:off x="7171648" y="2944815"/>
            <a:ext cx="39994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6" name="Text Box 239"/>
          <p:cNvSpPr txBox="1">
            <a:spLocks noChangeArrowheads="1"/>
          </p:cNvSpPr>
          <p:nvPr/>
        </p:nvSpPr>
        <p:spPr bwMode="auto">
          <a:xfrm>
            <a:off x="6284863" y="3465516"/>
            <a:ext cx="39994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7" name="Text Box 239"/>
          <p:cNvSpPr txBox="1">
            <a:spLocks noChangeArrowheads="1"/>
          </p:cNvSpPr>
          <p:nvPr/>
        </p:nvSpPr>
        <p:spPr bwMode="auto">
          <a:xfrm>
            <a:off x="5363561" y="3970340"/>
            <a:ext cx="39875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8" name="Text Box 239"/>
          <p:cNvSpPr txBox="1">
            <a:spLocks noChangeArrowheads="1"/>
          </p:cNvSpPr>
          <p:nvPr/>
        </p:nvSpPr>
        <p:spPr bwMode="auto">
          <a:xfrm>
            <a:off x="5339754" y="2960688"/>
            <a:ext cx="39875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AP</a:t>
            </a:r>
          </a:p>
        </p:txBody>
      </p:sp>
      <p:sp>
        <p:nvSpPr>
          <p:cNvPr id="2069" name="Text Box 238"/>
          <p:cNvSpPr txBox="1">
            <a:spLocks noChangeArrowheads="1"/>
          </p:cNvSpPr>
          <p:nvPr/>
        </p:nvSpPr>
        <p:spPr bwMode="auto">
          <a:xfrm>
            <a:off x="5673042" y="2414588"/>
            <a:ext cx="62729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err="1">
                <a:solidFill>
                  <a:srgbClr val="000000"/>
                </a:solidFill>
                <a:ea typeface="宋体" pitchFamily="2" charset="-122"/>
              </a:rPr>
              <a:t>eNodeB</a:t>
            </a:r>
            <a:endParaRPr lang="en-US" altLang="zh-CN" sz="900" b="1" dirty="0">
              <a:solidFill>
                <a:srgbClr val="000000"/>
              </a:solidFill>
              <a:ea typeface="宋体" pitchFamily="2" charset="-122"/>
            </a:endParaRPr>
          </a:p>
        </p:txBody>
      </p:sp>
      <p:sp>
        <p:nvSpPr>
          <p:cNvPr id="2070" name="Text Box 241"/>
          <p:cNvSpPr txBox="1">
            <a:spLocks noChangeArrowheads="1"/>
          </p:cNvSpPr>
          <p:nvPr/>
        </p:nvSpPr>
        <p:spPr bwMode="auto">
          <a:xfrm>
            <a:off x="7615637" y="3582988"/>
            <a:ext cx="39875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UE</a:t>
            </a:r>
          </a:p>
        </p:txBody>
      </p:sp>
      <p:sp>
        <p:nvSpPr>
          <p:cNvPr id="2071" name="Text Box 241"/>
          <p:cNvSpPr txBox="1">
            <a:spLocks noChangeArrowheads="1"/>
          </p:cNvSpPr>
          <p:nvPr/>
        </p:nvSpPr>
        <p:spPr bwMode="auto">
          <a:xfrm>
            <a:off x="6693142" y="3330577"/>
            <a:ext cx="39994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UE</a:t>
            </a:r>
          </a:p>
        </p:txBody>
      </p:sp>
      <p:sp>
        <p:nvSpPr>
          <p:cNvPr id="2072" name="Text Box 241"/>
          <p:cNvSpPr txBox="1">
            <a:spLocks noChangeArrowheads="1"/>
          </p:cNvSpPr>
          <p:nvPr/>
        </p:nvSpPr>
        <p:spPr bwMode="auto">
          <a:xfrm>
            <a:off x="5806357" y="3597277"/>
            <a:ext cx="399946"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UE</a:t>
            </a:r>
          </a:p>
        </p:txBody>
      </p:sp>
      <p:cxnSp>
        <p:nvCxnSpPr>
          <p:cNvPr id="2073" name="直接连接符 260"/>
          <p:cNvCxnSpPr>
            <a:cxnSpLocks noChangeShapeType="1"/>
          </p:cNvCxnSpPr>
          <p:nvPr/>
        </p:nvCxnSpPr>
        <p:spPr bwMode="auto">
          <a:xfrm rot="16200000" flipH="1">
            <a:off x="5558055" y="4234884"/>
            <a:ext cx="1023937" cy="177357"/>
          </a:xfrm>
          <a:prstGeom prst="line">
            <a:avLst/>
          </a:prstGeom>
          <a:noFill/>
          <a:ln w="9525" algn="ctr">
            <a:solidFill>
              <a:schemeClr val="tx1"/>
            </a:solidFill>
            <a:round/>
            <a:headEnd type="oval" w="med" len="med"/>
            <a:tailEnd/>
          </a:ln>
        </p:spPr>
      </p:cxnSp>
      <p:cxnSp>
        <p:nvCxnSpPr>
          <p:cNvPr id="2074" name="直接连接符 264"/>
          <p:cNvCxnSpPr>
            <a:cxnSpLocks noChangeShapeType="1"/>
          </p:cNvCxnSpPr>
          <p:nvPr/>
        </p:nvCxnSpPr>
        <p:spPr bwMode="auto">
          <a:xfrm flipV="1">
            <a:off x="6158701" y="4835525"/>
            <a:ext cx="992723" cy="0"/>
          </a:xfrm>
          <a:prstGeom prst="line">
            <a:avLst/>
          </a:prstGeom>
          <a:noFill/>
          <a:ln w="9525" algn="ctr">
            <a:solidFill>
              <a:schemeClr val="tx1"/>
            </a:solidFill>
            <a:round/>
            <a:headEnd/>
            <a:tailEnd/>
          </a:ln>
        </p:spPr>
      </p:cxnSp>
      <p:sp>
        <p:nvSpPr>
          <p:cNvPr id="2075" name="Text Box 241"/>
          <p:cNvSpPr txBox="1">
            <a:spLocks noChangeArrowheads="1"/>
          </p:cNvSpPr>
          <p:nvPr/>
        </p:nvSpPr>
        <p:spPr bwMode="auto">
          <a:xfrm>
            <a:off x="6149176" y="4591052"/>
            <a:ext cx="1061761"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Intra-</a:t>
            </a:r>
            <a:r>
              <a:rPr lang="en-US" altLang="zh-CN" sz="900" b="1" dirty="0" err="1">
                <a:solidFill>
                  <a:srgbClr val="000000"/>
                </a:solidFill>
                <a:ea typeface="宋体" pitchFamily="2" charset="-122"/>
              </a:rPr>
              <a:t>eNB</a:t>
            </a:r>
            <a:r>
              <a:rPr lang="en-US" altLang="zh-CN" sz="900" b="1" dirty="0">
                <a:solidFill>
                  <a:srgbClr val="000000"/>
                </a:solidFill>
                <a:ea typeface="宋体" pitchFamily="2" charset="-122"/>
              </a:rPr>
              <a:t> </a:t>
            </a:r>
            <a:r>
              <a:rPr lang="en-US" altLang="zh-CN" sz="900" b="1" dirty="0" err="1">
                <a:solidFill>
                  <a:srgbClr val="000000"/>
                </a:solidFill>
                <a:ea typeface="宋体" pitchFamily="2" charset="-122"/>
              </a:rPr>
              <a:t>CoMP</a:t>
            </a:r>
            <a:endParaRPr lang="en-US" altLang="zh-CN" sz="900" b="1" dirty="0">
              <a:solidFill>
                <a:srgbClr val="000000"/>
              </a:solidFill>
              <a:ea typeface="宋体" pitchFamily="2" charset="-122"/>
            </a:endParaRPr>
          </a:p>
        </p:txBody>
      </p:sp>
      <p:cxnSp>
        <p:nvCxnSpPr>
          <p:cNvPr id="2076" name="直接连接符 271"/>
          <p:cNvCxnSpPr>
            <a:cxnSpLocks noChangeShapeType="1"/>
          </p:cNvCxnSpPr>
          <p:nvPr/>
        </p:nvCxnSpPr>
        <p:spPr bwMode="auto">
          <a:xfrm rot="5400000" flipH="1" flipV="1">
            <a:off x="6583875" y="2006674"/>
            <a:ext cx="1182688" cy="566590"/>
          </a:xfrm>
          <a:prstGeom prst="line">
            <a:avLst/>
          </a:prstGeom>
          <a:noFill/>
          <a:ln w="9525" algn="ctr">
            <a:solidFill>
              <a:schemeClr val="tx1"/>
            </a:solidFill>
            <a:round/>
            <a:headEnd type="oval" w="med" len="med"/>
            <a:tailEnd/>
          </a:ln>
        </p:spPr>
      </p:cxnSp>
      <p:cxnSp>
        <p:nvCxnSpPr>
          <p:cNvPr id="2077" name="直接连接符 272"/>
          <p:cNvCxnSpPr>
            <a:cxnSpLocks noChangeShapeType="1"/>
          </p:cNvCxnSpPr>
          <p:nvPr/>
        </p:nvCxnSpPr>
        <p:spPr bwMode="auto">
          <a:xfrm flipV="1">
            <a:off x="7458524" y="1698625"/>
            <a:ext cx="993913" cy="0"/>
          </a:xfrm>
          <a:prstGeom prst="line">
            <a:avLst/>
          </a:prstGeom>
          <a:noFill/>
          <a:ln w="9525" algn="ctr">
            <a:solidFill>
              <a:schemeClr val="tx1"/>
            </a:solidFill>
            <a:round/>
            <a:headEnd/>
            <a:tailEnd/>
          </a:ln>
        </p:spPr>
      </p:cxnSp>
      <p:sp>
        <p:nvSpPr>
          <p:cNvPr id="2078" name="Text Box 241"/>
          <p:cNvSpPr txBox="1">
            <a:spLocks noChangeArrowheads="1"/>
          </p:cNvSpPr>
          <p:nvPr/>
        </p:nvSpPr>
        <p:spPr bwMode="auto">
          <a:xfrm>
            <a:off x="7450182" y="1454153"/>
            <a:ext cx="1060570" cy="207674"/>
          </a:xfrm>
          <a:prstGeom prst="rect">
            <a:avLst/>
          </a:prstGeom>
          <a:noFill/>
          <a:ln w="9525">
            <a:noFill/>
            <a:miter lim="800000"/>
            <a:headEnd/>
            <a:tailEnd/>
          </a:ln>
        </p:spPr>
        <p:txBody>
          <a:bodyPr lIns="68507" tIns="34253" rIns="68507" bIns="34253">
            <a:spAutoFit/>
          </a:bodyPr>
          <a:lstStyle/>
          <a:p>
            <a:pPr fontAlgn="base">
              <a:spcBef>
                <a:spcPct val="50000"/>
              </a:spcBef>
              <a:spcAft>
                <a:spcPct val="0"/>
              </a:spcAft>
            </a:pPr>
            <a:r>
              <a:rPr lang="en-US" altLang="zh-CN" sz="900" b="1" dirty="0">
                <a:solidFill>
                  <a:srgbClr val="000000"/>
                </a:solidFill>
                <a:ea typeface="宋体" pitchFamily="2" charset="-122"/>
              </a:rPr>
              <a:t>Inter-</a:t>
            </a:r>
            <a:r>
              <a:rPr lang="en-US" altLang="zh-CN" sz="900" b="1" dirty="0" err="1">
                <a:solidFill>
                  <a:srgbClr val="000000"/>
                </a:solidFill>
                <a:ea typeface="宋体" pitchFamily="2" charset="-122"/>
              </a:rPr>
              <a:t>eNB</a:t>
            </a:r>
            <a:r>
              <a:rPr lang="en-US" altLang="zh-CN" sz="900" b="1" dirty="0">
                <a:solidFill>
                  <a:srgbClr val="000000"/>
                </a:solidFill>
                <a:ea typeface="宋体" pitchFamily="2" charset="-122"/>
              </a:rPr>
              <a:t> </a:t>
            </a:r>
            <a:r>
              <a:rPr lang="en-US" altLang="zh-CN" sz="900" b="1" dirty="0" err="1">
                <a:solidFill>
                  <a:srgbClr val="000000"/>
                </a:solidFill>
                <a:ea typeface="宋体" pitchFamily="2" charset="-122"/>
              </a:rPr>
              <a:t>CoMP</a:t>
            </a:r>
            <a:endParaRPr lang="en-US" altLang="zh-CN" sz="900" b="1" dirty="0">
              <a:solidFill>
                <a:srgbClr val="000000"/>
              </a:solidFill>
              <a:ea typeface="宋体"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52293" y="403757"/>
            <a:ext cx="7745380" cy="584737"/>
          </a:xfrm>
        </p:spPr>
        <p:txBody>
          <a:bodyPr>
            <a:normAutofit fontScale="90000"/>
          </a:bodyPr>
          <a:lstStyle/>
          <a:p>
            <a:pPr eaLnBrk="1" hangingPunct="1"/>
            <a:r>
              <a:rPr lang="en-US" altLang="zh-CN" smtClean="0"/>
              <a:t>Relay</a:t>
            </a:r>
          </a:p>
        </p:txBody>
      </p:sp>
      <p:sp>
        <p:nvSpPr>
          <p:cNvPr id="60419" name="Rectangle 3"/>
          <p:cNvSpPr>
            <a:spLocks noGrp="1" noChangeArrowheads="1"/>
          </p:cNvSpPr>
          <p:nvPr>
            <p:ph idx="1"/>
          </p:nvPr>
        </p:nvSpPr>
        <p:spPr>
          <a:xfrm>
            <a:off x="251167" y="1411288"/>
            <a:ext cx="3449533" cy="4989512"/>
          </a:xfrm>
        </p:spPr>
        <p:txBody>
          <a:bodyPr>
            <a:normAutofit/>
          </a:bodyPr>
          <a:lstStyle/>
          <a:p>
            <a:pPr eaLnBrk="1" hangingPunct="1">
              <a:lnSpc>
                <a:spcPct val="110000"/>
              </a:lnSpc>
            </a:pPr>
            <a:r>
              <a:rPr lang="en-US" altLang="zh-CN" sz="1400" dirty="0" smtClean="0">
                <a:solidFill>
                  <a:srgbClr val="800000"/>
                </a:solidFill>
              </a:rPr>
              <a:t>Concept</a:t>
            </a:r>
          </a:p>
          <a:p>
            <a:pPr lvl="1" eaLnBrk="1" hangingPunct="1">
              <a:lnSpc>
                <a:spcPct val="110000"/>
              </a:lnSpc>
            </a:pPr>
            <a:r>
              <a:rPr kumimoji="1" lang="en-GB" altLang="zh-CN" sz="1300" dirty="0" smtClean="0"/>
              <a:t>Relay node is wirelessly connected</a:t>
            </a:r>
            <a:br>
              <a:rPr kumimoji="1" lang="en-GB" altLang="zh-CN" sz="1300" dirty="0" smtClean="0"/>
            </a:br>
            <a:r>
              <a:rPr kumimoji="1" lang="en-GB" altLang="zh-CN" sz="1300" dirty="0" smtClean="0"/>
              <a:t> to radio-access network via a donor cell </a:t>
            </a:r>
            <a:endParaRPr kumimoji="1" lang="en-GB" altLang="zh-CN" sz="1400" dirty="0" smtClean="0">
              <a:solidFill>
                <a:srgbClr val="0070C0"/>
              </a:solidFill>
            </a:endParaRPr>
          </a:p>
          <a:p>
            <a:pPr eaLnBrk="1" hangingPunct="1">
              <a:lnSpc>
                <a:spcPct val="110000"/>
              </a:lnSpc>
            </a:pPr>
            <a:r>
              <a:rPr kumimoji="1" lang="en-GB" altLang="zh-CN" sz="1400" dirty="0" smtClean="0">
                <a:solidFill>
                  <a:srgbClr val="800000"/>
                </a:solidFill>
              </a:rPr>
              <a:t>Benefit</a:t>
            </a:r>
          </a:p>
          <a:p>
            <a:pPr lvl="1" eaLnBrk="1" hangingPunct="1">
              <a:lnSpc>
                <a:spcPct val="110000"/>
              </a:lnSpc>
            </a:pPr>
            <a:r>
              <a:rPr kumimoji="1" lang="en-GB" altLang="zh-CN" sz="1300" dirty="0" smtClean="0"/>
              <a:t>Relaying is considered for LTE-A </a:t>
            </a:r>
            <a:br>
              <a:rPr kumimoji="1" lang="en-GB" altLang="zh-CN" sz="1300" dirty="0" smtClean="0"/>
            </a:br>
            <a:r>
              <a:rPr kumimoji="1" lang="en-GB" altLang="zh-CN" sz="1300" dirty="0" smtClean="0"/>
              <a:t>to improve</a:t>
            </a:r>
          </a:p>
          <a:p>
            <a:pPr lvl="2" eaLnBrk="1" hangingPunct="1">
              <a:lnSpc>
                <a:spcPct val="110000"/>
              </a:lnSpc>
            </a:pPr>
            <a:r>
              <a:rPr kumimoji="1" lang="en-GB" altLang="zh-CN" sz="1200" dirty="0" smtClean="0"/>
              <a:t>Cell-edge throughput </a:t>
            </a:r>
          </a:p>
          <a:p>
            <a:pPr lvl="2" eaLnBrk="1" hangingPunct="1">
              <a:lnSpc>
                <a:spcPct val="110000"/>
              </a:lnSpc>
            </a:pPr>
            <a:r>
              <a:rPr kumimoji="1" lang="en-GB" altLang="zh-CN" sz="1200" dirty="0" smtClean="0"/>
              <a:t>Coverage extension </a:t>
            </a:r>
          </a:p>
          <a:p>
            <a:pPr lvl="2" eaLnBrk="1" hangingPunct="1">
              <a:lnSpc>
                <a:spcPct val="110000"/>
              </a:lnSpc>
            </a:pPr>
            <a:r>
              <a:rPr kumimoji="1" lang="en-GB" altLang="zh-CN" sz="1200" dirty="0" smtClean="0"/>
              <a:t>Temporary network deployment  </a:t>
            </a:r>
          </a:p>
          <a:p>
            <a:pPr lvl="2" eaLnBrk="1" hangingPunct="1">
              <a:lnSpc>
                <a:spcPct val="110000"/>
              </a:lnSpc>
            </a:pPr>
            <a:r>
              <a:rPr kumimoji="1" lang="en-GB" altLang="zh-CN" sz="1200" dirty="0" smtClean="0"/>
              <a:t>Coverage of high data rates</a:t>
            </a:r>
            <a:endParaRPr kumimoji="1" lang="en-GB" altLang="zh-CN" sz="1400" dirty="0" smtClean="0">
              <a:solidFill>
                <a:srgbClr val="0070C0"/>
              </a:solidFill>
            </a:endParaRPr>
          </a:p>
          <a:p>
            <a:pPr eaLnBrk="1" hangingPunct="1">
              <a:lnSpc>
                <a:spcPct val="110000"/>
              </a:lnSpc>
            </a:pPr>
            <a:r>
              <a:rPr kumimoji="1" lang="en-US" altLang="zh-CN" sz="1400" dirty="0" smtClean="0">
                <a:solidFill>
                  <a:srgbClr val="800000"/>
                </a:solidFill>
              </a:rPr>
              <a:t>Feature</a:t>
            </a:r>
          </a:p>
          <a:p>
            <a:pPr lvl="1" eaLnBrk="1" hangingPunct="1">
              <a:lnSpc>
                <a:spcPct val="110000"/>
              </a:lnSpc>
            </a:pPr>
            <a:r>
              <a:rPr kumimoji="1" lang="en-US" altLang="zh-CN" sz="1300" dirty="0" smtClean="0"/>
              <a:t>Type 1: in-band relay</a:t>
            </a:r>
          </a:p>
          <a:p>
            <a:pPr lvl="1" eaLnBrk="1" hangingPunct="1">
              <a:lnSpc>
                <a:spcPct val="110000"/>
              </a:lnSpc>
            </a:pPr>
            <a:r>
              <a:rPr kumimoji="1" lang="en-US" altLang="zh-CN" sz="1300" dirty="0" smtClean="0"/>
              <a:t>Type1a: out-of-band relay</a:t>
            </a:r>
          </a:p>
          <a:p>
            <a:pPr lvl="1" eaLnBrk="1" hangingPunct="1">
              <a:lnSpc>
                <a:spcPct val="110000"/>
              </a:lnSpc>
            </a:pPr>
            <a:r>
              <a:rPr kumimoji="1" lang="en-US" altLang="zh-CN" sz="1300" dirty="0" smtClean="0"/>
              <a:t>Type 1b: in-band relay full duplex</a:t>
            </a:r>
          </a:p>
          <a:p>
            <a:pPr lvl="1" eaLnBrk="1" hangingPunct="1">
              <a:lnSpc>
                <a:spcPct val="110000"/>
              </a:lnSpc>
            </a:pPr>
            <a:r>
              <a:rPr kumimoji="1" lang="en-US" altLang="zh-CN" sz="1300" dirty="0" smtClean="0"/>
              <a:t>Type 2: Repeater </a:t>
            </a:r>
            <a:endParaRPr kumimoji="1" lang="zh-CN" altLang="en-GB" sz="1300" dirty="0" smtClean="0"/>
          </a:p>
        </p:txBody>
      </p:sp>
      <p:grpSp>
        <p:nvGrpSpPr>
          <p:cNvPr id="2" name="组合 8"/>
          <p:cNvGrpSpPr>
            <a:grpSpLocks/>
          </p:cNvGrpSpPr>
          <p:nvPr/>
        </p:nvGrpSpPr>
        <p:grpSpPr bwMode="auto">
          <a:xfrm>
            <a:off x="3798296" y="1112838"/>
            <a:ext cx="5138590" cy="2189163"/>
            <a:chOff x="624581" y="1409700"/>
            <a:chExt cx="10850741" cy="2527300"/>
          </a:xfrm>
        </p:grpSpPr>
        <p:pic>
          <p:nvPicPr>
            <p:cNvPr id="60432" name="Picture 4"/>
            <p:cNvPicPr>
              <a:picLocks noChangeAspect="1" noChangeArrowheads="1"/>
            </p:cNvPicPr>
            <p:nvPr/>
          </p:nvPicPr>
          <p:blipFill>
            <a:blip r:embed="rId3" cstate="print"/>
            <a:srcRect/>
            <a:stretch>
              <a:fillRect/>
            </a:stretch>
          </p:blipFill>
          <p:spPr bwMode="auto">
            <a:xfrm>
              <a:off x="624581" y="1409700"/>
              <a:ext cx="10850741" cy="2527300"/>
            </a:xfrm>
            <a:prstGeom prst="rect">
              <a:avLst/>
            </a:prstGeom>
            <a:noFill/>
            <a:ln w="9525">
              <a:noFill/>
              <a:miter lim="800000"/>
              <a:headEnd/>
              <a:tailEnd/>
            </a:ln>
          </p:spPr>
        </p:pic>
        <p:sp>
          <p:nvSpPr>
            <p:cNvPr id="60433" name="Line 5"/>
            <p:cNvSpPr>
              <a:spLocks noChangeShapeType="1"/>
            </p:cNvSpPr>
            <p:nvPr/>
          </p:nvSpPr>
          <p:spPr bwMode="auto">
            <a:xfrm>
              <a:off x="5424313" y="1524001"/>
              <a:ext cx="4994518" cy="1152525"/>
            </a:xfrm>
            <a:prstGeom prst="line">
              <a:avLst/>
            </a:prstGeom>
            <a:noFill/>
            <a:ln w="9525">
              <a:solidFill>
                <a:schemeClr val="tx1"/>
              </a:solidFill>
              <a:round/>
              <a:headEnd type="triangle" w="med" len="med"/>
              <a:tailEnd type="triangle" w="med" len="med"/>
            </a:ln>
          </p:spPr>
          <p:txBody>
            <a:bodyPr lIns="79200" tIns="39600" rIns="79200" bIns="39600">
              <a:spAutoFit/>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60434" name="Line 6"/>
            <p:cNvSpPr>
              <a:spLocks noChangeShapeType="1"/>
            </p:cNvSpPr>
            <p:nvPr/>
          </p:nvSpPr>
          <p:spPr bwMode="auto">
            <a:xfrm>
              <a:off x="10516223" y="2747963"/>
              <a:ext cx="671157" cy="431800"/>
            </a:xfrm>
            <a:prstGeom prst="line">
              <a:avLst/>
            </a:prstGeom>
            <a:noFill/>
            <a:ln w="9525">
              <a:solidFill>
                <a:schemeClr val="tx1"/>
              </a:solidFill>
              <a:round/>
              <a:headEnd type="triangle" w="med" len="med"/>
              <a:tailEnd type="triangle" w="med" len="med"/>
            </a:ln>
          </p:spPr>
          <p:txBody>
            <a:bodyPr lIns="79200" tIns="39600" rIns="79200" bIns="39600">
              <a:spAutoFit/>
            </a:bodyPr>
            <a:lstStyle/>
            <a:p>
              <a:pPr fontAlgn="base">
                <a:spcBef>
                  <a:spcPct val="0"/>
                </a:spcBef>
                <a:spcAft>
                  <a:spcPct val="0"/>
                </a:spcAft>
              </a:pPr>
              <a:endParaRPr lang="zh-CN" altLang="en-US" sz="1500" b="1" dirty="0">
                <a:solidFill>
                  <a:srgbClr val="000000"/>
                </a:solidFill>
                <a:ea typeface="宋体" pitchFamily="2" charset="-122"/>
              </a:endParaRPr>
            </a:p>
          </p:txBody>
        </p:sp>
        <p:sp>
          <p:nvSpPr>
            <p:cNvPr id="60435" name="AutoShape 7"/>
            <p:cNvSpPr>
              <a:spLocks noChangeArrowheads="1"/>
            </p:cNvSpPr>
            <p:nvPr/>
          </p:nvSpPr>
          <p:spPr bwMode="auto">
            <a:xfrm>
              <a:off x="8593788" y="1452564"/>
              <a:ext cx="1632374" cy="504825"/>
            </a:xfrm>
            <a:prstGeom prst="wedgeRoundRectCallout">
              <a:avLst>
                <a:gd name="adj1" fmla="val -88653"/>
                <a:gd name="adj2" fmla="val 74843"/>
                <a:gd name="adj3" fmla="val 16667"/>
              </a:avLst>
            </a:prstGeom>
            <a:noFill/>
            <a:ln w="9525" algn="ctr">
              <a:solidFill>
                <a:schemeClr val="tx1"/>
              </a:solidFill>
              <a:miter lim="800000"/>
              <a:headEnd/>
              <a:tailEnd/>
            </a:ln>
          </p:spPr>
          <p:txBody>
            <a:bodyPr lIns="79200" tIns="39600" rIns="79200" bIns="39600"/>
            <a:lstStyle/>
            <a:p>
              <a:pPr algn="ctr" defTabSz="600936" fontAlgn="base">
                <a:spcBef>
                  <a:spcPct val="0"/>
                </a:spcBef>
                <a:spcAft>
                  <a:spcPct val="0"/>
                </a:spcAft>
              </a:pPr>
              <a:r>
                <a:rPr lang="en-US" altLang="zh-CN" sz="900" b="1" dirty="0">
                  <a:solidFill>
                    <a:srgbClr val="FF00FF"/>
                  </a:solidFill>
                  <a:ea typeface="宋体" pitchFamily="2" charset="-122"/>
                </a:rPr>
                <a:t>Backhaul Link</a:t>
              </a:r>
            </a:p>
          </p:txBody>
        </p:sp>
        <p:sp>
          <p:nvSpPr>
            <p:cNvPr id="60436" name="AutoShape 8"/>
            <p:cNvSpPr>
              <a:spLocks noChangeArrowheads="1"/>
            </p:cNvSpPr>
            <p:nvPr/>
          </p:nvSpPr>
          <p:spPr bwMode="auto">
            <a:xfrm>
              <a:off x="10226163" y="1955801"/>
              <a:ext cx="1249159" cy="504825"/>
            </a:xfrm>
            <a:prstGeom prst="wedgeRoundRectCallout">
              <a:avLst>
                <a:gd name="adj1" fmla="val 2375"/>
                <a:gd name="adj2" fmla="val 147801"/>
                <a:gd name="adj3" fmla="val 16667"/>
              </a:avLst>
            </a:prstGeom>
            <a:noFill/>
            <a:ln w="9525" algn="ctr">
              <a:solidFill>
                <a:schemeClr val="tx1"/>
              </a:solidFill>
              <a:miter lim="800000"/>
              <a:headEnd/>
              <a:tailEnd/>
            </a:ln>
          </p:spPr>
          <p:txBody>
            <a:bodyPr lIns="79200" tIns="39600" rIns="79200" bIns="39600"/>
            <a:lstStyle/>
            <a:p>
              <a:pPr algn="ctr" defTabSz="600936" fontAlgn="base">
                <a:spcBef>
                  <a:spcPct val="0"/>
                </a:spcBef>
                <a:spcAft>
                  <a:spcPct val="0"/>
                </a:spcAft>
              </a:pPr>
              <a:r>
                <a:rPr lang="en-US" altLang="zh-CN" sz="900" b="1" dirty="0">
                  <a:solidFill>
                    <a:srgbClr val="FF00FF"/>
                  </a:solidFill>
                  <a:ea typeface="宋体" pitchFamily="2" charset="-122"/>
                </a:rPr>
                <a:t>Access Link</a:t>
              </a:r>
            </a:p>
          </p:txBody>
        </p:sp>
      </p:grpSp>
      <p:grpSp>
        <p:nvGrpSpPr>
          <p:cNvPr id="3" name="组合 23"/>
          <p:cNvGrpSpPr>
            <a:grpSpLocks/>
          </p:cNvGrpSpPr>
          <p:nvPr/>
        </p:nvGrpSpPr>
        <p:grpSpPr bwMode="auto">
          <a:xfrm>
            <a:off x="3701880" y="3703647"/>
            <a:ext cx="5356418" cy="2695575"/>
            <a:chOff x="5050977" y="3713100"/>
            <a:chExt cx="7144203" cy="2694956"/>
          </a:xfrm>
        </p:grpSpPr>
        <p:pic>
          <p:nvPicPr>
            <p:cNvPr id="60422" name="Picture 67"/>
            <p:cNvPicPr>
              <a:picLocks noChangeAspect="1" noChangeArrowheads="1"/>
            </p:cNvPicPr>
            <p:nvPr/>
          </p:nvPicPr>
          <p:blipFill>
            <a:blip r:embed="rId4" cstate="print"/>
            <a:srcRect/>
            <a:stretch>
              <a:fillRect/>
            </a:stretch>
          </p:blipFill>
          <p:spPr bwMode="auto">
            <a:xfrm>
              <a:off x="5050977" y="3713100"/>
              <a:ext cx="7144203" cy="2694956"/>
            </a:xfrm>
            <a:prstGeom prst="rect">
              <a:avLst/>
            </a:prstGeom>
            <a:noFill/>
            <a:ln w="9525">
              <a:noFill/>
              <a:miter lim="800000"/>
              <a:headEnd/>
              <a:tailEnd/>
            </a:ln>
          </p:spPr>
        </p:pic>
        <p:sp>
          <p:nvSpPr>
            <p:cNvPr id="60423" name="矩形 13"/>
            <p:cNvSpPr>
              <a:spLocks noChangeArrowheads="1"/>
            </p:cNvSpPr>
            <p:nvPr/>
          </p:nvSpPr>
          <p:spPr bwMode="auto">
            <a:xfrm>
              <a:off x="5207752" y="4710793"/>
              <a:ext cx="6792687" cy="207576"/>
            </a:xfrm>
            <a:prstGeom prst="rect">
              <a:avLst/>
            </a:prstGeom>
            <a:solidFill>
              <a:srgbClr val="DDDDDD"/>
            </a:solidFill>
            <a:ln w="9525" algn="ctr">
              <a:noFill/>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000" b="1" dirty="0">
                <a:solidFill>
                  <a:srgbClr val="000000"/>
                </a:solidFill>
                <a:ea typeface="宋体" pitchFamily="2" charset="-122"/>
              </a:endParaRPr>
            </a:p>
          </p:txBody>
        </p:sp>
        <p:sp>
          <p:nvSpPr>
            <p:cNvPr id="60424" name="矩形 14"/>
            <p:cNvSpPr>
              <a:spLocks noChangeArrowheads="1"/>
            </p:cNvSpPr>
            <p:nvPr/>
          </p:nvSpPr>
          <p:spPr bwMode="auto">
            <a:xfrm>
              <a:off x="5215992" y="6113696"/>
              <a:ext cx="6792687" cy="252141"/>
            </a:xfrm>
            <a:prstGeom prst="rect">
              <a:avLst/>
            </a:prstGeom>
            <a:solidFill>
              <a:srgbClr val="DDDDDD"/>
            </a:solidFill>
            <a:ln w="9525" algn="ctr">
              <a:noFill/>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000" b="1" dirty="0">
                <a:solidFill>
                  <a:srgbClr val="000000"/>
                </a:solidFill>
                <a:ea typeface="宋体" pitchFamily="2" charset="-122"/>
              </a:endParaRPr>
            </a:p>
          </p:txBody>
        </p:sp>
        <p:sp>
          <p:nvSpPr>
            <p:cNvPr id="60425" name="矩形 15"/>
            <p:cNvSpPr>
              <a:spLocks noChangeArrowheads="1"/>
            </p:cNvSpPr>
            <p:nvPr/>
          </p:nvSpPr>
          <p:spPr bwMode="auto">
            <a:xfrm>
              <a:off x="5807747" y="4661959"/>
              <a:ext cx="1077996"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Rural area</a:t>
              </a:r>
              <a:endParaRPr lang="zh-CN" altLang="en-US" sz="1000" b="1" dirty="0">
                <a:solidFill>
                  <a:srgbClr val="000000"/>
                </a:solidFill>
                <a:ea typeface="宋体" pitchFamily="2" charset="-122"/>
              </a:endParaRPr>
            </a:p>
          </p:txBody>
        </p:sp>
        <p:sp>
          <p:nvSpPr>
            <p:cNvPr id="60426" name="矩形 16"/>
            <p:cNvSpPr>
              <a:spLocks noChangeArrowheads="1"/>
            </p:cNvSpPr>
            <p:nvPr/>
          </p:nvSpPr>
          <p:spPr bwMode="auto">
            <a:xfrm>
              <a:off x="8152275" y="4664233"/>
              <a:ext cx="951851"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Hot-spot</a:t>
              </a:r>
              <a:endParaRPr lang="zh-CN" altLang="en-US" sz="1000" b="1" dirty="0">
                <a:solidFill>
                  <a:srgbClr val="000000"/>
                </a:solidFill>
                <a:ea typeface="宋体" pitchFamily="2" charset="-122"/>
              </a:endParaRPr>
            </a:p>
          </p:txBody>
        </p:sp>
        <p:sp>
          <p:nvSpPr>
            <p:cNvPr id="60427" name="矩形 17"/>
            <p:cNvSpPr>
              <a:spLocks noChangeArrowheads="1"/>
            </p:cNvSpPr>
            <p:nvPr/>
          </p:nvSpPr>
          <p:spPr bwMode="auto">
            <a:xfrm>
              <a:off x="10320339" y="4652860"/>
              <a:ext cx="1069443"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Blind area</a:t>
              </a:r>
              <a:endParaRPr lang="zh-CN" altLang="en-US" sz="1000" b="1" dirty="0">
                <a:solidFill>
                  <a:srgbClr val="000000"/>
                </a:solidFill>
                <a:ea typeface="宋体" pitchFamily="2" charset="-122"/>
              </a:endParaRPr>
            </a:p>
          </p:txBody>
        </p:sp>
        <p:sp>
          <p:nvSpPr>
            <p:cNvPr id="60428" name="矩形 18"/>
            <p:cNvSpPr>
              <a:spLocks noChangeArrowheads="1"/>
            </p:cNvSpPr>
            <p:nvPr/>
          </p:nvSpPr>
          <p:spPr bwMode="auto">
            <a:xfrm>
              <a:off x="5251819" y="6056299"/>
              <a:ext cx="1512015"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Indoor hot-spot</a:t>
              </a:r>
              <a:endParaRPr lang="zh-CN" altLang="en-US" sz="1000" b="1" dirty="0">
                <a:solidFill>
                  <a:srgbClr val="000000"/>
                </a:solidFill>
                <a:ea typeface="宋体" pitchFamily="2" charset="-122"/>
              </a:endParaRPr>
            </a:p>
          </p:txBody>
        </p:sp>
        <p:sp>
          <p:nvSpPr>
            <p:cNvPr id="60429" name="矩形 19"/>
            <p:cNvSpPr>
              <a:spLocks noChangeArrowheads="1"/>
            </p:cNvSpPr>
            <p:nvPr/>
          </p:nvSpPr>
          <p:spPr bwMode="auto">
            <a:xfrm>
              <a:off x="6921763" y="6058568"/>
              <a:ext cx="1452150"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Transportation</a:t>
              </a:r>
              <a:endParaRPr lang="zh-CN" altLang="en-US" sz="1000" b="1" dirty="0">
                <a:solidFill>
                  <a:srgbClr val="000000"/>
                </a:solidFill>
                <a:ea typeface="宋体" pitchFamily="2" charset="-122"/>
              </a:endParaRPr>
            </a:p>
          </p:txBody>
        </p:sp>
        <p:sp>
          <p:nvSpPr>
            <p:cNvPr id="60430" name="矩形 21"/>
            <p:cNvSpPr>
              <a:spLocks noChangeArrowheads="1"/>
            </p:cNvSpPr>
            <p:nvPr/>
          </p:nvSpPr>
          <p:spPr bwMode="auto">
            <a:xfrm>
              <a:off x="8747689" y="6059600"/>
              <a:ext cx="1210553"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Emergency </a:t>
              </a:r>
              <a:endParaRPr lang="zh-CN" altLang="en-US" sz="1000" b="1" dirty="0">
                <a:solidFill>
                  <a:srgbClr val="000000"/>
                </a:solidFill>
                <a:ea typeface="宋体" pitchFamily="2" charset="-122"/>
              </a:endParaRPr>
            </a:p>
          </p:txBody>
        </p:sp>
        <p:sp>
          <p:nvSpPr>
            <p:cNvPr id="60431" name="矩形 22"/>
            <p:cNvSpPr>
              <a:spLocks noChangeArrowheads="1"/>
            </p:cNvSpPr>
            <p:nvPr/>
          </p:nvSpPr>
          <p:spPr bwMode="auto">
            <a:xfrm>
              <a:off x="10343415" y="6073254"/>
              <a:ext cx="1730093" cy="246164"/>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zh-CN" sz="1000" b="1" dirty="0">
                  <a:solidFill>
                    <a:srgbClr val="0070C0"/>
                  </a:solidFill>
                  <a:ea typeface="宋体" pitchFamily="2" charset="-122"/>
                </a:rPr>
                <a:t>Wireless backhaul</a:t>
              </a:r>
              <a:endParaRPr lang="zh-CN" altLang="en-US" sz="1000" b="1" dirty="0">
                <a:solidFill>
                  <a:srgbClr val="000000"/>
                </a:solidFill>
                <a:ea typeface="宋体" pitchFamily="2" charset="-122"/>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idx="4294967295"/>
          </p:nvPr>
        </p:nvSpPr>
        <p:spPr>
          <a:xfrm>
            <a:off x="511837" y="372800"/>
            <a:ext cx="7745380" cy="584737"/>
          </a:xfrm>
        </p:spPr>
        <p:txBody>
          <a:bodyPr>
            <a:normAutofit fontScale="90000"/>
          </a:bodyPr>
          <a:lstStyle/>
          <a:p>
            <a:pPr eaLnBrk="1" hangingPunct="1"/>
            <a:r>
              <a:rPr lang="en-GB" altLang="ja-JP" dirty="0" smtClean="0"/>
              <a:t>Enhanced ICIC </a:t>
            </a:r>
            <a:endParaRPr lang="zh-CN" altLang="en-US" dirty="0" smtClean="0"/>
          </a:p>
        </p:txBody>
      </p:sp>
      <p:sp>
        <p:nvSpPr>
          <p:cNvPr id="8" name="Rectangle 3"/>
          <p:cNvSpPr txBox="1">
            <a:spLocks noChangeArrowheads="1"/>
          </p:cNvSpPr>
          <p:nvPr/>
        </p:nvSpPr>
        <p:spPr>
          <a:xfrm>
            <a:off x="193830" y="1106493"/>
            <a:ext cx="8557175" cy="5370507"/>
          </a:xfrm>
          <a:prstGeom prst="rect">
            <a:avLst/>
          </a:prstGeom>
        </p:spPr>
        <p:txBody>
          <a:bodyPr lIns="68542" tIns="34271" rIns="68542" bIns="34271"/>
          <a:lstStyle/>
          <a:p>
            <a:pPr marL="257034" indent="-257034" fontAlgn="base">
              <a:spcBef>
                <a:spcPct val="20000"/>
              </a:spcBef>
              <a:spcAft>
                <a:spcPct val="0"/>
              </a:spcAft>
              <a:buClr>
                <a:srgbClr val="990000"/>
              </a:buClr>
              <a:buFontTx/>
              <a:buChar char="•"/>
              <a:defRPr/>
            </a:pPr>
            <a:r>
              <a:rPr kumimoji="1" lang="en-US" altLang="zh-CN" b="1" kern="0" dirty="0">
                <a:solidFill>
                  <a:srgbClr val="800000"/>
                </a:solidFill>
              </a:rPr>
              <a:t>Concept</a:t>
            </a:r>
          </a:p>
          <a:p>
            <a:pPr marL="599745" lvl="1" indent="-257034" fontAlgn="base">
              <a:spcBef>
                <a:spcPct val="20000"/>
              </a:spcBef>
              <a:spcAft>
                <a:spcPct val="0"/>
              </a:spcAft>
              <a:buFontTx/>
              <a:buChar char="›"/>
              <a:defRPr/>
            </a:pPr>
            <a:r>
              <a:rPr kumimoji="1" lang="en-US" altLang="zh-CN" sz="1600" kern="0" dirty="0">
                <a:solidFill>
                  <a:srgbClr val="000000"/>
                </a:solidFill>
                <a:ea typeface="宋体" pitchFamily="2" charset="-122"/>
              </a:rPr>
              <a:t>Enhanced ICIC for non-CA based deployments of heterogeneous networks for LTE</a:t>
            </a:r>
          </a:p>
          <a:p>
            <a:pPr marL="942457" lvl="2" indent="-257034" fontAlgn="base">
              <a:spcBef>
                <a:spcPct val="20000"/>
              </a:spcBef>
              <a:spcAft>
                <a:spcPct val="0"/>
              </a:spcAft>
              <a:buFont typeface="Arial" pitchFamily="34" charset="0"/>
              <a:buChar char="»"/>
              <a:defRPr/>
            </a:pPr>
            <a:r>
              <a:rPr kumimoji="1" lang="en-US" altLang="zh-CN" sz="1600" kern="0" dirty="0">
                <a:solidFill>
                  <a:srgbClr val="000000"/>
                </a:solidFill>
                <a:ea typeface="宋体" pitchFamily="2" charset="-122"/>
              </a:rPr>
              <a:t>To reduce high inter-cell-interference (ICI) in coverage overlapped areas</a:t>
            </a:r>
            <a:endParaRPr kumimoji="1" lang="en-GB" altLang="zh-CN" sz="1600" b="1" kern="0" dirty="0">
              <a:solidFill>
                <a:srgbClr val="800000"/>
              </a:solidFill>
            </a:endParaRPr>
          </a:p>
          <a:p>
            <a:pPr marL="257034" indent="-257034" fontAlgn="base">
              <a:spcBef>
                <a:spcPct val="20000"/>
              </a:spcBef>
              <a:spcAft>
                <a:spcPct val="0"/>
              </a:spcAft>
              <a:buClr>
                <a:srgbClr val="990000"/>
              </a:buClr>
              <a:buFontTx/>
              <a:buChar char="•"/>
              <a:defRPr/>
            </a:pPr>
            <a:r>
              <a:rPr kumimoji="1" lang="en-GB" altLang="zh-CN" b="1" kern="0" dirty="0">
                <a:solidFill>
                  <a:srgbClr val="800000"/>
                </a:solidFill>
              </a:rPr>
              <a:t>Benefit</a:t>
            </a:r>
          </a:p>
          <a:p>
            <a:pPr marL="599745" lvl="1" indent="-257034" fontAlgn="base">
              <a:spcBef>
                <a:spcPct val="20000"/>
              </a:spcBef>
              <a:spcAft>
                <a:spcPct val="0"/>
              </a:spcAft>
              <a:buFontTx/>
              <a:buChar char="›"/>
              <a:defRPr/>
            </a:pPr>
            <a:r>
              <a:rPr lang="en-GB" altLang="zh-CN" sz="1600" dirty="0">
                <a:solidFill>
                  <a:srgbClr val="000000"/>
                </a:solidFill>
                <a:ea typeface="宋体" pitchFamily="2" charset="-122"/>
              </a:rPr>
              <a:t>Support highly variable traffic load</a:t>
            </a:r>
            <a:endParaRPr kumimoji="1" lang="en-US" altLang="zh-CN" sz="1600" kern="0" dirty="0">
              <a:solidFill>
                <a:srgbClr val="000000"/>
              </a:solidFill>
              <a:ea typeface="宋体" pitchFamily="2" charset="-122"/>
            </a:endParaRPr>
          </a:p>
          <a:p>
            <a:pPr marL="599745" lvl="1" indent="-257034" fontAlgn="base">
              <a:spcBef>
                <a:spcPct val="20000"/>
              </a:spcBef>
              <a:spcAft>
                <a:spcPct val="0"/>
              </a:spcAft>
              <a:buFontTx/>
              <a:buChar char="›"/>
              <a:defRPr/>
            </a:pPr>
            <a:r>
              <a:rPr kumimoji="1" lang="en-US" altLang="zh-CN" sz="1600" kern="0" dirty="0">
                <a:solidFill>
                  <a:srgbClr val="000000"/>
                </a:solidFill>
                <a:ea typeface="宋体" pitchFamily="2" charset="-122"/>
              </a:rPr>
              <a:t>Support increasingly complexity and </a:t>
            </a:r>
          </a:p>
          <a:p>
            <a:pPr marL="599745" lvl="1" indent="-257034" fontAlgn="base">
              <a:spcBef>
                <a:spcPct val="20000"/>
              </a:spcBef>
              <a:spcAft>
                <a:spcPct val="0"/>
              </a:spcAft>
              <a:defRPr/>
            </a:pPr>
            <a:r>
              <a:rPr kumimoji="1" lang="en-US" altLang="zh-CN" sz="1600" kern="0" dirty="0">
                <a:solidFill>
                  <a:srgbClr val="000000"/>
                </a:solidFill>
                <a:ea typeface="宋体" pitchFamily="2" charset="-122"/>
              </a:rPr>
              <a:t>	network deployments with unbalanced </a:t>
            </a:r>
            <a:br>
              <a:rPr kumimoji="1" lang="en-US" altLang="zh-CN" sz="1600" kern="0" dirty="0">
                <a:solidFill>
                  <a:srgbClr val="000000"/>
                </a:solidFill>
                <a:ea typeface="宋体" pitchFamily="2" charset="-122"/>
              </a:rPr>
            </a:br>
            <a:r>
              <a:rPr kumimoji="1" lang="en-US" altLang="zh-CN" sz="1600" kern="0" dirty="0">
                <a:solidFill>
                  <a:srgbClr val="000000"/>
                </a:solidFill>
                <a:ea typeface="宋体" pitchFamily="2" charset="-122"/>
              </a:rPr>
              <a:t>transmit power nodes sharing same </a:t>
            </a:r>
            <a:br>
              <a:rPr kumimoji="1" lang="en-US" altLang="zh-CN" sz="1600" kern="0" dirty="0">
                <a:solidFill>
                  <a:srgbClr val="000000"/>
                </a:solidFill>
                <a:ea typeface="宋体" pitchFamily="2" charset="-122"/>
              </a:rPr>
            </a:br>
            <a:r>
              <a:rPr kumimoji="1" lang="en-US" altLang="zh-CN" sz="1600" kern="0" dirty="0">
                <a:solidFill>
                  <a:srgbClr val="000000"/>
                </a:solidFill>
                <a:ea typeface="宋体" pitchFamily="2" charset="-122"/>
              </a:rPr>
              <a:t>frequency</a:t>
            </a:r>
            <a:endParaRPr kumimoji="1" lang="en-US" altLang="zh-CN" sz="1600" b="1" kern="0" dirty="0">
              <a:solidFill>
                <a:srgbClr val="000000"/>
              </a:solidFill>
              <a:ea typeface="宋体" pitchFamily="2" charset="-122"/>
            </a:endParaRPr>
          </a:p>
          <a:p>
            <a:pPr marL="257034" indent="-257034" fontAlgn="base">
              <a:spcBef>
                <a:spcPct val="20000"/>
              </a:spcBef>
              <a:spcAft>
                <a:spcPct val="0"/>
              </a:spcAft>
              <a:buClr>
                <a:srgbClr val="990000"/>
              </a:buClr>
              <a:buFontTx/>
              <a:buChar char="•"/>
              <a:defRPr/>
            </a:pPr>
            <a:r>
              <a:rPr kumimoji="1" lang="en-GB" altLang="zh-CN" b="1" kern="0" dirty="0">
                <a:solidFill>
                  <a:srgbClr val="800000"/>
                </a:solidFill>
              </a:rPr>
              <a:t>Feature</a:t>
            </a:r>
            <a:endParaRPr kumimoji="1" lang="en-US" altLang="zh-CN" b="1" kern="0" dirty="0">
              <a:solidFill>
                <a:srgbClr val="800000"/>
              </a:solidFill>
            </a:endParaRPr>
          </a:p>
          <a:p>
            <a:pPr marL="599745" lvl="1" indent="-257034" fontAlgn="base">
              <a:spcBef>
                <a:spcPct val="20000"/>
              </a:spcBef>
              <a:spcAft>
                <a:spcPct val="0"/>
              </a:spcAft>
              <a:buFontTx/>
              <a:buChar char="›"/>
              <a:defRPr/>
            </a:pPr>
            <a:r>
              <a:rPr kumimoji="1" lang="en-US" altLang="zh-CN" sz="1600" kern="0" dirty="0">
                <a:solidFill>
                  <a:srgbClr val="000000"/>
                </a:solidFill>
                <a:ea typeface="宋体" pitchFamily="2" charset="-122"/>
              </a:rPr>
              <a:t>Low power nodes include</a:t>
            </a:r>
          </a:p>
          <a:p>
            <a:pPr marL="942457" lvl="2" indent="-257034" fontAlgn="base">
              <a:spcBef>
                <a:spcPct val="20000"/>
              </a:spcBef>
              <a:spcAft>
                <a:spcPct val="0"/>
              </a:spcAft>
              <a:buFont typeface="Arial" pitchFamily="34" charset="0"/>
              <a:buChar char="»"/>
              <a:defRPr/>
            </a:pPr>
            <a:r>
              <a:rPr kumimoji="1" lang="en-US" altLang="zh-CN" sz="1600" kern="0" dirty="0">
                <a:solidFill>
                  <a:srgbClr val="000000"/>
                </a:solidFill>
                <a:ea typeface="宋体" pitchFamily="2" charset="-122"/>
              </a:rPr>
              <a:t>Remote radio head (RRH)</a:t>
            </a:r>
          </a:p>
          <a:p>
            <a:pPr marL="942457" lvl="2" indent="-257034" fontAlgn="base">
              <a:spcBef>
                <a:spcPct val="20000"/>
              </a:spcBef>
              <a:spcAft>
                <a:spcPct val="0"/>
              </a:spcAft>
              <a:buFont typeface="Arial" pitchFamily="34" charset="0"/>
              <a:buChar char="»"/>
              <a:defRPr/>
            </a:pPr>
            <a:r>
              <a:rPr kumimoji="1" lang="en-US" altLang="zh-CN" sz="1600" kern="0" dirty="0">
                <a:solidFill>
                  <a:srgbClr val="000000"/>
                </a:solidFill>
                <a:ea typeface="宋体" pitchFamily="2" charset="-122"/>
              </a:rPr>
              <a:t>Pico eNB </a:t>
            </a:r>
          </a:p>
          <a:p>
            <a:pPr marL="942457" lvl="2" indent="-257034" fontAlgn="base">
              <a:spcBef>
                <a:spcPct val="20000"/>
              </a:spcBef>
              <a:spcAft>
                <a:spcPct val="0"/>
              </a:spcAft>
              <a:buFont typeface="Arial" pitchFamily="34" charset="0"/>
              <a:buChar char="»"/>
              <a:defRPr/>
            </a:pPr>
            <a:r>
              <a:rPr kumimoji="1" lang="en-US" altLang="zh-CN" sz="1600" kern="0" dirty="0">
                <a:solidFill>
                  <a:srgbClr val="000000"/>
                </a:solidFill>
                <a:ea typeface="宋体" pitchFamily="2" charset="-122"/>
              </a:rPr>
              <a:t>Home eNB (</a:t>
            </a:r>
            <a:r>
              <a:rPr kumimoji="1" lang="en-US" altLang="zh-CN" sz="1600" kern="0" dirty="0" err="1">
                <a:solidFill>
                  <a:srgbClr val="000000"/>
                </a:solidFill>
                <a:ea typeface="宋体" pitchFamily="2" charset="-122"/>
              </a:rPr>
              <a:t>HeNB</a:t>
            </a:r>
            <a:r>
              <a:rPr kumimoji="1" lang="en-US" altLang="zh-CN" sz="1600" kern="0" dirty="0">
                <a:solidFill>
                  <a:srgbClr val="000000"/>
                </a:solidFill>
                <a:ea typeface="宋体" pitchFamily="2" charset="-122"/>
              </a:rPr>
              <a:t>)</a:t>
            </a:r>
          </a:p>
          <a:p>
            <a:pPr marL="942457" lvl="2" indent="-257034" fontAlgn="base">
              <a:spcBef>
                <a:spcPct val="20000"/>
              </a:spcBef>
              <a:spcAft>
                <a:spcPct val="0"/>
              </a:spcAft>
              <a:buFont typeface="Arial" pitchFamily="34" charset="0"/>
              <a:buChar char="»"/>
              <a:defRPr/>
            </a:pPr>
            <a:r>
              <a:rPr kumimoji="1" lang="en-US" altLang="zh-CN" sz="1600" kern="0" dirty="0">
                <a:solidFill>
                  <a:srgbClr val="000000"/>
                </a:solidFill>
                <a:ea typeface="宋体" pitchFamily="2" charset="-122"/>
              </a:rPr>
              <a:t>Relay </a:t>
            </a:r>
            <a:r>
              <a:rPr kumimoji="1" lang="en-US" altLang="zh-CN" sz="1600" kern="0" dirty="0" smtClean="0">
                <a:solidFill>
                  <a:srgbClr val="000000"/>
                </a:solidFill>
                <a:ea typeface="宋体" pitchFamily="2" charset="-122"/>
              </a:rPr>
              <a:t>nodes</a:t>
            </a:r>
          </a:p>
          <a:p>
            <a:pPr marL="485257" lvl="1" indent="-257034" fontAlgn="base">
              <a:spcBef>
                <a:spcPct val="20000"/>
              </a:spcBef>
              <a:spcAft>
                <a:spcPct val="0"/>
              </a:spcAft>
              <a:buFont typeface="Arial" pitchFamily="34" charset="0"/>
              <a:buChar char="»"/>
              <a:defRPr/>
            </a:pPr>
            <a:r>
              <a:rPr kumimoji="1" lang="en-US" altLang="zh-CN" sz="1600" kern="0" dirty="0" smtClean="0">
                <a:solidFill>
                  <a:srgbClr val="000000"/>
                </a:solidFill>
                <a:ea typeface="宋体" pitchFamily="2" charset="-122"/>
              </a:rPr>
              <a:t>Time Domain based for DL control Info</a:t>
            </a:r>
          </a:p>
          <a:p>
            <a:pPr marL="485257" lvl="1" indent="-257034" fontAlgn="base">
              <a:spcBef>
                <a:spcPct val="20000"/>
              </a:spcBef>
              <a:spcAft>
                <a:spcPct val="0"/>
              </a:spcAft>
              <a:buFont typeface="Arial" pitchFamily="34" charset="0"/>
              <a:buChar char="»"/>
              <a:defRPr/>
            </a:pPr>
            <a:r>
              <a:rPr kumimoji="1" lang="en-US" altLang="zh-CN" sz="1600" kern="0" dirty="0" smtClean="0">
                <a:solidFill>
                  <a:srgbClr val="000000"/>
                </a:solidFill>
                <a:ea typeface="宋体" pitchFamily="2" charset="-122"/>
              </a:rPr>
              <a:t>Time and Frequency shifting for reference signal within a cluster</a:t>
            </a:r>
          </a:p>
          <a:p>
            <a:pPr marL="485257" lvl="1" indent="-257034" fontAlgn="base">
              <a:spcBef>
                <a:spcPct val="20000"/>
              </a:spcBef>
              <a:spcAft>
                <a:spcPct val="0"/>
              </a:spcAft>
              <a:buFont typeface="Arial" pitchFamily="34" charset="0"/>
              <a:buChar char="»"/>
              <a:defRPr/>
            </a:pPr>
            <a:r>
              <a:rPr kumimoji="1" lang="en-US" altLang="zh-CN" sz="1600" kern="0" dirty="0" smtClean="0">
                <a:solidFill>
                  <a:srgbClr val="000000"/>
                </a:solidFill>
                <a:ea typeface="宋体" pitchFamily="2" charset="-122"/>
              </a:rPr>
              <a:t>Scrambling code for reference signals between clusters.</a:t>
            </a:r>
          </a:p>
          <a:p>
            <a:pPr marL="485257" lvl="1" indent="-257034" fontAlgn="base">
              <a:spcBef>
                <a:spcPct val="20000"/>
              </a:spcBef>
              <a:spcAft>
                <a:spcPct val="0"/>
              </a:spcAft>
              <a:buFont typeface="Arial" pitchFamily="34" charset="0"/>
              <a:buChar char="»"/>
              <a:defRPr/>
            </a:pPr>
            <a:endParaRPr lang="zh-CN" altLang="en-GB" sz="1600" kern="0" dirty="0">
              <a:solidFill>
                <a:srgbClr val="000000"/>
              </a:solidFill>
            </a:endParaRPr>
          </a:p>
        </p:txBody>
      </p:sp>
      <p:grpSp>
        <p:nvGrpSpPr>
          <p:cNvPr id="3" name="组合 18"/>
          <p:cNvGrpSpPr>
            <a:grpSpLocks/>
          </p:cNvGrpSpPr>
          <p:nvPr/>
        </p:nvGrpSpPr>
        <p:grpSpPr bwMode="auto">
          <a:xfrm>
            <a:off x="4419600" y="2162511"/>
            <a:ext cx="4500594" cy="3476289"/>
            <a:chOff x="5021263" y="2235199"/>
            <a:chExt cx="7173913" cy="4609785"/>
          </a:xfrm>
        </p:grpSpPr>
        <p:grpSp>
          <p:nvGrpSpPr>
            <p:cNvPr id="4" name="组合 12"/>
            <p:cNvGrpSpPr>
              <a:grpSpLocks/>
            </p:cNvGrpSpPr>
            <p:nvPr/>
          </p:nvGrpSpPr>
          <p:grpSpPr bwMode="auto">
            <a:xfrm>
              <a:off x="5023091" y="2235199"/>
              <a:ext cx="7172085" cy="4312349"/>
              <a:chOff x="5023092" y="2525713"/>
              <a:chExt cx="7172083" cy="4312346"/>
            </a:xfrm>
          </p:grpSpPr>
          <p:pic>
            <p:nvPicPr>
              <p:cNvPr id="2" name="Picture 8"/>
              <p:cNvPicPr>
                <a:picLocks noChangeAspect="1" noChangeArrowheads="1"/>
              </p:cNvPicPr>
              <p:nvPr/>
            </p:nvPicPr>
            <p:blipFill>
              <a:blip r:embed="rId3" cstate="print"/>
              <a:srcRect/>
              <a:stretch>
                <a:fillRect/>
              </a:stretch>
            </p:blipFill>
            <p:spPr bwMode="auto">
              <a:xfrm>
                <a:off x="5023092" y="2525713"/>
                <a:ext cx="7172083" cy="4312346"/>
              </a:xfrm>
              <a:prstGeom prst="rect">
                <a:avLst/>
              </a:prstGeom>
              <a:noFill/>
              <a:ln w="9525">
                <a:noFill/>
                <a:miter lim="800000"/>
                <a:headEnd/>
                <a:tailEnd/>
              </a:ln>
              <a:effectLst>
                <a:prstShdw prst="shdw17" dist="17961" dir="2700000">
                  <a:schemeClr val="accent1">
                    <a:gamma/>
                    <a:shade val="60000"/>
                    <a:invGamma/>
                  </a:schemeClr>
                </a:prstShdw>
              </a:effectLst>
            </p:spPr>
          </p:pic>
          <p:grpSp>
            <p:nvGrpSpPr>
              <p:cNvPr id="5" name="组合 14"/>
              <p:cNvGrpSpPr>
                <a:grpSpLocks/>
              </p:cNvGrpSpPr>
              <p:nvPr/>
            </p:nvGrpSpPr>
            <p:grpSpPr bwMode="auto">
              <a:xfrm>
                <a:off x="5243755" y="4443412"/>
                <a:ext cx="5746509" cy="1847849"/>
                <a:chOff x="5244284" y="3805364"/>
                <a:chExt cx="5745390" cy="1846560"/>
              </a:xfrm>
            </p:grpSpPr>
            <p:sp>
              <p:nvSpPr>
                <p:cNvPr id="61455" name="椭圆 9"/>
                <p:cNvSpPr>
                  <a:spLocks noChangeArrowheads="1"/>
                </p:cNvSpPr>
                <p:nvPr/>
              </p:nvSpPr>
              <p:spPr bwMode="auto">
                <a:xfrm rot="16838700">
                  <a:off x="5471092" y="3595917"/>
                  <a:ext cx="1281401" cy="1735018"/>
                </a:xfrm>
                <a:prstGeom prst="ellipse">
                  <a:avLst/>
                </a:prstGeom>
                <a:noFill/>
                <a:ln w="38100" algn="ctr">
                  <a:solidFill>
                    <a:srgbClr val="FF0000"/>
                  </a:solidFill>
                  <a:prstDash val="dash"/>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300" b="1" dirty="0">
                    <a:solidFill>
                      <a:srgbClr val="000000"/>
                    </a:solidFill>
                    <a:latin typeface="Arial" pitchFamily="34" charset="0"/>
                    <a:ea typeface="宋体" pitchFamily="2" charset="-122"/>
                  </a:endParaRPr>
                </a:p>
              </p:txBody>
            </p:sp>
            <p:sp>
              <p:nvSpPr>
                <p:cNvPr id="61456" name="椭圆 10"/>
                <p:cNvSpPr>
                  <a:spLocks noChangeArrowheads="1"/>
                </p:cNvSpPr>
                <p:nvPr/>
              </p:nvSpPr>
              <p:spPr bwMode="auto">
                <a:xfrm rot="752481">
                  <a:off x="7824709" y="4544703"/>
                  <a:ext cx="855936" cy="1107221"/>
                </a:xfrm>
                <a:prstGeom prst="ellipse">
                  <a:avLst/>
                </a:prstGeom>
                <a:noFill/>
                <a:ln w="38100" algn="ctr">
                  <a:solidFill>
                    <a:srgbClr val="FF0000"/>
                  </a:solidFill>
                  <a:prstDash val="dash"/>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300" b="1" dirty="0">
                    <a:solidFill>
                      <a:srgbClr val="000000"/>
                    </a:solidFill>
                    <a:latin typeface="Arial" pitchFamily="34" charset="0"/>
                    <a:ea typeface="宋体" pitchFamily="2" charset="-122"/>
                  </a:endParaRPr>
                </a:p>
              </p:txBody>
            </p:sp>
            <p:sp>
              <p:nvSpPr>
                <p:cNvPr id="61457" name="椭圆 11"/>
                <p:cNvSpPr>
                  <a:spLocks noChangeArrowheads="1"/>
                </p:cNvSpPr>
                <p:nvPr/>
              </p:nvSpPr>
              <p:spPr bwMode="auto">
                <a:xfrm rot="20625039">
                  <a:off x="6662431" y="4343955"/>
                  <a:ext cx="1918187" cy="972375"/>
                </a:xfrm>
                <a:prstGeom prst="ellipse">
                  <a:avLst/>
                </a:prstGeom>
                <a:noFill/>
                <a:ln w="38100" algn="ctr">
                  <a:solidFill>
                    <a:srgbClr val="FF0000"/>
                  </a:solidFill>
                  <a:prstDash val="dash"/>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300" b="1" dirty="0">
                    <a:solidFill>
                      <a:srgbClr val="000000"/>
                    </a:solidFill>
                    <a:latin typeface="Arial" pitchFamily="34" charset="0"/>
                    <a:ea typeface="宋体" pitchFamily="2" charset="-122"/>
                  </a:endParaRPr>
                </a:p>
              </p:txBody>
            </p:sp>
            <p:sp>
              <p:nvSpPr>
                <p:cNvPr id="61458" name="椭圆 12"/>
                <p:cNvSpPr>
                  <a:spLocks noChangeArrowheads="1"/>
                </p:cNvSpPr>
                <p:nvPr/>
              </p:nvSpPr>
              <p:spPr bwMode="auto">
                <a:xfrm rot="1160463">
                  <a:off x="9124692" y="4378351"/>
                  <a:ext cx="1388133" cy="513933"/>
                </a:xfrm>
                <a:prstGeom prst="ellipse">
                  <a:avLst/>
                </a:prstGeom>
                <a:noFill/>
                <a:ln w="38100" algn="ctr">
                  <a:solidFill>
                    <a:srgbClr val="FF0000"/>
                  </a:solidFill>
                  <a:prstDash val="dash"/>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300" b="1" dirty="0">
                    <a:solidFill>
                      <a:srgbClr val="000000"/>
                    </a:solidFill>
                    <a:latin typeface="Arial" pitchFamily="34" charset="0"/>
                    <a:ea typeface="宋体" pitchFamily="2" charset="-122"/>
                  </a:endParaRPr>
                </a:p>
              </p:txBody>
            </p:sp>
            <p:sp>
              <p:nvSpPr>
                <p:cNvPr id="61459" name="椭圆 13"/>
                <p:cNvSpPr>
                  <a:spLocks noChangeArrowheads="1"/>
                </p:cNvSpPr>
                <p:nvPr/>
              </p:nvSpPr>
              <p:spPr bwMode="auto">
                <a:xfrm rot="-4154098">
                  <a:off x="10294549" y="4085293"/>
                  <a:ext cx="975054" cy="415196"/>
                </a:xfrm>
                <a:prstGeom prst="ellipse">
                  <a:avLst/>
                </a:prstGeom>
                <a:noFill/>
                <a:ln w="38100" algn="ctr">
                  <a:solidFill>
                    <a:srgbClr val="FF0000"/>
                  </a:solidFill>
                  <a:prstDash val="dash"/>
                  <a:round/>
                  <a:headEnd/>
                  <a:tailEnd/>
                </a:ln>
              </p:spPr>
              <p:txBody>
                <a:bodyPr/>
                <a:lstStyle/>
                <a:p>
                  <a:pPr marL="202295" indent="-202295" fontAlgn="base">
                    <a:spcBef>
                      <a:spcPct val="0"/>
                    </a:spcBef>
                    <a:spcAft>
                      <a:spcPct val="0"/>
                    </a:spcAft>
                    <a:buClr>
                      <a:srgbClr val="5F5F5F"/>
                    </a:buClr>
                    <a:buSzPct val="80000"/>
                    <a:buFont typeface="Wingdings" pitchFamily="2" charset="2"/>
                    <a:buChar char="n"/>
                  </a:pPr>
                  <a:endParaRPr lang="zh-CN" altLang="en-US" sz="1300" b="1" dirty="0">
                    <a:solidFill>
                      <a:srgbClr val="000000"/>
                    </a:solidFill>
                    <a:latin typeface="Arial" pitchFamily="34" charset="0"/>
                    <a:ea typeface="宋体" pitchFamily="2" charset="-122"/>
                  </a:endParaRPr>
                </a:p>
              </p:txBody>
            </p:sp>
          </p:grpSp>
        </p:grpSp>
        <p:sp>
          <p:nvSpPr>
            <p:cNvPr id="23" name="矩形 22"/>
            <p:cNvSpPr/>
            <p:nvPr/>
          </p:nvSpPr>
          <p:spPr>
            <a:xfrm>
              <a:off x="5021263" y="6457259"/>
              <a:ext cx="7173913" cy="387725"/>
            </a:xfrm>
            <a:prstGeom prst="rect">
              <a:avLst/>
            </a:prstGeom>
            <a:solidFill>
              <a:schemeClr val="bg1"/>
            </a:solidFill>
          </p:spPr>
          <p:txBody>
            <a:bodyPr>
              <a:spAutoFit/>
            </a:bodyPr>
            <a:lstStyle/>
            <a:p>
              <a:pPr algn="ctr" fontAlgn="base">
                <a:spcBef>
                  <a:spcPct val="0"/>
                </a:spcBef>
                <a:spcAft>
                  <a:spcPct val="0"/>
                </a:spcAft>
                <a:defRPr/>
              </a:pPr>
              <a:r>
                <a:rPr kumimoji="1" lang="en-US" altLang="zh-CN" sz="1300" b="1" kern="0" dirty="0">
                  <a:solidFill>
                    <a:srgbClr val="FF0000"/>
                  </a:solidFill>
                  <a:ea typeface="宋体" pitchFamily="2" charset="-122"/>
                </a:rPr>
                <a:t>High interference exists in coverage overlapped areas </a:t>
              </a:r>
              <a:endParaRPr lang="zh-CN" altLang="en-US" sz="1300" b="1" dirty="0">
                <a:solidFill>
                  <a:srgbClr val="FF0000"/>
                </a:solidFill>
                <a:ea typeface="宋体" pitchFamily="2" charset="-122"/>
              </a:endParaRPr>
            </a:p>
          </p:txBody>
        </p:sp>
        <p:grpSp>
          <p:nvGrpSpPr>
            <p:cNvPr id="6" name="组合 28"/>
            <p:cNvGrpSpPr>
              <a:grpSpLocks/>
            </p:cNvGrpSpPr>
            <p:nvPr/>
          </p:nvGrpSpPr>
          <p:grpSpPr bwMode="auto">
            <a:xfrm>
              <a:off x="6004659" y="5113335"/>
              <a:ext cx="4690329" cy="1433066"/>
              <a:chOff x="6005095" y="5112581"/>
              <a:chExt cx="4689684" cy="1433362"/>
            </a:xfrm>
          </p:grpSpPr>
          <p:cxnSp>
            <p:nvCxnSpPr>
              <p:cNvPr id="61448" name="曲线连接符 14"/>
              <p:cNvCxnSpPr>
                <a:cxnSpLocks noChangeShapeType="1"/>
                <a:stCxn id="61455" idx="2"/>
              </p:cNvCxnSpPr>
              <p:nvPr/>
            </p:nvCxnSpPr>
            <p:spPr bwMode="auto">
              <a:xfrm rot="16200000" flipH="1">
                <a:off x="5715233" y="5730709"/>
                <a:ext cx="1047341" cy="467618"/>
              </a:xfrm>
              <a:prstGeom prst="curvedConnector3">
                <a:avLst>
                  <a:gd name="adj1" fmla="val 50000"/>
                </a:avLst>
              </a:prstGeom>
              <a:noFill/>
              <a:ln w="9525" algn="ctr">
                <a:solidFill>
                  <a:srgbClr val="FF0000"/>
                </a:solidFill>
                <a:prstDash val="dash"/>
                <a:round/>
                <a:headEnd/>
                <a:tailEnd type="arrow" w="med" len="med"/>
              </a:ln>
            </p:spPr>
          </p:cxnSp>
          <p:cxnSp>
            <p:nvCxnSpPr>
              <p:cNvPr id="61449" name="曲线连接符 17"/>
              <p:cNvCxnSpPr>
                <a:cxnSpLocks noChangeShapeType="1"/>
              </p:cNvCxnSpPr>
              <p:nvPr/>
            </p:nvCxnSpPr>
            <p:spPr bwMode="auto">
              <a:xfrm rot="16200000" flipH="1">
                <a:off x="6836879" y="5849908"/>
                <a:ext cx="845532" cy="546538"/>
              </a:xfrm>
              <a:prstGeom prst="curvedConnector3">
                <a:avLst>
                  <a:gd name="adj1" fmla="val 50000"/>
                </a:avLst>
              </a:prstGeom>
              <a:noFill/>
              <a:ln w="9525" algn="ctr">
                <a:solidFill>
                  <a:srgbClr val="FF0000"/>
                </a:solidFill>
                <a:prstDash val="dash"/>
                <a:round/>
                <a:headEnd/>
                <a:tailEnd type="arrow" w="med" len="med"/>
              </a:ln>
            </p:spPr>
          </p:cxnSp>
          <p:cxnSp>
            <p:nvCxnSpPr>
              <p:cNvPr id="61450" name="曲线连接符 19"/>
              <p:cNvCxnSpPr>
                <a:cxnSpLocks noChangeShapeType="1"/>
              </p:cNvCxnSpPr>
              <p:nvPr/>
            </p:nvCxnSpPr>
            <p:spPr bwMode="auto">
              <a:xfrm rot="5400000">
                <a:off x="8934195" y="5663473"/>
                <a:ext cx="1266447" cy="469464"/>
              </a:xfrm>
              <a:prstGeom prst="curvedConnector3">
                <a:avLst>
                  <a:gd name="adj1" fmla="val 50000"/>
                </a:avLst>
              </a:prstGeom>
              <a:noFill/>
              <a:ln w="9525" algn="ctr">
                <a:solidFill>
                  <a:srgbClr val="FF0000"/>
                </a:solidFill>
                <a:prstDash val="dash"/>
                <a:round/>
                <a:headEnd/>
                <a:tailEnd type="arrow" w="med" len="med"/>
              </a:ln>
            </p:spPr>
          </p:cxnSp>
          <p:cxnSp>
            <p:nvCxnSpPr>
              <p:cNvPr id="61451" name="曲线连接符 23"/>
              <p:cNvCxnSpPr>
                <a:cxnSpLocks noChangeShapeType="1"/>
              </p:cNvCxnSpPr>
              <p:nvPr/>
            </p:nvCxnSpPr>
            <p:spPr bwMode="auto">
              <a:xfrm rot="5400000">
                <a:off x="9601852" y="5453016"/>
                <a:ext cx="1433361" cy="752492"/>
              </a:xfrm>
              <a:prstGeom prst="curvedConnector3">
                <a:avLst>
                  <a:gd name="adj1" fmla="val 50000"/>
                </a:avLst>
              </a:prstGeom>
              <a:noFill/>
              <a:ln w="9525" algn="ctr">
                <a:solidFill>
                  <a:srgbClr val="FF0000"/>
                </a:solidFill>
                <a:prstDash val="dash"/>
                <a:round/>
                <a:headEnd/>
                <a:tailEnd type="arrow" w="med" len="med"/>
              </a:ln>
            </p:spPr>
          </p:cxnSp>
          <p:cxnSp>
            <p:nvCxnSpPr>
              <p:cNvPr id="61452" name="曲线连接符 26"/>
              <p:cNvCxnSpPr>
                <a:cxnSpLocks noChangeShapeType="1"/>
              </p:cNvCxnSpPr>
              <p:nvPr/>
            </p:nvCxnSpPr>
            <p:spPr bwMode="auto">
              <a:xfrm rot="16200000" flipH="1">
                <a:off x="7838365" y="6154707"/>
                <a:ext cx="518961" cy="234482"/>
              </a:xfrm>
              <a:prstGeom prst="curvedConnector3">
                <a:avLst>
                  <a:gd name="adj1" fmla="val 50000"/>
                </a:avLst>
              </a:prstGeom>
              <a:noFill/>
              <a:ln w="9525" algn="ctr">
                <a:solidFill>
                  <a:srgbClr val="FF0000"/>
                </a:solidFill>
                <a:prstDash val="dash"/>
                <a:round/>
                <a:headEnd/>
                <a:tailEnd type="arrow" w="med" len="med"/>
              </a:ln>
            </p:spPr>
          </p:cxnSp>
        </p:gr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pPr defTabSz="784225"/>
            <a:r>
              <a:rPr lang="de-DE">
                <a:solidFill>
                  <a:srgbClr val="2D2015"/>
                </a:solidFill>
              </a:rPr>
              <a:t>Page </a:t>
            </a:r>
            <a:fld id="{888CFDBF-F1EE-407C-B4EB-6B0797605FA1}" type="slidenum">
              <a:rPr lang="de-DE">
                <a:solidFill>
                  <a:srgbClr val="2D2015"/>
                </a:solidFill>
              </a:rPr>
              <a:pPr defTabSz="784225"/>
              <a:t>55</a:t>
            </a:fld>
            <a:endParaRPr lang="en-GB">
              <a:solidFill>
                <a:srgbClr val="2D2015"/>
              </a:solidFill>
            </a:endParaRPr>
          </a:p>
        </p:txBody>
      </p:sp>
      <p:sp>
        <p:nvSpPr>
          <p:cNvPr id="46083" name="Rectangle 2"/>
          <p:cNvSpPr>
            <a:spLocks noGrp="1" noChangeArrowheads="1"/>
          </p:cNvSpPr>
          <p:nvPr>
            <p:ph type="title" idx="4294967295"/>
          </p:nvPr>
        </p:nvSpPr>
        <p:spPr>
          <a:xfrm>
            <a:off x="609600" y="457200"/>
            <a:ext cx="7543800" cy="609600"/>
          </a:xfrm>
          <a:noFill/>
        </p:spPr>
        <p:txBody>
          <a:bodyPr/>
          <a:lstStyle/>
          <a:p>
            <a:pPr defTabSz="801688" eaLnBrk="1" hangingPunct="1"/>
            <a:r>
              <a:rPr lang="en-US" altLang="zh-CN" sz="2600" smtClean="0">
                <a:latin typeface="FrutigerNext LT Medium" pitchFamily="34" charset="0"/>
              </a:rPr>
              <a:t>Contents</a:t>
            </a:r>
          </a:p>
        </p:txBody>
      </p:sp>
      <p:grpSp>
        <p:nvGrpSpPr>
          <p:cNvPr id="2" name="Group 21"/>
          <p:cNvGrpSpPr>
            <a:grpSpLocks/>
          </p:cNvGrpSpPr>
          <p:nvPr/>
        </p:nvGrpSpPr>
        <p:grpSpPr bwMode="auto">
          <a:xfrm>
            <a:off x="917575" y="1752600"/>
            <a:ext cx="7512050" cy="474663"/>
            <a:chOff x="578" y="1104"/>
            <a:chExt cx="4732" cy="299"/>
          </a:xfrm>
        </p:grpSpPr>
        <p:sp>
          <p:nvSpPr>
            <p:cNvPr id="156694" name="Rectangle 22"/>
            <p:cNvSpPr>
              <a:spLocks noChangeArrowheads="1"/>
            </p:cNvSpPr>
            <p:nvPr/>
          </p:nvSpPr>
          <p:spPr bwMode="auto">
            <a:xfrm>
              <a:off x="1008" y="110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Market Drivers and Background (30 min)</a:t>
              </a:r>
              <a:endParaRPr lang="en-US" altLang="zh-CN" sz="1600" b="1" dirty="0">
                <a:solidFill>
                  <a:srgbClr val="FFFFFF"/>
                </a:solidFill>
                <a:latin typeface="FrutigerNext LT Regular" pitchFamily="34" charset="0"/>
              </a:endParaRPr>
            </a:p>
          </p:txBody>
        </p:sp>
        <p:sp>
          <p:nvSpPr>
            <p:cNvPr id="156695" name="Rectangle 23"/>
            <p:cNvSpPr>
              <a:spLocks noChangeArrowheads="1"/>
            </p:cNvSpPr>
            <p:nvPr/>
          </p:nvSpPr>
          <p:spPr bwMode="auto">
            <a:xfrm>
              <a:off x="578" y="110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a:solidFill>
                    <a:srgbClr val="FFFFFF"/>
                  </a:solidFill>
                  <a:latin typeface="FrutigerNext LT Regular" pitchFamily="34" charset="0"/>
                </a:rPr>
                <a:t>1</a:t>
              </a:r>
            </a:p>
          </p:txBody>
        </p:sp>
      </p:grpSp>
      <p:grpSp>
        <p:nvGrpSpPr>
          <p:cNvPr id="3" name="Group 24"/>
          <p:cNvGrpSpPr>
            <a:grpSpLocks/>
          </p:cNvGrpSpPr>
          <p:nvPr/>
        </p:nvGrpSpPr>
        <p:grpSpPr bwMode="auto">
          <a:xfrm>
            <a:off x="917575" y="2395538"/>
            <a:ext cx="7512050" cy="474662"/>
            <a:chOff x="578" y="1488"/>
            <a:chExt cx="4732" cy="299"/>
          </a:xfrm>
        </p:grpSpPr>
        <p:sp>
          <p:nvSpPr>
            <p:cNvPr id="156697" name="Rectangle 25"/>
            <p:cNvSpPr>
              <a:spLocks noChangeArrowheads="1"/>
            </p:cNvSpPr>
            <p:nvPr/>
          </p:nvSpPr>
          <p:spPr bwMode="auto">
            <a:xfrm>
              <a:off x="1008" y="1488"/>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Technology Overview (75 min)</a:t>
              </a:r>
            </a:p>
          </p:txBody>
        </p:sp>
        <p:sp>
          <p:nvSpPr>
            <p:cNvPr id="156698" name="Rectangle 26"/>
            <p:cNvSpPr>
              <a:spLocks noChangeArrowheads="1"/>
            </p:cNvSpPr>
            <p:nvPr/>
          </p:nvSpPr>
          <p:spPr bwMode="auto">
            <a:xfrm>
              <a:off x="578" y="1488"/>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2</a:t>
              </a:r>
            </a:p>
          </p:txBody>
        </p:sp>
      </p:grpSp>
      <p:grpSp>
        <p:nvGrpSpPr>
          <p:cNvPr id="4" name="Group 27"/>
          <p:cNvGrpSpPr>
            <a:grpSpLocks/>
          </p:cNvGrpSpPr>
          <p:nvPr/>
        </p:nvGrpSpPr>
        <p:grpSpPr bwMode="auto">
          <a:xfrm>
            <a:off x="917575" y="3038475"/>
            <a:ext cx="7512050" cy="474663"/>
            <a:chOff x="578" y="1914"/>
            <a:chExt cx="4732" cy="299"/>
          </a:xfrm>
        </p:grpSpPr>
        <p:sp>
          <p:nvSpPr>
            <p:cNvPr id="156700" name="Rectangle 28"/>
            <p:cNvSpPr>
              <a:spLocks noChangeArrowheads="1"/>
            </p:cNvSpPr>
            <p:nvPr/>
          </p:nvSpPr>
          <p:spPr bwMode="auto">
            <a:xfrm>
              <a:off x="1008" y="1914"/>
              <a:ext cx="4302" cy="29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Advanced Overview (30 min)</a:t>
              </a:r>
            </a:p>
          </p:txBody>
        </p:sp>
        <p:sp>
          <p:nvSpPr>
            <p:cNvPr id="156701" name="Rectangle 29"/>
            <p:cNvSpPr>
              <a:spLocks noChangeArrowheads="1"/>
            </p:cNvSpPr>
            <p:nvPr/>
          </p:nvSpPr>
          <p:spPr bwMode="auto">
            <a:xfrm>
              <a:off x="578" y="1914"/>
              <a:ext cx="284" cy="289"/>
            </a:xfrm>
            <a:prstGeom prst="rect">
              <a:avLst/>
            </a:prstGeom>
            <a:solidFill>
              <a:srgbClr val="C0C0C0"/>
            </a:solidFill>
            <a:ln w="9525" algn="ctr">
              <a:solidFill>
                <a:srgbClr val="C0C0C0"/>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3</a:t>
              </a:r>
            </a:p>
          </p:txBody>
        </p:sp>
      </p:grpSp>
      <p:grpSp>
        <p:nvGrpSpPr>
          <p:cNvPr id="5" name="Group 27"/>
          <p:cNvGrpSpPr>
            <a:grpSpLocks/>
          </p:cNvGrpSpPr>
          <p:nvPr/>
        </p:nvGrpSpPr>
        <p:grpSpPr bwMode="auto">
          <a:xfrm>
            <a:off x="938855" y="3645627"/>
            <a:ext cx="7512050" cy="474663"/>
            <a:chOff x="578" y="1914"/>
            <a:chExt cx="4732" cy="299"/>
          </a:xfrm>
        </p:grpSpPr>
        <p:sp>
          <p:nvSpPr>
            <p:cNvPr id="14" name="Rectangle 28"/>
            <p:cNvSpPr>
              <a:spLocks noChangeArrowheads="1"/>
            </p:cNvSpPr>
            <p:nvPr/>
          </p:nvSpPr>
          <p:spPr bwMode="auto">
            <a:xfrm>
              <a:off x="1008" y="1914"/>
              <a:ext cx="4302" cy="29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LTE Deployment Landscape (15 min)</a:t>
              </a:r>
            </a:p>
          </p:txBody>
        </p:sp>
        <p:sp>
          <p:nvSpPr>
            <p:cNvPr id="15" name="Rectangle 29"/>
            <p:cNvSpPr>
              <a:spLocks noChangeArrowheads="1"/>
            </p:cNvSpPr>
            <p:nvPr/>
          </p:nvSpPr>
          <p:spPr bwMode="auto">
            <a:xfrm>
              <a:off x="578" y="1914"/>
              <a:ext cx="284" cy="289"/>
            </a:xfrm>
            <a:prstGeom prst="rect">
              <a:avLst/>
            </a:prstGeom>
            <a:solidFill>
              <a:schemeClr val="tx2"/>
            </a:solidFill>
            <a:ln w="9525" algn="ctr">
              <a:solidFill>
                <a:schemeClr val="tx2"/>
              </a:solidFill>
              <a:miter lim="800000"/>
              <a:headEnd/>
              <a:tailEnd/>
            </a:ln>
            <a:effectLst>
              <a:outerShdw dist="71842" dir="2700000" algn="ctr" rotWithShape="0">
                <a:srgbClr val="969696">
                  <a:alpha val="50000"/>
                </a:srgbClr>
              </a:outerShdw>
            </a:effectLst>
          </p:spPr>
          <p:txBody>
            <a:bodyPr wrap="none" lIns="87173" tIns="43586" rIns="87173" bIns="43586" anchor="ctr"/>
            <a:lstStyle/>
            <a:p>
              <a:pPr defTabSz="871538">
                <a:defRPr/>
              </a:pPr>
              <a:r>
                <a:rPr lang="en-US" altLang="zh-CN" sz="1600" b="1" dirty="0" smtClean="0">
                  <a:solidFill>
                    <a:srgbClr val="FFFFFF"/>
                  </a:solidFill>
                  <a:latin typeface="FrutigerNext LT Regular" pitchFamily="34" charset="0"/>
                </a:rPr>
                <a:t>4</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888" y="288294"/>
            <a:ext cx="8229838" cy="523220"/>
          </a:xfrm>
        </p:spPr>
        <p:txBody>
          <a:bodyPr/>
          <a:lstStyle/>
          <a:p>
            <a:pPr defTabSz="801688"/>
            <a:r>
              <a:rPr lang="en-US" altLang="zh-CN" sz="2800" kern="1200" dirty="0" smtClean="0">
                <a:latin typeface="FrutigerNext LT Regular" pitchFamily="34" charset="0"/>
                <a:ea typeface="华文细黑" pitchFamily="2" charset="-122"/>
                <a:cs typeface="Arial" pitchFamily="34" charset="0"/>
              </a:rPr>
              <a:t>LTE Adoption Worldwide</a:t>
            </a:r>
            <a:endParaRPr lang="zh-CN" altLang="en-US" sz="2800" kern="1200" dirty="0" smtClean="0">
              <a:latin typeface="FrutigerNext LT Regular" pitchFamily="34" charset="0"/>
              <a:ea typeface="华文细黑" pitchFamily="2" charset="-122"/>
              <a:cs typeface="Arial" pitchFamily="34" charset="0"/>
            </a:endParaRPr>
          </a:p>
        </p:txBody>
      </p:sp>
      <p:grpSp>
        <p:nvGrpSpPr>
          <p:cNvPr id="3" name="Group 422"/>
          <p:cNvGrpSpPr/>
          <p:nvPr/>
        </p:nvGrpSpPr>
        <p:grpSpPr>
          <a:xfrm>
            <a:off x="827800" y="5496543"/>
            <a:ext cx="3349229" cy="614552"/>
            <a:chOff x="205166" y="5624938"/>
            <a:chExt cx="5022442" cy="614552"/>
          </a:xfrm>
        </p:grpSpPr>
        <p:sp>
          <p:nvSpPr>
            <p:cNvPr id="17" name="TextBox 16"/>
            <p:cNvSpPr txBox="1"/>
            <p:nvPr/>
          </p:nvSpPr>
          <p:spPr>
            <a:xfrm>
              <a:off x="448277" y="5624938"/>
              <a:ext cx="4337081" cy="230832"/>
            </a:xfrm>
            <a:prstGeom prst="rect">
              <a:avLst/>
            </a:prstGeom>
            <a:noFill/>
          </p:spPr>
          <p:txBody>
            <a:bodyPr wrap="square" rtlCol="0">
              <a:spAutoFit/>
            </a:bodyPr>
            <a:lstStyle/>
            <a:p>
              <a:pPr fontAlgn="auto">
                <a:spcBef>
                  <a:spcPts val="0"/>
                </a:spcBef>
                <a:spcAft>
                  <a:spcPts val="0"/>
                </a:spcAft>
                <a:buClrTx/>
                <a:buFontTx/>
                <a:buNone/>
                <a:defRPr/>
              </a:pPr>
              <a:r>
                <a:rPr lang="en-US" altLang="zh-CN" sz="900" b="0" kern="0" dirty="0" smtClean="0">
                  <a:solidFill>
                    <a:srgbClr val="000000"/>
                  </a:solidFill>
                </a:rPr>
                <a:t>Countries with commercial LTE service</a:t>
              </a:r>
              <a:endParaRPr lang="zh-CN" altLang="en-US" sz="900" b="0" kern="0" dirty="0">
                <a:solidFill>
                  <a:srgbClr val="FF0000"/>
                </a:solidFill>
              </a:endParaRPr>
            </a:p>
          </p:txBody>
        </p:sp>
        <p:sp>
          <p:nvSpPr>
            <p:cNvPr id="18" name="TextBox 17"/>
            <p:cNvSpPr txBox="1"/>
            <p:nvPr/>
          </p:nvSpPr>
          <p:spPr>
            <a:xfrm>
              <a:off x="445385" y="5796951"/>
              <a:ext cx="4782223" cy="369332"/>
            </a:xfrm>
            <a:prstGeom prst="rect">
              <a:avLst/>
            </a:prstGeom>
            <a:noFill/>
          </p:spPr>
          <p:txBody>
            <a:bodyPr wrap="square" rtlCol="0">
              <a:spAutoFit/>
            </a:bodyPr>
            <a:lstStyle/>
            <a:p>
              <a:pPr fontAlgn="auto">
                <a:spcBef>
                  <a:spcPts val="0"/>
                </a:spcBef>
                <a:spcAft>
                  <a:spcPts val="0"/>
                </a:spcAft>
                <a:buClrTx/>
                <a:buFontTx/>
                <a:buNone/>
                <a:defRPr/>
              </a:pPr>
              <a:r>
                <a:rPr lang="en-US" altLang="zh-CN" sz="900" b="0" kern="0" dirty="0" smtClean="0">
                  <a:solidFill>
                    <a:srgbClr val="000000"/>
                  </a:solidFill>
                </a:rPr>
                <a:t>Countries with LTE commercial network deployments on-going or planned</a:t>
              </a:r>
              <a:endParaRPr lang="en-US" altLang="zh-CN" sz="900" b="0" kern="0" dirty="0" smtClean="0">
                <a:solidFill>
                  <a:srgbClr val="FF0000"/>
                </a:solidFill>
              </a:endParaRPr>
            </a:p>
          </p:txBody>
        </p:sp>
        <p:sp>
          <p:nvSpPr>
            <p:cNvPr id="19" name="TextBox 18"/>
            <p:cNvSpPr txBox="1"/>
            <p:nvPr/>
          </p:nvSpPr>
          <p:spPr>
            <a:xfrm>
              <a:off x="445386" y="6008658"/>
              <a:ext cx="2758508" cy="230832"/>
            </a:xfrm>
            <a:prstGeom prst="rect">
              <a:avLst/>
            </a:prstGeom>
            <a:noFill/>
          </p:spPr>
          <p:txBody>
            <a:bodyPr wrap="square" rtlCol="0">
              <a:spAutoFit/>
            </a:bodyPr>
            <a:lstStyle/>
            <a:p>
              <a:pPr fontAlgn="auto">
                <a:spcBef>
                  <a:spcPts val="0"/>
                </a:spcBef>
                <a:spcAft>
                  <a:spcPts val="0"/>
                </a:spcAft>
                <a:buClrTx/>
                <a:buFontTx/>
                <a:buNone/>
                <a:defRPr/>
              </a:pPr>
              <a:r>
                <a:rPr lang="en-US" altLang="zh-CN" sz="900" b="0" kern="0" dirty="0" smtClean="0">
                  <a:solidFill>
                    <a:srgbClr val="000000"/>
                  </a:solidFill>
                </a:rPr>
                <a:t>Countries with LTE trial system</a:t>
              </a:r>
              <a:endParaRPr lang="en-US" altLang="zh-CN" sz="900" b="0" kern="0" dirty="0" smtClean="0">
                <a:solidFill>
                  <a:srgbClr val="FF0000"/>
                </a:solidFill>
              </a:endParaRPr>
            </a:p>
          </p:txBody>
        </p:sp>
        <p:sp>
          <p:nvSpPr>
            <p:cNvPr id="20" name="Rounded Rectangle 423"/>
            <p:cNvSpPr/>
            <p:nvPr/>
          </p:nvSpPr>
          <p:spPr bwMode="auto">
            <a:xfrm>
              <a:off x="205166" y="5910690"/>
              <a:ext cx="296003" cy="72000"/>
            </a:xfrm>
            <a:prstGeom prst="roundRect">
              <a:avLst/>
            </a:prstGeom>
            <a:solidFill>
              <a:srgbClr val="0033CC"/>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algn="ctr" fontAlgn="auto">
                <a:spcBef>
                  <a:spcPts val="0"/>
                </a:spcBef>
                <a:spcAft>
                  <a:spcPts val="0"/>
                </a:spcAft>
                <a:buClrTx/>
                <a:buFontTx/>
                <a:buNone/>
                <a:defRPr/>
              </a:pPr>
              <a:endParaRPr lang="zh-CN" altLang="en-US" sz="1600" b="0" kern="0" smtClean="0">
                <a:solidFill>
                  <a:srgbClr val="000000"/>
                </a:solidFill>
              </a:endParaRPr>
            </a:p>
          </p:txBody>
        </p:sp>
        <p:sp>
          <p:nvSpPr>
            <p:cNvPr id="21" name="Rounded Rectangle 425"/>
            <p:cNvSpPr/>
            <p:nvPr/>
          </p:nvSpPr>
          <p:spPr bwMode="auto">
            <a:xfrm>
              <a:off x="213710" y="5708622"/>
              <a:ext cx="296003" cy="72000"/>
            </a:xfrm>
            <a:prstGeom prst="roundRect">
              <a:avLst/>
            </a:prstGeom>
            <a:solidFill>
              <a:srgbClr val="E9001C"/>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algn="ctr" fontAlgn="auto">
                <a:spcBef>
                  <a:spcPts val="0"/>
                </a:spcBef>
                <a:spcAft>
                  <a:spcPts val="0"/>
                </a:spcAft>
                <a:buClrTx/>
                <a:buFontTx/>
                <a:buNone/>
                <a:defRPr/>
              </a:pPr>
              <a:endParaRPr lang="zh-CN" altLang="en-US" sz="1600" b="0" kern="0" smtClean="0">
                <a:solidFill>
                  <a:srgbClr val="000000"/>
                </a:solidFill>
              </a:endParaRPr>
            </a:p>
          </p:txBody>
        </p:sp>
        <p:sp>
          <p:nvSpPr>
            <p:cNvPr id="22" name="Rounded Rectangle 426"/>
            <p:cNvSpPr/>
            <p:nvPr/>
          </p:nvSpPr>
          <p:spPr bwMode="auto">
            <a:xfrm>
              <a:off x="213710" y="6102279"/>
              <a:ext cx="296003" cy="72000"/>
            </a:xfrm>
            <a:prstGeom prst="roundRect">
              <a:avLst/>
            </a:prstGeom>
            <a:solidFill>
              <a:srgbClr val="6699FF"/>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algn="ctr" fontAlgn="auto">
                <a:spcBef>
                  <a:spcPts val="0"/>
                </a:spcBef>
                <a:spcAft>
                  <a:spcPts val="0"/>
                </a:spcAft>
                <a:buClrTx/>
                <a:buFontTx/>
                <a:buNone/>
                <a:defRPr/>
              </a:pPr>
              <a:endParaRPr lang="zh-CN" altLang="en-US" sz="1600" b="0" kern="0" smtClean="0">
                <a:solidFill>
                  <a:srgbClr val="000000"/>
                </a:solidFill>
              </a:endParaRPr>
            </a:p>
          </p:txBody>
        </p:sp>
      </p:grpSp>
      <p:sp>
        <p:nvSpPr>
          <p:cNvPr id="23" name="TextBox 22"/>
          <p:cNvSpPr txBox="1"/>
          <p:nvPr/>
        </p:nvSpPr>
        <p:spPr>
          <a:xfrm rot="16200000">
            <a:off x="2289817" y="-851004"/>
            <a:ext cx="1457698" cy="4989749"/>
          </a:xfrm>
          <a:prstGeom prst="rect">
            <a:avLst/>
          </a:prstGeom>
          <a:noFill/>
        </p:spPr>
        <p:txBody>
          <a:bodyPr vert="eaVert" wrap="square" lIns="36000" rIns="36000" rtlCol="0">
            <a:spAutoFit/>
          </a:bodyPr>
          <a:lstStyle/>
          <a:p>
            <a:pPr>
              <a:lnSpc>
                <a:spcPct val="150000"/>
              </a:lnSpc>
              <a:buFont typeface="Wingdings" pitchFamily="2" charset="2"/>
              <a:buNone/>
            </a:pPr>
            <a:r>
              <a:rPr lang="en-US" altLang="zh-CN" dirty="0" smtClean="0">
                <a:solidFill>
                  <a:srgbClr val="000000"/>
                </a:solidFill>
              </a:rPr>
              <a:t>208 operators in 80 countries investing in LTE</a:t>
            </a:r>
          </a:p>
          <a:p>
            <a:pPr>
              <a:lnSpc>
                <a:spcPct val="150000"/>
              </a:lnSpc>
              <a:buClr>
                <a:srgbClr val="C00000"/>
              </a:buClr>
              <a:buFont typeface="Arial" pitchFamily="34" charset="0"/>
              <a:buChar char="•"/>
            </a:pPr>
            <a:r>
              <a:rPr lang="en-US" altLang="zh-CN" sz="1400" dirty="0" smtClean="0">
                <a:solidFill>
                  <a:srgbClr val="000000"/>
                </a:solidFill>
              </a:rPr>
              <a:t> 154 commercial LTE network commitments in 60 countries</a:t>
            </a:r>
          </a:p>
          <a:p>
            <a:pPr>
              <a:lnSpc>
                <a:spcPct val="150000"/>
              </a:lnSpc>
              <a:buClr>
                <a:srgbClr val="C00000"/>
              </a:buClr>
              <a:buFont typeface="Arial" pitchFamily="34" charset="0"/>
              <a:buChar char="•"/>
            </a:pPr>
            <a:r>
              <a:rPr lang="en-US" altLang="zh-CN" sz="1400" i="1" dirty="0" smtClean="0">
                <a:solidFill>
                  <a:srgbClr val="000000"/>
                </a:solidFill>
              </a:rPr>
              <a:t> 54 pre--commitment trials in additional 20 countries</a:t>
            </a:r>
          </a:p>
          <a:p>
            <a:pPr>
              <a:lnSpc>
                <a:spcPct val="150000"/>
              </a:lnSpc>
              <a:buClr>
                <a:srgbClr val="C00000"/>
              </a:buClr>
              <a:buFont typeface="Arial" pitchFamily="34" charset="0"/>
              <a:buChar char="•"/>
            </a:pPr>
            <a:r>
              <a:rPr lang="en-US" altLang="zh-CN" sz="1400" i="1" dirty="0" smtClean="0">
                <a:solidFill>
                  <a:srgbClr val="FF0000"/>
                </a:solidFill>
              </a:rPr>
              <a:t> 20 commercial LTE networks launched in 14 countries</a:t>
            </a:r>
          </a:p>
        </p:txBody>
      </p:sp>
      <p:pic>
        <p:nvPicPr>
          <p:cNvPr id="24" name="Picture 7" descr="gsa_logo"/>
          <p:cNvPicPr>
            <a:picLocks noChangeAspect="1" noChangeArrowheads="1"/>
          </p:cNvPicPr>
          <p:nvPr/>
        </p:nvPicPr>
        <p:blipFill>
          <a:blip r:embed="rId2" cstate="email"/>
          <a:srcRect/>
          <a:stretch>
            <a:fillRect/>
          </a:stretch>
        </p:blipFill>
        <p:spPr bwMode="auto">
          <a:xfrm>
            <a:off x="4193550" y="5572315"/>
            <a:ext cx="564741" cy="466911"/>
          </a:xfrm>
          <a:prstGeom prst="rect">
            <a:avLst/>
          </a:prstGeom>
          <a:noFill/>
          <a:ln w="9525">
            <a:noFill/>
            <a:miter lim="800000"/>
            <a:headEnd/>
            <a:tailEnd/>
          </a:ln>
        </p:spPr>
      </p:pic>
      <p:sp>
        <p:nvSpPr>
          <p:cNvPr id="25" name="Rounded Rectangle 441"/>
          <p:cNvSpPr/>
          <p:nvPr/>
        </p:nvSpPr>
        <p:spPr bwMode="auto">
          <a:xfrm>
            <a:off x="523739" y="2697915"/>
            <a:ext cx="4572270" cy="3452792"/>
          </a:xfrm>
          <a:prstGeom prst="roundRect">
            <a:avLst/>
          </a:prstGeom>
          <a:noFill/>
          <a:ln w="19050" cap="flat" cmpd="sng" algn="ctr">
            <a:solidFill>
              <a:srgbClr val="000000">
                <a:lumMod val="7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77888" eaLnBrk="0" hangingPunct="0">
              <a:spcBef>
                <a:spcPct val="50000"/>
              </a:spcBef>
              <a:buClrTx/>
              <a:buFontTx/>
              <a:buNone/>
              <a:defRPr/>
            </a:pPr>
            <a:endParaRPr lang="en-US" sz="1000" kern="0" smtClean="0">
              <a:solidFill>
                <a:srgbClr val="000000"/>
              </a:solidFill>
            </a:endParaRPr>
          </a:p>
        </p:txBody>
      </p:sp>
      <p:pic>
        <p:nvPicPr>
          <p:cNvPr id="26" name="Picture 1"/>
          <p:cNvPicPr>
            <a:picLocks noChangeAspect="1" noChangeArrowheads="1"/>
          </p:cNvPicPr>
          <p:nvPr/>
        </p:nvPicPr>
        <p:blipFill>
          <a:blip r:embed="rId3" cstate="print"/>
          <a:srcRect/>
          <a:stretch>
            <a:fillRect/>
          </a:stretch>
        </p:blipFill>
        <p:spPr bwMode="auto">
          <a:xfrm>
            <a:off x="814176" y="2754206"/>
            <a:ext cx="3937562" cy="2740207"/>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5614716" y="1308100"/>
            <a:ext cx="2955552" cy="4851400"/>
          </a:xfrm>
          <a:prstGeom prst="rect">
            <a:avLst/>
          </a:prstGeom>
          <a:noFill/>
          <a:ln w="9525">
            <a:noFill/>
            <a:miter lim="800000"/>
            <a:headEnd/>
            <a:tailEnd/>
          </a:ln>
        </p:spPr>
      </p:pic>
      <p:sp>
        <p:nvSpPr>
          <p:cNvPr id="28" name="矩形 27"/>
          <p:cNvSpPr/>
          <p:nvPr/>
        </p:nvSpPr>
        <p:spPr>
          <a:xfrm>
            <a:off x="5590910" y="998838"/>
            <a:ext cx="3207899" cy="276999"/>
          </a:xfrm>
          <a:prstGeom prst="rect">
            <a:avLst/>
          </a:prstGeom>
        </p:spPr>
        <p:txBody>
          <a:bodyPr wrap="square">
            <a:spAutoFit/>
          </a:bodyPr>
          <a:lstStyle/>
          <a:p>
            <a:pPr>
              <a:buFont typeface="Wingdings" pitchFamily="2" charset="2"/>
              <a:buNone/>
            </a:pPr>
            <a:r>
              <a:rPr lang="en-US" altLang="zh-CN" sz="1200" dirty="0" smtClean="0">
                <a:solidFill>
                  <a:srgbClr val="000000"/>
                </a:solidFill>
              </a:rPr>
              <a:t>20 commercial LTE networks in 14 countries </a:t>
            </a:r>
            <a:endParaRPr lang="zh-CN" altLang="en-US" sz="1200" dirty="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3778" y="319824"/>
            <a:ext cx="8229838" cy="523220"/>
          </a:xfr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defTabSz="801688"/>
            <a:r>
              <a:rPr lang="en-US" altLang="zh-CN" sz="2800" kern="1200" dirty="0" smtClean="0">
                <a:latin typeface="FrutigerNext LT Regular" pitchFamily="34" charset="0"/>
                <a:ea typeface="华文细黑" pitchFamily="2" charset="-122"/>
                <a:cs typeface="Arial" pitchFamily="34" charset="0"/>
              </a:rPr>
              <a:t>LTE Global Landscape</a:t>
            </a:r>
            <a:endParaRPr lang="zh-CN" altLang="en-US" sz="2800" kern="1200" dirty="0" smtClean="0">
              <a:latin typeface="FrutigerNext LT Regular" pitchFamily="34" charset="0"/>
              <a:ea typeface="华文细黑" pitchFamily="2" charset="-122"/>
              <a:cs typeface="Arial" pitchFamily="34" charset="0"/>
            </a:endParaRPr>
          </a:p>
        </p:txBody>
      </p:sp>
      <p:sp>
        <p:nvSpPr>
          <p:cNvPr id="119" name="Oval 128"/>
          <p:cNvSpPr/>
          <p:nvPr/>
        </p:nvSpPr>
        <p:spPr bwMode="auto">
          <a:xfrm>
            <a:off x="5363316" y="4857760"/>
            <a:ext cx="791313" cy="785818"/>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0" name="Oval 127"/>
          <p:cNvSpPr/>
          <p:nvPr/>
        </p:nvSpPr>
        <p:spPr bwMode="auto">
          <a:xfrm>
            <a:off x="7035329" y="4987936"/>
            <a:ext cx="791313" cy="571504"/>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1" name="Oval 126"/>
          <p:cNvSpPr/>
          <p:nvPr/>
        </p:nvSpPr>
        <p:spPr bwMode="auto">
          <a:xfrm>
            <a:off x="6232293" y="4902200"/>
            <a:ext cx="791313" cy="644540"/>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2" name="Oval 125"/>
          <p:cNvSpPr/>
          <p:nvPr/>
        </p:nvSpPr>
        <p:spPr bwMode="auto">
          <a:xfrm>
            <a:off x="2923432" y="4857760"/>
            <a:ext cx="791313" cy="714380"/>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3" name="Oval 124"/>
          <p:cNvSpPr/>
          <p:nvPr/>
        </p:nvSpPr>
        <p:spPr bwMode="auto">
          <a:xfrm>
            <a:off x="3757242" y="5026036"/>
            <a:ext cx="791313" cy="571504"/>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4" name="Oval 123"/>
          <p:cNvSpPr/>
          <p:nvPr/>
        </p:nvSpPr>
        <p:spPr bwMode="auto">
          <a:xfrm>
            <a:off x="1241157" y="1928802"/>
            <a:ext cx="931990" cy="714380"/>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5" name="Oval 122"/>
          <p:cNvSpPr/>
          <p:nvPr/>
        </p:nvSpPr>
        <p:spPr bwMode="auto">
          <a:xfrm>
            <a:off x="1247021" y="2857496"/>
            <a:ext cx="866048" cy="500066"/>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6" name="Oval 121"/>
          <p:cNvSpPr/>
          <p:nvPr/>
        </p:nvSpPr>
        <p:spPr bwMode="auto">
          <a:xfrm>
            <a:off x="1340806" y="4097342"/>
            <a:ext cx="791313" cy="714380"/>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7" name="Oval 120"/>
          <p:cNvSpPr/>
          <p:nvPr/>
        </p:nvSpPr>
        <p:spPr bwMode="auto">
          <a:xfrm>
            <a:off x="1274861" y="5072074"/>
            <a:ext cx="923199" cy="500066"/>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8" name="Oval 119"/>
          <p:cNvSpPr/>
          <p:nvPr/>
        </p:nvSpPr>
        <p:spPr bwMode="auto">
          <a:xfrm>
            <a:off x="320889" y="5143512"/>
            <a:ext cx="923199" cy="500066"/>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29" name="Oval 118"/>
          <p:cNvSpPr/>
          <p:nvPr/>
        </p:nvSpPr>
        <p:spPr bwMode="auto">
          <a:xfrm>
            <a:off x="417606" y="4143380"/>
            <a:ext cx="923199" cy="857256"/>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130" name="Oval 112"/>
          <p:cNvSpPr/>
          <p:nvPr/>
        </p:nvSpPr>
        <p:spPr bwMode="auto">
          <a:xfrm>
            <a:off x="351663" y="3429000"/>
            <a:ext cx="923199" cy="571504"/>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cxnSp>
        <p:nvCxnSpPr>
          <p:cNvPr id="131" name="Straight Arrow Connector 22"/>
          <p:cNvCxnSpPr/>
          <p:nvPr/>
        </p:nvCxnSpPr>
        <p:spPr bwMode="auto">
          <a:xfrm>
            <a:off x="483549" y="5782763"/>
            <a:ext cx="8176903" cy="1588"/>
          </a:xfrm>
          <a:prstGeom prst="straightConnector1">
            <a:avLst/>
          </a:prstGeom>
          <a:solidFill>
            <a:srgbClr val="CC99FF"/>
          </a:solidFill>
          <a:ln w="28575" cap="flat" cmpd="sng" algn="ctr">
            <a:solidFill>
              <a:srgbClr val="000000"/>
            </a:solidFill>
            <a:prstDash val="solid"/>
            <a:round/>
            <a:headEnd type="none" w="med" len="med"/>
            <a:tailEnd type="none" w="med" len="med"/>
          </a:ln>
          <a:effectLst/>
        </p:spPr>
      </p:cxnSp>
      <p:sp>
        <p:nvSpPr>
          <p:cNvPr id="132" name="TextBox 131"/>
          <p:cNvSpPr txBox="1"/>
          <p:nvPr/>
        </p:nvSpPr>
        <p:spPr>
          <a:xfrm>
            <a:off x="1289682" y="5835919"/>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2.6GHz</a:t>
            </a:r>
            <a:endParaRPr kumimoji="0" lang="zh-CN" altLang="en-US" sz="1200" b="0" i="0" u="none" strike="noStrike" kern="0" cap="none" spc="0" normalizeH="0" baseline="0" noProof="0" dirty="0">
              <a:ln>
                <a:noFill/>
              </a:ln>
              <a:solidFill>
                <a:srgbClr val="000000"/>
              </a:solidFill>
              <a:effectLst/>
              <a:uLnTx/>
              <a:uFillTx/>
            </a:endParaRPr>
          </a:p>
        </p:txBody>
      </p:sp>
      <p:sp>
        <p:nvSpPr>
          <p:cNvPr id="133" name="TextBox 132"/>
          <p:cNvSpPr txBox="1"/>
          <p:nvPr/>
        </p:nvSpPr>
        <p:spPr>
          <a:xfrm>
            <a:off x="2791547" y="5835919"/>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2.1GHz</a:t>
            </a:r>
            <a:endParaRPr kumimoji="0" lang="zh-CN" altLang="en-US" sz="1200" b="0" i="0" u="none" strike="noStrike" kern="0" cap="none" spc="0" normalizeH="0" baseline="0" noProof="0" dirty="0">
              <a:ln>
                <a:noFill/>
              </a:ln>
              <a:solidFill>
                <a:srgbClr val="000000"/>
              </a:solidFill>
              <a:effectLst/>
              <a:uLnTx/>
              <a:uFillTx/>
            </a:endParaRPr>
          </a:p>
        </p:txBody>
      </p:sp>
      <p:sp>
        <p:nvSpPr>
          <p:cNvPr id="134" name="TextBox 133"/>
          <p:cNvSpPr txBox="1"/>
          <p:nvPr/>
        </p:nvSpPr>
        <p:spPr>
          <a:xfrm>
            <a:off x="5297371" y="5823759"/>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DD800</a:t>
            </a:r>
            <a:endParaRPr kumimoji="0" lang="zh-CN" altLang="en-US" sz="1200" b="0" i="0" u="none" strike="noStrike" kern="0" cap="none" spc="0" normalizeH="0" baseline="0" noProof="0" dirty="0">
              <a:ln>
                <a:noFill/>
              </a:ln>
              <a:solidFill>
                <a:srgbClr val="000000"/>
              </a:solidFill>
              <a:effectLst/>
              <a:uLnTx/>
              <a:uFillTx/>
            </a:endParaRPr>
          </a:p>
        </p:txBody>
      </p:sp>
      <p:sp>
        <p:nvSpPr>
          <p:cNvPr id="135" name="TextBox 134"/>
          <p:cNvSpPr txBox="1"/>
          <p:nvPr/>
        </p:nvSpPr>
        <p:spPr>
          <a:xfrm>
            <a:off x="6229685" y="5823759"/>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DD700</a:t>
            </a:r>
            <a:endParaRPr kumimoji="0" lang="zh-CN" altLang="en-US" sz="1200" b="0" i="0" u="none" strike="noStrike" kern="0" cap="none" spc="0" normalizeH="0" baseline="0" noProof="0" dirty="0">
              <a:ln>
                <a:noFill/>
              </a:ln>
              <a:solidFill>
                <a:srgbClr val="000000"/>
              </a:solidFill>
              <a:effectLst/>
              <a:uLnTx/>
              <a:uFillTx/>
            </a:endParaRPr>
          </a:p>
        </p:txBody>
      </p:sp>
      <p:sp>
        <p:nvSpPr>
          <p:cNvPr id="136" name="TextBox 135"/>
          <p:cNvSpPr txBox="1"/>
          <p:nvPr/>
        </p:nvSpPr>
        <p:spPr>
          <a:xfrm>
            <a:off x="6857102" y="5826957"/>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AWS</a:t>
            </a:r>
            <a:endParaRPr kumimoji="0" lang="zh-CN" altLang="en-US" sz="1200" b="0" i="0" u="none" strike="noStrike" kern="0" cap="none" spc="0" normalizeH="0" baseline="0" noProof="0" dirty="0">
              <a:ln>
                <a:noFill/>
              </a:ln>
              <a:solidFill>
                <a:srgbClr val="000000"/>
              </a:solidFill>
              <a:effectLst/>
              <a:uLnTx/>
              <a:uFillTx/>
            </a:endParaRPr>
          </a:p>
        </p:txBody>
      </p:sp>
      <p:sp>
        <p:nvSpPr>
          <p:cNvPr id="137" name="TextBox 136"/>
          <p:cNvSpPr txBox="1"/>
          <p:nvPr/>
        </p:nvSpPr>
        <p:spPr>
          <a:xfrm>
            <a:off x="7737254" y="5786454"/>
            <a:ext cx="98914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TDD-2.5G/2.3G</a:t>
            </a:r>
            <a:endParaRPr kumimoji="0" lang="zh-CN" altLang="en-US" sz="1200" b="0" i="0" u="none" strike="noStrike" kern="0" cap="none" spc="0" normalizeH="0" baseline="0" noProof="0" dirty="0">
              <a:ln>
                <a:noFill/>
              </a:ln>
              <a:solidFill>
                <a:srgbClr val="000000"/>
              </a:solidFill>
              <a:effectLst/>
              <a:uLnTx/>
              <a:uFillTx/>
            </a:endParaRPr>
          </a:p>
        </p:txBody>
      </p:sp>
      <p:sp>
        <p:nvSpPr>
          <p:cNvPr id="138" name="TextBox 137"/>
          <p:cNvSpPr txBox="1"/>
          <p:nvPr/>
        </p:nvSpPr>
        <p:spPr>
          <a:xfrm>
            <a:off x="3591976" y="5826957"/>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1800MHz</a:t>
            </a:r>
            <a:endParaRPr kumimoji="0" lang="zh-CN" altLang="en-US" sz="1200" b="0" i="0" u="none" strike="noStrike" kern="0" cap="none" spc="0" normalizeH="0" baseline="0" noProof="0" dirty="0">
              <a:ln>
                <a:noFill/>
              </a:ln>
              <a:solidFill>
                <a:srgbClr val="000000"/>
              </a:solidFill>
              <a:effectLst/>
              <a:uLnTx/>
              <a:uFillTx/>
            </a:endParaRPr>
          </a:p>
        </p:txBody>
      </p:sp>
      <p:sp>
        <p:nvSpPr>
          <p:cNvPr id="139" name="TextBox 138"/>
          <p:cNvSpPr txBox="1"/>
          <p:nvPr/>
        </p:nvSpPr>
        <p:spPr>
          <a:xfrm>
            <a:off x="4515174" y="5832228"/>
            <a:ext cx="989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srgbClr val="000000"/>
                </a:solidFill>
                <a:effectLst/>
                <a:uLnTx/>
                <a:uFillTx/>
              </a:rPr>
              <a:t>1500MHz</a:t>
            </a:r>
            <a:endParaRPr kumimoji="0" lang="zh-CN" altLang="en-US" sz="1200" b="0" i="0" u="none" strike="noStrike" kern="0" cap="none" spc="0" normalizeH="0" baseline="0" noProof="0" dirty="0">
              <a:ln>
                <a:noFill/>
              </a:ln>
              <a:solidFill>
                <a:srgbClr val="000000"/>
              </a:solidFill>
              <a:effectLst/>
              <a:uLnTx/>
              <a:uFillTx/>
            </a:endParaRPr>
          </a:p>
        </p:txBody>
      </p:sp>
      <p:pic>
        <p:nvPicPr>
          <p:cNvPr id="140" name="Picture 39"/>
          <p:cNvPicPr>
            <a:picLocks noChangeAspect="1" noChangeArrowheads="1"/>
          </p:cNvPicPr>
          <p:nvPr/>
        </p:nvPicPr>
        <p:blipFill>
          <a:blip r:embed="rId7" cstate="email"/>
          <a:srcRect/>
          <a:stretch>
            <a:fillRect/>
          </a:stretch>
        </p:blipFill>
        <p:spPr bwMode="auto">
          <a:xfrm>
            <a:off x="2312057" y="4286307"/>
            <a:ext cx="288790" cy="568355"/>
          </a:xfrm>
          <a:prstGeom prst="rect">
            <a:avLst/>
          </a:prstGeom>
          <a:noFill/>
          <a:ln w="9525" algn="ctr">
            <a:noFill/>
            <a:miter lim="800000"/>
            <a:headEnd/>
            <a:tailEnd/>
          </a:ln>
        </p:spPr>
      </p:pic>
      <p:pic>
        <p:nvPicPr>
          <p:cNvPr id="141" name="Picture 2"/>
          <p:cNvPicPr>
            <a:picLocks noChangeAspect="1" noChangeArrowheads="1"/>
          </p:cNvPicPr>
          <p:nvPr/>
        </p:nvPicPr>
        <p:blipFill>
          <a:blip r:embed="rId8" cstate="email"/>
          <a:srcRect/>
          <a:stretch>
            <a:fillRect/>
          </a:stretch>
        </p:blipFill>
        <p:spPr bwMode="auto">
          <a:xfrm>
            <a:off x="5518987" y="4992698"/>
            <a:ext cx="492032" cy="385642"/>
          </a:xfrm>
          <a:prstGeom prst="rect">
            <a:avLst/>
          </a:prstGeom>
          <a:noFill/>
          <a:ln w="9525">
            <a:noFill/>
            <a:miter lim="800000"/>
            <a:headEnd/>
            <a:tailEnd/>
          </a:ln>
          <a:effectLst/>
        </p:spPr>
      </p:pic>
      <p:pic>
        <p:nvPicPr>
          <p:cNvPr id="142" name="Picture 5"/>
          <p:cNvPicPr>
            <a:picLocks noChangeAspect="1" noChangeArrowheads="1"/>
          </p:cNvPicPr>
          <p:nvPr/>
        </p:nvPicPr>
        <p:blipFill>
          <a:blip r:embed="rId9" cstate="email"/>
          <a:srcRect/>
          <a:stretch>
            <a:fillRect/>
          </a:stretch>
        </p:blipFill>
        <p:spPr bwMode="auto">
          <a:xfrm>
            <a:off x="5297371" y="4226720"/>
            <a:ext cx="940769" cy="232518"/>
          </a:xfrm>
          <a:prstGeom prst="rect">
            <a:avLst/>
          </a:prstGeom>
          <a:noFill/>
          <a:ln w="9525">
            <a:noFill/>
            <a:miter lim="800000"/>
            <a:headEnd/>
            <a:tailEnd/>
          </a:ln>
          <a:effectLst/>
        </p:spPr>
      </p:pic>
      <p:pic>
        <p:nvPicPr>
          <p:cNvPr id="143" name="Picture 8"/>
          <p:cNvPicPr>
            <a:picLocks noChangeAspect="1" noChangeArrowheads="1"/>
          </p:cNvPicPr>
          <p:nvPr/>
        </p:nvPicPr>
        <p:blipFill>
          <a:blip r:embed="rId10" cstate="email"/>
          <a:srcRect/>
          <a:stretch>
            <a:fillRect/>
          </a:stretch>
        </p:blipFill>
        <p:spPr bwMode="auto">
          <a:xfrm>
            <a:off x="6332717" y="4947820"/>
            <a:ext cx="664689" cy="420047"/>
          </a:xfrm>
          <a:prstGeom prst="rect">
            <a:avLst/>
          </a:prstGeom>
          <a:noFill/>
          <a:ln w="9525">
            <a:noFill/>
            <a:miter lim="800000"/>
            <a:headEnd/>
            <a:tailEnd/>
          </a:ln>
          <a:effectLst/>
        </p:spPr>
      </p:pic>
      <p:pic>
        <p:nvPicPr>
          <p:cNvPr id="144" name="图片 9" descr="ntt"/>
          <p:cNvPicPr>
            <a:picLocks noChangeAspect="1" noChangeArrowheads="1"/>
          </p:cNvPicPr>
          <p:nvPr/>
        </p:nvPicPr>
        <p:blipFill>
          <a:blip r:embed="rId11" cstate="email"/>
          <a:srcRect/>
          <a:stretch>
            <a:fillRect/>
          </a:stretch>
        </p:blipFill>
        <p:spPr bwMode="auto">
          <a:xfrm>
            <a:off x="2907817" y="5007836"/>
            <a:ext cx="844061" cy="401638"/>
          </a:xfrm>
          <a:prstGeom prst="rect">
            <a:avLst/>
          </a:prstGeom>
          <a:noFill/>
          <a:ln w="9525">
            <a:noFill/>
            <a:miter lim="800000"/>
            <a:headEnd/>
            <a:tailEnd/>
          </a:ln>
        </p:spPr>
      </p:pic>
      <p:sp>
        <p:nvSpPr>
          <p:cNvPr id="145" name="TextBox 144"/>
          <p:cNvSpPr txBox="1"/>
          <p:nvPr/>
        </p:nvSpPr>
        <p:spPr>
          <a:xfrm>
            <a:off x="2974286" y="5341231"/>
            <a:ext cx="664689"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Japan</a:t>
            </a:r>
            <a:endParaRPr kumimoji="0" lang="zh-CN" altLang="en-US" sz="800" b="0" i="0" u="none" strike="noStrike" kern="0" cap="none" spc="0" normalizeH="0" baseline="0" noProof="0" dirty="0">
              <a:ln>
                <a:noFill/>
              </a:ln>
              <a:solidFill>
                <a:srgbClr val="FF0000"/>
              </a:solidFill>
              <a:effectLst/>
              <a:uLnTx/>
              <a:uFillTx/>
            </a:endParaRPr>
          </a:p>
        </p:txBody>
      </p:sp>
      <p:pic>
        <p:nvPicPr>
          <p:cNvPr id="146" name="图片 13">
            <a:hlinkClick r:id="rId12"/>
          </p:cNvPr>
          <p:cNvPicPr>
            <a:picLocks noChangeAspect="1" noChangeArrowheads="1"/>
          </p:cNvPicPr>
          <p:nvPr/>
        </p:nvPicPr>
        <p:blipFill>
          <a:blip r:embed="rId13" cstate="email"/>
          <a:srcRect/>
          <a:stretch>
            <a:fillRect/>
          </a:stretch>
        </p:blipFill>
        <p:spPr bwMode="auto">
          <a:xfrm>
            <a:off x="1369831" y="2928934"/>
            <a:ext cx="630401" cy="238274"/>
          </a:xfrm>
          <a:prstGeom prst="rect">
            <a:avLst/>
          </a:prstGeom>
          <a:noFill/>
          <a:ln w="9525">
            <a:noFill/>
            <a:miter lim="800000"/>
            <a:headEnd/>
            <a:tailEnd/>
          </a:ln>
        </p:spPr>
      </p:pic>
      <p:pic>
        <p:nvPicPr>
          <p:cNvPr id="147" name="图片 17"/>
          <p:cNvPicPr>
            <a:picLocks noChangeAspect="1" noChangeArrowheads="1"/>
          </p:cNvPicPr>
          <p:nvPr/>
        </p:nvPicPr>
        <p:blipFill>
          <a:blip r:embed="rId14" cstate="email"/>
          <a:srcRect/>
          <a:stretch>
            <a:fillRect/>
          </a:stretch>
        </p:blipFill>
        <p:spPr bwMode="auto">
          <a:xfrm>
            <a:off x="473526" y="3531077"/>
            <a:ext cx="708583" cy="288566"/>
          </a:xfrm>
          <a:prstGeom prst="rect">
            <a:avLst/>
          </a:prstGeom>
          <a:noFill/>
          <a:ln w="9525">
            <a:noFill/>
            <a:miter lim="800000"/>
            <a:headEnd/>
            <a:tailEnd/>
          </a:ln>
          <a:effectLst/>
        </p:spPr>
      </p:pic>
      <p:pic>
        <p:nvPicPr>
          <p:cNvPr id="148" name="Picture 42" descr="zain"/>
          <p:cNvPicPr>
            <a:picLocks noChangeAspect="1" noChangeArrowheads="1"/>
          </p:cNvPicPr>
          <p:nvPr/>
        </p:nvPicPr>
        <p:blipFill>
          <a:blip r:embed="rId15" cstate="email"/>
          <a:srcRect/>
          <a:stretch>
            <a:fillRect/>
          </a:stretch>
        </p:blipFill>
        <p:spPr bwMode="auto">
          <a:xfrm>
            <a:off x="575683" y="1695407"/>
            <a:ext cx="425876" cy="648072"/>
          </a:xfrm>
          <a:prstGeom prst="rect">
            <a:avLst/>
          </a:prstGeom>
          <a:noFill/>
        </p:spPr>
      </p:pic>
      <p:sp>
        <p:nvSpPr>
          <p:cNvPr id="149" name="TextBox 148"/>
          <p:cNvSpPr txBox="1"/>
          <p:nvPr/>
        </p:nvSpPr>
        <p:spPr>
          <a:xfrm>
            <a:off x="6432420" y="5331863"/>
            <a:ext cx="53175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USA</a:t>
            </a:r>
            <a:endParaRPr kumimoji="0" lang="zh-CN" altLang="en-US" sz="800" b="0" i="0" u="none" strike="noStrike" kern="0" cap="none" spc="0" normalizeH="0" baseline="0" noProof="0" dirty="0">
              <a:ln>
                <a:noFill/>
              </a:ln>
              <a:solidFill>
                <a:srgbClr val="FF0000"/>
              </a:solidFill>
              <a:effectLst/>
              <a:uLnTx/>
              <a:uFillTx/>
            </a:endParaRPr>
          </a:p>
        </p:txBody>
      </p:sp>
      <p:sp>
        <p:nvSpPr>
          <p:cNvPr id="150" name="TextBox 149"/>
          <p:cNvSpPr txBox="1"/>
          <p:nvPr/>
        </p:nvSpPr>
        <p:spPr>
          <a:xfrm>
            <a:off x="384458" y="3853247"/>
            <a:ext cx="930565" cy="326436"/>
          </a:xfrm>
          <a:prstGeom prst="rect">
            <a:avLst/>
          </a:prstGeom>
          <a:no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Uzbekistan</a:t>
            </a:r>
            <a:r>
              <a:rPr kumimoji="0" lang="en-US" altLang="zh-CN" sz="800" b="0" i="0" u="none" strike="noStrike" kern="0" cap="none" spc="0" normalizeH="0" baseline="0" noProof="0" dirty="0" smtClean="0">
                <a:ln>
                  <a:noFill/>
                </a:ln>
                <a:solidFill>
                  <a:srgbClr val="0D0D0D"/>
                </a:solidFill>
                <a:effectLst/>
                <a:uLnTx/>
                <a:uFillTx/>
              </a:rPr>
              <a:t> </a:t>
            </a:r>
            <a:r>
              <a:rPr kumimoji="0" lang="en-US" altLang="zh-CN" sz="800" b="0" i="0" u="none" strike="noStrike" kern="0" cap="none" spc="0" normalizeH="0" baseline="0" noProof="0" dirty="0" smtClean="0">
                <a:ln>
                  <a:noFill/>
                </a:ln>
                <a:solidFill>
                  <a:srgbClr val="000000"/>
                </a:solidFill>
                <a:effectLst/>
                <a:uLnTx/>
                <a:uFillTx/>
              </a:rPr>
              <a:t>Armenia</a:t>
            </a:r>
            <a:endParaRPr kumimoji="0" lang="zh-CN" altLang="en-US" sz="800" b="0" i="0" u="none" strike="noStrike" kern="0" cap="none" spc="0" normalizeH="0" baseline="0" noProof="0" dirty="0">
              <a:ln>
                <a:noFill/>
              </a:ln>
              <a:solidFill>
                <a:srgbClr val="000000"/>
              </a:solidFill>
              <a:effectLst/>
              <a:uLnTx/>
              <a:uFillTx/>
            </a:endParaRPr>
          </a:p>
        </p:txBody>
      </p:sp>
      <p:sp>
        <p:nvSpPr>
          <p:cNvPr id="151" name="TextBox 150"/>
          <p:cNvSpPr txBox="1"/>
          <p:nvPr/>
        </p:nvSpPr>
        <p:spPr>
          <a:xfrm>
            <a:off x="351663" y="4484738"/>
            <a:ext cx="108823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E9001C"/>
                </a:solidFill>
                <a:effectLst/>
                <a:uLnTx/>
                <a:uFillTx/>
              </a:rPr>
              <a:t>Norway Sweden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E9001C"/>
                </a:solidFill>
                <a:effectLst/>
                <a:uLnTx/>
                <a:uFillTx/>
              </a:rPr>
              <a:t>Finland  Estonia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E9001C"/>
                </a:solidFill>
                <a:effectLst/>
                <a:uLnTx/>
                <a:uFillTx/>
              </a:rPr>
              <a:t>Demark</a:t>
            </a:r>
            <a:endParaRPr kumimoji="0" lang="zh-CN" altLang="en-US" sz="800" b="0" i="0" u="none" strike="noStrike" kern="0" cap="none" spc="0" normalizeH="0" baseline="0" noProof="0" dirty="0">
              <a:ln>
                <a:noFill/>
              </a:ln>
              <a:solidFill>
                <a:srgbClr val="E9001C"/>
              </a:solidFill>
              <a:effectLst/>
              <a:uLnTx/>
              <a:uFillTx/>
            </a:endParaRPr>
          </a:p>
        </p:txBody>
      </p:sp>
      <p:sp>
        <p:nvSpPr>
          <p:cNvPr id="152" name="TextBox 151"/>
          <p:cNvSpPr txBox="1"/>
          <p:nvPr/>
        </p:nvSpPr>
        <p:spPr>
          <a:xfrm>
            <a:off x="441139" y="5429316"/>
            <a:ext cx="731158" cy="2000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rgbClr val="E9001C"/>
                </a:solidFill>
                <a:effectLst/>
                <a:uLnTx/>
                <a:uFillTx/>
              </a:rPr>
              <a:t>Sweden</a:t>
            </a:r>
            <a:endParaRPr kumimoji="0" lang="zh-CN" altLang="en-US" sz="700" b="0" i="0" u="none" strike="noStrike" kern="0" cap="none" spc="0" normalizeH="0" baseline="0" noProof="0" dirty="0">
              <a:ln>
                <a:noFill/>
              </a:ln>
              <a:solidFill>
                <a:srgbClr val="E9001C"/>
              </a:solidFill>
              <a:effectLst/>
              <a:uLnTx/>
              <a:uFillTx/>
            </a:endParaRPr>
          </a:p>
        </p:txBody>
      </p:sp>
      <p:sp>
        <p:nvSpPr>
          <p:cNvPr id="153" name="TextBox 152"/>
          <p:cNvSpPr txBox="1"/>
          <p:nvPr/>
        </p:nvSpPr>
        <p:spPr>
          <a:xfrm>
            <a:off x="5430308" y="5342896"/>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Germany</a:t>
            </a:r>
            <a:endParaRPr kumimoji="0" lang="zh-CN" altLang="en-US" sz="800" b="0" i="0" u="none" strike="noStrike" kern="0" cap="none" spc="0" normalizeH="0" baseline="0" noProof="0" dirty="0">
              <a:ln>
                <a:noFill/>
              </a:ln>
              <a:solidFill>
                <a:srgbClr val="FF0000"/>
              </a:solidFill>
              <a:effectLst/>
              <a:uLnTx/>
              <a:uFillTx/>
            </a:endParaRPr>
          </a:p>
        </p:txBody>
      </p:sp>
      <p:pic>
        <p:nvPicPr>
          <p:cNvPr id="154" name="Picture 15" descr="bgc_logo"/>
          <p:cNvPicPr>
            <a:picLocks noChangeAspect="1" noChangeArrowheads="1"/>
          </p:cNvPicPr>
          <p:nvPr>
            <p:custDataLst>
              <p:tags r:id="rId1"/>
            </p:custDataLst>
          </p:nvPr>
        </p:nvPicPr>
        <p:blipFill>
          <a:blip r:embed="rId16" cstate="email"/>
          <a:srcRect/>
          <a:stretch>
            <a:fillRect/>
          </a:stretch>
        </p:blipFill>
        <p:spPr bwMode="auto">
          <a:xfrm>
            <a:off x="503039" y="2748840"/>
            <a:ext cx="619858" cy="458787"/>
          </a:xfrm>
          <a:prstGeom prst="rect">
            <a:avLst/>
          </a:prstGeom>
          <a:noFill/>
          <a:ln w="9525">
            <a:noFill/>
            <a:miter lim="800000"/>
            <a:headEnd/>
            <a:tailEnd/>
          </a:ln>
        </p:spPr>
      </p:pic>
      <p:sp>
        <p:nvSpPr>
          <p:cNvPr id="155" name="Text Box 23"/>
          <p:cNvSpPr txBox="1">
            <a:spLocks noChangeArrowheads="1"/>
          </p:cNvSpPr>
          <p:nvPr/>
        </p:nvSpPr>
        <p:spPr bwMode="auto">
          <a:xfrm>
            <a:off x="436573" y="3198045"/>
            <a:ext cx="731158" cy="215444"/>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ct val="100000"/>
              </a:lnSpc>
              <a:spcBef>
                <a:spcPct val="5000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rPr>
              <a:t>Belgium</a:t>
            </a:r>
          </a:p>
        </p:txBody>
      </p:sp>
      <p:sp>
        <p:nvSpPr>
          <p:cNvPr id="156" name="Text Box 23"/>
          <p:cNvSpPr txBox="1">
            <a:spLocks noChangeArrowheads="1"/>
          </p:cNvSpPr>
          <p:nvPr/>
        </p:nvSpPr>
        <p:spPr bwMode="auto">
          <a:xfrm>
            <a:off x="1248554" y="3243579"/>
            <a:ext cx="830862" cy="723275"/>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Sweden</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Norway</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Serbia</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Demark</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Hungary</a:t>
            </a:r>
            <a:endParaRPr kumimoji="0" lang="en-US" altLang="zh-CN" sz="800" b="0" i="0" u="none" strike="noStrike" kern="0" cap="none" spc="0" normalizeH="0" baseline="0" noProof="0" dirty="0">
              <a:ln>
                <a:noFill/>
              </a:ln>
              <a:solidFill>
                <a:srgbClr val="000000"/>
              </a:solidFill>
              <a:effectLst/>
              <a:uLnTx/>
              <a:uFillTx/>
            </a:endParaRPr>
          </a:p>
        </p:txBody>
      </p:sp>
      <p:sp>
        <p:nvSpPr>
          <p:cNvPr id="157" name="TextBox 156"/>
          <p:cNvSpPr txBox="1"/>
          <p:nvPr/>
        </p:nvSpPr>
        <p:spPr>
          <a:xfrm>
            <a:off x="5535245" y="4442796"/>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Germany</a:t>
            </a:r>
            <a:endParaRPr kumimoji="0" lang="zh-CN" altLang="en-US" sz="800" b="0" i="0" u="none" strike="noStrike" kern="0" cap="none" spc="0" normalizeH="0" baseline="0" noProof="0" dirty="0">
              <a:ln>
                <a:noFill/>
              </a:ln>
              <a:solidFill>
                <a:srgbClr val="000000"/>
              </a:solidFill>
              <a:effectLst/>
              <a:uLnTx/>
              <a:uFillTx/>
            </a:endParaRPr>
          </a:p>
        </p:txBody>
      </p:sp>
      <p:sp>
        <p:nvSpPr>
          <p:cNvPr id="158" name="TextBox 157"/>
          <p:cNvSpPr txBox="1"/>
          <p:nvPr/>
        </p:nvSpPr>
        <p:spPr>
          <a:xfrm>
            <a:off x="3806898" y="5342896"/>
            <a:ext cx="797627"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Poland</a:t>
            </a:r>
            <a:endParaRPr kumimoji="0" lang="zh-CN" altLang="en-US" sz="800" b="0" i="0" u="none" strike="noStrike" kern="0" cap="none" spc="0" normalizeH="0" baseline="0" noProof="0" dirty="0">
              <a:ln>
                <a:noFill/>
              </a:ln>
              <a:solidFill>
                <a:srgbClr val="FF0000"/>
              </a:solidFill>
              <a:effectLst/>
              <a:uLnTx/>
              <a:uFillTx/>
            </a:endParaRPr>
          </a:p>
        </p:txBody>
      </p:sp>
      <p:pic>
        <p:nvPicPr>
          <p:cNvPr id="159" name="Obraz 1" descr="aero2-white"/>
          <p:cNvPicPr>
            <a:picLocks noChangeAspect="1" noChangeArrowheads="1"/>
          </p:cNvPicPr>
          <p:nvPr>
            <p:custDataLst>
              <p:tags r:id="rId2"/>
            </p:custDataLst>
          </p:nvPr>
        </p:nvPicPr>
        <p:blipFill>
          <a:blip r:embed="rId17" cstate="email"/>
          <a:srcRect/>
          <a:stretch>
            <a:fillRect/>
          </a:stretch>
        </p:blipFill>
        <p:spPr bwMode="auto">
          <a:xfrm>
            <a:off x="3873367" y="5126820"/>
            <a:ext cx="590549" cy="230188"/>
          </a:xfrm>
          <a:prstGeom prst="rect">
            <a:avLst/>
          </a:prstGeom>
          <a:noFill/>
          <a:ln w="9525">
            <a:noFill/>
            <a:miter lim="800000"/>
            <a:headEnd/>
            <a:tailEnd/>
          </a:ln>
        </p:spPr>
      </p:pic>
      <p:sp>
        <p:nvSpPr>
          <p:cNvPr id="160" name="Text Box 24"/>
          <p:cNvSpPr txBox="1">
            <a:spLocks noChangeArrowheads="1"/>
          </p:cNvSpPr>
          <p:nvPr/>
        </p:nvSpPr>
        <p:spPr bwMode="auto">
          <a:xfrm>
            <a:off x="1392153" y="4550808"/>
            <a:ext cx="687265" cy="215444"/>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ct val="100000"/>
              </a:lnSpc>
              <a:spcBef>
                <a:spcPct val="50000"/>
              </a:spcBef>
              <a:spcAft>
                <a:spcPts val="0"/>
              </a:spcAft>
              <a:buClrTx/>
              <a:buSzTx/>
              <a:buFontTx/>
              <a:buNone/>
              <a:tabLst/>
              <a:defRPr/>
            </a:pPr>
            <a:r>
              <a:rPr kumimoji="0" lang="en-US" altLang="zh-CN" sz="800" b="0" i="0" u="none" strike="noStrike" kern="0" cap="none" spc="0" normalizeH="0" baseline="0" noProof="0" dirty="0">
                <a:ln>
                  <a:noFill/>
                </a:ln>
                <a:solidFill>
                  <a:srgbClr val="E9001C"/>
                </a:solidFill>
                <a:effectLst/>
                <a:uLnTx/>
                <a:uFillTx/>
              </a:rPr>
              <a:t>Austria</a:t>
            </a:r>
          </a:p>
        </p:txBody>
      </p:sp>
      <p:pic>
        <p:nvPicPr>
          <p:cNvPr id="161" name="Picture 75"/>
          <p:cNvPicPr>
            <a:picLocks noChangeAspect="1" noChangeArrowheads="1"/>
          </p:cNvPicPr>
          <p:nvPr>
            <p:custDataLst>
              <p:tags r:id="rId3"/>
            </p:custDataLst>
          </p:nvPr>
        </p:nvPicPr>
        <p:blipFill>
          <a:blip r:embed="rId18" cstate="email"/>
          <a:srcRect/>
          <a:stretch>
            <a:fillRect/>
          </a:stretch>
        </p:blipFill>
        <p:spPr bwMode="auto">
          <a:xfrm>
            <a:off x="1458619" y="4190724"/>
            <a:ext cx="587620" cy="333375"/>
          </a:xfrm>
          <a:prstGeom prst="rect">
            <a:avLst/>
          </a:prstGeom>
          <a:noFill/>
          <a:ln w="9525" algn="ctr">
            <a:noFill/>
            <a:miter lim="800000"/>
            <a:headEnd/>
            <a:tailEnd/>
          </a:ln>
        </p:spPr>
      </p:pic>
      <p:pic>
        <p:nvPicPr>
          <p:cNvPr id="162" name="图片 4" descr="att"/>
          <p:cNvPicPr>
            <a:picLocks noChangeAspect="1" noChangeArrowheads="1"/>
          </p:cNvPicPr>
          <p:nvPr/>
        </p:nvPicPr>
        <p:blipFill>
          <a:blip r:embed="rId19" cstate="email"/>
          <a:srcRect/>
          <a:stretch>
            <a:fillRect/>
          </a:stretch>
        </p:blipFill>
        <p:spPr bwMode="auto">
          <a:xfrm>
            <a:off x="6266248" y="4214869"/>
            <a:ext cx="717830" cy="288901"/>
          </a:xfrm>
          <a:prstGeom prst="rect">
            <a:avLst/>
          </a:prstGeom>
          <a:noFill/>
          <a:ln w="9525">
            <a:noFill/>
            <a:miter lim="800000"/>
            <a:headEnd/>
            <a:tailEnd/>
          </a:ln>
        </p:spPr>
      </p:pic>
      <p:sp>
        <p:nvSpPr>
          <p:cNvPr id="163" name="Text Box 23"/>
          <p:cNvSpPr txBox="1">
            <a:spLocks noChangeArrowheads="1"/>
          </p:cNvSpPr>
          <p:nvPr/>
        </p:nvSpPr>
        <p:spPr bwMode="auto">
          <a:xfrm>
            <a:off x="317991" y="2397174"/>
            <a:ext cx="982678" cy="307777"/>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Bahrain</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Saudi Arabia</a:t>
            </a:r>
            <a:endParaRPr kumimoji="0" lang="en-US" altLang="zh-CN" sz="800" b="0" i="0" u="none" strike="noStrike" kern="0" cap="none" spc="0" normalizeH="0" baseline="0" noProof="0" dirty="0">
              <a:ln>
                <a:noFill/>
              </a:ln>
              <a:solidFill>
                <a:srgbClr val="000000"/>
              </a:solidFill>
              <a:effectLst/>
              <a:uLnTx/>
              <a:uFillTx/>
            </a:endParaRPr>
          </a:p>
        </p:txBody>
      </p:sp>
      <p:pic>
        <p:nvPicPr>
          <p:cNvPr id="164" name="Picture 41" descr="KDDI"/>
          <p:cNvPicPr>
            <a:picLocks noChangeAspect="1" noChangeArrowheads="1"/>
          </p:cNvPicPr>
          <p:nvPr/>
        </p:nvPicPr>
        <p:blipFill>
          <a:blip r:embed="rId20" cstate="email"/>
          <a:srcRect/>
          <a:stretch>
            <a:fillRect/>
          </a:stretch>
        </p:blipFill>
        <p:spPr bwMode="auto">
          <a:xfrm>
            <a:off x="4635507" y="5130473"/>
            <a:ext cx="661888" cy="201389"/>
          </a:xfrm>
          <a:prstGeom prst="rect">
            <a:avLst/>
          </a:prstGeom>
          <a:noFill/>
        </p:spPr>
      </p:pic>
      <p:sp>
        <p:nvSpPr>
          <p:cNvPr id="165" name="TextBox 164"/>
          <p:cNvSpPr txBox="1"/>
          <p:nvPr/>
        </p:nvSpPr>
        <p:spPr>
          <a:xfrm>
            <a:off x="7196813" y="5331863"/>
            <a:ext cx="53175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FF0000"/>
                </a:solidFill>
                <a:effectLst/>
                <a:uLnTx/>
                <a:uFillTx/>
              </a:rPr>
              <a:t>USA</a:t>
            </a:r>
            <a:endParaRPr kumimoji="0" lang="zh-CN" altLang="en-US" sz="800" b="0" i="0" u="none" strike="noStrike" kern="0" cap="none" spc="0" normalizeH="0" baseline="0" noProof="0" dirty="0">
              <a:ln>
                <a:noFill/>
              </a:ln>
              <a:solidFill>
                <a:srgbClr val="FF0000"/>
              </a:solidFill>
              <a:effectLst/>
              <a:uLnTx/>
              <a:uFillTx/>
            </a:endParaRPr>
          </a:p>
        </p:txBody>
      </p:sp>
      <p:sp>
        <p:nvSpPr>
          <p:cNvPr id="166" name="TextBox 165"/>
          <p:cNvSpPr txBox="1"/>
          <p:nvPr/>
        </p:nvSpPr>
        <p:spPr>
          <a:xfrm>
            <a:off x="6432420" y="4503771"/>
            <a:ext cx="53175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USA</a:t>
            </a:r>
            <a:endParaRPr kumimoji="0" lang="zh-CN" altLang="en-US" sz="800" b="0" i="0" u="none" strike="noStrike" kern="0" cap="none" spc="0" normalizeH="0" baseline="0" noProof="0" dirty="0">
              <a:ln>
                <a:noFill/>
              </a:ln>
              <a:solidFill>
                <a:srgbClr val="000000"/>
              </a:solidFill>
              <a:effectLst/>
              <a:uLnTx/>
              <a:uFillTx/>
            </a:endParaRPr>
          </a:p>
        </p:txBody>
      </p:sp>
      <p:sp>
        <p:nvSpPr>
          <p:cNvPr id="168" name="TextBox 167"/>
          <p:cNvSpPr txBox="1"/>
          <p:nvPr/>
        </p:nvSpPr>
        <p:spPr>
          <a:xfrm>
            <a:off x="4636009" y="5342896"/>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Japan</a:t>
            </a:r>
            <a:endParaRPr kumimoji="0" lang="zh-CN" altLang="en-US" sz="800" b="0" i="0" u="none" strike="noStrike" kern="0" cap="none" spc="0" normalizeH="0" baseline="0" noProof="0" dirty="0">
              <a:ln>
                <a:noFill/>
              </a:ln>
              <a:solidFill>
                <a:srgbClr val="000000"/>
              </a:solidFill>
              <a:effectLst/>
              <a:uLnTx/>
              <a:uFillTx/>
            </a:endParaRPr>
          </a:p>
        </p:txBody>
      </p:sp>
      <p:pic>
        <p:nvPicPr>
          <p:cNvPr id="170" name="Picture 3"/>
          <p:cNvPicPr>
            <a:picLocks noChangeAspect="1" noChangeArrowheads="1"/>
          </p:cNvPicPr>
          <p:nvPr/>
        </p:nvPicPr>
        <p:blipFill>
          <a:blip r:embed="rId21" cstate="email"/>
          <a:srcRect/>
          <a:stretch>
            <a:fillRect/>
          </a:stretch>
        </p:blipFill>
        <p:spPr bwMode="auto">
          <a:xfrm>
            <a:off x="1472690" y="5115680"/>
            <a:ext cx="395657" cy="252134"/>
          </a:xfrm>
          <a:prstGeom prst="rect">
            <a:avLst/>
          </a:prstGeom>
          <a:noFill/>
          <a:ln w="9525">
            <a:noFill/>
            <a:miter lim="800000"/>
            <a:headEnd/>
            <a:tailEnd/>
          </a:ln>
        </p:spPr>
      </p:pic>
      <p:cxnSp>
        <p:nvCxnSpPr>
          <p:cNvPr id="171" name="直接连接符 170"/>
          <p:cNvCxnSpPr/>
          <p:nvPr/>
        </p:nvCxnSpPr>
        <p:spPr bwMode="auto">
          <a:xfrm>
            <a:off x="1913210" y="1479356"/>
            <a:ext cx="844061" cy="914400"/>
          </a:xfrm>
          <a:prstGeom prst="line">
            <a:avLst/>
          </a:prstGeom>
          <a:solidFill>
            <a:srgbClr val="CC99FF"/>
          </a:solidFill>
          <a:ln w="9525" cap="flat" cmpd="sng" algn="ctr">
            <a:noFill/>
            <a:prstDash val="solid"/>
            <a:round/>
            <a:headEnd type="none" w="med" len="med"/>
            <a:tailEnd type="none" w="med" len="med"/>
          </a:ln>
          <a:effectLst/>
        </p:spPr>
      </p:cxnSp>
      <p:cxnSp>
        <p:nvCxnSpPr>
          <p:cNvPr id="172" name="直接连接符 66"/>
          <p:cNvCxnSpPr/>
          <p:nvPr/>
        </p:nvCxnSpPr>
        <p:spPr bwMode="auto">
          <a:xfrm>
            <a:off x="1979679" y="1479356"/>
            <a:ext cx="0" cy="4320534"/>
          </a:xfrm>
          <a:prstGeom prst="line">
            <a:avLst/>
          </a:prstGeom>
          <a:solidFill>
            <a:srgbClr val="CC99FF"/>
          </a:solidFill>
          <a:ln w="9525" cap="flat" cmpd="sng" algn="ctr">
            <a:noFill/>
            <a:prstDash val="solid"/>
            <a:round/>
            <a:headEnd type="none" w="med" len="med"/>
            <a:tailEnd type="none" w="med" len="med"/>
          </a:ln>
          <a:effectLst/>
        </p:spPr>
      </p:cxnSp>
      <p:cxnSp>
        <p:nvCxnSpPr>
          <p:cNvPr id="173" name="直接连接符 68"/>
          <p:cNvCxnSpPr/>
          <p:nvPr/>
        </p:nvCxnSpPr>
        <p:spPr bwMode="auto">
          <a:xfrm>
            <a:off x="1913210" y="759267"/>
            <a:ext cx="0" cy="1440178"/>
          </a:xfrm>
          <a:prstGeom prst="line">
            <a:avLst/>
          </a:prstGeom>
          <a:solidFill>
            <a:srgbClr val="CC99FF"/>
          </a:solidFill>
          <a:ln w="9525" cap="flat" cmpd="sng" algn="ctr">
            <a:noFill/>
            <a:prstDash val="solid"/>
            <a:round/>
            <a:headEnd type="none" w="med" len="med"/>
            <a:tailEnd type="none" w="med" len="med"/>
          </a:ln>
          <a:effectLst/>
        </p:spPr>
      </p:cxnSp>
      <p:sp>
        <p:nvSpPr>
          <p:cNvPr id="174" name="TextBox 173"/>
          <p:cNvSpPr txBox="1"/>
          <p:nvPr/>
        </p:nvSpPr>
        <p:spPr>
          <a:xfrm>
            <a:off x="1340805" y="5342896"/>
            <a:ext cx="897330"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err="1" smtClean="0">
                <a:ln>
                  <a:noFill/>
                </a:ln>
                <a:solidFill>
                  <a:srgbClr val="E9001C"/>
                </a:solidFill>
                <a:effectLst/>
                <a:uLnTx/>
                <a:uFillTx/>
              </a:rPr>
              <a:t>Hongkong</a:t>
            </a:r>
            <a:endParaRPr kumimoji="0" lang="zh-CN" altLang="en-US" sz="800" b="0" i="0" u="none" strike="noStrike" kern="0" cap="none" spc="0" normalizeH="0" baseline="0" noProof="0" dirty="0">
              <a:ln>
                <a:noFill/>
              </a:ln>
              <a:solidFill>
                <a:srgbClr val="E9001C"/>
              </a:solidFill>
              <a:effectLst/>
              <a:uLnTx/>
              <a:uFillTx/>
            </a:endParaRPr>
          </a:p>
        </p:txBody>
      </p:sp>
      <p:cxnSp>
        <p:nvCxnSpPr>
          <p:cNvPr id="175" name="直接连接符 79"/>
          <p:cNvCxnSpPr/>
          <p:nvPr/>
        </p:nvCxnSpPr>
        <p:spPr bwMode="auto">
          <a:xfrm>
            <a:off x="3707904"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cxnSp>
        <p:nvCxnSpPr>
          <p:cNvPr id="176" name="直接连接符 80"/>
          <p:cNvCxnSpPr/>
          <p:nvPr/>
        </p:nvCxnSpPr>
        <p:spPr bwMode="auto">
          <a:xfrm>
            <a:off x="4571290"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cxnSp>
        <p:nvCxnSpPr>
          <p:cNvPr id="177" name="直接连接符 81"/>
          <p:cNvCxnSpPr/>
          <p:nvPr/>
        </p:nvCxnSpPr>
        <p:spPr bwMode="auto">
          <a:xfrm>
            <a:off x="5339867"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cxnSp>
        <p:nvCxnSpPr>
          <p:cNvPr id="178" name="直接连接符 82"/>
          <p:cNvCxnSpPr/>
          <p:nvPr/>
        </p:nvCxnSpPr>
        <p:spPr bwMode="auto">
          <a:xfrm>
            <a:off x="6219355"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cxnSp>
        <p:nvCxnSpPr>
          <p:cNvPr id="179" name="直接连接符 83"/>
          <p:cNvCxnSpPr/>
          <p:nvPr/>
        </p:nvCxnSpPr>
        <p:spPr bwMode="auto">
          <a:xfrm>
            <a:off x="7023605"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cxnSp>
        <p:nvCxnSpPr>
          <p:cNvPr id="180" name="直接连接符 84"/>
          <p:cNvCxnSpPr/>
          <p:nvPr/>
        </p:nvCxnSpPr>
        <p:spPr bwMode="auto">
          <a:xfrm>
            <a:off x="7828267" y="122735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sp>
        <p:nvSpPr>
          <p:cNvPr id="181" name="TextBox 180"/>
          <p:cNvSpPr txBox="1"/>
          <p:nvPr/>
        </p:nvSpPr>
        <p:spPr>
          <a:xfrm>
            <a:off x="8077569" y="5331863"/>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Poland</a:t>
            </a:r>
            <a:endParaRPr kumimoji="0" lang="zh-CN" altLang="en-US" sz="800" b="0" i="0" u="none" strike="noStrike" kern="0" cap="none" spc="0" normalizeH="0" baseline="0" noProof="0" dirty="0">
              <a:ln>
                <a:noFill/>
              </a:ln>
              <a:solidFill>
                <a:srgbClr val="000000"/>
              </a:solidFill>
              <a:effectLst/>
              <a:uLnTx/>
              <a:uFillTx/>
            </a:endParaRPr>
          </a:p>
        </p:txBody>
      </p:sp>
      <p:pic>
        <p:nvPicPr>
          <p:cNvPr id="182" name="Obraz 1" descr="aero2-white"/>
          <p:cNvPicPr>
            <a:picLocks noChangeAspect="1" noChangeArrowheads="1"/>
          </p:cNvPicPr>
          <p:nvPr>
            <p:custDataLst>
              <p:tags r:id="rId4"/>
            </p:custDataLst>
          </p:nvPr>
        </p:nvPicPr>
        <p:blipFill>
          <a:blip r:embed="rId17" cstate="email"/>
          <a:srcRect/>
          <a:stretch>
            <a:fillRect/>
          </a:stretch>
        </p:blipFill>
        <p:spPr bwMode="auto">
          <a:xfrm>
            <a:off x="8018341" y="5131027"/>
            <a:ext cx="590549" cy="230188"/>
          </a:xfrm>
          <a:prstGeom prst="rect">
            <a:avLst/>
          </a:prstGeom>
          <a:noFill/>
          <a:ln w="9525">
            <a:noFill/>
            <a:miter lim="800000"/>
            <a:headEnd/>
            <a:tailEnd/>
          </a:ln>
        </p:spPr>
      </p:pic>
      <p:pic>
        <p:nvPicPr>
          <p:cNvPr id="183" name="Picture 2"/>
          <p:cNvPicPr>
            <a:picLocks noChangeAspect="1" noChangeArrowheads="1"/>
          </p:cNvPicPr>
          <p:nvPr/>
        </p:nvPicPr>
        <p:blipFill>
          <a:blip r:embed="rId22" cstate="email"/>
          <a:srcRect/>
          <a:stretch>
            <a:fillRect/>
          </a:stretch>
        </p:blipFill>
        <p:spPr bwMode="auto">
          <a:xfrm>
            <a:off x="1406747" y="2000240"/>
            <a:ext cx="527542" cy="413474"/>
          </a:xfrm>
          <a:prstGeom prst="rect">
            <a:avLst/>
          </a:prstGeom>
          <a:noFill/>
          <a:ln w="9525">
            <a:noFill/>
            <a:miter lim="800000"/>
            <a:headEnd/>
            <a:tailEnd/>
          </a:ln>
          <a:effectLst/>
        </p:spPr>
      </p:pic>
      <p:pic>
        <p:nvPicPr>
          <p:cNvPr id="184" name="Picture 5"/>
          <p:cNvPicPr>
            <a:picLocks noChangeAspect="1" noChangeArrowheads="1"/>
          </p:cNvPicPr>
          <p:nvPr/>
        </p:nvPicPr>
        <p:blipFill>
          <a:blip r:embed="rId23" cstate="email"/>
          <a:srcRect/>
          <a:stretch>
            <a:fillRect/>
          </a:stretch>
        </p:blipFill>
        <p:spPr bwMode="auto">
          <a:xfrm>
            <a:off x="1313972" y="1172353"/>
            <a:ext cx="818147" cy="250490"/>
          </a:xfrm>
          <a:prstGeom prst="rect">
            <a:avLst/>
          </a:prstGeom>
          <a:noFill/>
          <a:ln w="9525">
            <a:noFill/>
            <a:miter lim="800000"/>
            <a:headEnd/>
            <a:tailEnd/>
          </a:ln>
          <a:effectLst/>
        </p:spPr>
      </p:pic>
      <p:sp>
        <p:nvSpPr>
          <p:cNvPr id="185" name="TextBox 184"/>
          <p:cNvSpPr txBox="1"/>
          <p:nvPr/>
        </p:nvSpPr>
        <p:spPr>
          <a:xfrm>
            <a:off x="1292169" y="2408282"/>
            <a:ext cx="797627"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E9001C"/>
                </a:solidFill>
                <a:effectLst/>
                <a:uLnTx/>
                <a:uFillTx/>
              </a:rPr>
              <a:t>Germany</a:t>
            </a:r>
            <a:endParaRPr kumimoji="0" lang="zh-CN" altLang="en-US" sz="800" b="0" i="0" u="none" strike="noStrike" kern="0" cap="none" spc="0" normalizeH="0" baseline="0" noProof="0" dirty="0">
              <a:ln>
                <a:noFill/>
              </a:ln>
              <a:solidFill>
                <a:srgbClr val="E9001C"/>
              </a:solidFill>
              <a:effectLst/>
              <a:uLnTx/>
              <a:uFillTx/>
            </a:endParaRPr>
          </a:p>
        </p:txBody>
      </p:sp>
      <p:sp>
        <p:nvSpPr>
          <p:cNvPr id="186" name="TextBox 185"/>
          <p:cNvSpPr txBox="1"/>
          <p:nvPr/>
        </p:nvSpPr>
        <p:spPr>
          <a:xfrm>
            <a:off x="1304819" y="1395012"/>
            <a:ext cx="79762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Germany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Austria</a:t>
            </a:r>
            <a:endParaRPr kumimoji="0" lang="zh-CN" altLang="en-US" sz="800" b="0" i="0" u="none" strike="noStrike" kern="0" cap="none" spc="0" normalizeH="0" baseline="0" noProof="0" dirty="0">
              <a:ln>
                <a:noFill/>
              </a:ln>
              <a:solidFill>
                <a:srgbClr val="000000"/>
              </a:solidFill>
              <a:effectLst/>
              <a:uLnTx/>
              <a:uFillTx/>
            </a:endParaRPr>
          </a:p>
        </p:txBody>
      </p:sp>
      <p:pic>
        <p:nvPicPr>
          <p:cNvPr id="187" name="Picture 4"/>
          <p:cNvPicPr>
            <a:picLocks noChangeAspect="1" noChangeArrowheads="1"/>
          </p:cNvPicPr>
          <p:nvPr/>
        </p:nvPicPr>
        <p:blipFill>
          <a:blip r:embed="rId24" cstate="email"/>
          <a:srcRect/>
          <a:stretch>
            <a:fillRect/>
          </a:stretch>
        </p:blipFill>
        <p:spPr bwMode="auto">
          <a:xfrm>
            <a:off x="7122933" y="5186972"/>
            <a:ext cx="628398" cy="124117"/>
          </a:xfrm>
          <a:prstGeom prst="rect">
            <a:avLst/>
          </a:prstGeom>
          <a:noFill/>
          <a:ln w="9525">
            <a:noFill/>
            <a:miter lim="800000"/>
            <a:headEnd/>
            <a:tailEnd/>
          </a:ln>
        </p:spPr>
      </p:pic>
      <p:sp>
        <p:nvSpPr>
          <p:cNvPr id="188" name="Text Box 23"/>
          <p:cNvSpPr txBox="1">
            <a:spLocks noChangeArrowheads="1"/>
          </p:cNvSpPr>
          <p:nvPr/>
        </p:nvSpPr>
        <p:spPr bwMode="auto">
          <a:xfrm>
            <a:off x="7795033" y="4756670"/>
            <a:ext cx="830862" cy="307777"/>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Sweden</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Demark</a:t>
            </a:r>
          </a:p>
        </p:txBody>
      </p:sp>
      <p:pic>
        <p:nvPicPr>
          <p:cNvPr id="189" name="Picture 6"/>
          <p:cNvPicPr>
            <a:picLocks noChangeAspect="1" noChangeArrowheads="1"/>
          </p:cNvPicPr>
          <p:nvPr/>
        </p:nvPicPr>
        <p:blipFill>
          <a:blip r:embed="rId25" cstate="email"/>
          <a:srcRect/>
          <a:stretch>
            <a:fillRect/>
          </a:stretch>
        </p:blipFill>
        <p:spPr bwMode="auto">
          <a:xfrm>
            <a:off x="6154627" y="3291457"/>
            <a:ext cx="877390" cy="396044"/>
          </a:xfrm>
          <a:prstGeom prst="rect">
            <a:avLst/>
          </a:prstGeom>
          <a:noFill/>
          <a:ln w="9525">
            <a:noFill/>
            <a:miter lim="800000"/>
            <a:headEnd/>
            <a:tailEnd/>
          </a:ln>
        </p:spPr>
      </p:pic>
      <p:sp>
        <p:nvSpPr>
          <p:cNvPr id="190" name="TextBox 189"/>
          <p:cNvSpPr txBox="1"/>
          <p:nvPr/>
        </p:nvSpPr>
        <p:spPr>
          <a:xfrm>
            <a:off x="6354034" y="3723507"/>
            <a:ext cx="53175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USA</a:t>
            </a:r>
            <a:endParaRPr kumimoji="0" lang="zh-CN" altLang="en-US" sz="800" b="0" i="0" u="none" strike="noStrike" kern="0" cap="none" spc="0" normalizeH="0" baseline="0" noProof="0" dirty="0">
              <a:ln>
                <a:noFill/>
              </a:ln>
              <a:solidFill>
                <a:srgbClr val="000000"/>
              </a:solidFill>
              <a:effectLst/>
              <a:uLnTx/>
              <a:uFillTx/>
            </a:endParaRPr>
          </a:p>
        </p:txBody>
      </p:sp>
      <p:pic>
        <p:nvPicPr>
          <p:cNvPr id="191" name="Picture 7"/>
          <p:cNvPicPr>
            <a:picLocks noChangeAspect="1" noChangeArrowheads="1"/>
          </p:cNvPicPr>
          <p:nvPr/>
        </p:nvPicPr>
        <p:blipFill>
          <a:blip r:embed="rId26" cstate="email"/>
          <a:srcRect/>
          <a:stretch>
            <a:fillRect/>
          </a:stretch>
        </p:blipFill>
        <p:spPr bwMode="auto">
          <a:xfrm>
            <a:off x="2258216" y="3379699"/>
            <a:ext cx="314895" cy="231715"/>
          </a:xfrm>
          <a:prstGeom prst="rect">
            <a:avLst/>
          </a:prstGeom>
          <a:noFill/>
          <a:ln w="9525">
            <a:noFill/>
            <a:miter lim="800000"/>
            <a:headEnd/>
            <a:tailEnd/>
          </a:ln>
        </p:spPr>
      </p:pic>
      <p:cxnSp>
        <p:nvCxnSpPr>
          <p:cNvPr id="192" name="直接连接符 102"/>
          <p:cNvCxnSpPr/>
          <p:nvPr/>
        </p:nvCxnSpPr>
        <p:spPr bwMode="auto">
          <a:xfrm>
            <a:off x="2899985" y="1227329"/>
            <a:ext cx="0" cy="4536531"/>
          </a:xfrm>
          <a:prstGeom prst="line">
            <a:avLst/>
          </a:prstGeom>
          <a:noFill/>
          <a:ln w="9525" cap="flat" cmpd="sng" algn="ctr">
            <a:solidFill>
              <a:srgbClr val="000000">
                <a:shade val="95000"/>
                <a:satMod val="105000"/>
              </a:srgbClr>
            </a:solidFill>
            <a:prstDash val="dashDot"/>
            <a:headEnd type="none" w="med" len="med"/>
            <a:tailEnd type="none" w="med" len="med"/>
          </a:ln>
          <a:effectLst/>
        </p:spPr>
      </p:cxnSp>
      <p:sp>
        <p:nvSpPr>
          <p:cNvPr id="193" name="Text Box 23"/>
          <p:cNvSpPr txBox="1">
            <a:spLocks noChangeArrowheads="1"/>
          </p:cNvSpPr>
          <p:nvPr/>
        </p:nvSpPr>
        <p:spPr bwMode="auto">
          <a:xfrm>
            <a:off x="2079415" y="1500226"/>
            <a:ext cx="830862" cy="169277"/>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Hong </a:t>
            </a:r>
            <a:r>
              <a:rPr kumimoji="0" lang="en-US" altLang="zh-CN" sz="800" b="0" i="0" u="none" strike="noStrike" kern="0" cap="none" spc="0" normalizeH="0" baseline="0" noProof="0" dirty="0" err="1" smtClean="0">
                <a:ln>
                  <a:noFill/>
                </a:ln>
                <a:solidFill>
                  <a:srgbClr val="000000"/>
                </a:solidFill>
                <a:effectLst/>
                <a:uLnTx/>
                <a:uFillTx/>
              </a:rPr>
              <a:t>kong</a:t>
            </a:r>
            <a:endParaRPr kumimoji="0" lang="en-US" altLang="zh-CN" sz="800" b="0" i="0" u="none" strike="noStrike" kern="0" cap="none" spc="0" normalizeH="0" baseline="0" noProof="0" dirty="0" smtClean="0">
              <a:ln>
                <a:noFill/>
              </a:ln>
              <a:solidFill>
                <a:srgbClr val="000000"/>
              </a:solidFill>
              <a:effectLst/>
              <a:uLnTx/>
              <a:uFillTx/>
            </a:endParaRPr>
          </a:p>
        </p:txBody>
      </p:sp>
      <p:pic>
        <p:nvPicPr>
          <p:cNvPr id="194" name="Picture 8"/>
          <p:cNvPicPr>
            <a:picLocks noChangeAspect="1" noChangeArrowheads="1"/>
          </p:cNvPicPr>
          <p:nvPr/>
        </p:nvPicPr>
        <p:blipFill>
          <a:blip r:embed="rId27" cstate="email"/>
          <a:srcRect/>
          <a:stretch>
            <a:fillRect/>
          </a:stretch>
        </p:blipFill>
        <p:spPr bwMode="auto">
          <a:xfrm>
            <a:off x="2245588" y="1785926"/>
            <a:ext cx="422701" cy="396044"/>
          </a:xfrm>
          <a:prstGeom prst="rect">
            <a:avLst/>
          </a:prstGeom>
          <a:noFill/>
          <a:ln w="9525">
            <a:noFill/>
            <a:miter lim="800000"/>
            <a:headEnd/>
            <a:tailEnd/>
          </a:ln>
        </p:spPr>
      </p:pic>
      <p:sp>
        <p:nvSpPr>
          <p:cNvPr id="195" name="Text Box 23"/>
          <p:cNvSpPr txBox="1">
            <a:spLocks noChangeArrowheads="1"/>
          </p:cNvSpPr>
          <p:nvPr/>
        </p:nvSpPr>
        <p:spPr bwMode="auto">
          <a:xfrm>
            <a:off x="2112650" y="2214606"/>
            <a:ext cx="731158" cy="215444"/>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ct val="1000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Demark</a:t>
            </a:r>
            <a:endParaRPr kumimoji="0" lang="en-US" altLang="zh-CN" sz="800" b="0" i="0" u="none" strike="noStrike" kern="0" cap="none" spc="0" normalizeH="0" baseline="0" noProof="0" dirty="0">
              <a:ln>
                <a:noFill/>
              </a:ln>
              <a:solidFill>
                <a:srgbClr val="000000"/>
              </a:solidFill>
              <a:effectLst/>
              <a:uLnTx/>
              <a:uFillTx/>
            </a:endParaRPr>
          </a:p>
        </p:txBody>
      </p:sp>
      <p:sp>
        <p:nvSpPr>
          <p:cNvPr id="196" name="TextBox 195"/>
          <p:cNvSpPr txBox="1"/>
          <p:nvPr/>
        </p:nvSpPr>
        <p:spPr>
          <a:xfrm>
            <a:off x="2179119" y="4739078"/>
            <a:ext cx="631455"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Russia</a:t>
            </a:r>
            <a:endParaRPr kumimoji="0" lang="zh-CN" altLang="en-US" sz="800" b="0" i="0" u="none" strike="noStrike" kern="0" cap="none" spc="0" normalizeH="0" baseline="0" noProof="0" dirty="0">
              <a:ln>
                <a:noFill/>
              </a:ln>
              <a:solidFill>
                <a:srgbClr val="000000"/>
              </a:solidFill>
              <a:effectLst/>
              <a:uLnTx/>
              <a:uFillTx/>
            </a:endParaRPr>
          </a:p>
        </p:txBody>
      </p:sp>
      <p:sp>
        <p:nvSpPr>
          <p:cNvPr id="197" name="TextBox 196"/>
          <p:cNvSpPr txBox="1"/>
          <p:nvPr/>
        </p:nvSpPr>
        <p:spPr>
          <a:xfrm>
            <a:off x="2132119" y="3571882"/>
            <a:ext cx="593485"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E9001C"/>
                </a:solidFill>
                <a:effectLst/>
                <a:uLnTx/>
                <a:uFillTx/>
              </a:rPr>
              <a:t>Finland </a:t>
            </a:r>
            <a:endParaRPr kumimoji="0" lang="zh-CN" altLang="en-US" sz="800" b="0" i="0" u="none" strike="noStrike" kern="0" cap="none" spc="0" normalizeH="0" baseline="0" noProof="0" dirty="0">
              <a:ln>
                <a:noFill/>
              </a:ln>
              <a:solidFill>
                <a:srgbClr val="E9001C"/>
              </a:solidFill>
              <a:effectLst/>
              <a:uLnTx/>
              <a:uFillTx/>
            </a:endParaRPr>
          </a:p>
        </p:txBody>
      </p:sp>
      <p:sp>
        <p:nvSpPr>
          <p:cNvPr id="198" name="Text Box 23"/>
          <p:cNvSpPr txBox="1">
            <a:spLocks noChangeArrowheads="1"/>
          </p:cNvSpPr>
          <p:nvPr/>
        </p:nvSpPr>
        <p:spPr bwMode="auto">
          <a:xfrm>
            <a:off x="2046181" y="5358565"/>
            <a:ext cx="830862" cy="307777"/>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Sweden</a:t>
            </a:r>
          </a:p>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Demark</a:t>
            </a:r>
          </a:p>
        </p:txBody>
      </p:sp>
      <p:pic>
        <p:nvPicPr>
          <p:cNvPr id="199" name="图片 5" descr="TELEFONICA_azul"/>
          <p:cNvPicPr>
            <a:picLocks noChangeAspect="1" noChangeArrowheads="1"/>
          </p:cNvPicPr>
          <p:nvPr/>
        </p:nvPicPr>
        <p:blipFill>
          <a:blip r:embed="rId28" cstate="email"/>
          <a:srcRect/>
          <a:stretch>
            <a:fillRect/>
          </a:stretch>
        </p:blipFill>
        <p:spPr bwMode="auto">
          <a:xfrm>
            <a:off x="5333065" y="3708198"/>
            <a:ext cx="864096" cy="252842"/>
          </a:xfrm>
          <a:prstGeom prst="rect">
            <a:avLst/>
          </a:prstGeom>
          <a:noFill/>
          <a:ln w="9525">
            <a:noFill/>
            <a:miter lim="800000"/>
            <a:headEnd/>
            <a:tailEnd/>
          </a:ln>
        </p:spPr>
      </p:pic>
      <p:sp>
        <p:nvSpPr>
          <p:cNvPr id="200" name="TextBox 199"/>
          <p:cNvSpPr txBox="1"/>
          <p:nvPr/>
        </p:nvSpPr>
        <p:spPr>
          <a:xfrm>
            <a:off x="5366299" y="3935261"/>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Germany</a:t>
            </a:r>
            <a:endParaRPr kumimoji="0" lang="zh-CN" altLang="en-US" sz="800" b="0" i="0" u="none" strike="noStrike" kern="0" cap="none" spc="0" normalizeH="0" baseline="0" noProof="0" dirty="0">
              <a:ln>
                <a:noFill/>
              </a:ln>
              <a:solidFill>
                <a:srgbClr val="000000"/>
              </a:solidFill>
              <a:effectLst/>
              <a:uLnTx/>
              <a:uFillTx/>
            </a:endParaRPr>
          </a:p>
        </p:txBody>
      </p:sp>
      <p:pic>
        <p:nvPicPr>
          <p:cNvPr id="201" name="图片 5" descr="TELEFONICA_azul"/>
          <p:cNvPicPr>
            <a:picLocks noChangeAspect="1" noChangeArrowheads="1"/>
          </p:cNvPicPr>
          <p:nvPr/>
        </p:nvPicPr>
        <p:blipFill>
          <a:blip r:embed="rId28" cstate="email"/>
          <a:srcRect/>
          <a:stretch>
            <a:fillRect/>
          </a:stretch>
        </p:blipFill>
        <p:spPr bwMode="auto">
          <a:xfrm>
            <a:off x="384458" y="1155347"/>
            <a:ext cx="864096" cy="252842"/>
          </a:xfrm>
          <a:prstGeom prst="rect">
            <a:avLst/>
          </a:prstGeom>
          <a:noFill/>
          <a:ln w="9525">
            <a:noFill/>
            <a:miter lim="800000"/>
            <a:headEnd/>
            <a:tailEnd/>
          </a:ln>
        </p:spPr>
      </p:pic>
      <p:sp>
        <p:nvSpPr>
          <p:cNvPr id="202" name="TextBox 201"/>
          <p:cNvSpPr txBox="1"/>
          <p:nvPr/>
        </p:nvSpPr>
        <p:spPr>
          <a:xfrm>
            <a:off x="417692" y="1382456"/>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Germany</a:t>
            </a:r>
            <a:endParaRPr kumimoji="0" lang="zh-CN" altLang="en-US" sz="800" b="0" i="0" u="none" strike="noStrike" kern="0" cap="none" spc="0" normalizeH="0" baseline="0" noProof="0" dirty="0">
              <a:ln>
                <a:noFill/>
              </a:ln>
              <a:solidFill>
                <a:srgbClr val="000000"/>
              </a:solidFill>
              <a:effectLst/>
              <a:uLnTx/>
              <a:uFillTx/>
            </a:endParaRPr>
          </a:p>
        </p:txBody>
      </p:sp>
      <p:pic>
        <p:nvPicPr>
          <p:cNvPr id="203" name="Picture 40" descr="H3G"/>
          <p:cNvPicPr>
            <a:picLocks noChangeAspect="1" noChangeArrowheads="1"/>
          </p:cNvPicPr>
          <p:nvPr/>
        </p:nvPicPr>
        <p:blipFill>
          <a:blip r:embed="rId29" cstate="email"/>
          <a:srcRect/>
          <a:stretch>
            <a:fillRect/>
          </a:stretch>
        </p:blipFill>
        <p:spPr bwMode="auto">
          <a:xfrm>
            <a:off x="2344765" y="4996093"/>
            <a:ext cx="248952" cy="341147"/>
          </a:xfrm>
          <a:prstGeom prst="rect">
            <a:avLst/>
          </a:prstGeom>
          <a:noFill/>
        </p:spPr>
      </p:pic>
      <p:pic>
        <p:nvPicPr>
          <p:cNvPr id="204" name="Picture 40" descr="H3G"/>
          <p:cNvPicPr>
            <a:picLocks noChangeAspect="1" noChangeArrowheads="1"/>
          </p:cNvPicPr>
          <p:nvPr/>
        </p:nvPicPr>
        <p:blipFill>
          <a:blip r:embed="rId30" cstate="email"/>
          <a:srcRect/>
          <a:stretch>
            <a:fillRect/>
          </a:stretch>
        </p:blipFill>
        <p:spPr bwMode="auto">
          <a:xfrm>
            <a:off x="8061092" y="4312337"/>
            <a:ext cx="269646" cy="369504"/>
          </a:xfrm>
          <a:prstGeom prst="rect">
            <a:avLst/>
          </a:prstGeom>
          <a:noFill/>
        </p:spPr>
      </p:pic>
      <p:pic>
        <p:nvPicPr>
          <p:cNvPr id="205" name="Picture 2"/>
          <p:cNvPicPr>
            <a:picLocks noChangeAspect="1" noChangeArrowheads="1"/>
          </p:cNvPicPr>
          <p:nvPr/>
        </p:nvPicPr>
        <p:blipFill>
          <a:blip r:embed="rId31" cstate="email"/>
          <a:srcRect/>
          <a:stretch>
            <a:fillRect/>
          </a:stretch>
        </p:blipFill>
        <p:spPr bwMode="auto">
          <a:xfrm>
            <a:off x="3714745" y="4102108"/>
            <a:ext cx="842533" cy="285752"/>
          </a:xfrm>
          <a:prstGeom prst="rect">
            <a:avLst/>
          </a:prstGeom>
          <a:noFill/>
          <a:ln w="9525">
            <a:noFill/>
            <a:miter lim="800000"/>
            <a:headEnd/>
            <a:tailEnd/>
          </a:ln>
          <a:effectLst/>
        </p:spPr>
      </p:pic>
      <p:pic>
        <p:nvPicPr>
          <p:cNvPr id="206" name="Picture 3"/>
          <p:cNvPicPr>
            <a:picLocks noChangeAspect="1" noChangeArrowheads="1"/>
          </p:cNvPicPr>
          <p:nvPr/>
        </p:nvPicPr>
        <p:blipFill>
          <a:blip r:embed="rId32" cstate="email"/>
          <a:srcRect/>
          <a:stretch>
            <a:fillRect/>
          </a:stretch>
        </p:blipFill>
        <p:spPr bwMode="auto">
          <a:xfrm>
            <a:off x="3846630" y="3459166"/>
            <a:ext cx="461599" cy="294156"/>
          </a:xfrm>
          <a:prstGeom prst="rect">
            <a:avLst/>
          </a:prstGeom>
          <a:noFill/>
          <a:ln w="9525">
            <a:noFill/>
            <a:miter lim="800000"/>
            <a:headEnd/>
            <a:tailEnd/>
          </a:ln>
        </p:spPr>
      </p:pic>
      <p:pic>
        <p:nvPicPr>
          <p:cNvPr id="207" name="Picture 3"/>
          <p:cNvPicPr>
            <a:picLocks noChangeAspect="1" noChangeArrowheads="1"/>
          </p:cNvPicPr>
          <p:nvPr/>
        </p:nvPicPr>
        <p:blipFill>
          <a:blip r:embed="rId33" cstate="email"/>
          <a:srcRect/>
          <a:stretch>
            <a:fillRect/>
          </a:stretch>
        </p:blipFill>
        <p:spPr bwMode="auto">
          <a:xfrm>
            <a:off x="3833448" y="2816224"/>
            <a:ext cx="540725" cy="439340"/>
          </a:xfrm>
          <a:prstGeom prst="rect">
            <a:avLst/>
          </a:prstGeom>
          <a:noFill/>
          <a:ln w="9525">
            <a:noFill/>
            <a:miter lim="800000"/>
            <a:headEnd/>
            <a:tailEnd/>
          </a:ln>
          <a:effectLst/>
        </p:spPr>
      </p:pic>
      <p:pic>
        <p:nvPicPr>
          <p:cNvPr id="209" name="Picture 2"/>
          <p:cNvPicPr>
            <a:picLocks noChangeAspect="1" noChangeArrowheads="1"/>
          </p:cNvPicPr>
          <p:nvPr/>
        </p:nvPicPr>
        <p:blipFill>
          <a:blip r:embed="rId34" cstate="email"/>
          <a:srcRect/>
          <a:stretch>
            <a:fillRect/>
          </a:stretch>
        </p:blipFill>
        <p:spPr bwMode="auto">
          <a:xfrm>
            <a:off x="417608" y="4330708"/>
            <a:ext cx="901209" cy="195262"/>
          </a:xfrm>
          <a:prstGeom prst="rect">
            <a:avLst/>
          </a:prstGeom>
          <a:noFill/>
          <a:ln w="9525">
            <a:noFill/>
            <a:miter lim="800000"/>
            <a:headEnd/>
            <a:tailEnd/>
          </a:ln>
          <a:effectLst/>
        </p:spPr>
      </p:pic>
      <p:pic>
        <p:nvPicPr>
          <p:cNvPr id="212" name="Picture 3"/>
          <p:cNvPicPr>
            <a:picLocks noChangeAspect="1" noChangeArrowheads="1"/>
          </p:cNvPicPr>
          <p:nvPr/>
        </p:nvPicPr>
        <p:blipFill>
          <a:blip r:embed="rId35" cstate="email"/>
          <a:srcRect/>
          <a:stretch>
            <a:fillRect/>
          </a:stretch>
        </p:blipFill>
        <p:spPr bwMode="auto">
          <a:xfrm>
            <a:off x="2198060" y="1230943"/>
            <a:ext cx="659428" cy="188266"/>
          </a:xfrm>
          <a:prstGeom prst="rect">
            <a:avLst/>
          </a:prstGeom>
          <a:noFill/>
          <a:ln w="9525">
            <a:noFill/>
            <a:miter lim="800000"/>
            <a:headEnd/>
            <a:tailEnd/>
          </a:ln>
          <a:effectLst/>
        </p:spPr>
      </p:pic>
      <p:pic>
        <p:nvPicPr>
          <p:cNvPr id="213" name="Picture 5"/>
          <p:cNvPicPr>
            <a:picLocks noChangeAspect="1" noChangeArrowheads="1"/>
          </p:cNvPicPr>
          <p:nvPr/>
        </p:nvPicPr>
        <p:blipFill>
          <a:blip r:embed="rId36" cstate="email"/>
          <a:srcRect/>
          <a:stretch>
            <a:fillRect/>
          </a:stretch>
        </p:blipFill>
        <p:spPr bwMode="auto">
          <a:xfrm>
            <a:off x="2329945" y="2500358"/>
            <a:ext cx="312102" cy="348979"/>
          </a:xfrm>
          <a:prstGeom prst="rect">
            <a:avLst/>
          </a:prstGeom>
          <a:noFill/>
          <a:ln w="9525">
            <a:noFill/>
            <a:miter lim="800000"/>
            <a:headEnd/>
            <a:tailEnd/>
          </a:ln>
          <a:effectLst/>
        </p:spPr>
      </p:pic>
      <p:pic>
        <p:nvPicPr>
          <p:cNvPr id="214" name="Picture 2"/>
          <p:cNvPicPr>
            <a:picLocks noChangeAspect="1" noChangeArrowheads="1"/>
          </p:cNvPicPr>
          <p:nvPr/>
        </p:nvPicPr>
        <p:blipFill>
          <a:blip r:embed="rId37" cstate="email"/>
          <a:srcRect/>
          <a:stretch>
            <a:fillRect/>
          </a:stretch>
        </p:blipFill>
        <p:spPr bwMode="auto">
          <a:xfrm>
            <a:off x="2240558" y="3059110"/>
            <a:ext cx="401502" cy="272310"/>
          </a:xfrm>
          <a:prstGeom prst="rect">
            <a:avLst/>
          </a:prstGeom>
          <a:noFill/>
          <a:ln w="9525">
            <a:noFill/>
            <a:miter lim="800000"/>
            <a:headEnd/>
            <a:tailEnd/>
          </a:ln>
          <a:effectLst/>
        </p:spPr>
      </p:pic>
      <p:sp>
        <p:nvSpPr>
          <p:cNvPr id="215" name="TextBox 214"/>
          <p:cNvSpPr txBox="1"/>
          <p:nvPr/>
        </p:nvSpPr>
        <p:spPr>
          <a:xfrm>
            <a:off x="2198060" y="2810252"/>
            <a:ext cx="593485"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Latvia</a:t>
            </a:r>
            <a:endParaRPr kumimoji="0" lang="zh-CN" altLang="en-US" sz="800" b="0" i="0" u="none" strike="noStrike" kern="0" cap="none" spc="0" normalizeH="0" baseline="0" noProof="0" dirty="0">
              <a:ln>
                <a:noFill/>
              </a:ln>
              <a:solidFill>
                <a:srgbClr val="000000"/>
              </a:solidFill>
              <a:effectLst/>
              <a:uLnTx/>
              <a:uFillTx/>
            </a:endParaRPr>
          </a:p>
        </p:txBody>
      </p:sp>
      <p:pic>
        <p:nvPicPr>
          <p:cNvPr id="216" name="Picture 12" descr="Mobily"/>
          <p:cNvPicPr>
            <a:picLocks noChangeAspect="1" noChangeArrowheads="1"/>
          </p:cNvPicPr>
          <p:nvPr/>
        </p:nvPicPr>
        <p:blipFill>
          <a:blip r:embed="rId38" cstate="email"/>
          <a:srcRect/>
          <a:stretch>
            <a:fillRect/>
          </a:stretch>
        </p:blipFill>
        <p:spPr bwMode="auto">
          <a:xfrm>
            <a:off x="7929294" y="3429000"/>
            <a:ext cx="629842" cy="344618"/>
          </a:xfrm>
          <a:prstGeom prst="rect">
            <a:avLst/>
          </a:prstGeom>
          <a:noFill/>
          <a:ln w="9525">
            <a:noFill/>
            <a:miter lim="800000"/>
            <a:headEnd/>
            <a:tailEnd/>
          </a:ln>
        </p:spPr>
      </p:pic>
      <p:sp>
        <p:nvSpPr>
          <p:cNvPr id="217" name="TextBox 216"/>
          <p:cNvSpPr txBox="1"/>
          <p:nvPr/>
        </p:nvSpPr>
        <p:spPr>
          <a:xfrm>
            <a:off x="7929294" y="3714752"/>
            <a:ext cx="59927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Saudi Arabia</a:t>
            </a:r>
            <a:endParaRPr kumimoji="0" lang="zh-CN" altLang="en-US" sz="800" b="0" i="0" u="none" strike="noStrike" kern="0" cap="none" spc="0" normalizeH="0" baseline="0" noProof="0" dirty="0">
              <a:ln>
                <a:noFill/>
              </a:ln>
              <a:solidFill>
                <a:srgbClr val="000000"/>
              </a:solidFill>
              <a:effectLst/>
              <a:uLnTx/>
              <a:uFillTx/>
            </a:endParaRPr>
          </a:p>
        </p:txBody>
      </p:sp>
      <p:pic>
        <p:nvPicPr>
          <p:cNvPr id="218" name="Picture 7"/>
          <p:cNvPicPr>
            <a:picLocks noChangeAspect="1" noChangeArrowheads="1"/>
          </p:cNvPicPr>
          <p:nvPr/>
        </p:nvPicPr>
        <p:blipFill>
          <a:blip r:embed="rId39" cstate="email"/>
          <a:srcRect/>
          <a:stretch>
            <a:fillRect/>
          </a:stretch>
        </p:blipFill>
        <p:spPr bwMode="auto">
          <a:xfrm>
            <a:off x="7055629" y="4297123"/>
            <a:ext cx="688617" cy="358078"/>
          </a:xfrm>
          <a:prstGeom prst="rect">
            <a:avLst/>
          </a:prstGeom>
          <a:noFill/>
          <a:ln w="9525">
            <a:noFill/>
            <a:miter lim="800000"/>
            <a:headEnd/>
            <a:tailEnd/>
          </a:ln>
          <a:effectLst/>
        </p:spPr>
      </p:pic>
      <p:pic>
        <p:nvPicPr>
          <p:cNvPr id="219" name="Picture 8"/>
          <p:cNvPicPr>
            <a:picLocks noChangeAspect="1" noChangeArrowheads="1"/>
          </p:cNvPicPr>
          <p:nvPr/>
        </p:nvPicPr>
        <p:blipFill>
          <a:blip r:embed="rId40" cstate="email"/>
          <a:srcRect/>
          <a:stretch>
            <a:fillRect/>
          </a:stretch>
        </p:blipFill>
        <p:spPr bwMode="auto">
          <a:xfrm>
            <a:off x="7946805" y="2501399"/>
            <a:ext cx="496764" cy="616501"/>
          </a:xfrm>
          <a:prstGeom prst="rect">
            <a:avLst/>
          </a:prstGeom>
          <a:noFill/>
          <a:ln w="9525">
            <a:noFill/>
            <a:miter lim="800000"/>
            <a:headEnd/>
            <a:tailEnd/>
          </a:ln>
          <a:effectLst/>
        </p:spPr>
      </p:pic>
      <p:sp>
        <p:nvSpPr>
          <p:cNvPr id="220" name="TextBox 219"/>
          <p:cNvSpPr txBox="1"/>
          <p:nvPr/>
        </p:nvSpPr>
        <p:spPr>
          <a:xfrm>
            <a:off x="7917571" y="3071862"/>
            <a:ext cx="5992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Japan</a:t>
            </a:r>
            <a:endParaRPr kumimoji="0" lang="zh-CN" altLang="en-US" sz="800" b="0" i="0" u="none" strike="noStrike" kern="0" cap="none" spc="0" normalizeH="0" baseline="0" noProof="0" dirty="0">
              <a:ln>
                <a:noFill/>
              </a:ln>
              <a:solidFill>
                <a:srgbClr val="000000"/>
              </a:solidFill>
              <a:effectLst/>
              <a:uLnTx/>
              <a:uFillTx/>
            </a:endParaRPr>
          </a:p>
        </p:txBody>
      </p:sp>
      <p:pic>
        <p:nvPicPr>
          <p:cNvPr id="221" name="Picture 10" descr="http://t0.gstatic.com/images?q=tbn:ANd9GcQXidBFKiEThLPQ7e9OEzn2C8LVfV-EZzhZ7Nx4FJocdJqDEfwzeg"/>
          <p:cNvPicPr>
            <a:picLocks noChangeAspect="1" noChangeArrowheads="1"/>
          </p:cNvPicPr>
          <p:nvPr/>
        </p:nvPicPr>
        <p:blipFill>
          <a:blip r:embed="rId41" cstate="email"/>
          <a:srcRect/>
          <a:stretch>
            <a:fillRect/>
          </a:stretch>
        </p:blipFill>
        <p:spPr bwMode="auto">
          <a:xfrm>
            <a:off x="483549" y="5209110"/>
            <a:ext cx="593485" cy="257177"/>
          </a:xfrm>
          <a:prstGeom prst="rect">
            <a:avLst/>
          </a:prstGeom>
          <a:noFill/>
        </p:spPr>
      </p:pic>
      <p:pic>
        <p:nvPicPr>
          <p:cNvPr id="222" name="Picture 14" descr="http://t0.gstatic.com/images?q=tbn:ANd9GcQmBgX__wAfH0yuNTIPKOvwZVNQzbPERz3MlMunOBzPqk6KjUQF"/>
          <p:cNvPicPr>
            <a:picLocks noChangeAspect="1" noChangeArrowheads="1"/>
          </p:cNvPicPr>
          <p:nvPr/>
        </p:nvPicPr>
        <p:blipFill>
          <a:blip r:embed="rId42" cstate="email"/>
          <a:srcRect/>
          <a:stretch>
            <a:fillRect/>
          </a:stretch>
        </p:blipFill>
        <p:spPr bwMode="auto">
          <a:xfrm>
            <a:off x="2066199" y="3870329"/>
            <a:ext cx="551475" cy="223831"/>
          </a:xfrm>
          <a:prstGeom prst="rect">
            <a:avLst/>
          </a:prstGeom>
          <a:noFill/>
        </p:spPr>
      </p:pic>
      <p:pic>
        <p:nvPicPr>
          <p:cNvPr id="223" name="Picture 40" descr="H3G"/>
          <p:cNvPicPr>
            <a:picLocks noChangeAspect="1" noChangeArrowheads="1"/>
          </p:cNvPicPr>
          <p:nvPr/>
        </p:nvPicPr>
        <p:blipFill>
          <a:blip r:embed="rId43" cstate="email"/>
          <a:srcRect/>
          <a:stretch>
            <a:fillRect/>
          </a:stretch>
        </p:blipFill>
        <p:spPr bwMode="auto">
          <a:xfrm>
            <a:off x="2635150" y="3876091"/>
            <a:ext cx="156396" cy="214314"/>
          </a:xfrm>
          <a:prstGeom prst="rect">
            <a:avLst/>
          </a:prstGeom>
          <a:noFill/>
        </p:spPr>
      </p:pic>
      <p:sp>
        <p:nvSpPr>
          <p:cNvPr id="224" name="Text Box 23"/>
          <p:cNvSpPr txBox="1">
            <a:spLocks noChangeArrowheads="1"/>
          </p:cNvSpPr>
          <p:nvPr/>
        </p:nvSpPr>
        <p:spPr bwMode="auto">
          <a:xfrm>
            <a:off x="2066174" y="4143385"/>
            <a:ext cx="830862" cy="169277"/>
          </a:xfrm>
          <a:prstGeom prst="rect">
            <a:avLst/>
          </a:prstGeom>
          <a:noFill/>
          <a:ln w="9525" algn="ctr">
            <a:noFill/>
            <a:miter lim="800000"/>
            <a:headEnd/>
            <a:tailEnd/>
          </a:ln>
        </p:spPr>
        <p:txBody>
          <a:bodyPr wrap="square">
            <a:spAutoFit/>
          </a:bodyPr>
          <a:lstStyle/>
          <a:p>
            <a:pPr marL="0" marR="0" lvl="0" indent="0" algn="ctr" defTabSz="1001713" eaLnBrk="1" fontAlgn="t" latinLnBrk="0" hangingPunct="1">
              <a:lnSpc>
                <a:spcPts val="600"/>
              </a:lnSpc>
              <a:spcBef>
                <a:spcPct val="5000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Hong </a:t>
            </a:r>
            <a:r>
              <a:rPr kumimoji="0" lang="en-US" altLang="zh-CN" sz="800" b="0" i="0" u="none" strike="noStrike" kern="0" cap="none" spc="0" normalizeH="0" baseline="0" noProof="0" dirty="0" err="1" smtClean="0">
                <a:ln>
                  <a:noFill/>
                </a:ln>
                <a:solidFill>
                  <a:srgbClr val="000000"/>
                </a:solidFill>
                <a:effectLst/>
                <a:uLnTx/>
                <a:uFillTx/>
              </a:rPr>
              <a:t>kong</a:t>
            </a:r>
            <a:endParaRPr kumimoji="0" lang="en-US" altLang="zh-CN" sz="800" b="0" i="0" u="none" strike="noStrike" kern="0" cap="none" spc="0" normalizeH="0" baseline="0" noProof="0" dirty="0" smtClean="0">
              <a:ln>
                <a:noFill/>
              </a:ln>
              <a:solidFill>
                <a:srgbClr val="000000"/>
              </a:solidFill>
              <a:effectLst/>
              <a:uLnTx/>
              <a:uFillTx/>
            </a:endParaRPr>
          </a:p>
        </p:txBody>
      </p:sp>
      <p:sp>
        <p:nvSpPr>
          <p:cNvPr id="225" name="TextBox 224"/>
          <p:cNvSpPr txBox="1"/>
          <p:nvPr/>
        </p:nvSpPr>
        <p:spPr>
          <a:xfrm>
            <a:off x="3714744" y="3197563"/>
            <a:ext cx="85725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Singapore</a:t>
            </a:r>
            <a:endParaRPr kumimoji="0" lang="zh-CN" altLang="en-US" sz="800" b="0" i="0" u="none" strike="noStrike" kern="0" cap="none" spc="0" normalizeH="0" baseline="0" noProof="0" dirty="0">
              <a:ln>
                <a:noFill/>
              </a:ln>
              <a:solidFill>
                <a:srgbClr val="000000"/>
              </a:solidFill>
              <a:effectLst/>
              <a:uLnTx/>
              <a:uFillTx/>
            </a:endParaRPr>
          </a:p>
        </p:txBody>
      </p:sp>
      <p:sp>
        <p:nvSpPr>
          <p:cNvPr id="226" name="TextBox 225"/>
          <p:cNvSpPr txBox="1"/>
          <p:nvPr/>
        </p:nvSpPr>
        <p:spPr>
          <a:xfrm>
            <a:off x="3714744" y="3697623"/>
            <a:ext cx="85725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err="1" smtClean="0">
                <a:ln>
                  <a:noFill/>
                </a:ln>
                <a:solidFill>
                  <a:srgbClr val="000000"/>
                </a:solidFill>
                <a:effectLst/>
                <a:uLnTx/>
                <a:uFillTx/>
              </a:rPr>
              <a:t>HongKong</a:t>
            </a:r>
            <a:endParaRPr kumimoji="0" lang="zh-CN" altLang="en-US" sz="800" b="0" i="0" u="none" strike="noStrike" kern="0" cap="none" spc="0" normalizeH="0" baseline="0" noProof="0" dirty="0">
              <a:ln>
                <a:noFill/>
              </a:ln>
              <a:solidFill>
                <a:srgbClr val="000000"/>
              </a:solidFill>
              <a:effectLst/>
              <a:uLnTx/>
              <a:uFillTx/>
            </a:endParaRPr>
          </a:p>
        </p:txBody>
      </p:sp>
      <p:sp>
        <p:nvSpPr>
          <p:cNvPr id="227" name="TextBox 226"/>
          <p:cNvSpPr txBox="1"/>
          <p:nvPr/>
        </p:nvSpPr>
        <p:spPr>
          <a:xfrm>
            <a:off x="3730863" y="4270436"/>
            <a:ext cx="85725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Australia</a:t>
            </a:r>
            <a:endParaRPr kumimoji="0" lang="zh-CN" altLang="en-US" sz="800" b="0" i="0" u="none" strike="noStrike" kern="0" cap="none" spc="0" normalizeH="0" baseline="0" noProof="0" dirty="0">
              <a:ln>
                <a:noFill/>
              </a:ln>
              <a:solidFill>
                <a:srgbClr val="000000"/>
              </a:solidFill>
              <a:effectLst/>
              <a:uLnTx/>
              <a:uFillTx/>
            </a:endParaRPr>
          </a:p>
        </p:txBody>
      </p:sp>
      <p:sp>
        <p:nvSpPr>
          <p:cNvPr id="229" name="TextBox 228"/>
          <p:cNvSpPr txBox="1"/>
          <p:nvPr/>
        </p:nvSpPr>
        <p:spPr>
          <a:xfrm>
            <a:off x="7055629" y="4585156"/>
            <a:ext cx="69020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Canada</a:t>
            </a:r>
            <a:endParaRPr kumimoji="0" lang="zh-CN" altLang="en-US" sz="800" b="0" i="0" u="none" strike="noStrike" kern="0" cap="none" spc="0" normalizeH="0" baseline="0" noProof="0" dirty="0">
              <a:ln>
                <a:noFill/>
              </a:ln>
              <a:solidFill>
                <a:srgbClr val="000000"/>
              </a:solidFill>
              <a:effectLst/>
              <a:uLnTx/>
              <a:uFillTx/>
            </a:endParaRPr>
          </a:p>
        </p:txBody>
      </p:sp>
      <p:sp>
        <p:nvSpPr>
          <p:cNvPr id="230" name="Oval 129"/>
          <p:cNvSpPr/>
          <p:nvPr/>
        </p:nvSpPr>
        <p:spPr bwMode="auto">
          <a:xfrm>
            <a:off x="6500864" y="1285860"/>
            <a:ext cx="518751" cy="285752"/>
          </a:xfrm>
          <a:prstGeom prst="ellipse">
            <a:avLst/>
          </a:prstGeom>
          <a:solidFill>
            <a:srgbClr val="FFFF00"/>
          </a:solidFill>
          <a:ln w="9525" cap="flat" cmpd="sng" algn="ctr">
            <a:noFill/>
            <a:prstDash val="solid"/>
            <a:round/>
            <a:headEnd type="none" w="med" len="med"/>
            <a:tailEnd type="none" w="med" len="med"/>
          </a:ln>
          <a:effectLst/>
        </p:spPr>
        <p:txBody>
          <a:bodyPr vert="horz" wrap="none" lIns="99335" tIns="89949" rIns="99335" bIns="89949"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800" b="0" i="0" u="none" strike="noStrike" kern="0" cap="none" spc="0" normalizeH="0" baseline="0" noProof="0" smtClean="0">
              <a:ln>
                <a:noFill/>
              </a:ln>
              <a:solidFill>
                <a:srgbClr val="000000"/>
              </a:solidFill>
              <a:effectLst/>
              <a:uLnTx/>
              <a:uFillTx/>
            </a:endParaRPr>
          </a:p>
        </p:txBody>
      </p:sp>
      <p:sp>
        <p:nvSpPr>
          <p:cNvPr id="231" name="TextBox 230"/>
          <p:cNvSpPr txBox="1"/>
          <p:nvPr/>
        </p:nvSpPr>
        <p:spPr>
          <a:xfrm>
            <a:off x="6994142" y="1275434"/>
            <a:ext cx="150756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solidFill>
                <a:effectLst/>
                <a:uLnTx/>
                <a:uFillTx/>
              </a:rPr>
              <a:t>Commercially Launched</a:t>
            </a:r>
            <a:endParaRPr kumimoji="0" lang="zh-CN" altLang="en-US" sz="1050" b="0" i="0" u="none" strike="noStrike" kern="0" cap="none" spc="0" normalizeH="0" baseline="0" noProof="0" dirty="0">
              <a:ln>
                <a:noFill/>
              </a:ln>
              <a:solidFill>
                <a:srgbClr val="000000"/>
              </a:solidFill>
              <a:effectLst/>
              <a:uLnTx/>
              <a:uFillTx/>
            </a:endParaRPr>
          </a:p>
        </p:txBody>
      </p:sp>
      <p:pic>
        <p:nvPicPr>
          <p:cNvPr id="232" name="Picture 5"/>
          <p:cNvPicPr>
            <a:picLocks noChangeAspect="1" noChangeArrowheads="1"/>
          </p:cNvPicPr>
          <p:nvPr/>
        </p:nvPicPr>
        <p:blipFill>
          <a:blip r:embed="rId9" cstate="email"/>
          <a:srcRect/>
          <a:stretch>
            <a:fillRect/>
          </a:stretch>
        </p:blipFill>
        <p:spPr bwMode="auto">
          <a:xfrm>
            <a:off x="3640452" y="2354740"/>
            <a:ext cx="940769" cy="232518"/>
          </a:xfrm>
          <a:prstGeom prst="rect">
            <a:avLst/>
          </a:prstGeom>
          <a:noFill/>
          <a:ln w="9525">
            <a:noFill/>
            <a:miter lim="800000"/>
            <a:headEnd/>
            <a:tailEnd/>
          </a:ln>
          <a:effectLst/>
        </p:spPr>
      </p:pic>
      <p:sp>
        <p:nvSpPr>
          <p:cNvPr id="233" name="TextBox 232"/>
          <p:cNvSpPr txBox="1"/>
          <p:nvPr/>
        </p:nvSpPr>
        <p:spPr>
          <a:xfrm>
            <a:off x="3866899" y="2570816"/>
            <a:ext cx="797627"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Germany</a:t>
            </a:r>
            <a:endParaRPr kumimoji="0" lang="zh-CN" altLang="en-US" sz="800" b="0" i="0" u="none" strike="noStrike" kern="0" cap="none" spc="0" normalizeH="0" baseline="0" noProof="0" dirty="0">
              <a:ln>
                <a:noFill/>
              </a:ln>
              <a:solidFill>
                <a:srgbClr val="000000"/>
              </a:solidFill>
              <a:effectLst/>
              <a:uLnTx/>
              <a:uFillTx/>
            </a:endParaRPr>
          </a:p>
        </p:txBody>
      </p:sp>
      <p:pic>
        <p:nvPicPr>
          <p:cNvPr id="234" name="Picture 3"/>
          <p:cNvPicPr>
            <a:picLocks noChangeAspect="1" noChangeArrowheads="1"/>
          </p:cNvPicPr>
          <p:nvPr/>
        </p:nvPicPr>
        <p:blipFill>
          <a:blip r:embed="rId44" cstate="print"/>
          <a:srcRect/>
          <a:stretch>
            <a:fillRect/>
          </a:stretch>
        </p:blipFill>
        <p:spPr bwMode="auto">
          <a:xfrm>
            <a:off x="3735208" y="4635501"/>
            <a:ext cx="780754" cy="291873"/>
          </a:xfrm>
          <a:prstGeom prst="rect">
            <a:avLst/>
          </a:prstGeom>
          <a:noFill/>
          <a:ln w="9525">
            <a:noFill/>
            <a:miter lim="800000"/>
            <a:headEnd/>
            <a:tailEnd/>
          </a:ln>
        </p:spPr>
      </p:pic>
      <p:pic>
        <p:nvPicPr>
          <p:cNvPr id="236" name="Picture 4"/>
          <p:cNvPicPr>
            <a:picLocks noChangeAspect="1" noChangeArrowheads="1"/>
          </p:cNvPicPr>
          <p:nvPr/>
        </p:nvPicPr>
        <p:blipFill>
          <a:blip r:embed="rId45" cstate="email"/>
          <a:srcRect/>
          <a:stretch>
            <a:fillRect/>
          </a:stretch>
        </p:blipFill>
        <p:spPr bwMode="auto">
          <a:xfrm>
            <a:off x="3854314" y="1593388"/>
            <a:ext cx="552478" cy="447672"/>
          </a:xfrm>
          <a:prstGeom prst="rect">
            <a:avLst/>
          </a:prstGeom>
          <a:noFill/>
          <a:ln w="9525">
            <a:noFill/>
            <a:miter lim="800000"/>
            <a:headEnd/>
            <a:tailEnd/>
          </a:ln>
          <a:effectLst/>
        </p:spPr>
      </p:pic>
      <p:sp>
        <p:nvSpPr>
          <p:cNvPr id="237" name="TextBox 236"/>
          <p:cNvSpPr txBox="1"/>
          <p:nvPr/>
        </p:nvSpPr>
        <p:spPr>
          <a:xfrm>
            <a:off x="3822669" y="1973563"/>
            <a:ext cx="593485" cy="338554"/>
          </a:xfrm>
          <a:prstGeom prst="rect">
            <a:avLst/>
          </a:prstGeom>
          <a:noFill/>
        </p:spPr>
        <p:txBody>
          <a:bodyPr wrap="square" rtlCol="0">
            <a:spAutoFit/>
          </a:bodyPr>
          <a:lstStyle/>
          <a:p>
            <a:pPr algn="ctr">
              <a:buNone/>
            </a:pPr>
            <a:r>
              <a:rPr lang="en-US" altLang="zh-CN" sz="800" dirty="0" smtClean="0">
                <a:solidFill>
                  <a:srgbClr val="000000"/>
                </a:solidFill>
              </a:rPr>
              <a:t>Japan</a:t>
            </a:r>
          </a:p>
          <a:p>
            <a:pPr algn="ctr">
              <a:buNone/>
            </a:pPr>
            <a:r>
              <a:rPr lang="en-US" altLang="zh-CN" sz="800" dirty="0" smtClean="0">
                <a:solidFill>
                  <a:srgbClr val="000000"/>
                </a:solidFill>
              </a:rPr>
              <a:t>(BAND 9)</a:t>
            </a:r>
            <a:endParaRPr lang="zh-CN" altLang="en-US" sz="800" dirty="0">
              <a:solidFill>
                <a:srgbClr val="000000"/>
              </a:solidFill>
            </a:endParaRPr>
          </a:p>
        </p:txBody>
      </p:sp>
      <p:pic>
        <p:nvPicPr>
          <p:cNvPr id="238" name="Picture 9"/>
          <p:cNvPicPr>
            <a:picLocks noChangeAspect="1" noChangeArrowheads="1"/>
          </p:cNvPicPr>
          <p:nvPr/>
        </p:nvPicPr>
        <p:blipFill>
          <a:blip r:embed="rId46" cstate="email"/>
          <a:srcRect/>
          <a:stretch>
            <a:fillRect/>
          </a:stretch>
        </p:blipFill>
        <p:spPr bwMode="auto">
          <a:xfrm>
            <a:off x="4592312" y="4382671"/>
            <a:ext cx="742344" cy="377866"/>
          </a:xfrm>
          <a:prstGeom prst="rect">
            <a:avLst/>
          </a:prstGeom>
          <a:noFill/>
          <a:ln w="9525">
            <a:noFill/>
            <a:miter lim="800000"/>
            <a:headEnd/>
            <a:tailEnd/>
          </a:ln>
          <a:effectLst/>
        </p:spPr>
      </p:pic>
      <p:sp>
        <p:nvSpPr>
          <p:cNvPr id="239" name="TextBox 238"/>
          <p:cNvSpPr txBox="1"/>
          <p:nvPr/>
        </p:nvSpPr>
        <p:spPr>
          <a:xfrm>
            <a:off x="4535650" y="4680351"/>
            <a:ext cx="791102" cy="307777"/>
          </a:xfrm>
          <a:prstGeom prst="rect">
            <a:avLst/>
          </a:prstGeom>
          <a:noFill/>
        </p:spPr>
        <p:txBody>
          <a:bodyPr wrap="square" rtlCol="0">
            <a:spAutoFit/>
          </a:bodyPr>
          <a:lstStyle/>
          <a:p>
            <a:pPr algn="ctr">
              <a:buNone/>
            </a:pPr>
            <a:r>
              <a:rPr lang="en-US" altLang="zh-CN" sz="800" dirty="0" smtClean="0">
                <a:solidFill>
                  <a:srgbClr val="000000"/>
                </a:solidFill>
              </a:rPr>
              <a:t>USA</a:t>
            </a:r>
          </a:p>
          <a:p>
            <a:pPr algn="ctr">
              <a:buNone/>
            </a:pPr>
            <a:r>
              <a:rPr lang="en-US" altLang="zh-CN" sz="600" dirty="0" smtClean="0">
                <a:solidFill>
                  <a:srgbClr val="000000"/>
                </a:solidFill>
              </a:rPr>
              <a:t>(L-BAND)</a:t>
            </a:r>
            <a:endParaRPr lang="zh-CN" altLang="en-US" sz="600" dirty="0">
              <a:solidFill>
                <a:srgbClr val="000000"/>
              </a:solidFill>
            </a:endParaRPr>
          </a:p>
        </p:txBody>
      </p:sp>
      <p:pic>
        <p:nvPicPr>
          <p:cNvPr id="167" name="图片 4" descr="att"/>
          <p:cNvPicPr>
            <a:picLocks noChangeAspect="1" noChangeArrowheads="1"/>
          </p:cNvPicPr>
          <p:nvPr/>
        </p:nvPicPr>
        <p:blipFill>
          <a:blip r:embed="rId19" cstate="email"/>
          <a:srcRect/>
          <a:stretch>
            <a:fillRect/>
          </a:stretch>
        </p:blipFill>
        <p:spPr bwMode="auto">
          <a:xfrm>
            <a:off x="7086600" y="3429000"/>
            <a:ext cx="717830" cy="288901"/>
          </a:xfrm>
          <a:prstGeom prst="rect">
            <a:avLst/>
          </a:prstGeom>
          <a:noFill/>
          <a:ln w="9525">
            <a:noFill/>
            <a:miter lim="800000"/>
            <a:headEnd/>
            <a:tailEnd/>
          </a:ln>
        </p:spPr>
      </p:pic>
      <p:sp>
        <p:nvSpPr>
          <p:cNvPr id="169" name="TextBox 168"/>
          <p:cNvSpPr txBox="1"/>
          <p:nvPr/>
        </p:nvSpPr>
        <p:spPr>
          <a:xfrm>
            <a:off x="7252772" y="3717902"/>
            <a:ext cx="531751"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srgbClr val="000000"/>
                </a:solidFill>
                <a:effectLst/>
                <a:uLnTx/>
                <a:uFillTx/>
              </a:rPr>
              <a:t>USA</a:t>
            </a:r>
            <a:endParaRPr kumimoji="0" lang="zh-CN" altLang="en-US" sz="800" b="0" i="0" u="none" strike="noStrike" kern="0" cap="none" spc="0" normalizeH="0" baseline="0" noProof="0" dirty="0">
              <a:ln>
                <a:noFill/>
              </a:ln>
              <a:solidFill>
                <a:srgbClr val="000000"/>
              </a:solidFill>
              <a:effectLst/>
              <a:uLnTx/>
              <a:uFillTx/>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10"/>
          <p:cNvSpPr txBox="1">
            <a:spLocks noChangeArrowheads="1"/>
          </p:cNvSpPr>
          <p:nvPr/>
        </p:nvSpPr>
        <p:spPr bwMode="auto">
          <a:xfrm>
            <a:off x="433064" y="4434528"/>
            <a:ext cx="8242846" cy="616816"/>
          </a:xfrm>
          <a:prstGeom prst="rect">
            <a:avLst/>
          </a:prstGeom>
          <a:solidFill>
            <a:srgbClr val="4D4D4D"/>
          </a:solidFill>
          <a:ln w="38100" algn="ctr">
            <a:solidFill>
              <a:srgbClr val="BBE0E3"/>
            </a:solidFill>
            <a:prstDash val="sysDot"/>
            <a:miter lim="800000"/>
            <a:headEnd/>
            <a:tailEnd/>
          </a:ln>
          <a:effectLst>
            <a:outerShdw dist="71842" dir="2700000" algn="ctr" rotWithShape="0">
              <a:srgbClr val="5F5F5F">
                <a:alpha val="50000"/>
              </a:srgbClr>
            </a:outerShdw>
          </a:effectLst>
        </p:spPr>
        <p:txBody>
          <a:bodyPr lIns="0" tIns="0" rIns="0" bIns="0" anchor="ctr"/>
          <a:lstStyle/>
          <a:p>
            <a:pPr algn="ctr" defTabSz="1001713">
              <a:defRPr/>
            </a:pPr>
            <a:endParaRPr lang="en-US" altLang="zh-CN" sz="1200" dirty="0">
              <a:solidFill>
                <a:srgbClr val="FFFFFF"/>
              </a:solidFill>
              <a:latin typeface="Arial" charset="0"/>
            </a:endParaRPr>
          </a:p>
        </p:txBody>
      </p:sp>
      <p:sp>
        <p:nvSpPr>
          <p:cNvPr id="2" name="Title 1"/>
          <p:cNvSpPr>
            <a:spLocks noGrp="1"/>
          </p:cNvSpPr>
          <p:nvPr>
            <p:ph type="title"/>
          </p:nvPr>
        </p:nvSpPr>
        <p:spPr>
          <a:xfrm>
            <a:off x="338030" y="309155"/>
            <a:ext cx="8229838" cy="523220"/>
          </a:xfr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defTabSz="801688">
              <a:defRPr/>
            </a:pPr>
            <a:r>
              <a:rPr lang="en-US" altLang="zh-CN" sz="2800" kern="1200" dirty="0" smtClean="0">
                <a:latin typeface="FrutigerNext LT Regular" pitchFamily="34" charset="0"/>
                <a:ea typeface="华文细黑" pitchFamily="2" charset="-122"/>
                <a:cs typeface="Arial" pitchFamily="34" charset="0"/>
              </a:rPr>
              <a:t>LTE Ecosystem is Building</a:t>
            </a:r>
            <a:endParaRPr lang="zh-CN" altLang="en-US" sz="2800" kern="1200" dirty="0" smtClean="0">
              <a:latin typeface="FrutigerNext LT Regular" pitchFamily="34" charset="0"/>
              <a:ea typeface="华文细黑" pitchFamily="2" charset="-122"/>
              <a:cs typeface="Arial" pitchFamily="34" charset="0"/>
            </a:endParaRPr>
          </a:p>
        </p:txBody>
      </p:sp>
      <p:grpSp>
        <p:nvGrpSpPr>
          <p:cNvPr id="4" name="Group 35"/>
          <p:cNvGrpSpPr/>
          <p:nvPr/>
        </p:nvGrpSpPr>
        <p:grpSpPr>
          <a:xfrm>
            <a:off x="1254817" y="4540828"/>
            <a:ext cx="7223265" cy="360412"/>
            <a:chOff x="1056879" y="4643446"/>
            <a:chExt cx="7825211" cy="360412"/>
          </a:xfrm>
        </p:grpSpPr>
        <p:pic>
          <p:nvPicPr>
            <p:cNvPr id="10" name="Picture 2"/>
            <p:cNvPicPr>
              <a:picLocks noChangeAspect="1" noChangeArrowheads="1"/>
            </p:cNvPicPr>
            <p:nvPr/>
          </p:nvPicPr>
          <p:blipFill>
            <a:blip r:embed="rId3" cstate="email"/>
            <a:srcRect/>
            <a:stretch>
              <a:fillRect/>
            </a:stretch>
          </p:blipFill>
          <p:spPr bwMode="auto">
            <a:xfrm>
              <a:off x="1056879" y="4714298"/>
              <a:ext cx="633697" cy="239829"/>
            </a:xfrm>
            <a:prstGeom prst="rect">
              <a:avLst/>
            </a:prstGeom>
            <a:noFill/>
            <a:ln w="9525">
              <a:noFill/>
              <a:miter lim="800000"/>
              <a:headEnd/>
              <a:tailEnd/>
            </a:ln>
            <a:effectLst/>
          </p:spPr>
        </p:pic>
        <p:pic>
          <p:nvPicPr>
            <p:cNvPr id="11" name="Picture 5" descr="LG"/>
            <p:cNvPicPr>
              <a:picLocks noChangeAspect="1" noChangeArrowheads="1"/>
            </p:cNvPicPr>
            <p:nvPr/>
          </p:nvPicPr>
          <p:blipFill>
            <a:blip r:embed="rId4" cstate="email"/>
            <a:srcRect/>
            <a:stretch>
              <a:fillRect/>
            </a:stretch>
          </p:blipFill>
          <p:spPr bwMode="auto">
            <a:xfrm>
              <a:off x="3450986" y="4695698"/>
              <a:ext cx="571504" cy="308159"/>
            </a:xfrm>
            <a:prstGeom prst="rect">
              <a:avLst/>
            </a:prstGeom>
            <a:noFill/>
            <a:ln w="9525">
              <a:noFill/>
              <a:miter lim="800000"/>
              <a:headEnd/>
              <a:tailEnd/>
            </a:ln>
          </p:spPr>
        </p:pic>
        <p:pic>
          <p:nvPicPr>
            <p:cNvPr id="13" name="Picture 4"/>
            <p:cNvPicPr>
              <a:picLocks noChangeAspect="1" noChangeArrowheads="1"/>
            </p:cNvPicPr>
            <p:nvPr/>
          </p:nvPicPr>
          <p:blipFill>
            <a:blip r:embed="rId5" cstate="email"/>
            <a:srcRect/>
            <a:stretch>
              <a:fillRect/>
            </a:stretch>
          </p:blipFill>
          <p:spPr bwMode="auto">
            <a:xfrm>
              <a:off x="4131273" y="4729538"/>
              <a:ext cx="733805" cy="274320"/>
            </a:xfrm>
            <a:prstGeom prst="rect">
              <a:avLst/>
            </a:prstGeom>
            <a:noFill/>
            <a:ln w="9525">
              <a:noFill/>
              <a:miter lim="800000"/>
              <a:headEnd/>
              <a:tailEnd/>
            </a:ln>
            <a:effectLst/>
          </p:spPr>
        </p:pic>
        <p:pic>
          <p:nvPicPr>
            <p:cNvPr id="14" name="Picture 5"/>
            <p:cNvPicPr>
              <a:picLocks noChangeAspect="1" noChangeArrowheads="1"/>
            </p:cNvPicPr>
            <p:nvPr/>
          </p:nvPicPr>
          <p:blipFill>
            <a:blip r:embed="rId6" cstate="email"/>
            <a:srcRect/>
            <a:stretch>
              <a:fillRect/>
            </a:stretch>
          </p:blipFill>
          <p:spPr bwMode="auto">
            <a:xfrm>
              <a:off x="2544999" y="4705954"/>
              <a:ext cx="785818" cy="294682"/>
            </a:xfrm>
            <a:prstGeom prst="rect">
              <a:avLst/>
            </a:prstGeom>
            <a:noFill/>
            <a:ln w="9525">
              <a:noFill/>
              <a:miter lim="800000"/>
              <a:headEnd/>
              <a:tailEnd/>
            </a:ln>
            <a:effectLst/>
          </p:spPr>
        </p:pic>
        <p:pic>
          <p:nvPicPr>
            <p:cNvPr id="15" name="Picture 6"/>
            <p:cNvPicPr>
              <a:picLocks noChangeAspect="1" noChangeArrowheads="1"/>
            </p:cNvPicPr>
            <p:nvPr/>
          </p:nvPicPr>
          <p:blipFill>
            <a:blip r:embed="rId7" cstate="email"/>
            <a:srcRect/>
            <a:stretch>
              <a:fillRect/>
            </a:stretch>
          </p:blipFill>
          <p:spPr bwMode="auto">
            <a:xfrm>
              <a:off x="6453198" y="4750762"/>
              <a:ext cx="857256" cy="213361"/>
            </a:xfrm>
            <a:prstGeom prst="rect">
              <a:avLst/>
            </a:prstGeom>
            <a:noFill/>
            <a:ln w="9525">
              <a:noFill/>
              <a:miter lim="800000"/>
              <a:headEnd/>
              <a:tailEnd/>
            </a:ln>
            <a:effectLst/>
          </p:spPr>
        </p:pic>
        <p:pic>
          <p:nvPicPr>
            <p:cNvPr id="2050" name="Picture 2"/>
            <p:cNvPicPr>
              <a:picLocks noChangeAspect="1" noChangeArrowheads="1"/>
            </p:cNvPicPr>
            <p:nvPr/>
          </p:nvPicPr>
          <p:blipFill>
            <a:blip r:embed="rId8" cstate="email"/>
            <a:srcRect/>
            <a:stretch>
              <a:fillRect/>
            </a:stretch>
          </p:blipFill>
          <p:spPr bwMode="auto">
            <a:xfrm>
              <a:off x="1786777" y="4727947"/>
              <a:ext cx="647339" cy="2404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9" cstate="email"/>
            <a:srcRect/>
            <a:stretch>
              <a:fillRect/>
            </a:stretch>
          </p:blipFill>
          <p:spPr bwMode="auto">
            <a:xfrm>
              <a:off x="7421081" y="4739989"/>
              <a:ext cx="642942" cy="192883"/>
            </a:xfrm>
            <a:prstGeom prst="rect">
              <a:avLst/>
            </a:prstGeom>
            <a:noFill/>
            <a:ln w="9525">
              <a:noFill/>
              <a:miter lim="800000"/>
              <a:headEnd/>
              <a:tailEnd/>
            </a:ln>
            <a:effectLst/>
          </p:spPr>
        </p:pic>
        <p:pic>
          <p:nvPicPr>
            <p:cNvPr id="2054" name="Picture 6"/>
            <p:cNvPicPr>
              <a:picLocks noChangeAspect="1" noChangeArrowheads="1"/>
            </p:cNvPicPr>
            <p:nvPr/>
          </p:nvPicPr>
          <p:blipFill>
            <a:blip r:embed="rId10" cstate="email"/>
            <a:srcRect/>
            <a:stretch>
              <a:fillRect/>
            </a:stretch>
          </p:blipFill>
          <p:spPr bwMode="auto">
            <a:xfrm>
              <a:off x="5810255" y="4714297"/>
              <a:ext cx="631615" cy="2743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11" cstate="email"/>
            <a:srcRect/>
            <a:stretch>
              <a:fillRect/>
            </a:stretch>
          </p:blipFill>
          <p:spPr bwMode="auto">
            <a:xfrm>
              <a:off x="8211687" y="4643446"/>
              <a:ext cx="670403" cy="352502"/>
            </a:xfrm>
            <a:prstGeom prst="rect">
              <a:avLst/>
            </a:prstGeom>
            <a:noFill/>
            <a:ln w="9525">
              <a:noFill/>
              <a:miter lim="800000"/>
              <a:headEnd/>
              <a:tailEnd/>
            </a:ln>
            <a:effectLst/>
          </p:spPr>
        </p:pic>
      </p:grpSp>
      <p:sp>
        <p:nvSpPr>
          <p:cNvPr id="84" name="TextBox 83"/>
          <p:cNvSpPr txBox="1"/>
          <p:nvPr/>
        </p:nvSpPr>
        <p:spPr>
          <a:xfrm>
            <a:off x="419938" y="4551820"/>
            <a:ext cx="1186970" cy="276999"/>
          </a:xfrm>
          <a:prstGeom prst="rect">
            <a:avLst/>
          </a:prstGeom>
          <a:noFill/>
        </p:spPr>
        <p:txBody>
          <a:bodyPr wrap="square" rtlCol="0">
            <a:spAutoFit/>
          </a:bodyPr>
          <a:lstStyle/>
          <a:p>
            <a:pPr>
              <a:buNone/>
            </a:pPr>
            <a:r>
              <a:rPr lang="en-US" altLang="zh-CN" sz="1200" b="0" dirty="0" smtClean="0">
                <a:solidFill>
                  <a:srgbClr val="FFFFFF"/>
                </a:solidFill>
                <a:latin typeface="Arial Black" pitchFamily="34" charset="0"/>
              </a:rPr>
              <a:t>Chipset</a:t>
            </a:r>
            <a:endParaRPr lang="zh-CN" altLang="en-US" sz="1200" b="0" dirty="0">
              <a:solidFill>
                <a:srgbClr val="FFFFFF"/>
              </a:solidFill>
              <a:latin typeface="Arial Black" pitchFamily="34" charset="0"/>
            </a:endParaRPr>
          </a:p>
        </p:txBody>
      </p:sp>
      <p:sp>
        <p:nvSpPr>
          <p:cNvPr id="89" name="TextBox 88"/>
          <p:cNvSpPr txBox="1"/>
          <p:nvPr/>
        </p:nvSpPr>
        <p:spPr>
          <a:xfrm>
            <a:off x="421322" y="5248743"/>
            <a:ext cx="8330947" cy="1251753"/>
          </a:xfrm>
          <a:prstGeom prst="rect">
            <a:avLst/>
          </a:prstGeom>
          <a:noFill/>
        </p:spPr>
        <p:txBody>
          <a:bodyPr wrap="square" rtlCol="0">
            <a:spAutoFit/>
          </a:bodyPr>
          <a:lstStyle/>
          <a:p>
            <a:pPr marL="182563" indent="-182563">
              <a:lnSpc>
                <a:spcPts val="2000"/>
              </a:lnSpc>
              <a:spcBef>
                <a:spcPts val="600"/>
              </a:spcBef>
              <a:buClr>
                <a:schemeClr val="tx1"/>
              </a:buClr>
              <a:buSzPct val="80000"/>
              <a:buFont typeface="Wingdings" pitchFamily="2" charset="2"/>
              <a:buChar char="l"/>
            </a:pPr>
            <a:r>
              <a:rPr lang="en-US" altLang="zh-CN" sz="1400" b="0" dirty="0" smtClean="0">
                <a:solidFill>
                  <a:srgbClr val="000000"/>
                </a:solidFill>
                <a:latin typeface="FrutigerNext LT Regular" pitchFamily="34" charset="0"/>
              </a:rPr>
              <a:t>98  LTE devices are commercially available (GSA, Mar. 2011).</a:t>
            </a:r>
          </a:p>
          <a:p>
            <a:pPr marL="182563" indent="-182563">
              <a:lnSpc>
                <a:spcPts val="2000"/>
              </a:lnSpc>
              <a:spcBef>
                <a:spcPts val="600"/>
              </a:spcBef>
              <a:buClr>
                <a:schemeClr val="tx1"/>
              </a:buClr>
              <a:buSzPct val="80000"/>
              <a:buFont typeface="Wingdings" pitchFamily="2" charset="2"/>
              <a:buChar char="l"/>
            </a:pPr>
            <a:r>
              <a:rPr lang="en-US" altLang="zh-CN" sz="1400" b="0" dirty="0" smtClean="0">
                <a:solidFill>
                  <a:srgbClr val="000000"/>
                </a:solidFill>
                <a:latin typeface="FrutigerNext LT Regular" pitchFamily="34" charset="0"/>
              </a:rPr>
              <a:t>Spectrums focus from 2.6G, 700M, AWS extending to 1.8G, 800M, 2.1G</a:t>
            </a:r>
          </a:p>
          <a:p>
            <a:pPr marL="182563" indent="-182563">
              <a:lnSpc>
                <a:spcPts val="2000"/>
              </a:lnSpc>
              <a:spcBef>
                <a:spcPts val="600"/>
              </a:spcBef>
              <a:buClr>
                <a:schemeClr val="tx1"/>
              </a:buClr>
              <a:buSzPct val="80000"/>
              <a:buFont typeface="Wingdings" pitchFamily="2" charset="2"/>
              <a:buChar char="l"/>
            </a:pPr>
            <a:r>
              <a:rPr lang="en-US" altLang="zh-CN" sz="1400" b="0" dirty="0" smtClean="0">
                <a:solidFill>
                  <a:srgbClr val="000000"/>
                </a:solidFill>
                <a:latin typeface="FrutigerNext LT Regular" pitchFamily="34" charset="0"/>
              </a:rPr>
              <a:t>Smartphone, computer and consumer electronic devices will incorporate embedded LTE connectivity.</a:t>
            </a:r>
            <a:endParaRPr lang="zh-CN" altLang="en-US" sz="1400" b="0" dirty="0" smtClean="0">
              <a:solidFill>
                <a:srgbClr val="000000"/>
              </a:solidFill>
              <a:latin typeface="FrutigerNext LT Regular" pitchFamily="34" charset="0"/>
            </a:endParaRPr>
          </a:p>
        </p:txBody>
      </p:sp>
      <p:sp>
        <p:nvSpPr>
          <p:cNvPr id="83" name="TextBox 82"/>
          <p:cNvSpPr txBox="1"/>
          <p:nvPr/>
        </p:nvSpPr>
        <p:spPr>
          <a:xfrm>
            <a:off x="7601587" y="5065147"/>
            <a:ext cx="1516684" cy="261610"/>
          </a:xfrm>
          <a:prstGeom prst="rect">
            <a:avLst/>
          </a:prstGeom>
          <a:noFill/>
        </p:spPr>
        <p:txBody>
          <a:bodyPr wrap="square" rtlCol="0">
            <a:spAutoFit/>
          </a:bodyPr>
          <a:lstStyle/>
          <a:p>
            <a:pPr>
              <a:buNone/>
            </a:pPr>
            <a:r>
              <a:rPr lang="en-US" altLang="zh-CN" sz="1100" i="1" dirty="0" smtClean="0">
                <a:solidFill>
                  <a:srgbClr val="FF0000"/>
                </a:solidFill>
              </a:rPr>
              <a:t>Red: multi-mode</a:t>
            </a:r>
            <a:endParaRPr lang="zh-CN" altLang="en-US" sz="1100" i="1" dirty="0">
              <a:solidFill>
                <a:srgbClr val="FF0000"/>
              </a:solidFill>
            </a:endParaRPr>
          </a:p>
        </p:txBody>
      </p:sp>
      <p:grpSp>
        <p:nvGrpSpPr>
          <p:cNvPr id="5" name="组合 86"/>
          <p:cNvGrpSpPr/>
          <p:nvPr/>
        </p:nvGrpSpPr>
        <p:grpSpPr>
          <a:xfrm>
            <a:off x="192146" y="1138592"/>
            <a:ext cx="8719002" cy="3243627"/>
            <a:chOff x="45" y="1038735"/>
            <a:chExt cx="12195179" cy="3376190"/>
          </a:xfrm>
        </p:grpSpPr>
        <p:pic>
          <p:nvPicPr>
            <p:cNvPr id="42" name="Picture 6" descr="gtm351e"/>
            <p:cNvPicPr>
              <a:picLocks noChangeAspect="1" noChangeArrowheads="1"/>
            </p:cNvPicPr>
            <p:nvPr/>
          </p:nvPicPr>
          <p:blipFill>
            <a:blip r:embed="rId12" cstate="email"/>
            <a:srcRect/>
            <a:stretch>
              <a:fillRect/>
            </a:stretch>
          </p:blipFill>
          <p:spPr bwMode="auto">
            <a:xfrm>
              <a:off x="6801160" y="1160951"/>
              <a:ext cx="625364" cy="468974"/>
            </a:xfrm>
            <a:prstGeom prst="rect">
              <a:avLst/>
            </a:prstGeom>
            <a:noFill/>
            <a:ln w="9525">
              <a:noFill/>
              <a:miter lim="800000"/>
              <a:headEnd/>
              <a:tailEnd/>
            </a:ln>
          </p:spPr>
        </p:pic>
        <p:pic>
          <p:nvPicPr>
            <p:cNvPr id="6" name="Picture 8" descr="Logo"/>
            <p:cNvPicPr>
              <a:picLocks noChangeArrowheads="1"/>
            </p:cNvPicPr>
            <p:nvPr/>
          </p:nvPicPr>
          <p:blipFill>
            <a:blip r:embed="rId13" cstate="email"/>
            <a:srcRect/>
            <a:stretch>
              <a:fillRect/>
            </a:stretch>
          </p:blipFill>
          <p:spPr bwMode="auto">
            <a:xfrm>
              <a:off x="556954" y="2122266"/>
              <a:ext cx="439732" cy="379412"/>
            </a:xfrm>
            <a:prstGeom prst="rect">
              <a:avLst/>
            </a:prstGeom>
            <a:noFill/>
            <a:ln w="9525">
              <a:noFill/>
              <a:miter lim="800000"/>
              <a:headEnd/>
              <a:tailEnd/>
            </a:ln>
          </p:spPr>
        </p:pic>
        <p:pic>
          <p:nvPicPr>
            <p:cNvPr id="8" name="Picture 10"/>
            <p:cNvPicPr>
              <a:picLocks noChangeAspect="1" noChangeArrowheads="1"/>
            </p:cNvPicPr>
            <p:nvPr/>
          </p:nvPicPr>
          <p:blipFill>
            <a:blip r:embed="rId14" cstate="email"/>
            <a:srcRect/>
            <a:stretch>
              <a:fillRect/>
            </a:stretch>
          </p:blipFill>
          <p:spPr bwMode="auto">
            <a:xfrm>
              <a:off x="524788" y="2557537"/>
              <a:ext cx="480124" cy="353937"/>
            </a:xfrm>
            <a:prstGeom prst="rect">
              <a:avLst/>
            </a:prstGeom>
            <a:noFill/>
            <a:ln w="9525">
              <a:noFill/>
              <a:miter lim="800000"/>
              <a:headEnd/>
              <a:tailEnd/>
            </a:ln>
          </p:spPr>
        </p:pic>
        <p:pic>
          <p:nvPicPr>
            <p:cNvPr id="9" name="Picture 216" descr="Ipwireless"/>
            <p:cNvPicPr>
              <a:picLocks noChangeAspect="1" noChangeArrowheads="1"/>
            </p:cNvPicPr>
            <p:nvPr/>
          </p:nvPicPr>
          <p:blipFill>
            <a:blip r:embed="rId15" cstate="email"/>
            <a:srcRect/>
            <a:stretch>
              <a:fillRect/>
            </a:stretch>
          </p:blipFill>
          <p:spPr bwMode="auto">
            <a:xfrm>
              <a:off x="293113" y="2947689"/>
              <a:ext cx="1041662" cy="200872"/>
            </a:xfrm>
            <a:prstGeom prst="rect">
              <a:avLst/>
            </a:prstGeom>
            <a:noFill/>
            <a:ln w="9525">
              <a:noFill/>
              <a:miter lim="800000"/>
              <a:headEnd/>
              <a:tailEnd/>
            </a:ln>
          </p:spPr>
        </p:pic>
        <p:pic>
          <p:nvPicPr>
            <p:cNvPr id="21" name="Picture 5" descr="LG"/>
            <p:cNvPicPr>
              <a:picLocks noChangeAspect="1" noChangeArrowheads="1"/>
            </p:cNvPicPr>
            <p:nvPr/>
          </p:nvPicPr>
          <p:blipFill>
            <a:blip r:embed="rId4" cstate="email"/>
            <a:srcRect/>
            <a:stretch>
              <a:fillRect/>
            </a:stretch>
          </p:blipFill>
          <p:spPr bwMode="auto">
            <a:xfrm>
              <a:off x="381061" y="3343302"/>
              <a:ext cx="823684" cy="399873"/>
            </a:xfrm>
            <a:prstGeom prst="rect">
              <a:avLst/>
            </a:prstGeom>
            <a:noFill/>
            <a:ln w="9525">
              <a:noFill/>
              <a:miter lim="800000"/>
              <a:headEnd/>
              <a:tailEnd/>
            </a:ln>
          </p:spPr>
        </p:pic>
        <p:pic>
          <p:nvPicPr>
            <p:cNvPr id="22" name="Picture 2"/>
            <p:cNvPicPr>
              <a:picLocks noChangeAspect="1" noChangeArrowheads="1"/>
            </p:cNvPicPr>
            <p:nvPr/>
          </p:nvPicPr>
          <p:blipFill>
            <a:blip r:embed="rId16" cstate="email"/>
            <a:srcRect/>
            <a:stretch>
              <a:fillRect/>
            </a:stretch>
          </p:blipFill>
          <p:spPr bwMode="auto">
            <a:xfrm>
              <a:off x="293113" y="1785292"/>
              <a:ext cx="880112" cy="265536"/>
            </a:xfrm>
            <a:prstGeom prst="rect">
              <a:avLst/>
            </a:prstGeom>
            <a:noFill/>
            <a:ln w="9525">
              <a:noFill/>
              <a:miter lim="800000"/>
              <a:headEnd/>
              <a:tailEnd/>
            </a:ln>
            <a:effectLst/>
          </p:spPr>
        </p:pic>
        <p:cxnSp>
          <p:nvCxnSpPr>
            <p:cNvPr id="24" name="Straight Connector 23"/>
            <p:cNvCxnSpPr/>
            <p:nvPr/>
          </p:nvCxnSpPr>
          <p:spPr bwMode="auto">
            <a:xfrm rot="16200000" flipH="1">
              <a:off x="1992008" y="2771850"/>
              <a:ext cx="3286148" cy="1"/>
            </a:xfrm>
            <a:prstGeom prst="line">
              <a:avLst/>
            </a:prstGeom>
            <a:solidFill>
              <a:srgbClr val="CC99FF"/>
            </a:solidFill>
            <a:ln w="9525" cap="flat" cmpd="sng" algn="ctr">
              <a:solidFill>
                <a:schemeClr val="tx1"/>
              </a:solidFill>
              <a:prstDash val="dash"/>
              <a:round/>
              <a:headEnd type="none" w="med" len="med"/>
              <a:tailEnd type="none" w="med" len="med"/>
            </a:ln>
            <a:effectLst/>
          </p:spPr>
        </p:cxnSp>
        <p:pic>
          <p:nvPicPr>
            <p:cNvPr id="26" name="Picture 1343" descr="gina2X6副本"/>
            <p:cNvPicPr>
              <a:picLocks noChangeAspect="1" noChangeArrowheads="1"/>
            </p:cNvPicPr>
            <p:nvPr/>
          </p:nvPicPr>
          <p:blipFill>
            <a:blip r:embed="rId17" cstate="email"/>
            <a:srcRect/>
            <a:stretch>
              <a:fillRect/>
            </a:stretch>
          </p:blipFill>
          <p:spPr bwMode="auto">
            <a:xfrm>
              <a:off x="759646" y="1096956"/>
              <a:ext cx="900957" cy="603250"/>
            </a:xfrm>
            <a:prstGeom prst="rect">
              <a:avLst/>
            </a:prstGeom>
            <a:noFill/>
            <a:ln w="9525">
              <a:noFill/>
              <a:miter lim="800000"/>
              <a:headEnd/>
              <a:tailEnd/>
            </a:ln>
          </p:spPr>
        </p:pic>
        <p:sp>
          <p:nvSpPr>
            <p:cNvPr id="23" name="TextBox 22"/>
            <p:cNvSpPr txBox="1"/>
            <p:nvPr/>
          </p:nvSpPr>
          <p:spPr>
            <a:xfrm>
              <a:off x="1702781" y="1119615"/>
              <a:ext cx="879465" cy="448497"/>
            </a:xfrm>
            <a:prstGeom prst="rect">
              <a:avLst/>
            </a:prstGeom>
            <a:noFill/>
          </p:spPr>
          <p:txBody>
            <a:bodyPr wrap="square" rtlCol="0">
              <a:spAutoFit/>
            </a:bodyPr>
            <a:lstStyle/>
            <a:p>
              <a:pPr algn="ctr">
                <a:buNone/>
              </a:pPr>
              <a:r>
                <a:rPr lang="en-US" altLang="zh-CN" sz="1050" dirty="0" smtClean="0">
                  <a:solidFill>
                    <a:srgbClr val="990000"/>
                  </a:solidFill>
                </a:rPr>
                <a:t>USB Dongle</a:t>
              </a:r>
              <a:endParaRPr lang="zh-CN" altLang="en-US" sz="1050" dirty="0">
                <a:solidFill>
                  <a:srgbClr val="990000"/>
                </a:solidFill>
              </a:endParaRPr>
            </a:p>
          </p:txBody>
        </p:sp>
        <p:sp>
          <p:nvSpPr>
            <p:cNvPr id="28" name="TextBox 27"/>
            <p:cNvSpPr txBox="1"/>
            <p:nvPr/>
          </p:nvSpPr>
          <p:spPr>
            <a:xfrm>
              <a:off x="4902523" y="1074600"/>
              <a:ext cx="879465" cy="448497"/>
            </a:xfrm>
            <a:prstGeom prst="rect">
              <a:avLst/>
            </a:prstGeom>
            <a:noFill/>
          </p:spPr>
          <p:txBody>
            <a:bodyPr wrap="square" rtlCol="0">
              <a:spAutoFit/>
            </a:bodyPr>
            <a:lstStyle/>
            <a:p>
              <a:pPr algn="ctr">
                <a:buNone/>
              </a:pPr>
              <a:r>
                <a:rPr lang="en-US" altLang="zh-CN" sz="1050" dirty="0" err="1" smtClean="0">
                  <a:solidFill>
                    <a:srgbClr val="990000"/>
                  </a:solidFill>
                </a:rPr>
                <a:t>MiFi</a:t>
              </a:r>
              <a:r>
                <a:rPr lang="en-US" altLang="zh-CN" sz="1050" dirty="0" smtClean="0">
                  <a:solidFill>
                    <a:srgbClr val="990000"/>
                  </a:solidFill>
                </a:rPr>
                <a:t> /  Router</a:t>
              </a:r>
              <a:endParaRPr lang="zh-CN" altLang="en-US" sz="1050" dirty="0">
                <a:solidFill>
                  <a:srgbClr val="990000"/>
                </a:solidFill>
              </a:endParaRPr>
            </a:p>
          </p:txBody>
        </p:sp>
        <p:pic>
          <p:nvPicPr>
            <p:cNvPr id="3" name="Picture 2"/>
            <p:cNvPicPr>
              <a:picLocks noChangeAspect="1" noChangeArrowheads="1"/>
            </p:cNvPicPr>
            <p:nvPr/>
          </p:nvPicPr>
          <p:blipFill>
            <a:blip r:embed="rId18" cstate="email"/>
            <a:srcRect/>
            <a:stretch>
              <a:fillRect/>
            </a:stretch>
          </p:blipFill>
          <p:spPr bwMode="auto">
            <a:xfrm>
              <a:off x="410385" y="4141194"/>
              <a:ext cx="762194" cy="193475"/>
            </a:xfrm>
            <a:prstGeom prst="rect">
              <a:avLst/>
            </a:prstGeom>
            <a:noFill/>
            <a:ln w="9525">
              <a:noFill/>
              <a:miter lim="800000"/>
              <a:headEnd/>
              <a:tailEnd/>
            </a:ln>
            <a:effectLst/>
          </p:spPr>
        </p:pic>
        <p:pic>
          <p:nvPicPr>
            <p:cNvPr id="31" name="Picture 4"/>
            <p:cNvPicPr>
              <a:picLocks noChangeAspect="1" noChangeArrowheads="1"/>
            </p:cNvPicPr>
            <p:nvPr/>
          </p:nvPicPr>
          <p:blipFill>
            <a:blip r:embed="rId19" cstate="email"/>
            <a:srcRect/>
            <a:stretch>
              <a:fillRect/>
            </a:stretch>
          </p:blipFill>
          <p:spPr bwMode="auto">
            <a:xfrm>
              <a:off x="4074862" y="1221393"/>
              <a:ext cx="683995" cy="335997"/>
            </a:xfrm>
            <a:prstGeom prst="rect">
              <a:avLst/>
            </a:prstGeom>
            <a:noFill/>
            <a:ln w="9525">
              <a:noFill/>
              <a:miter lim="800000"/>
              <a:headEnd/>
              <a:tailEnd/>
            </a:ln>
          </p:spPr>
        </p:pic>
        <p:pic>
          <p:nvPicPr>
            <p:cNvPr id="32" name="Picture 8" descr="Logo"/>
            <p:cNvPicPr>
              <a:picLocks noChangeArrowheads="1"/>
            </p:cNvPicPr>
            <p:nvPr/>
          </p:nvPicPr>
          <p:blipFill>
            <a:blip r:embed="rId13" cstate="email"/>
            <a:srcRect/>
            <a:stretch>
              <a:fillRect/>
            </a:stretch>
          </p:blipFill>
          <p:spPr bwMode="auto">
            <a:xfrm>
              <a:off x="3986871" y="1914520"/>
              <a:ext cx="439732" cy="379412"/>
            </a:xfrm>
            <a:prstGeom prst="rect">
              <a:avLst/>
            </a:prstGeom>
            <a:noFill/>
            <a:ln w="9525">
              <a:noFill/>
              <a:miter lim="800000"/>
              <a:headEnd/>
              <a:tailEnd/>
            </a:ln>
          </p:spPr>
        </p:pic>
        <p:pic>
          <p:nvPicPr>
            <p:cNvPr id="1028" name="Picture 4"/>
            <p:cNvPicPr>
              <a:picLocks noChangeAspect="1" noChangeArrowheads="1"/>
            </p:cNvPicPr>
            <p:nvPr/>
          </p:nvPicPr>
          <p:blipFill>
            <a:blip r:embed="rId20" cstate="email"/>
            <a:srcRect/>
            <a:stretch>
              <a:fillRect/>
            </a:stretch>
          </p:blipFill>
          <p:spPr bwMode="auto">
            <a:xfrm>
              <a:off x="3898923" y="3264834"/>
              <a:ext cx="791519" cy="206521"/>
            </a:xfrm>
            <a:prstGeom prst="rect">
              <a:avLst/>
            </a:prstGeom>
            <a:noFill/>
            <a:ln w="9525">
              <a:noFill/>
              <a:miter lim="800000"/>
              <a:headEnd/>
              <a:tailEnd/>
            </a:ln>
            <a:effectLst/>
          </p:spPr>
        </p:pic>
        <p:pic>
          <p:nvPicPr>
            <p:cNvPr id="1029" name="Picture 5"/>
            <p:cNvPicPr>
              <a:picLocks noChangeAspect="1" noChangeArrowheads="1"/>
            </p:cNvPicPr>
            <p:nvPr/>
          </p:nvPicPr>
          <p:blipFill>
            <a:blip r:embed="rId21" cstate="email"/>
            <a:srcRect/>
            <a:stretch>
              <a:fillRect/>
            </a:stretch>
          </p:blipFill>
          <p:spPr bwMode="auto">
            <a:xfrm>
              <a:off x="3914472" y="2634884"/>
              <a:ext cx="775974" cy="303339"/>
            </a:xfrm>
            <a:prstGeom prst="rect">
              <a:avLst/>
            </a:prstGeom>
            <a:noFill/>
            <a:ln w="9525">
              <a:noFill/>
              <a:miter lim="800000"/>
              <a:headEnd/>
              <a:tailEnd/>
            </a:ln>
            <a:effectLst/>
          </p:spPr>
        </p:pic>
        <p:pic>
          <p:nvPicPr>
            <p:cNvPr id="35" name="Picture 2"/>
            <p:cNvPicPr>
              <a:picLocks noChangeAspect="1" noChangeArrowheads="1"/>
            </p:cNvPicPr>
            <p:nvPr/>
          </p:nvPicPr>
          <p:blipFill>
            <a:blip r:embed="rId22" cstate="email"/>
            <a:srcRect/>
            <a:stretch>
              <a:fillRect/>
            </a:stretch>
          </p:blipFill>
          <p:spPr bwMode="auto">
            <a:xfrm>
              <a:off x="3810976" y="3846874"/>
              <a:ext cx="967412" cy="291875"/>
            </a:xfrm>
            <a:prstGeom prst="rect">
              <a:avLst/>
            </a:prstGeom>
            <a:noFill/>
            <a:ln w="9525">
              <a:noFill/>
              <a:miter lim="800000"/>
              <a:headEnd/>
              <a:tailEnd/>
            </a:ln>
            <a:effectLst/>
          </p:spPr>
        </p:pic>
        <p:sp>
          <p:nvSpPr>
            <p:cNvPr id="37" name="TextBox 36"/>
            <p:cNvSpPr txBox="1"/>
            <p:nvPr/>
          </p:nvSpPr>
          <p:spPr>
            <a:xfrm>
              <a:off x="7434880" y="1087666"/>
              <a:ext cx="1143306" cy="448497"/>
            </a:xfrm>
            <a:prstGeom prst="rect">
              <a:avLst/>
            </a:prstGeom>
            <a:noFill/>
          </p:spPr>
          <p:txBody>
            <a:bodyPr wrap="square" rtlCol="0">
              <a:spAutoFit/>
            </a:bodyPr>
            <a:lstStyle/>
            <a:p>
              <a:pPr algn="ctr">
                <a:buNone/>
              </a:pPr>
              <a:r>
                <a:rPr lang="en-US" altLang="zh-CN" sz="1050" dirty="0" smtClean="0">
                  <a:solidFill>
                    <a:srgbClr val="990000"/>
                  </a:solidFill>
                </a:rPr>
                <a:t>Module / Notebook</a:t>
              </a:r>
              <a:endParaRPr lang="zh-CN" altLang="en-US" sz="1050" dirty="0">
                <a:solidFill>
                  <a:srgbClr val="990000"/>
                </a:solidFill>
              </a:endParaRPr>
            </a:p>
          </p:txBody>
        </p:sp>
        <p:pic>
          <p:nvPicPr>
            <p:cNvPr id="40" name="Picture 8" descr="Logo"/>
            <p:cNvPicPr>
              <a:picLocks noChangeArrowheads="1"/>
            </p:cNvPicPr>
            <p:nvPr/>
          </p:nvPicPr>
          <p:blipFill>
            <a:blip r:embed="rId13" cstate="email"/>
            <a:srcRect/>
            <a:stretch>
              <a:fillRect/>
            </a:stretch>
          </p:blipFill>
          <p:spPr bwMode="auto">
            <a:xfrm>
              <a:off x="6713215" y="1820860"/>
              <a:ext cx="439732" cy="379412"/>
            </a:xfrm>
            <a:prstGeom prst="rect">
              <a:avLst/>
            </a:prstGeom>
            <a:noFill/>
            <a:ln w="9525">
              <a:noFill/>
              <a:miter lim="800000"/>
              <a:headEnd/>
              <a:tailEnd/>
            </a:ln>
          </p:spPr>
        </p:pic>
        <p:pic>
          <p:nvPicPr>
            <p:cNvPr id="1030" name="Picture 6"/>
            <p:cNvPicPr>
              <a:picLocks noChangeAspect="1" noChangeArrowheads="1"/>
            </p:cNvPicPr>
            <p:nvPr/>
          </p:nvPicPr>
          <p:blipFill>
            <a:blip r:embed="rId23" cstate="email"/>
            <a:srcRect/>
            <a:stretch>
              <a:fillRect/>
            </a:stretch>
          </p:blipFill>
          <p:spPr bwMode="auto">
            <a:xfrm>
              <a:off x="6537321" y="2300570"/>
              <a:ext cx="938090" cy="428628"/>
            </a:xfrm>
            <a:prstGeom prst="rect">
              <a:avLst/>
            </a:prstGeom>
            <a:noFill/>
            <a:ln w="9525">
              <a:noFill/>
              <a:miter lim="800000"/>
              <a:headEnd/>
              <a:tailEnd/>
            </a:ln>
            <a:effectLst/>
          </p:spPr>
        </p:pic>
        <p:pic>
          <p:nvPicPr>
            <p:cNvPr id="43" name="Picture 9"/>
            <p:cNvPicPr>
              <a:picLocks noChangeAspect="1" noChangeArrowheads="1"/>
            </p:cNvPicPr>
            <p:nvPr/>
          </p:nvPicPr>
          <p:blipFill>
            <a:blip r:embed="rId24" cstate="email"/>
            <a:srcRect/>
            <a:stretch>
              <a:fillRect/>
            </a:stretch>
          </p:blipFill>
          <p:spPr bwMode="auto">
            <a:xfrm>
              <a:off x="9439558" y="1200202"/>
              <a:ext cx="291970" cy="395273"/>
            </a:xfrm>
            <a:prstGeom prst="rect">
              <a:avLst/>
            </a:prstGeom>
            <a:noFill/>
            <a:ln w="9525">
              <a:noFill/>
              <a:miter lim="800000"/>
              <a:headEnd/>
              <a:tailEnd/>
            </a:ln>
          </p:spPr>
        </p:pic>
        <p:grpSp>
          <p:nvGrpSpPr>
            <p:cNvPr id="7" name="Group 31"/>
            <p:cNvGrpSpPr>
              <a:grpSpLocks/>
            </p:cNvGrpSpPr>
            <p:nvPr/>
          </p:nvGrpSpPr>
          <p:grpSpPr bwMode="auto">
            <a:xfrm>
              <a:off x="9907421" y="1128702"/>
              <a:ext cx="486603" cy="500048"/>
              <a:chOff x="357158" y="5214959"/>
              <a:chExt cx="555622" cy="714371"/>
            </a:xfrm>
          </p:grpSpPr>
          <p:pic>
            <p:nvPicPr>
              <p:cNvPr id="45" name="Picture 12"/>
              <p:cNvPicPr>
                <a:picLocks noChangeAspect="1" noChangeArrowheads="1"/>
              </p:cNvPicPr>
              <p:nvPr/>
            </p:nvPicPr>
            <p:blipFill>
              <a:blip r:embed="rId25" cstate="email"/>
              <a:srcRect/>
              <a:stretch>
                <a:fillRect/>
              </a:stretch>
            </p:blipFill>
            <p:spPr bwMode="auto">
              <a:xfrm>
                <a:off x="357158" y="5214959"/>
                <a:ext cx="555622" cy="714371"/>
              </a:xfrm>
              <a:prstGeom prst="rect">
                <a:avLst/>
              </a:prstGeom>
              <a:noFill/>
              <a:ln w="9525">
                <a:noFill/>
                <a:miter lim="800000"/>
                <a:headEnd/>
                <a:tailEnd/>
              </a:ln>
            </p:spPr>
          </p:pic>
          <p:pic>
            <p:nvPicPr>
              <p:cNvPr id="46" name="Picture 13"/>
              <p:cNvPicPr>
                <a:picLocks noChangeAspect="1" noChangeArrowheads="1"/>
              </p:cNvPicPr>
              <p:nvPr/>
            </p:nvPicPr>
            <p:blipFill>
              <a:blip r:embed="rId26" cstate="email"/>
              <a:srcRect/>
              <a:stretch>
                <a:fillRect/>
              </a:stretch>
            </p:blipFill>
            <p:spPr bwMode="auto">
              <a:xfrm>
                <a:off x="441295" y="5311788"/>
                <a:ext cx="415929" cy="447672"/>
              </a:xfrm>
              <a:prstGeom prst="rect">
                <a:avLst/>
              </a:prstGeom>
              <a:noFill/>
              <a:ln w="9525">
                <a:noFill/>
                <a:miter lim="800000"/>
                <a:headEnd/>
                <a:tailEnd/>
              </a:ln>
            </p:spPr>
          </p:pic>
        </p:grpSp>
        <p:pic>
          <p:nvPicPr>
            <p:cNvPr id="1031" name="Picture 7"/>
            <p:cNvPicPr>
              <a:picLocks noChangeAspect="1" noChangeArrowheads="1"/>
            </p:cNvPicPr>
            <p:nvPr/>
          </p:nvPicPr>
          <p:blipFill>
            <a:blip r:embed="rId27" cstate="email"/>
            <a:srcRect/>
            <a:stretch>
              <a:fillRect/>
            </a:stretch>
          </p:blipFill>
          <p:spPr bwMode="auto">
            <a:xfrm>
              <a:off x="6537320" y="3419124"/>
              <a:ext cx="879466" cy="138470"/>
            </a:xfrm>
            <a:prstGeom prst="rect">
              <a:avLst/>
            </a:prstGeom>
            <a:noFill/>
            <a:ln w="9525">
              <a:noFill/>
              <a:miter lim="800000"/>
              <a:headEnd/>
              <a:tailEnd/>
            </a:ln>
            <a:effectLst/>
          </p:spPr>
        </p:pic>
        <p:pic>
          <p:nvPicPr>
            <p:cNvPr id="48" name="Picture 2"/>
            <p:cNvPicPr>
              <a:picLocks noChangeAspect="1" noChangeArrowheads="1"/>
            </p:cNvPicPr>
            <p:nvPr/>
          </p:nvPicPr>
          <p:blipFill>
            <a:blip r:embed="rId28" cstate="email"/>
            <a:srcRect/>
            <a:stretch>
              <a:fillRect/>
            </a:stretch>
          </p:blipFill>
          <p:spPr bwMode="auto">
            <a:xfrm>
              <a:off x="6537321" y="2914727"/>
              <a:ext cx="967412" cy="291875"/>
            </a:xfrm>
            <a:prstGeom prst="rect">
              <a:avLst/>
            </a:prstGeom>
            <a:noFill/>
            <a:ln w="9525">
              <a:noFill/>
              <a:miter lim="800000"/>
              <a:headEnd/>
              <a:tailEnd/>
            </a:ln>
            <a:effectLst/>
          </p:spPr>
        </p:pic>
        <p:sp>
          <p:nvSpPr>
            <p:cNvPr id="49" name="TextBox 48"/>
            <p:cNvSpPr txBox="1"/>
            <p:nvPr/>
          </p:nvSpPr>
          <p:spPr>
            <a:xfrm>
              <a:off x="10401437" y="1038735"/>
              <a:ext cx="1143306" cy="448497"/>
            </a:xfrm>
            <a:prstGeom prst="rect">
              <a:avLst/>
            </a:prstGeom>
            <a:noFill/>
          </p:spPr>
          <p:txBody>
            <a:bodyPr wrap="square" rtlCol="0">
              <a:spAutoFit/>
            </a:bodyPr>
            <a:lstStyle/>
            <a:p>
              <a:pPr algn="ctr">
                <a:buNone/>
              </a:pPr>
              <a:r>
                <a:rPr lang="en-US" altLang="zh-CN" sz="1050" dirty="0" smtClean="0">
                  <a:solidFill>
                    <a:srgbClr val="990000"/>
                  </a:solidFill>
                </a:rPr>
                <a:t>Phone / Tablet</a:t>
              </a:r>
              <a:endParaRPr lang="zh-CN" altLang="en-US" sz="1050" dirty="0">
                <a:solidFill>
                  <a:srgbClr val="990000"/>
                </a:solidFill>
              </a:endParaRPr>
            </a:p>
          </p:txBody>
        </p:sp>
        <p:cxnSp>
          <p:nvCxnSpPr>
            <p:cNvPr id="50" name="Straight Connector 49"/>
            <p:cNvCxnSpPr/>
            <p:nvPr/>
          </p:nvCxnSpPr>
          <p:spPr bwMode="auto">
            <a:xfrm flipV="1">
              <a:off x="45" y="1628768"/>
              <a:ext cx="12195179" cy="71438"/>
            </a:xfrm>
            <a:prstGeom prst="line">
              <a:avLst/>
            </a:prstGeom>
            <a:solidFill>
              <a:srgbClr val="CC99FF"/>
            </a:solidFill>
            <a:ln w="9525" cap="flat" cmpd="sng" algn="ctr">
              <a:solidFill>
                <a:schemeClr val="tx1"/>
              </a:solidFill>
              <a:prstDash val="dash"/>
              <a:round/>
              <a:headEnd type="none" w="med" len="med"/>
              <a:tailEnd type="none" w="med" len="med"/>
            </a:ln>
            <a:effectLst/>
          </p:spPr>
        </p:cxnSp>
        <p:cxnSp>
          <p:nvCxnSpPr>
            <p:cNvPr id="53" name="Straight Connector 52"/>
            <p:cNvCxnSpPr/>
            <p:nvPr/>
          </p:nvCxnSpPr>
          <p:spPr bwMode="auto">
            <a:xfrm rot="5400000">
              <a:off x="4718353" y="2771776"/>
              <a:ext cx="3286148" cy="0"/>
            </a:xfrm>
            <a:prstGeom prst="line">
              <a:avLst/>
            </a:prstGeom>
            <a:solidFill>
              <a:srgbClr val="CC99FF"/>
            </a:solidFill>
            <a:ln w="9525" cap="flat" cmpd="sng" algn="ctr">
              <a:solidFill>
                <a:schemeClr val="tx1"/>
              </a:solidFill>
              <a:prstDash val="dash"/>
              <a:round/>
              <a:headEnd type="none" w="med" len="med"/>
              <a:tailEnd type="none" w="med" len="med"/>
            </a:ln>
            <a:effectLst/>
          </p:spPr>
        </p:cxnSp>
        <p:cxnSp>
          <p:nvCxnSpPr>
            <p:cNvPr id="54" name="Straight Connector 53"/>
            <p:cNvCxnSpPr/>
            <p:nvPr/>
          </p:nvCxnSpPr>
          <p:spPr bwMode="auto">
            <a:xfrm rot="16200000" flipH="1">
              <a:off x="7532643" y="2771850"/>
              <a:ext cx="3286148" cy="1"/>
            </a:xfrm>
            <a:prstGeom prst="line">
              <a:avLst/>
            </a:prstGeom>
            <a:solidFill>
              <a:srgbClr val="CC99FF"/>
            </a:solidFill>
            <a:ln w="9525" cap="flat" cmpd="sng" algn="ctr">
              <a:solidFill>
                <a:schemeClr val="tx1"/>
              </a:solidFill>
              <a:prstDash val="dash"/>
              <a:round/>
              <a:headEnd type="none" w="med" len="med"/>
              <a:tailEnd type="none" w="med" len="med"/>
            </a:ln>
            <a:effectLst/>
          </p:spPr>
        </p:cxnSp>
        <p:pic>
          <p:nvPicPr>
            <p:cNvPr id="56" name="Picture 10"/>
            <p:cNvPicPr>
              <a:picLocks noChangeAspect="1" noChangeArrowheads="1"/>
            </p:cNvPicPr>
            <p:nvPr/>
          </p:nvPicPr>
          <p:blipFill>
            <a:blip r:embed="rId14" cstate="email"/>
            <a:srcRect/>
            <a:stretch>
              <a:fillRect/>
            </a:stretch>
          </p:blipFill>
          <p:spPr bwMode="auto">
            <a:xfrm>
              <a:off x="9555635" y="2628975"/>
              <a:ext cx="615626" cy="453827"/>
            </a:xfrm>
            <a:prstGeom prst="rect">
              <a:avLst/>
            </a:prstGeom>
            <a:noFill/>
            <a:ln w="9525">
              <a:noFill/>
              <a:miter lim="800000"/>
              <a:headEnd/>
              <a:tailEnd/>
            </a:ln>
          </p:spPr>
        </p:pic>
        <p:pic>
          <p:nvPicPr>
            <p:cNvPr id="57" name="Picture 2"/>
            <p:cNvPicPr>
              <a:picLocks noChangeAspect="1" noChangeArrowheads="1"/>
            </p:cNvPicPr>
            <p:nvPr/>
          </p:nvPicPr>
          <p:blipFill>
            <a:blip r:embed="rId22" cstate="email"/>
            <a:srcRect/>
            <a:stretch>
              <a:fillRect/>
            </a:stretch>
          </p:blipFill>
          <p:spPr bwMode="auto">
            <a:xfrm>
              <a:off x="9467689" y="2051276"/>
              <a:ext cx="967412" cy="291875"/>
            </a:xfrm>
            <a:prstGeom prst="rect">
              <a:avLst/>
            </a:prstGeom>
            <a:noFill/>
            <a:ln w="9525">
              <a:noFill/>
              <a:miter lim="800000"/>
              <a:headEnd/>
              <a:tailEnd/>
            </a:ln>
            <a:effectLst/>
          </p:spPr>
        </p:pic>
        <p:pic>
          <p:nvPicPr>
            <p:cNvPr id="58" name="Picture 5" descr="LG"/>
            <p:cNvPicPr>
              <a:picLocks noChangeAspect="1" noChangeArrowheads="1"/>
            </p:cNvPicPr>
            <p:nvPr/>
          </p:nvPicPr>
          <p:blipFill>
            <a:blip r:embed="rId4" cstate="email"/>
            <a:srcRect/>
            <a:stretch>
              <a:fillRect/>
            </a:stretch>
          </p:blipFill>
          <p:spPr bwMode="auto">
            <a:xfrm>
              <a:off x="9611417" y="3316008"/>
              <a:ext cx="823684" cy="399873"/>
            </a:xfrm>
            <a:prstGeom prst="rect">
              <a:avLst/>
            </a:prstGeom>
            <a:noFill/>
            <a:ln w="9525">
              <a:noFill/>
              <a:miter lim="800000"/>
              <a:headEnd/>
              <a:tailEnd/>
            </a:ln>
          </p:spPr>
        </p:pic>
        <p:pic>
          <p:nvPicPr>
            <p:cNvPr id="1032" name="Picture 8"/>
            <p:cNvPicPr>
              <a:picLocks noChangeAspect="1" noChangeArrowheads="1"/>
            </p:cNvPicPr>
            <p:nvPr/>
          </p:nvPicPr>
          <p:blipFill>
            <a:blip r:embed="rId29" cstate="email"/>
            <a:srcRect/>
            <a:stretch>
              <a:fillRect/>
            </a:stretch>
          </p:blipFill>
          <p:spPr bwMode="auto">
            <a:xfrm>
              <a:off x="9522818" y="3771908"/>
              <a:ext cx="843751" cy="385090"/>
            </a:xfrm>
            <a:prstGeom prst="rect">
              <a:avLst/>
            </a:prstGeom>
            <a:noFill/>
            <a:ln w="9525">
              <a:noFill/>
              <a:miter lim="800000"/>
              <a:headEnd/>
              <a:tailEnd/>
            </a:ln>
            <a:effectLst/>
          </p:spPr>
        </p:pic>
        <p:sp>
          <p:nvSpPr>
            <p:cNvPr id="60" name="TextBox 59"/>
            <p:cNvSpPr txBox="1"/>
            <p:nvPr/>
          </p:nvSpPr>
          <p:spPr>
            <a:xfrm>
              <a:off x="1348471" y="1845273"/>
              <a:ext cx="1846879" cy="264293"/>
            </a:xfrm>
            <a:prstGeom prst="rect">
              <a:avLst/>
            </a:prstGeom>
            <a:noFill/>
          </p:spPr>
          <p:txBody>
            <a:bodyPr wrap="square" rtlCol="0">
              <a:spAutoFit/>
            </a:bodyPr>
            <a:lstStyle/>
            <a:p>
              <a:pPr>
                <a:buNone/>
              </a:pPr>
              <a:r>
                <a:rPr lang="en-US" altLang="zh-CN" sz="1050" u="sng" dirty="0" smtClean="0">
                  <a:solidFill>
                    <a:srgbClr val="000000"/>
                  </a:solidFill>
                </a:rPr>
                <a:t>GT-B3710 / </a:t>
              </a:r>
              <a:r>
                <a:rPr lang="en-US" altLang="zh-CN" sz="1050" u="sng" dirty="0" smtClean="0">
                  <a:solidFill>
                    <a:srgbClr val="E9001C"/>
                  </a:solidFill>
                </a:rPr>
                <a:t>B3730</a:t>
              </a:r>
              <a:endParaRPr lang="zh-CN" altLang="en-US" sz="1050" u="sng" dirty="0">
                <a:solidFill>
                  <a:srgbClr val="E9001C"/>
                </a:solidFill>
              </a:endParaRPr>
            </a:p>
          </p:txBody>
        </p:sp>
        <p:sp>
          <p:nvSpPr>
            <p:cNvPr id="61" name="TextBox 60"/>
            <p:cNvSpPr txBox="1"/>
            <p:nvPr/>
          </p:nvSpPr>
          <p:spPr>
            <a:xfrm>
              <a:off x="1348471" y="2193766"/>
              <a:ext cx="1758932" cy="272302"/>
            </a:xfrm>
            <a:prstGeom prst="rect">
              <a:avLst/>
            </a:prstGeom>
            <a:noFill/>
          </p:spPr>
          <p:txBody>
            <a:bodyPr wrap="square" rtlCol="0">
              <a:spAutoFit/>
            </a:bodyPr>
            <a:lstStyle/>
            <a:p>
              <a:pPr>
                <a:buNone/>
              </a:pPr>
              <a:r>
                <a:rPr lang="en-US" altLang="zh-CN" sz="1050" u="sng" dirty="0" smtClean="0">
                  <a:solidFill>
                    <a:srgbClr val="E9001C"/>
                  </a:solidFill>
                </a:rPr>
                <a:t>E398/E397/E392</a:t>
              </a:r>
              <a:endParaRPr lang="zh-CN" altLang="en-US" sz="1050" u="sng" dirty="0">
                <a:solidFill>
                  <a:srgbClr val="E9001C"/>
                </a:solidFill>
              </a:endParaRPr>
            </a:p>
          </p:txBody>
        </p:sp>
        <p:sp>
          <p:nvSpPr>
            <p:cNvPr id="62" name="TextBox 61"/>
            <p:cNvSpPr txBox="1"/>
            <p:nvPr/>
          </p:nvSpPr>
          <p:spPr>
            <a:xfrm>
              <a:off x="1348471" y="2634475"/>
              <a:ext cx="1583038" cy="264293"/>
            </a:xfrm>
            <a:prstGeom prst="rect">
              <a:avLst/>
            </a:prstGeom>
            <a:noFill/>
          </p:spPr>
          <p:txBody>
            <a:bodyPr wrap="square" rtlCol="0">
              <a:spAutoFit/>
            </a:bodyPr>
            <a:lstStyle/>
            <a:p>
              <a:pPr>
                <a:buNone/>
              </a:pPr>
              <a:r>
                <a:rPr lang="en-US" altLang="zh-CN" sz="1050" u="sng" dirty="0" smtClean="0">
                  <a:solidFill>
                    <a:srgbClr val="000000"/>
                  </a:solidFill>
                </a:rPr>
                <a:t>US B-LTE 7110</a:t>
              </a:r>
              <a:endParaRPr lang="zh-CN" altLang="en-US" sz="1050" u="sng" dirty="0">
                <a:solidFill>
                  <a:srgbClr val="000000"/>
                </a:solidFill>
              </a:endParaRPr>
            </a:p>
          </p:txBody>
        </p:sp>
        <p:sp>
          <p:nvSpPr>
            <p:cNvPr id="64" name="Rectangle 63"/>
            <p:cNvSpPr/>
            <p:nvPr/>
          </p:nvSpPr>
          <p:spPr>
            <a:xfrm>
              <a:off x="1348483" y="4102974"/>
              <a:ext cx="1004911" cy="272302"/>
            </a:xfrm>
            <a:prstGeom prst="rect">
              <a:avLst/>
            </a:prstGeom>
          </p:spPr>
          <p:txBody>
            <a:bodyPr wrap="none">
              <a:spAutoFit/>
            </a:bodyPr>
            <a:lstStyle/>
            <a:p>
              <a:pPr>
                <a:buNone/>
              </a:pPr>
              <a:r>
                <a:rPr lang="en-US" altLang="zh-CN" sz="1050" u="sng" dirty="0" smtClean="0">
                  <a:solidFill>
                    <a:srgbClr val="E9001C"/>
                  </a:solidFill>
                </a:rPr>
                <a:t>UML290</a:t>
              </a:r>
              <a:endParaRPr lang="zh-CN" altLang="en-US" sz="1050" u="sng" dirty="0">
                <a:solidFill>
                  <a:srgbClr val="E9001C"/>
                </a:solidFill>
              </a:endParaRPr>
            </a:p>
          </p:txBody>
        </p:sp>
        <p:sp>
          <p:nvSpPr>
            <p:cNvPr id="65" name="TextBox 64"/>
            <p:cNvSpPr txBox="1"/>
            <p:nvPr/>
          </p:nvSpPr>
          <p:spPr>
            <a:xfrm>
              <a:off x="1348471" y="3418544"/>
              <a:ext cx="1846879" cy="264293"/>
            </a:xfrm>
            <a:prstGeom prst="rect">
              <a:avLst/>
            </a:prstGeom>
            <a:noFill/>
          </p:spPr>
          <p:txBody>
            <a:bodyPr wrap="square" rtlCol="0">
              <a:spAutoFit/>
            </a:bodyPr>
            <a:lstStyle/>
            <a:p>
              <a:pPr>
                <a:buNone/>
              </a:pPr>
              <a:r>
                <a:rPr lang="en-US" altLang="zh-CN" sz="1050" u="sng" dirty="0" smtClean="0">
                  <a:solidFill>
                    <a:srgbClr val="000000"/>
                  </a:solidFill>
                </a:rPr>
                <a:t>LD100/VL600/</a:t>
              </a:r>
              <a:r>
                <a:rPr lang="en-US" altLang="zh-CN" sz="1050" u="sng" dirty="0" smtClean="0">
                  <a:solidFill>
                    <a:srgbClr val="E9001C"/>
                  </a:solidFill>
                </a:rPr>
                <a:t>M13</a:t>
              </a:r>
              <a:endParaRPr lang="zh-CN" altLang="en-US" sz="1050" u="sng" dirty="0">
                <a:solidFill>
                  <a:srgbClr val="E9001C"/>
                </a:solidFill>
              </a:endParaRPr>
            </a:p>
          </p:txBody>
        </p:sp>
        <p:pic>
          <p:nvPicPr>
            <p:cNvPr id="66" name="Picture 6"/>
            <p:cNvPicPr>
              <a:picLocks noChangeAspect="1" noChangeArrowheads="1"/>
            </p:cNvPicPr>
            <p:nvPr/>
          </p:nvPicPr>
          <p:blipFill>
            <a:blip r:embed="rId10" cstate="email"/>
            <a:srcRect/>
            <a:stretch>
              <a:fillRect/>
            </a:stretch>
          </p:blipFill>
          <p:spPr bwMode="auto">
            <a:xfrm>
              <a:off x="469052" y="3834593"/>
              <a:ext cx="633215" cy="214314"/>
            </a:xfrm>
            <a:prstGeom prst="rect">
              <a:avLst/>
            </a:prstGeom>
            <a:noFill/>
            <a:ln w="9525">
              <a:noFill/>
              <a:miter lim="800000"/>
              <a:headEnd/>
              <a:tailEnd/>
            </a:ln>
            <a:effectLst/>
          </p:spPr>
        </p:pic>
        <p:sp>
          <p:nvSpPr>
            <p:cNvPr id="67" name="Rectangle 66"/>
            <p:cNvSpPr/>
            <p:nvPr/>
          </p:nvSpPr>
          <p:spPr>
            <a:xfrm>
              <a:off x="1348471" y="3771917"/>
              <a:ext cx="720164" cy="272302"/>
            </a:xfrm>
            <a:prstGeom prst="rect">
              <a:avLst/>
            </a:prstGeom>
          </p:spPr>
          <p:txBody>
            <a:bodyPr wrap="none">
              <a:spAutoFit/>
            </a:bodyPr>
            <a:lstStyle/>
            <a:p>
              <a:pPr>
                <a:buNone/>
              </a:pPr>
              <a:r>
                <a:rPr lang="en-US" altLang="zh-CN" sz="1050" u="sng" dirty="0" smtClean="0">
                  <a:solidFill>
                    <a:srgbClr val="E9001C"/>
                  </a:solidFill>
                </a:rPr>
                <a:t>RD-3</a:t>
              </a:r>
              <a:endParaRPr lang="zh-CN" altLang="en-US" sz="1050" u="sng" dirty="0">
                <a:solidFill>
                  <a:srgbClr val="E9001C"/>
                </a:solidFill>
              </a:endParaRPr>
            </a:p>
          </p:txBody>
        </p:sp>
        <p:sp>
          <p:nvSpPr>
            <p:cNvPr id="68" name="TextBox 67"/>
            <p:cNvSpPr txBox="1"/>
            <p:nvPr/>
          </p:nvSpPr>
          <p:spPr>
            <a:xfrm>
              <a:off x="1348474" y="2914727"/>
              <a:ext cx="2198665" cy="448497"/>
            </a:xfrm>
            <a:prstGeom prst="rect">
              <a:avLst/>
            </a:prstGeom>
            <a:noFill/>
          </p:spPr>
          <p:txBody>
            <a:bodyPr wrap="square" rtlCol="0">
              <a:spAutoFit/>
            </a:bodyPr>
            <a:lstStyle/>
            <a:p>
              <a:pPr>
                <a:buNone/>
              </a:pPr>
              <a:r>
                <a:rPr lang="en-US" altLang="zh-CN" sz="1050" u="sng" dirty="0" smtClean="0">
                  <a:solidFill>
                    <a:srgbClr val="000000"/>
                  </a:solidFill>
                </a:rPr>
                <a:t>032038-AL/ 121341-AL 041213-AL/ 40-AL</a:t>
              </a:r>
            </a:p>
          </p:txBody>
        </p:sp>
        <p:sp>
          <p:nvSpPr>
            <p:cNvPr id="70" name="TextBox 69"/>
            <p:cNvSpPr txBox="1"/>
            <p:nvPr/>
          </p:nvSpPr>
          <p:spPr>
            <a:xfrm>
              <a:off x="4754769" y="2000839"/>
              <a:ext cx="1319199" cy="272302"/>
            </a:xfrm>
            <a:prstGeom prst="rect">
              <a:avLst/>
            </a:prstGeom>
            <a:noFill/>
          </p:spPr>
          <p:txBody>
            <a:bodyPr wrap="square" rtlCol="0">
              <a:spAutoFit/>
            </a:bodyPr>
            <a:lstStyle/>
            <a:p>
              <a:pPr>
                <a:buNone/>
              </a:pPr>
              <a:r>
                <a:rPr lang="en-US" altLang="zh-CN" sz="1050" u="sng" dirty="0" smtClean="0">
                  <a:solidFill>
                    <a:srgbClr val="E9001C"/>
                  </a:solidFill>
                </a:rPr>
                <a:t>E589/E593</a:t>
              </a:r>
              <a:endParaRPr lang="zh-CN" altLang="en-US" sz="1050" u="sng" dirty="0">
                <a:solidFill>
                  <a:srgbClr val="E9001C"/>
                </a:solidFill>
              </a:endParaRPr>
            </a:p>
          </p:txBody>
        </p:sp>
        <p:sp>
          <p:nvSpPr>
            <p:cNvPr id="72" name="TextBox 71"/>
            <p:cNvSpPr txBox="1"/>
            <p:nvPr/>
          </p:nvSpPr>
          <p:spPr>
            <a:xfrm>
              <a:off x="4954283" y="2628975"/>
              <a:ext cx="823683" cy="272302"/>
            </a:xfrm>
            <a:prstGeom prst="rect">
              <a:avLst/>
            </a:prstGeom>
            <a:noFill/>
          </p:spPr>
          <p:txBody>
            <a:bodyPr wrap="square" rtlCol="0">
              <a:spAutoFit/>
            </a:bodyPr>
            <a:lstStyle/>
            <a:p>
              <a:pPr>
                <a:buNone/>
              </a:pPr>
              <a:r>
                <a:rPr lang="en-US" altLang="zh-CN" sz="1050" u="sng" dirty="0" smtClean="0">
                  <a:solidFill>
                    <a:srgbClr val="E9001C"/>
                  </a:solidFill>
                </a:rPr>
                <a:t>4510L </a:t>
              </a:r>
              <a:endParaRPr lang="zh-CN" altLang="en-US" sz="1050" u="sng" dirty="0">
                <a:solidFill>
                  <a:srgbClr val="E9001C"/>
                </a:solidFill>
              </a:endParaRPr>
            </a:p>
          </p:txBody>
        </p:sp>
        <p:sp>
          <p:nvSpPr>
            <p:cNvPr id="73" name="TextBox 72"/>
            <p:cNvSpPr txBox="1"/>
            <p:nvPr/>
          </p:nvSpPr>
          <p:spPr>
            <a:xfrm>
              <a:off x="4778392" y="3200479"/>
              <a:ext cx="1319199" cy="272302"/>
            </a:xfrm>
            <a:prstGeom prst="rect">
              <a:avLst/>
            </a:prstGeom>
            <a:noFill/>
          </p:spPr>
          <p:txBody>
            <a:bodyPr wrap="square" rtlCol="0">
              <a:spAutoFit/>
            </a:bodyPr>
            <a:lstStyle/>
            <a:p>
              <a:pPr>
                <a:buNone/>
              </a:pPr>
              <a:r>
                <a:rPr lang="en-US" altLang="zh-CN" sz="1050" u="sng" dirty="0" smtClean="0">
                  <a:solidFill>
                    <a:srgbClr val="000000"/>
                  </a:solidFill>
                </a:rPr>
                <a:t>ZLR-2070S</a:t>
              </a:r>
              <a:endParaRPr lang="zh-CN" altLang="en-US" sz="1050" u="sng" dirty="0">
                <a:solidFill>
                  <a:srgbClr val="000000"/>
                </a:solidFill>
              </a:endParaRPr>
            </a:p>
          </p:txBody>
        </p:sp>
        <p:sp>
          <p:nvSpPr>
            <p:cNvPr id="74" name="TextBox 73"/>
            <p:cNvSpPr txBox="1"/>
            <p:nvPr/>
          </p:nvSpPr>
          <p:spPr>
            <a:xfrm>
              <a:off x="4778389" y="3738876"/>
              <a:ext cx="1111142" cy="448497"/>
            </a:xfrm>
            <a:prstGeom prst="rect">
              <a:avLst/>
            </a:prstGeom>
            <a:noFill/>
          </p:spPr>
          <p:txBody>
            <a:bodyPr wrap="square" rtlCol="0">
              <a:spAutoFit/>
            </a:bodyPr>
            <a:lstStyle/>
            <a:p>
              <a:pPr algn="ctr">
                <a:buNone/>
              </a:pPr>
              <a:r>
                <a:rPr lang="en-US" altLang="zh-CN" sz="1050" u="sng" dirty="0" smtClean="0">
                  <a:solidFill>
                    <a:srgbClr val="000000"/>
                  </a:solidFill>
                </a:rPr>
                <a:t>Mobile Hotspot</a:t>
              </a:r>
              <a:endParaRPr lang="zh-CN" altLang="en-US" sz="1050" u="sng" dirty="0">
                <a:solidFill>
                  <a:srgbClr val="000000"/>
                </a:solidFill>
              </a:endParaRPr>
            </a:p>
          </p:txBody>
        </p:sp>
        <p:sp>
          <p:nvSpPr>
            <p:cNvPr id="75" name="Rectangle 74"/>
            <p:cNvSpPr/>
            <p:nvPr/>
          </p:nvSpPr>
          <p:spPr>
            <a:xfrm>
              <a:off x="7702637" y="1869212"/>
              <a:ext cx="883838" cy="272302"/>
            </a:xfrm>
            <a:prstGeom prst="rect">
              <a:avLst/>
            </a:prstGeom>
          </p:spPr>
          <p:txBody>
            <a:bodyPr wrap="none">
              <a:spAutoFit/>
            </a:bodyPr>
            <a:lstStyle/>
            <a:p>
              <a:pPr>
                <a:buNone/>
              </a:pPr>
              <a:r>
                <a:rPr lang="en-US" altLang="zh-CN" sz="1050" u="sng" dirty="0" smtClean="0">
                  <a:solidFill>
                    <a:srgbClr val="E9001C"/>
                  </a:solidFill>
                </a:rPr>
                <a:t>EM920</a:t>
              </a:r>
              <a:endParaRPr lang="zh-CN" altLang="en-US" sz="1050" u="sng" dirty="0">
                <a:solidFill>
                  <a:srgbClr val="E9001C"/>
                </a:solidFill>
              </a:endParaRPr>
            </a:p>
          </p:txBody>
        </p:sp>
        <p:sp>
          <p:nvSpPr>
            <p:cNvPr id="76" name="Rectangle 75"/>
            <p:cNvSpPr/>
            <p:nvPr/>
          </p:nvSpPr>
          <p:spPr>
            <a:xfrm>
              <a:off x="7680672" y="2196944"/>
              <a:ext cx="1025090" cy="600666"/>
            </a:xfrm>
            <a:prstGeom prst="rect">
              <a:avLst/>
            </a:prstGeom>
          </p:spPr>
          <p:txBody>
            <a:bodyPr wrap="none">
              <a:spAutoFit/>
            </a:bodyPr>
            <a:lstStyle/>
            <a:p>
              <a:pPr>
                <a:buNone/>
              </a:pPr>
              <a:r>
                <a:rPr lang="en-US" altLang="zh-CN" sz="1050" u="sng" dirty="0" smtClean="0">
                  <a:solidFill>
                    <a:srgbClr val="E9001C"/>
                  </a:solidFill>
                </a:rPr>
                <a:t>MC7750/</a:t>
              </a:r>
            </a:p>
            <a:p>
              <a:pPr>
                <a:buNone/>
              </a:pPr>
              <a:r>
                <a:rPr lang="en-US" altLang="zh-CN" sz="1050" u="sng" dirty="0" smtClean="0">
                  <a:solidFill>
                    <a:srgbClr val="E9001C"/>
                  </a:solidFill>
                </a:rPr>
                <a:t>MC7700</a:t>
              </a:r>
            </a:p>
            <a:p>
              <a:pPr>
                <a:buNone/>
              </a:pPr>
              <a:r>
                <a:rPr lang="en-US" altLang="zh-CN" sz="1050" u="sng" dirty="0" smtClean="0">
                  <a:solidFill>
                    <a:srgbClr val="E9001C"/>
                  </a:solidFill>
                </a:rPr>
                <a:t>MC7710</a:t>
              </a:r>
              <a:endParaRPr lang="zh-CN" altLang="en-US" sz="1050" u="sng" dirty="0">
                <a:solidFill>
                  <a:srgbClr val="E9001C"/>
                </a:solidFill>
              </a:endParaRPr>
            </a:p>
          </p:txBody>
        </p:sp>
        <p:sp>
          <p:nvSpPr>
            <p:cNvPr id="77" name="Rectangle 76"/>
            <p:cNvSpPr/>
            <p:nvPr/>
          </p:nvSpPr>
          <p:spPr>
            <a:xfrm>
              <a:off x="7794911" y="2920849"/>
              <a:ext cx="731375" cy="272302"/>
            </a:xfrm>
            <a:prstGeom prst="rect">
              <a:avLst/>
            </a:prstGeom>
          </p:spPr>
          <p:txBody>
            <a:bodyPr wrap="none">
              <a:spAutoFit/>
            </a:bodyPr>
            <a:lstStyle/>
            <a:p>
              <a:pPr>
                <a:buNone/>
              </a:pPr>
              <a:r>
                <a:rPr lang="en-US" altLang="zh-CN" sz="1050" u="sng" dirty="0" smtClean="0">
                  <a:solidFill>
                    <a:srgbClr val="000000"/>
                  </a:solidFill>
                </a:rPr>
                <a:t>N150</a:t>
              </a:r>
              <a:endParaRPr lang="zh-CN" altLang="en-US" sz="1050" u="sng" dirty="0">
                <a:solidFill>
                  <a:srgbClr val="000000"/>
                </a:solidFill>
              </a:endParaRPr>
            </a:p>
          </p:txBody>
        </p:sp>
        <p:sp>
          <p:nvSpPr>
            <p:cNvPr id="78" name="Rectangle 77"/>
            <p:cNvSpPr/>
            <p:nvPr/>
          </p:nvSpPr>
          <p:spPr>
            <a:xfrm>
              <a:off x="7800783" y="3352050"/>
              <a:ext cx="708954" cy="272302"/>
            </a:xfrm>
            <a:prstGeom prst="rect">
              <a:avLst/>
            </a:prstGeom>
          </p:spPr>
          <p:txBody>
            <a:bodyPr wrap="none">
              <a:spAutoFit/>
            </a:bodyPr>
            <a:lstStyle/>
            <a:p>
              <a:pPr>
                <a:buNone/>
              </a:pPr>
              <a:r>
                <a:rPr lang="en-US" altLang="zh-CN" sz="1050" u="sng" dirty="0" smtClean="0">
                  <a:solidFill>
                    <a:srgbClr val="000000"/>
                  </a:solidFill>
                </a:rPr>
                <a:t>T130</a:t>
              </a:r>
              <a:endParaRPr lang="zh-CN" altLang="en-US" sz="1050" u="sng" dirty="0">
                <a:solidFill>
                  <a:srgbClr val="000000"/>
                </a:solidFill>
              </a:endParaRPr>
            </a:p>
          </p:txBody>
        </p:sp>
        <p:sp>
          <p:nvSpPr>
            <p:cNvPr id="79" name="Rectangle 78"/>
            <p:cNvSpPr/>
            <p:nvPr/>
          </p:nvSpPr>
          <p:spPr>
            <a:xfrm>
              <a:off x="10628456" y="3843351"/>
              <a:ext cx="1365889" cy="272302"/>
            </a:xfrm>
            <a:prstGeom prst="rect">
              <a:avLst/>
            </a:prstGeom>
          </p:spPr>
          <p:txBody>
            <a:bodyPr wrap="none">
              <a:spAutoFit/>
            </a:bodyPr>
            <a:lstStyle/>
            <a:p>
              <a:pPr>
                <a:buNone/>
              </a:pPr>
              <a:r>
                <a:rPr lang="en-US" altLang="zh-CN" sz="1050" u="sng" dirty="0" smtClean="0">
                  <a:solidFill>
                    <a:srgbClr val="E9001C"/>
                  </a:solidFill>
                </a:rPr>
                <a:t>Thunderbolt </a:t>
              </a:r>
              <a:endParaRPr lang="zh-CN" altLang="en-US" sz="1050" u="sng" dirty="0">
                <a:solidFill>
                  <a:srgbClr val="E9001C"/>
                </a:solidFill>
              </a:endParaRPr>
            </a:p>
          </p:txBody>
        </p:sp>
        <p:sp>
          <p:nvSpPr>
            <p:cNvPr id="80" name="Rectangle 79"/>
            <p:cNvSpPr/>
            <p:nvPr/>
          </p:nvSpPr>
          <p:spPr>
            <a:xfrm>
              <a:off x="10338101" y="3352050"/>
              <a:ext cx="1841216" cy="272302"/>
            </a:xfrm>
            <a:prstGeom prst="rect">
              <a:avLst/>
            </a:prstGeom>
          </p:spPr>
          <p:txBody>
            <a:bodyPr wrap="none">
              <a:spAutoFit/>
            </a:bodyPr>
            <a:lstStyle/>
            <a:p>
              <a:pPr>
                <a:buNone/>
              </a:pPr>
              <a:r>
                <a:rPr lang="en-US" altLang="zh-CN" sz="1050" u="sng" dirty="0" smtClean="0">
                  <a:solidFill>
                    <a:srgbClr val="E9001C"/>
                  </a:solidFill>
                </a:rPr>
                <a:t>VS910 Resolution</a:t>
              </a:r>
              <a:endParaRPr lang="zh-CN" altLang="en-US" sz="1050" u="sng" dirty="0">
                <a:solidFill>
                  <a:srgbClr val="E9001C"/>
                </a:solidFill>
              </a:endParaRPr>
            </a:p>
          </p:txBody>
        </p:sp>
        <p:sp>
          <p:nvSpPr>
            <p:cNvPr id="81" name="Rectangle 80"/>
            <p:cNvSpPr/>
            <p:nvPr/>
          </p:nvSpPr>
          <p:spPr>
            <a:xfrm>
              <a:off x="10388005" y="2628975"/>
              <a:ext cx="1648395" cy="384426"/>
            </a:xfrm>
            <a:prstGeom prst="rect">
              <a:avLst/>
            </a:prstGeom>
          </p:spPr>
          <p:txBody>
            <a:bodyPr wrap="none">
              <a:spAutoFit/>
            </a:bodyPr>
            <a:lstStyle/>
            <a:p>
              <a:pPr algn="ctr">
                <a:buNone/>
              </a:pPr>
              <a:r>
                <a:rPr lang="en-US" altLang="zh-CN" sz="900" u="sng" dirty="0" smtClean="0">
                  <a:solidFill>
                    <a:srgbClr val="E9001C"/>
                  </a:solidFill>
                </a:rPr>
                <a:t>Droid Bionic XT865</a:t>
              </a:r>
            </a:p>
            <a:p>
              <a:pPr algn="ctr">
                <a:buNone/>
              </a:pPr>
              <a:r>
                <a:rPr lang="en-US" altLang="zh-CN" sz="900" u="sng" dirty="0" err="1" smtClean="0">
                  <a:solidFill>
                    <a:srgbClr val="E9001C"/>
                  </a:solidFill>
                </a:rPr>
                <a:t>Xoom</a:t>
              </a:r>
              <a:endParaRPr lang="zh-CN" altLang="en-US" sz="900" u="sng" dirty="0">
                <a:solidFill>
                  <a:srgbClr val="E9001C"/>
                </a:solidFill>
              </a:endParaRPr>
            </a:p>
          </p:txBody>
        </p:sp>
        <p:sp>
          <p:nvSpPr>
            <p:cNvPr id="82" name="Rectangle 81"/>
            <p:cNvSpPr/>
            <p:nvPr/>
          </p:nvSpPr>
          <p:spPr>
            <a:xfrm>
              <a:off x="10582861" y="1914528"/>
              <a:ext cx="1267237" cy="448497"/>
            </a:xfrm>
            <a:prstGeom prst="rect">
              <a:avLst/>
            </a:prstGeom>
          </p:spPr>
          <p:txBody>
            <a:bodyPr wrap="none">
              <a:spAutoFit/>
            </a:bodyPr>
            <a:lstStyle/>
            <a:p>
              <a:pPr>
                <a:buNone/>
              </a:pPr>
              <a:r>
                <a:rPr lang="en-US" altLang="zh-CN" sz="1050" u="sng" dirty="0" smtClean="0">
                  <a:solidFill>
                    <a:srgbClr val="E9001C"/>
                  </a:solidFill>
                </a:rPr>
                <a:t>SCH-r900</a:t>
              </a:r>
            </a:p>
            <a:p>
              <a:pPr>
                <a:buNone/>
              </a:pPr>
              <a:r>
                <a:rPr lang="en-US" altLang="zh-CN" sz="1050" u="sng" dirty="0" smtClean="0">
                  <a:solidFill>
                    <a:srgbClr val="E9001C"/>
                  </a:solidFill>
                </a:rPr>
                <a:t>Galaxy Tab</a:t>
              </a:r>
              <a:endParaRPr lang="zh-CN" altLang="en-US" sz="1050" u="sng" dirty="0">
                <a:solidFill>
                  <a:srgbClr val="E9001C"/>
                </a:solidFill>
              </a:endParaRPr>
            </a:p>
          </p:txBody>
        </p:sp>
        <p:pic>
          <p:nvPicPr>
            <p:cNvPr id="7170" name="Picture 2" descr="Compaq.com">
              <a:hlinkClick r:id="rId30"/>
            </p:cNvPr>
            <p:cNvPicPr>
              <a:picLocks noChangeAspect="1" noChangeArrowheads="1"/>
            </p:cNvPicPr>
            <p:nvPr/>
          </p:nvPicPr>
          <p:blipFill>
            <a:blip r:embed="rId31" cstate="email"/>
            <a:srcRect/>
            <a:stretch>
              <a:fillRect/>
            </a:stretch>
          </p:blipFill>
          <p:spPr bwMode="auto">
            <a:xfrm>
              <a:off x="6449374" y="4084967"/>
              <a:ext cx="967412" cy="114907"/>
            </a:xfrm>
            <a:prstGeom prst="rect">
              <a:avLst/>
            </a:prstGeom>
            <a:noFill/>
          </p:spPr>
        </p:pic>
        <p:sp>
          <p:nvSpPr>
            <p:cNvPr id="85" name="Rectangle 84"/>
            <p:cNvSpPr/>
            <p:nvPr/>
          </p:nvSpPr>
          <p:spPr>
            <a:xfrm>
              <a:off x="7425941" y="3986230"/>
              <a:ext cx="1872605" cy="272302"/>
            </a:xfrm>
            <a:prstGeom prst="rect">
              <a:avLst/>
            </a:prstGeom>
          </p:spPr>
          <p:txBody>
            <a:bodyPr wrap="none">
              <a:spAutoFit/>
            </a:bodyPr>
            <a:lstStyle/>
            <a:p>
              <a:pPr>
                <a:buNone/>
              </a:pPr>
              <a:r>
                <a:rPr lang="en-US" altLang="zh-CN" sz="1050" u="sng" dirty="0" smtClean="0">
                  <a:solidFill>
                    <a:srgbClr val="000000"/>
                  </a:solidFill>
                </a:rPr>
                <a:t>Mini CQ10-688NR</a:t>
              </a:r>
              <a:endParaRPr lang="zh-CN" altLang="en-US" sz="1050" u="sng" dirty="0">
                <a:solidFill>
                  <a:srgbClr val="000000"/>
                </a:solidFill>
              </a:endParaRPr>
            </a:p>
          </p:txBody>
        </p:sp>
        <p:pic>
          <p:nvPicPr>
            <p:cNvPr id="7173" name="Picture 5"/>
            <p:cNvPicPr>
              <a:picLocks noChangeAspect="1" noChangeArrowheads="1"/>
            </p:cNvPicPr>
            <p:nvPr/>
          </p:nvPicPr>
          <p:blipFill>
            <a:blip r:embed="rId32" cstate="email"/>
            <a:srcRect/>
            <a:stretch>
              <a:fillRect/>
            </a:stretch>
          </p:blipFill>
          <p:spPr bwMode="auto">
            <a:xfrm>
              <a:off x="6679662" y="3700477"/>
              <a:ext cx="527673" cy="266699"/>
            </a:xfrm>
            <a:prstGeom prst="rect">
              <a:avLst/>
            </a:prstGeom>
            <a:noFill/>
            <a:ln w="9525">
              <a:noFill/>
              <a:miter lim="800000"/>
              <a:headEnd/>
              <a:tailEnd/>
            </a:ln>
            <a:effectLst/>
          </p:spPr>
        </p:pic>
        <p:sp>
          <p:nvSpPr>
            <p:cNvPr id="91" name="Rectangle 90"/>
            <p:cNvSpPr/>
            <p:nvPr/>
          </p:nvSpPr>
          <p:spPr>
            <a:xfrm>
              <a:off x="7240893" y="3673178"/>
              <a:ext cx="2069910" cy="272302"/>
            </a:xfrm>
            <a:prstGeom prst="rect">
              <a:avLst/>
            </a:prstGeom>
          </p:spPr>
          <p:txBody>
            <a:bodyPr wrap="none">
              <a:spAutoFit/>
            </a:bodyPr>
            <a:lstStyle/>
            <a:p>
              <a:pPr>
                <a:buNone/>
              </a:pPr>
              <a:r>
                <a:rPr lang="en-US" altLang="zh-CN" sz="1050" u="sng" dirty="0" smtClean="0">
                  <a:solidFill>
                    <a:srgbClr val="000000"/>
                  </a:solidFill>
                </a:rPr>
                <a:t>Pavilion dm1-3010nr</a:t>
              </a:r>
              <a:endParaRPr lang="zh-CN" altLang="en-US" sz="1050" u="sng" dirty="0">
                <a:solidFill>
                  <a:srgbClr val="000000"/>
                </a:solidFill>
              </a:endParaRPr>
            </a:p>
          </p:txBody>
        </p:sp>
      </p:grpSp>
      <p:pic>
        <p:nvPicPr>
          <p:cNvPr id="86" name="Picture 4"/>
          <p:cNvPicPr>
            <a:picLocks noChangeAspect="1" noChangeArrowheads="1"/>
          </p:cNvPicPr>
          <p:nvPr/>
        </p:nvPicPr>
        <p:blipFill>
          <a:blip r:embed="rId33" cstate="email"/>
          <a:srcRect/>
          <a:stretch>
            <a:fillRect/>
          </a:stretch>
        </p:blipFill>
        <p:spPr bwMode="auto">
          <a:xfrm>
            <a:off x="4890040" y="4611707"/>
            <a:ext cx="649911" cy="266509"/>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bwMode="auto">
          <a:xfrm>
            <a:off x="474661" y="5334907"/>
            <a:ext cx="8248554" cy="1012873"/>
          </a:xfrm>
          <a:prstGeom prst="rightArrow">
            <a:avLst>
              <a:gd name="adj1" fmla="val 50000"/>
              <a:gd name="adj2" fmla="val 100654"/>
            </a:avLst>
          </a:prstGeom>
          <a:solidFill>
            <a:schemeClr val="accent2">
              <a:lumMod val="75000"/>
            </a:schemeClr>
          </a:solidFill>
          <a:ln>
            <a:noFill/>
          </a:ln>
          <a:effectLst>
            <a:innerShdw blurRad="63500" dist="50800" dir="5400000">
              <a:prstClr val="black">
                <a:alpha val="50000"/>
              </a:prstClr>
            </a:innerShdw>
          </a:effectLst>
          <a:scene3d>
            <a:camera prst="perspectiveRelaxed"/>
            <a:lightRig rig="threePt" dir="t"/>
          </a:scene3d>
          <a:sp3d>
            <a:bevelT/>
          </a:sp3d>
          <a:extLst>
            <a:ext uri="{909E8E84-426E-40DD-AFC4-6F175D3DCCD1}"/>
            <a:ext uri="{91240B29-F687-4F45-9708-019B960494DF}"/>
            <a:ext uri="{AF507438-7753-43E0-B8FC-AC1667EBCBE1}"/>
          </a:extLst>
        </p:spPr>
        <p:txBody>
          <a:bodyPr/>
          <a:lstStyle/>
          <a:p>
            <a:pPr>
              <a:buClr>
                <a:srgbClr val="CC9900"/>
              </a:buClr>
              <a:tabLst>
                <a:tab pos="9607550" algn="r"/>
              </a:tabLst>
              <a:defRPr/>
            </a:pPr>
            <a:r>
              <a:rPr lang="en-US" dirty="0">
                <a:latin typeface="Arial" charset="0"/>
              </a:rPr>
              <a:t>Talking while Moving	Viewing while Sitting</a:t>
            </a:r>
          </a:p>
        </p:txBody>
      </p:sp>
      <p:sp>
        <p:nvSpPr>
          <p:cNvPr id="32" name="Freeform 31"/>
          <p:cNvSpPr/>
          <p:nvPr/>
        </p:nvSpPr>
        <p:spPr bwMode="auto">
          <a:xfrm>
            <a:off x="696335" y="855865"/>
            <a:ext cx="7319247" cy="1721125"/>
          </a:xfrm>
          <a:custGeom>
            <a:avLst/>
            <a:gdLst>
              <a:gd name="connsiteX0" fmla="*/ 0 w 9833113"/>
              <a:gd name="connsiteY0" fmla="*/ 2557670 h 2557670"/>
              <a:gd name="connsiteX1" fmla="*/ 2637183 w 9833113"/>
              <a:gd name="connsiteY1" fmla="*/ 2319131 h 2557670"/>
              <a:gd name="connsiteX2" fmla="*/ 5777948 w 9833113"/>
              <a:gd name="connsiteY2" fmla="*/ 1696278 h 2557670"/>
              <a:gd name="connsiteX3" fmla="*/ 9833113 w 9833113"/>
              <a:gd name="connsiteY3" fmla="*/ 0 h 2557670"/>
              <a:gd name="connsiteX4" fmla="*/ 9833113 w 9833113"/>
              <a:gd name="connsiteY4" fmla="*/ 0 h 25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113" h="2557670">
                <a:moveTo>
                  <a:pt x="0" y="2557670"/>
                </a:moveTo>
                <a:cubicBezTo>
                  <a:pt x="837096" y="2510183"/>
                  <a:pt x="1674192" y="2462696"/>
                  <a:pt x="2637183" y="2319131"/>
                </a:cubicBezTo>
                <a:cubicBezTo>
                  <a:pt x="3600174" y="2175566"/>
                  <a:pt x="4578626" y="2082800"/>
                  <a:pt x="5777948" y="1696278"/>
                </a:cubicBezTo>
                <a:cubicBezTo>
                  <a:pt x="6977270" y="1309756"/>
                  <a:pt x="9833113" y="0"/>
                  <a:pt x="9833113" y="0"/>
                </a:cubicBezTo>
                <a:lnTo>
                  <a:pt x="9833113" y="0"/>
                </a:lnTo>
              </a:path>
            </a:pathLst>
          </a:custGeom>
          <a:noFill/>
          <a:ln w="38100">
            <a:solidFill>
              <a:schemeClr val="accent2">
                <a:lumMod val="75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en-US">
              <a:latin typeface="Arial" charset="0"/>
            </a:endParaRPr>
          </a:p>
        </p:txBody>
      </p:sp>
      <p:pic>
        <p:nvPicPr>
          <p:cNvPr id="46084" name="Picture 2" descr="F:\SLIDES WRITING\ICONs\Huawei U8100.jpg"/>
          <p:cNvPicPr>
            <a:picLocks noChangeAspect="1" noChangeArrowheads="1"/>
          </p:cNvPicPr>
          <p:nvPr/>
        </p:nvPicPr>
        <p:blipFill>
          <a:blip r:embed="rId3" cstate="print">
            <a:clrChange>
              <a:clrFrom>
                <a:srgbClr val="FFFFFF"/>
              </a:clrFrom>
              <a:clrTo>
                <a:srgbClr val="FFFFFF">
                  <a:alpha val="0"/>
                </a:srgbClr>
              </a:clrTo>
            </a:clrChange>
          </a:blip>
          <a:srcRect l="28885" t="3983" r="30005"/>
          <a:stretch>
            <a:fillRect/>
          </a:stretch>
        </p:blipFill>
        <p:spPr bwMode="auto">
          <a:xfrm>
            <a:off x="3307886" y="1273198"/>
            <a:ext cx="673718" cy="1469204"/>
          </a:xfrm>
          <a:prstGeom prst="rect">
            <a:avLst/>
          </a:prstGeom>
          <a:noFill/>
          <a:ln w="9525">
            <a:noFill/>
            <a:miter lim="800000"/>
            <a:headEnd/>
            <a:tailEnd/>
          </a:ln>
        </p:spPr>
      </p:pic>
      <p:sp>
        <p:nvSpPr>
          <p:cNvPr id="33" name="Freeform 32"/>
          <p:cNvSpPr/>
          <p:nvPr/>
        </p:nvSpPr>
        <p:spPr bwMode="auto">
          <a:xfrm flipV="1">
            <a:off x="682051" y="2613501"/>
            <a:ext cx="7337102" cy="1583599"/>
          </a:xfrm>
          <a:custGeom>
            <a:avLst/>
            <a:gdLst>
              <a:gd name="connsiteX0" fmla="*/ 0 w 9833113"/>
              <a:gd name="connsiteY0" fmla="*/ 2557670 h 2557670"/>
              <a:gd name="connsiteX1" fmla="*/ 2637183 w 9833113"/>
              <a:gd name="connsiteY1" fmla="*/ 2319131 h 2557670"/>
              <a:gd name="connsiteX2" fmla="*/ 5777948 w 9833113"/>
              <a:gd name="connsiteY2" fmla="*/ 1696278 h 2557670"/>
              <a:gd name="connsiteX3" fmla="*/ 9833113 w 9833113"/>
              <a:gd name="connsiteY3" fmla="*/ 0 h 2557670"/>
              <a:gd name="connsiteX4" fmla="*/ 9833113 w 9833113"/>
              <a:gd name="connsiteY4" fmla="*/ 0 h 25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113" h="2557670">
                <a:moveTo>
                  <a:pt x="0" y="2557670"/>
                </a:moveTo>
                <a:cubicBezTo>
                  <a:pt x="837096" y="2510183"/>
                  <a:pt x="1674192" y="2462696"/>
                  <a:pt x="2637183" y="2319131"/>
                </a:cubicBezTo>
                <a:cubicBezTo>
                  <a:pt x="3600174" y="2175566"/>
                  <a:pt x="4578626" y="2082800"/>
                  <a:pt x="5777948" y="1696278"/>
                </a:cubicBezTo>
                <a:cubicBezTo>
                  <a:pt x="6977270" y="1309756"/>
                  <a:pt x="9833113" y="0"/>
                  <a:pt x="9833113" y="0"/>
                </a:cubicBezTo>
                <a:lnTo>
                  <a:pt x="9833113" y="0"/>
                </a:lnTo>
              </a:path>
            </a:pathLst>
          </a:custGeom>
          <a:noFill/>
          <a:ln w="38100">
            <a:solidFill>
              <a:schemeClr val="accent2">
                <a:lumMod val="75000"/>
              </a:schemeClr>
            </a:solidFill>
          </a:ln>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en-US">
              <a:latin typeface="Arial" charset="0"/>
            </a:endParaRPr>
          </a:p>
        </p:txBody>
      </p:sp>
      <p:sp>
        <p:nvSpPr>
          <p:cNvPr id="46086" name="Title 1"/>
          <p:cNvSpPr>
            <a:spLocks noGrp="1"/>
          </p:cNvSpPr>
          <p:nvPr>
            <p:ph type="title"/>
          </p:nvPr>
        </p:nvSpPr>
        <p:spPr>
          <a:xfrm>
            <a:off x="609600" y="44208"/>
            <a:ext cx="7879710" cy="1143000"/>
          </a:xfrm>
        </p:spPr>
        <p:txBody>
          <a:bodyPr>
            <a:normAutofit fontScale="90000"/>
          </a:bodyPr>
          <a:lstStyle/>
          <a:p>
            <a:pPr eaLnBrk="1" hangingPunct="1"/>
            <a:r>
              <a:rPr lang="en-US" altLang="zh-CN" dirty="0" smtClean="0"/>
              <a:t>Terminals Continue to Shape Behaviors</a:t>
            </a:r>
            <a:endParaRPr lang="en-US" altLang="zh-CN" dirty="0" smtClean="0">
              <a:cs typeface="Arial" pitchFamily="34" charset="0"/>
            </a:endParaRPr>
          </a:p>
        </p:txBody>
      </p:sp>
      <p:pic>
        <p:nvPicPr>
          <p:cNvPr id="46087" name="Picture 3" descr="F:\SLIDES WRITING\ICONs\HD video.png"/>
          <p:cNvPicPr>
            <a:picLocks noChangeAspect="1" noChangeArrowheads="1"/>
          </p:cNvPicPr>
          <p:nvPr/>
        </p:nvPicPr>
        <p:blipFill>
          <a:blip r:embed="rId4" cstate="print"/>
          <a:srcRect/>
          <a:stretch>
            <a:fillRect/>
          </a:stretch>
        </p:blipFill>
        <p:spPr bwMode="auto">
          <a:xfrm>
            <a:off x="2757960" y="1830480"/>
            <a:ext cx="1589070" cy="1819973"/>
          </a:xfrm>
          <a:prstGeom prst="rect">
            <a:avLst/>
          </a:prstGeom>
          <a:noFill/>
          <a:ln w="9525">
            <a:noFill/>
            <a:miter lim="800000"/>
            <a:headEnd/>
            <a:tailEnd/>
          </a:ln>
        </p:spPr>
      </p:pic>
      <p:pic>
        <p:nvPicPr>
          <p:cNvPr id="46088" name="Picture 4" descr="F:\SLIDES WRITING\ICONs\htc-evo-4g-android-phone-208.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78074" y="2049220"/>
            <a:ext cx="872501" cy="1512331"/>
          </a:xfrm>
          <a:prstGeom prst="rect">
            <a:avLst/>
          </a:prstGeom>
          <a:noFill/>
          <a:ln w="9525">
            <a:noFill/>
            <a:miter lim="800000"/>
            <a:headEnd/>
            <a:tailEnd/>
          </a:ln>
        </p:spPr>
      </p:pic>
      <p:grpSp>
        <p:nvGrpSpPr>
          <p:cNvPr id="2" name="组合 17"/>
          <p:cNvGrpSpPr>
            <a:grpSpLocks/>
          </p:cNvGrpSpPr>
          <p:nvPr/>
        </p:nvGrpSpPr>
        <p:grpSpPr bwMode="auto">
          <a:xfrm>
            <a:off x="5703990" y="1275935"/>
            <a:ext cx="2582984" cy="2652330"/>
            <a:chOff x="7522187" y="1815495"/>
            <a:chExt cx="4189730" cy="3220144"/>
          </a:xfrm>
        </p:grpSpPr>
        <p:pic>
          <p:nvPicPr>
            <p:cNvPr id="2050" name="Picture 2"/>
            <p:cNvPicPr>
              <a:picLocks noChangeAspect="1" noChangeArrowheads="1"/>
            </p:cNvPicPr>
            <p:nvPr/>
          </p:nvPicPr>
          <p:blipFill>
            <a:blip r:embed="rId6" cstate="print"/>
            <a:srcRect/>
            <a:stretch>
              <a:fillRect/>
            </a:stretch>
          </p:blipFill>
          <p:spPr bwMode="auto">
            <a:xfrm>
              <a:off x="9498517" y="1815495"/>
              <a:ext cx="2134280" cy="1439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7" cstate="print"/>
            <a:srcRect/>
            <a:stretch>
              <a:fillRect/>
            </a:stretch>
          </p:blipFill>
          <p:spPr bwMode="auto">
            <a:xfrm>
              <a:off x="7522187" y="2132558"/>
              <a:ext cx="3180155" cy="2523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p:cNvPicPr>
              <a:picLocks noChangeAspect="1" noChangeArrowheads="1"/>
            </p:cNvPicPr>
            <p:nvPr/>
          </p:nvPicPr>
          <p:blipFill>
            <a:blip r:embed="rId8" cstate="print"/>
            <a:srcRect l="32795"/>
            <a:stretch>
              <a:fillRect/>
            </a:stretch>
          </p:blipFill>
          <p:spPr bwMode="auto">
            <a:xfrm>
              <a:off x="8999081" y="3490175"/>
              <a:ext cx="2712836" cy="1545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46090" name="TextBox 29"/>
          <p:cNvSpPr txBox="1">
            <a:spLocks noChangeArrowheads="1"/>
          </p:cNvSpPr>
          <p:nvPr/>
        </p:nvSpPr>
        <p:spPr bwMode="auto">
          <a:xfrm>
            <a:off x="504170" y="4158695"/>
            <a:ext cx="1243738" cy="646331"/>
          </a:xfrm>
          <a:prstGeom prst="rect">
            <a:avLst/>
          </a:prstGeom>
          <a:noFill/>
          <a:ln w="9525">
            <a:noFill/>
            <a:miter lim="800000"/>
            <a:headEnd/>
            <a:tailEnd/>
          </a:ln>
        </p:spPr>
        <p:txBody>
          <a:bodyPr wrap="none">
            <a:spAutoFit/>
          </a:bodyPr>
          <a:lstStyle/>
          <a:p>
            <a:pPr algn="ctr">
              <a:buClr>
                <a:srgbClr val="CC9900"/>
              </a:buClr>
              <a:buFont typeface="Wingdings" pitchFamily="2" charset="2"/>
              <a:buNone/>
            </a:pPr>
            <a:r>
              <a:rPr lang="en-US" altLang="zh-CN" sz="2000"/>
              <a:t>2000</a:t>
            </a:r>
          </a:p>
          <a:p>
            <a:pPr algn="ctr">
              <a:buClr>
                <a:srgbClr val="CC9900"/>
              </a:buClr>
            </a:pPr>
            <a:r>
              <a:rPr lang="en-US" altLang="zh-CN" sz="1600" b="0"/>
              <a:t>0.02x traffic</a:t>
            </a:r>
          </a:p>
        </p:txBody>
      </p:sp>
      <p:sp>
        <p:nvSpPr>
          <p:cNvPr id="46091" name="TextBox 30"/>
          <p:cNvSpPr txBox="1">
            <a:spLocks noChangeArrowheads="1"/>
          </p:cNvSpPr>
          <p:nvPr/>
        </p:nvSpPr>
        <p:spPr bwMode="auto">
          <a:xfrm>
            <a:off x="2148832" y="4169807"/>
            <a:ext cx="2743060" cy="892552"/>
          </a:xfrm>
          <a:prstGeom prst="rect">
            <a:avLst/>
          </a:prstGeom>
          <a:noFill/>
          <a:ln w="9525">
            <a:noFill/>
            <a:miter lim="800000"/>
            <a:headEnd/>
            <a:tailEnd/>
          </a:ln>
        </p:spPr>
        <p:txBody>
          <a:bodyPr wrap="none">
            <a:spAutoFit/>
          </a:bodyPr>
          <a:lstStyle/>
          <a:p>
            <a:pPr algn="ctr">
              <a:buClr>
                <a:srgbClr val="CC9900"/>
              </a:buClr>
              <a:buFont typeface="Wingdings" pitchFamily="2" charset="2"/>
              <a:buNone/>
            </a:pPr>
            <a:r>
              <a:rPr lang="en-US" altLang="zh-CN" sz="2000" dirty="0"/>
              <a:t>2010</a:t>
            </a:r>
          </a:p>
          <a:p>
            <a:pPr algn="ctr">
              <a:buClr>
                <a:srgbClr val="CC9900"/>
              </a:buClr>
              <a:buFont typeface="Wingdings" pitchFamily="2" charset="2"/>
              <a:buNone/>
            </a:pPr>
            <a:r>
              <a:rPr lang="en-US" altLang="zh-CN" sz="1600" b="0" dirty="0"/>
              <a:t>1x </a:t>
            </a:r>
            <a:r>
              <a:rPr lang="en-US" altLang="zh-CN" sz="1600" b="0" dirty="0" smtClean="0"/>
              <a:t>traffic</a:t>
            </a:r>
          </a:p>
          <a:p>
            <a:pPr algn="ctr">
              <a:buClr>
                <a:srgbClr val="CC9900"/>
              </a:buClr>
              <a:buFont typeface="Wingdings" pitchFamily="2" charset="2"/>
              <a:buNone/>
            </a:pPr>
            <a:r>
              <a:rPr lang="en-US" altLang="zh-CN" sz="1600" dirty="0" smtClean="0"/>
              <a:t>~500 millions Smart Phones</a:t>
            </a:r>
            <a:endParaRPr lang="en-US" altLang="zh-CN" sz="1600" b="0" dirty="0"/>
          </a:p>
        </p:txBody>
      </p:sp>
      <p:sp>
        <p:nvSpPr>
          <p:cNvPr id="46092" name="TextBox 33"/>
          <p:cNvSpPr txBox="1">
            <a:spLocks noChangeArrowheads="1"/>
          </p:cNvSpPr>
          <p:nvPr/>
        </p:nvSpPr>
        <p:spPr bwMode="auto">
          <a:xfrm>
            <a:off x="5263290" y="4180920"/>
            <a:ext cx="3139144" cy="1446550"/>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dirty="0"/>
              <a:t>2020</a:t>
            </a:r>
          </a:p>
          <a:p>
            <a:pPr algn="ctr">
              <a:buClr>
                <a:srgbClr val="CC9900"/>
              </a:buClr>
              <a:buFont typeface="Wingdings" pitchFamily="2" charset="2"/>
              <a:buNone/>
            </a:pPr>
            <a:r>
              <a:rPr lang="en-US" altLang="zh-CN" sz="1400" b="0" dirty="0"/>
              <a:t>~ 1000x </a:t>
            </a:r>
            <a:r>
              <a:rPr lang="en-US" altLang="zh-CN" sz="1400" b="0" dirty="0" smtClean="0"/>
              <a:t>traffic</a:t>
            </a:r>
          </a:p>
          <a:p>
            <a:pPr algn="ctr">
              <a:buClr>
                <a:srgbClr val="CC9900"/>
              </a:buClr>
              <a:buFont typeface="Wingdings" pitchFamily="2" charset="2"/>
              <a:buNone/>
            </a:pPr>
            <a:r>
              <a:rPr lang="en-US" altLang="zh-CN" sz="1400" dirty="0" smtClean="0"/>
              <a:t>4 billions new Smart Phones</a:t>
            </a:r>
          </a:p>
          <a:p>
            <a:pPr algn="ctr">
              <a:buClr>
                <a:srgbClr val="CC9900"/>
              </a:buClr>
              <a:buFont typeface="Wingdings" pitchFamily="2" charset="2"/>
              <a:buNone/>
            </a:pPr>
            <a:r>
              <a:rPr lang="en-US" altLang="zh-CN" sz="1400" b="0" dirty="0" smtClean="0"/>
              <a:t>10 billions new Smart Devices</a:t>
            </a:r>
          </a:p>
          <a:p>
            <a:pPr algn="ctr">
              <a:buClr>
                <a:srgbClr val="CC9900"/>
              </a:buClr>
              <a:buFont typeface="Wingdings" pitchFamily="2" charset="2"/>
              <a:buNone/>
            </a:pPr>
            <a:r>
              <a:rPr lang="en-US" altLang="zh-CN" sz="1400" dirty="0" smtClean="0"/>
              <a:t>Millions of new Apps</a:t>
            </a:r>
          </a:p>
          <a:p>
            <a:pPr algn="ctr">
              <a:buClr>
                <a:srgbClr val="CC9900"/>
              </a:buClr>
              <a:buFont typeface="Wingdings" pitchFamily="2" charset="2"/>
              <a:buNone/>
            </a:pPr>
            <a:r>
              <a:rPr lang="en-US" altLang="zh-CN" sz="1400" b="0" dirty="0" smtClean="0"/>
              <a:t>Cloud based Services</a:t>
            </a:r>
            <a:endParaRPr lang="en-US" altLang="zh-CN" sz="1400" b="0" dirty="0"/>
          </a:p>
        </p:txBody>
      </p:sp>
      <p:pic>
        <p:nvPicPr>
          <p:cNvPr id="20" name="Picture 93" descr="西门子老款手机1"/>
          <p:cNvPicPr>
            <a:picLocks noChangeAspect="1" noChangeArrowheads="1"/>
          </p:cNvPicPr>
          <p:nvPr/>
        </p:nvPicPr>
        <p:blipFill>
          <a:blip r:embed="rId9" cstate="print"/>
          <a:srcRect l="15728" t="8493" r="15277" b="9434"/>
          <a:stretch>
            <a:fillRect/>
          </a:stretch>
        </p:blipFill>
        <p:spPr bwMode="auto">
          <a:xfrm rot="2799202">
            <a:off x="990581" y="1968921"/>
            <a:ext cx="1034078" cy="776831"/>
          </a:xfrm>
          <a:prstGeom prst="rect">
            <a:avLst/>
          </a:prstGeom>
          <a:ln>
            <a:noFill/>
          </a:ln>
          <a:effectLst>
            <a:reflection blurRad="6350" stA="52000" endA="300" endPos="35000" dir="5400000" sy="-100000" algn="bl" rotWithShape="0"/>
            <a:softEdge rad="112500"/>
          </a:effectLst>
        </p:spPr>
      </p:pic>
      <p:pic>
        <p:nvPicPr>
          <p:cNvPr id="31757" name="Picture 8" descr="Cell Phone"/>
          <p:cNvPicPr>
            <a:picLocks noChangeAspect="1" noChangeArrowheads="1"/>
          </p:cNvPicPr>
          <p:nvPr/>
        </p:nvPicPr>
        <p:blipFill>
          <a:blip r:embed="rId10" cstate="print"/>
          <a:srcRect/>
          <a:stretch>
            <a:fillRect/>
          </a:stretch>
        </p:blipFill>
        <p:spPr bwMode="auto">
          <a:xfrm>
            <a:off x="505884" y="1887824"/>
            <a:ext cx="1064142" cy="1426077"/>
          </a:xfrm>
          <a:prstGeom prst="rect">
            <a:avLst/>
          </a:prstGeom>
          <a:noFill/>
          <a:ln w="9525">
            <a:noFill/>
            <a:miter lim="800000"/>
            <a:headEnd/>
            <a:tailEnd/>
          </a:ln>
          <a:effectLst>
            <a:reflection blurRad="6350" stA="52000" endA="300" endPos="35000" dir="5400000" sy="-100000" algn="bl" rotWithShape="0"/>
          </a:effectLst>
        </p:spPr>
      </p:pic>
      <p:sp>
        <p:nvSpPr>
          <p:cNvPr id="18"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6</a:t>
            </a:fld>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475" y="274638"/>
            <a:ext cx="8225356" cy="1143000"/>
          </a:xfrm>
        </p:spPr>
        <p:txBody>
          <a:bodyPr>
            <a:normAutofit fontScale="90000"/>
          </a:bodyPr>
          <a:lstStyle/>
          <a:p>
            <a:pPr eaLnBrk="1" hangingPunct="1">
              <a:defRPr/>
            </a:pPr>
            <a:r>
              <a:rPr lang="en-US" altLang="zh-CN" dirty="0" smtClean="0">
                <a:latin typeface="+mj-lt"/>
              </a:rPr>
              <a:t>Mobile Data is the Key Revenue Engine…</a:t>
            </a:r>
          </a:p>
        </p:txBody>
      </p:sp>
      <p:sp>
        <p:nvSpPr>
          <p:cNvPr id="5" name="AutoShape 11"/>
          <p:cNvSpPr>
            <a:spLocks noChangeArrowheads="1"/>
          </p:cNvSpPr>
          <p:nvPr/>
        </p:nvSpPr>
        <p:spPr bwMode="gray">
          <a:xfrm>
            <a:off x="728473" y="1590675"/>
            <a:ext cx="3886379" cy="484188"/>
          </a:xfrm>
          <a:prstGeom prst="roundRect">
            <a:avLst>
              <a:gd name="adj" fmla="val 8125"/>
            </a:avLst>
          </a:prstGeom>
          <a:gradFill rotWithShape="1">
            <a:gsLst>
              <a:gs pos="0">
                <a:srgbClr val="CC3300"/>
              </a:gs>
              <a:gs pos="100000">
                <a:srgbClr val="401000"/>
              </a:gs>
            </a:gsLst>
            <a:lin ang="18900000" scaled="1"/>
          </a:gradFill>
          <a:ln w="25400" algn="ctr">
            <a:solidFill>
              <a:srgbClr val="808080"/>
            </a:solidFill>
            <a:round/>
            <a:headEnd/>
            <a:tailEnd/>
          </a:ln>
          <a:effectLst>
            <a:outerShdw dist="63500" dir="2212194" algn="ctr" rotWithShape="0">
              <a:srgbClr val="C0C0C0">
                <a:alpha val="50000"/>
              </a:srgbClr>
            </a:outerShdw>
          </a:effectLst>
        </p:spPr>
        <p:txBody>
          <a:bodyPr anchor="ctr"/>
          <a:lstStyle/>
          <a:p>
            <a:pPr algn="ctr" fontAlgn="auto">
              <a:lnSpc>
                <a:spcPct val="90000"/>
              </a:lnSpc>
              <a:spcBef>
                <a:spcPts val="0"/>
              </a:spcBef>
              <a:spcAft>
                <a:spcPts val="0"/>
              </a:spcAft>
              <a:buClr>
                <a:srgbClr val="CC9900"/>
              </a:buClr>
              <a:defRPr/>
            </a:pPr>
            <a:r>
              <a:rPr lang="en-US" altLang="zh-CN" sz="1600" kern="0" dirty="0">
                <a:solidFill>
                  <a:srgbClr val="FFFFFF"/>
                </a:solidFill>
              </a:rPr>
              <a:t>Data revenue will surpass voice revenue</a:t>
            </a:r>
          </a:p>
        </p:txBody>
      </p:sp>
      <p:sp>
        <p:nvSpPr>
          <p:cNvPr id="18" name="AutoShape 11"/>
          <p:cNvSpPr>
            <a:spLocks noChangeArrowheads="1"/>
          </p:cNvSpPr>
          <p:nvPr/>
        </p:nvSpPr>
        <p:spPr bwMode="gray">
          <a:xfrm>
            <a:off x="4821967" y="1590675"/>
            <a:ext cx="3887569" cy="484188"/>
          </a:xfrm>
          <a:prstGeom prst="roundRect">
            <a:avLst>
              <a:gd name="adj" fmla="val 8125"/>
            </a:avLst>
          </a:prstGeom>
          <a:gradFill rotWithShape="1">
            <a:gsLst>
              <a:gs pos="0">
                <a:srgbClr val="CC3300"/>
              </a:gs>
              <a:gs pos="100000">
                <a:srgbClr val="401000"/>
              </a:gs>
            </a:gsLst>
            <a:lin ang="18900000" scaled="1"/>
          </a:gradFill>
          <a:ln w="25400" algn="ctr">
            <a:solidFill>
              <a:srgbClr val="808080"/>
            </a:solidFill>
            <a:round/>
            <a:headEnd/>
            <a:tailEnd/>
          </a:ln>
          <a:effectLst>
            <a:outerShdw dist="63500" dir="2212194" algn="ctr" rotWithShape="0">
              <a:srgbClr val="C0C0C0">
                <a:alpha val="50000"/>
              </a:srgbClr>
            </a:outerShdw>
          </a:effectLst>
        </p:spPr>
        <p:txBody>
          <a:bodyPr anchor="ctr"/>
          <a:lstStyle/>
          <a:p>
            <a:pPr algn="ctr" fontAlgn="auto">
              <a:lnSpc>
                <a:spcPct val="90000"/>
              </a:lnSpc>
              <a:spcBef>
                <a:spcPts val="0"/>
              </a:spcBef>
              <a:spcAft>
                <a:spcPts val="0"/>
              </a:spcAft>
              <a:buClr>
                <a:srgbClr val="CC9900"/>
              </a:buClr>
              <a:defRPr/>
            </a:pPr>
            <a:r>
              <a:rPr lang="en-US" altLang="zh-CN" sz="1600" kern="0" dirty="0">
                <a:solidFill>
                  <a:srgbClr val="FFFFFF"/>
                </a:solidFill>
              </a:rPr>
              <a:t>Mobile data drives total revenue growth</a:t>
            </a:r>
          </a:p>
        </p:txBody>
      </p:sp>
      <p:grpSp>
        <p:nvGrpSpPr>
          <p:cNvPr id="2" name="组合 14"/>
          <p:cNvGrpSpPr>
            <a:grpSpLocks/>
          </p:cNvGrpSpPr>
          <p:nvPr/>
        </p:nvGrpSpPr>
        <p:grpSpPr bwMode="auto">
          <a:xfrm>
            <a:off x="582065" y="2352675"/>
            <a:ext cx="8176274" cy="3647408"/>
            <a:chOff x="776288" y="2352671"/>
            <a:chExt cx="10904850" cy="3289912"/>
          </a:xfrm>
        </p:grpSpPr>
        <p:sp>
          <p:nvSpPr>
            <p:cNvPr id="13" name="Rounded Rectangle 12"/>
            <p:cNvSpPr/>
            <p:nvPr/>
          </p:nvSpPr>
          <p:spPr bwMode="auto">
            <a:xfrm>
              <a:off x="968381" y="2365559"/>
              <a:ext cx="5203974" cy="3027044"/>
            </a:xfrm>
            <a:prstGeom prst="roundRect">
              <a:avLst>
                <a:gd name="adj" fmla="val 2199"/>
              </a:avLst>
            </a:prstGeom>
            <a:solidFill>
              <a:schemeClr val="bg1">
                <a:lumMod val="95000"/>
              </a:schemeClr>
            </a:solidFill>
            <a:ln/>
            <a:extLst>
              <a:ext uri="{909E8E84-426E-40DD-AFC4-6F175D3DCCD1}"/>
              <a:ext uri="{91240B29-F687-4F45-9708-019B960494DF}"/>
              <a:ext uri="{AF507438-7753-43E0-B8FC-AC1667EBCBE1}"/>
            </a:extLst>
          </p:spPr>
          <p:style>
            <a:lnRef idx="1">
              <a:schemeClr val="dk1"/>
            </a:lnRef>
            <a:fillRef idx="2">
              <a:schemeClr val="dk1"/>
            </a:fillRef>
            <a:effectRef idx="1">
              <a:schemeClr val="dk1"/>
            </a:effectRef>
            <a:fontRef idx="minor">
              <a:schemeClr val="dk1"/>
            </a:fontRef>
          </p:style>
          <p:txBody>
            <a:bodyPr/>
            <a:lstStyle/>
            <a:p>
              <a:pPr>
                <a:buClr>
                  <a:srgbClr val="CC9900"/>
                </a:buClr>
                <a:buFont typeface="Wingdings" pitchFamily="2" charset="2"/>
                <a:buChar char="n"/>
                <a:defRPr/>
              </a:pPr>
              <a:endParaRPr lang="en-US">
                <a:solidFill>
                  <a:schemeClr val="tx1"/>
                </a:solidFill>
                <a:latin typeface="Arial" charset="0"/>
                <a:ea typeface="宋体" pitchFamily="2" charset="-122"/>
              </a:endParaRPr>
            </a:p>
          </p:txBody>
        </p:sp>
        <p:graphicFrame>
          <p:nvGraphicFramePr>
            <p:cNvPr id="1026" name="Chart 11"/>
            <p:cNvGraphicFramePr>
              <a:graphicFrameLocks/>
            </p:cNvGraphicFramePr>
            <p:nvPr/>
          </p:nvGraphicFramePr>
          <p:xfrm>
            <a:off x="776288" y="2559046"/>
            <a:ext cx="5407025" cy="2970213"/>
          </p:xfrm>
          <a:graphic>
            <a:graphicData uri="http://schemas.openxmlformats.org/presentationml/2006/ole">
              <p:oleObj spid="_x0000_s1026" r:id="rId4" imgW="5407621" imgH="2969009" progId="Excel.Sheet.8">
                <p:embed/>
              </p:oleObj>
            </a:graphicData>
          </a:graphic>
        </p:graphicFrame>
        <p:pic>
          <p:nvPicPr>
            <p:cNvPr id="1032" name="Picture 2" descr="F:\SLIDES WRITING\ICONs\Next.png"/>
            <p:cNvPicPr>
              <a:picLocks noChangeAspect="1" noChangeArrowheads="1"/>
            </p:cNvPicPr>
            <p:nvPr/>
          </p:nvPicPr>
          <p:blipFill>
            <a:blip r:embed="rId5" cstate="print"/>
            <a:srcRect/>
            <a:stretch>
              <a:fillRect/>
            </a:stretch>
          </p:blipFill>
          <p:spPr bwMode="auto">
            <a:xfrm>
              <a:off x="3209925" y="3332159"/>
              <a:ext cx="874713" cy="796925"/>
            </a:xfrm>
            <a:prstGeom prst="rect">
              <a:avLst/>
            </a:prstGeom>
            <a:noFill/>
            <a:ln w="9525">
              <a:noFill/>
              <a:miter lim="800000"/>
              <a:headEnd/>
              <a:tailEnd/>
            </a:ln>
          </p:spPr>
        </p:pic>
        <p:sp>
          <p:nvSpPr>
            <p:cNvPr id="1033" name="TextBox 15"/>
            <p:cNvSpPr txBox="1">
              <a:spLocks noChangeArrowheads="1"/>
            </p:cNvSpPr>
            <p:nvPr/>
          </p:nvSpPr>
          <p:spPr bwMode="auto">
            <a:xfrm>
              <a:off x="1334143" y="2352671"/>
              <a:ext cx="4473030" cy="305371"/>
            </a:xfrm>
            <a:prstGeom prst="rect">
              <a:avLst/>
            </a:prstGeom>
            <a:noFill/>
            <a:ln w="9525">
              <a:noFill/>
              <a:miter lim="800000"/>
              <a:headEnd/>
              <a:tailEnd/>
            </a:ln>
          </p:spPr>
          <p:txBody>
            <a:bodyPr wrap="none">
              <a:spAutoFit/>
            </a:bodyPr>
            <a:lstStyle/>
            <a:p>
              <a:pPr>
                <a:buClr>
                  <a:srgbClr val="CC9900"/>
                </a:buClr>
                <a:buFont typeface="Wingdings" pitchFamily="2" charset="2"/>
                <a:buNone/>
              </a:pPr>
              <a:r>
                <a:rPr lang="en-US" altLang="zh-CN" sz="1600" dirty="0"/>
                <a:t>Stable mobile data revenue growth</a:t>
              </a:r>
            </a:p>
          </p:txBody>
        </p:sp>
        <p:sp>
          <p:nvSpPr>
            <p:cNvPr id="17" name="Rounded Rectangle 16"/>
            <p:cNvSpPr/>
            <p:nvPr/>
          </p:nvSpPr>
          <p:spPr bwMode="auto">
            <a:xfrm>
              <a:off x="6429537" y="2352671"/>
              <a:ext cx="5202387" cy="3025612"/>
            </a:xfrm>
            <a:prstGeom prst="roundRect">
              <a:avLst>
                <a:gd name="adj" fmla="val 2199"/>
              </a:avLst>
            </a:prstGeom>
            <a:solidFill>
              <a:schemeClr val="bg1">
                <a:lumMod val="95000"/>
              </a:schemeClr>
            </a:solidFill>
            <a:ln/>
            <a:extLst>
              <a:ext uri="{909E8E84-426E-40DD-AFC4-6F175D3DCCD1}"/>
              <a:ext uri="{91240B29-F687-4F45-9708-019B960494DF}"/>
              <a:ext uri="{AF507438-7753-43E0-B8FC-AC1667EBCBE1}"/>
            </a:extLst>
          </p:spPr>
          <p:style>
            <a:lnRef idx="1">
              <a:schemeClr val="dk1"/>
            </a:lnRef>
            <a:fillRef idx="2">
              <a:schemeClr val="dk1"/>
            </a:fillRef>
            <a:effectRef idx="1">
              <a:schemeClr val="dk1"/>
            </a:effectRef>
            <a:fontRef idx="minor">
              <a:schemeClr val="dk1"/>
            </a:fontRef>
          </p:style>
          <p:txBody>
            <a:bodyPr/>
            <a:lstStyle/>
            <a:p>
              <a:pPr>
                <a:buClr>
                  <a:srgbClr val="CC9900"/>
                </a:buClr>
                <a:buFont typeface="Wingdings" pitchFamily="2" charset="2"/>
                <a:buChar char="n"/>
                <a:defRPr/>
              </a:pPr>
              <a:endParaRPr lang="en-US">
                <a:solidFill>
                  <a:schemeClr val="tx1"/>
                </a:solidFill>
                <a:latin typeface="Arial" charset="0"/>
                <a:ea typeface="宋体" pitchFamily="2" charset="-122"/>
              </a:endParaRPr>
            </a:p>
          </p:txBody>
        </p:sp>
        <p:graphicFrame>
          <p:nvGraphicFramePr>
            <p:cNvPr id="19" name="Chart 18"/>
            <p:cNvGraphicFramePr/>
            <p:nvPr/>
          </p:nvGraphicFramePr>
          <p:xfrm>
            <a:off x="6426558" y="2622994"/>
            <a:ext cx="5254580" cy="2781836"/>
          </p:xfrm>
          <a:graphic>
            <a:graphicData uri="http://schemas.openxmlformats.org/drawingml/2006/chart">
              <c:chart xmlns:c="http://schemas.openxmlformats.org/drawingml/2006/chart" xmlns:r="http://schemas.openxmlformats.org/officeDocument/2006/relationships" r:id="rId6"/>
            </a:graphicData>
          </a:graphic>
        </p:graphicFrame>
        <p:sp>
          <p:nvSpPr>
            <p:cNvPr id="1036" name="TextBox 19"/>
            <p:cNvSpPr txBox="1">
              <a:spLocks noChangeArrowheads="1"/>
            </p:cNvSpPr>
            <p:nvPr/>
          </p:nvSpPr>
          <p:spPr bwMode="auto">
            <a:xfrm>
              <a:off x="7407395" y="2352671"/>
              <a:ext cx="3863713" cy="305371"/>
            </a:xfrm>
            <a:prstGeom prst="rect">
              <a:avLst/>
            </a:prstGeom>
            <a:noFill/>
            <a:ln w="9525">
              <a:noFill/>
              <a:miter lim="800000"/>
              <a:headEnd/>
              <a:tailEnd/>
            </a:ln>
          </p:spPr>
          <p:txBody>
            <a:bodyPr wrap="none">
              <a:spAutoFit/>
            </a:bodyPr>
            <a:lstStyle/>
            <a:p>
              <a:pPr>
                <a:buClr>
                  <a:srgbClr val="CC9900"/>
                </a:buClr>
                <a:buFont typeface="Wingdings" pitchFamily="2" charset="2"/>
                <a:buNone/>
              </a:pPr>
              <a:r>
                <a:rPr lang="en-US" altLang="zh-CN" sz="1600" dirty="0"/>
                <a:t>Stable mobile revenue growth</a:t>
              </a:r>
            </a:p>
          </p:txBody>
        </p:sp>
        <p:sp>
          <p:nvSpPr>
            <p:cNvPr id="1037" name="Rectangle 20"/>
            <p:cNvSpPr>
              <a:spLocks noChangeArrowheads="1"/>
            </p:cNvSpPr>
            <p:nvPr/>
          </p:nvSpPr>
          <p:spPr bwMode="auto">
            <a:xfrm>
              <a:off x="6271456" y="2466971"/>
              <a:ext cx="1225475" cy="360894"/>
            </a:xfrm>
            <a:prstGeom prst="rect">
              <a:avLst/>
            </a:prstGeom>
            <a:noFill/>
            <a:ln w="9525">
              <a:noFill/>
              <a:miter lim="800000"/>
              <a:headEnd/>
              <a:tailEnd/>
            </a:ln>
          </p:spPr>
          <p:txBody>
            <a:bodyPr wrap="none">
              <a:spAutoFit/>
            </a:bodyPr>
            <a:lstStyle/>
            <a:p>
              <a:pPr algn="ctr">
                <a:buClr>
                  <a:srgbClr val="CC9900"/>
                </a:buClr>
                <a:buFont typeface="Wingdings" pitchFamily="2" charset="2"/>
                <a:buNone/>
              </a:pPr>
              <a:r>
                <a:rPr lang="en-US" altLang="zh-CN" sz="1000" dirty="0"/>
                <a:t>Revenues </a:t>
              </a:r>
            </a:p>
            <a:p>
              <a:pPr algn="ctr">
                <a:buClr>
                  <a:srgbClr val="CC9900"/>
                </a:buClr>
                <a:buFont typeface="Wingdings" pitchFamily="2" charset="2"/>
                <a:buNone/>
              </a:pPr>
              <a:r>
                <a:rPr lang="en-US" altLang="zh-CN" sz="1000" dirty="0"/>
                <a:t>(US$ million)</a:t>
              </a:r>
            </a:p>
          </p:txBody>
        </p:sp>
        <p:sp>
          <p:nvSpPr>
            <p:cNvPr id="1038" name="TextBox 21"/>
            <p:cNvSpPr txBox="1">
              <a:spLocks noChangeArrowheads="1"/>
            </p:cNvSpPr>
            <p:nvPr/>
          </p:nvSpPr>
          <p:spPr bwMode="auto">
            <a:xfrm>
              <a:off x="6323014" y="5365746"/>
              <a:ext cx="2215350" cy="249849"/>
            </a:xfrm>
            <a:prstGeom prst="rect">
              <a:avLst/>
            </a:prstGeom>
            <a:noFill/>
            <a:ln w="9525">
              <a:noFill/>
              <a:miter lim="800000"/>
              <a:headEnd/>
              <a:tailEnd/>
            </a:ln>
          </p:spPr>
          <p:txBody>
            <a:bodyPr wrap="none">
              <a:spAutoFit/>
            </a:bodyPr>
            <a:lstStyle/>
            <a:p>
              <a:pPr>
                <a:buClr>
                  <a:srgbClr val="CC9900"/>
                </a:buClr>
                <a:buFont typeface="Wingdings" pitchFamily="2" charset="2"/>
                <a:buNone/>
              </a:pPr>
              <a:r>
                <a:rPr lang="en-US" altLang="zh-CN" sz="1200" b="0" i="1"/>
                <a:t>Source: Informa 2010</a:t>
              </a:r>
            </a:p>
          </p:txBody>
        </p:sp>
        <p:sp>
          <p:nvSpPr>
            <p:cNvPr id="1039" name="TextBox 22"/>
            <p:cNvSpPr txBox="1">
              <a:spLocks noChangeArrowheads="1"/>
            </p:cNvSpPr>
            <p:nvPr/>
          </p:nvSpPr>
          <p:spPr bwMode="auto">
            <a:xfrm>
              <a:off x="852487" y="5392734"/>
              <a:ext cx="2258109" cy="249849"/>
            </a:xfrm>
            <a:prstGeom prst="rect">
              <a:avLst/>
            </a:prstGeom>
            <a:noFill/>
            <a:ln w="9525">
              <a:noFill/>
              <a:miter lim="800000"/>
              <a:headEnd/>
              <a:tailEnd/>
            </a:ln>
          </p:spPr>
          <p:txBody>
            <a:bodyPr wrap="none">
              <a:spAutoFit/>
            </a:bodyPr>
            <a:lstStyle/>
            <a:p>
              <a:pPr>
                <a:buClr>
                  <a:srgbClr val="CC9900"/>
                </a:buClr>
                <a:buFont typeface="Wingdings" pitchFamily="2" charset="2"/>
                <a:buNone/>
              </a:pPr>
              <a:r>
                <a:rPr lang="en-US" altLang="zh-CN" sz="1200" b="0" i="1"/>
                <a:t>Source: Huawei  2010</a:t>
              </a:r>
            </a:p>
          </p:txBody>
        </p:sp>
      </p:grpSp>
      <p:sp>
        <p:nvSpPr>
          <p:cNvPr id="16"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7</a:t>
            </a:fld>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Profitability remains a challenge for most operators…</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882102" y="1446248"/>
            <a:ext cx="4957559" cy="4503032"/>
          </a:xfrm>
          <a:prstGeom prst="rect">
            <a:avLst/>
          </a:prstGeom>
          <a:noFill/>
          <a:ln w="9525">
            <a:noFill/>
            <a:miter lim="800000"/>
            <a:headEnd/>
            <a:tailEnd/>
          </a:ln>
        </p:spPr>
      </p:pic>
      <p:sp>
        <p:nvSpPr>
          <p:cNvPr id="4" name="TextBox 3"/>
          <p:cNvSpPr txBox="1"/>
          <p:nvPr/>
        </p:nvSpPr>
        <p:spPr>
          <a:xfrm>
            <a:off x="3836015" y="5873751"/>
            <a:ext cx="3932551" cy="276999"/>
          </a:xfrm>
          <a:prstGeom prst="rect">
            <a:avLst/>
          </a:prstGeom>
          <a:noFill/>
        </p:spPr>
        <p:txBody>
          <a:bodyPr wrap="none" rtlCol="0">
            <a:spAutoFit/>
          </a:bodyPr>
          <a:lstStyle/>
          <a:p>
            <a:r>
              <a:rPr lang="en-US" sz="1200" b="0" i="1" dirty="0" smtClean="0"/>
              <a:t>Source: FCC 2011 Mobile Wireless Competition Report</a:t>
            </a:r>
            <a:endParaRPr lang="en-US" sz="1200" b="0" i="1" dirty="0"/>
          </a:p>
        </p:txBody>
      </p:sp>
      <p:sp>
        <p:nvSpPr>
          <p:cNvPr id="5"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8</a:t>
            </a:fld>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标题 1"/>
          <p:cNvSpPr>
            <a:spLocks noGrp="1"/>
          </p:cNvSpPr>
          <p:nvPr>
            <p:ph type="title"/>
          </p:nvPr>
        </p:nvSpPr>
        <p:spPr>
          <a:xfrm>
            <a:off x="585635" y="274638"/>
            <a:ext cx="8229838" cy="1143000"/>
          </a:xfrm>
        </p:spPr>
        <p:txBody>
          <a:bodyPr>
            <a:normAutofit fontScale="90000"/>
          </a:bodyPr>
          <a:lstStyle/>
          <a:p>
            <a:r>
              <a:rPr lang="en-US" altLang="zh-CN" dirty="0" smtClean="0"/>
              <a:t>Tremendous Increase in Mobile Traffic</a:t>
            </a:r>
            <a:br>
              <a:rPr lang="en-US" altLang="zh-CN" dirty="0" smtClean="0"/>
            </a:br>
            <a:r>
              <a:rPr lang="en-US" altLang="zh-CN" sz="2000" dirty="0" smtClean="0">
                <a:solidFill>
                  <a:schemeClr val="tx1"/>
                </a:solidFill>
                <a:latin typeface="Trebuchet MS" pitchFamily="34" charset="0"/>
                <a:ea typeface="华文细黑" pitchFamily="2" charset="-122"/>
              </a:rPr>
              <a:t>…But declining profitability of MBB becomes </a:t>
            </a:r>
            <a:r>
              <a:rPr lang="en-US" sz="2000" dirty="0" smtClean="0">
                <a:solidFill>
                  <a:schemeClr val="tx1"/>
                </a:solidFill>
              </a:rPr>
              <a:t>the major obstacle</a:t>
            </a:r>
            <a:endParaRPr lang="zh-CN" altLang="en-US" dirty="0" smtClean="0">
              <a:solidFill>
                <a:schemeClr val="tx1"/>
              </a:solidFill>
            </a:endParaRPr>
          </a:p>
        </p:txBody>
      </p:sp>
      <p:sp>
        <p:nvSpPr>
          <p:cNvPr id="48141" name="Line 67"/>
          <p:cNvSpPr>
            <a:spLocks noChangeShapeType="1"/>
          </p:cNvSpPr>
          <p:nvPr/>
        </p:nvSpPr>
        <p:spPr bwMode="auto">
          <a:xfrm rot="10800000" flipH="1">
            <a:off x="2933505" y="3148688"/>
            <a:ext cx="1812849" cy="6350"/>
          </a:xfrm>
          <a:prstGeom prst="line">
            <a:avLst/>
          </a:prstGeom>
          <a:noFill/>
          <a:ln w="28575">
            <a:solidFill>
              <a:srgbClr val="B2B2B2"/>
            </a:solidFill>
            <a:round/>
            <a:headEnd/>
            <a:tailEnd type="triangle" w="med" len="med"/>
          </a:ln>
        </p:spPr>
        <p:txBody>
          <a:bodyPr lIns="0" tIns="0" rIns="0" bIns="0"/>
          <a:lstStyle/>
          <a:p>
            <a:endParaRPr lang="en-US" sz="1400"/>
          </a:p>
        </p:txBody>
      </p:sp>
      <p:sp>
        <p:nvSpPr>
          <p:cNvPr id="3" name="Rectangle 68"/>
          <p:cNvSpPr>
            <a:spLocks/>
          </p:cNvSpPr>
          <p:nvPr/>
        </p:nvSpPr>
        <p:spPr bwMode="auto">
          <a:xfrm>
            <a:off x="2497759" y="2773248"/>
            <a:ext cx="1039145" cy="352425"/>
          </a:xfrm>
          <a:prstGeom prst="rect">
            <a:avLst/>
          </a:prstGeom>
          <a:noFill/>
          <a:ln w="12700">
            <a:noFill/>
            <a:miter lim="800000"/>
            <a:headEnd/>
            <a:tailEnd/>
          </a:ln>
        </p:spPr>
        <p:txBody>
          <a:bodyPr lIns="0" tIns="0" rIns="40639" bIns="0"/>
          <a:lstStyle/>
          <a:p>
            <a:pPr marL="39688" algn="r">
              <a:spcBef>
                <a:spcPts val="700"/>
              </a:spcBef>
              <a:defRPr/>
            </a:pPr>
            <a:r>
              <a:rPr lang="en-US" altLang="zh-CN" sz="1200" dirty="0">
                <a:latin typeface="+mj-lt"/>
                <a:cs typeface="Arial Bold" pitchFamily="34" charset="0"/>
                <a:sym typeface="Lucida Grande"/>
              </a:rPr>
              <a:t>0.1GB/month</a:t>
            </a:r>
          </a:p>
        </p:txBody>
      </p:sp>
      <p:sp>
        <p:nvSpPr>
          <p:cNvPr id="48135" name="Rectangle 69"/>
          <p:cNvSpPr>
            <a:spLocks/>
          </p:cNvSpPr>
          <p:nvPr/>
        </p:nvSpPr>
        <p:spPr bwMode="auto">
          <a:xfrm>
            <a:off x="3803529" y="2085133"/>
            <a:ext cx="960584" cy="349250"/>
          </a:xfrm>
          <a:prstGeom prst="rect">
            <a:avLst/>
          </a:prstGeom>
          <a:noFill/>
          <a:ln w="12700">
            <a:noFill/>
            <a:miter lim="800000"/>
            <a:headEnd/>
            <a:tailEnd/>
          </a:ln>
        </p:spPr>
        <p:txBody>
          <a:bodyPr lIns="0" tIns="0" rIns="40639" bIns="0"/>
          <a:lstStyle/>
          <a:p>
            <a:pPr marL="39688">
              <a:spcBef>
                <a:spcPts val="700"/>
              </a:spcBef>
              <a:defRPr/>
            </a:pPr>
            <a:r>
              <a:rPr lang="en-US" altLang="zh-CN" sz="1200" dirty="0">
                <a:latin typeface="+mj-lt"/>
                <a:cs typeface="Arial Bold" pitchFamily="34" charset="0"/>
                <a:sym typeface="Lucida Grande"/>
              </a:rPr>
              <a:t>5 GB/month</a:t>
            </a:r>
          </a:p>
        </p:txBody>
      </p:sp>
      <p:sp>
        <p:nvSpPr>
          <p:cNvPr id="4" name="Rectangle 70"/>
          <p:cNvSpPr>
            <a:spLocks/>
          </p:cNvSpPr>
          <p:nvPr/>
        </p:nvSpPr>
        <p:spPr bwMode="auto">
          <a:xfrm>
            <a:off x="370583" y="2638910"/>
            <a:ext cx="955823" cy="354013"/>
          </a:xfrm>
          <a:prstGeom prst="rect">
            <a:avLst/>
          </a:prstGeom>
          <a:noFill/>
          <a:ln w="12700">
            <a:noFill/>
            <a:miter lim="800000"/>
            <a:headEnd/>
            <a:tailEnd/>
          </a:ln>
        </p:spPr>
        <p:txBody>
          <a:bodyPr lIns="0" tIns="0" rIns="40639" bIns="0"/>
          <a:lstStyle/>
          <a:p>
            <a:pPr marL="39688" algn="ctr">
              <a:spcBef>
                <a:spcPts val="700"/>
              </a:spcBef>
              <a:defRPr/>
            </a:pPr>
            <a:r>
              <a:rPr lang="en-US" altLang="zh-CN" sz="1200" dirty="0">
                <a:latin typeface="+mj-lt"/>
                <a:cs typeface="Arial Bold" pitchFamily="34" charset="0"/>
                <a:sym typeface="Lucida Grande"/>
              </a:rPr>
              <a:t>500 </a:t>
            </a:r>
            <a:r>
              <a:rPr lang="en-US" altLang="zh-CN" sz="1200" dirty="0" smtClean="0">
                <a:latin typeface="+mj-lt"/>
                <a:cs typeface="Arial Bold" pitchFamily="34" charset="0"/>
                <a:sym typeface="Lucida Grande"/>
              </a:rPr>
              <a:t>Million</a:t>
            </a:r>
          </a:p>
          <a:p>
            <a:pPr marL="39688" algn="ctr">
              <a:spcBef>
                <a:spcPts val="700"/>
              </a:spcBef>
              <a:defRPr/>
            </a:pPr>
            <a:r>
              <a:rPr lang="en-US" altLang="zh-CN" sz="1200" dirty="0" smtClean="0">
                <a:latin typeface="+mj-lt"/>
                <a:cs typeface="Arial Bold" pitchFamily="34" charset="0"/>
                <a:sym typeface="Lucida Grande"/>
              </a:rPr>
              <a:t>MBB Subs</a:t>
            </a:r>
            <a:endParaRPr lang="en-US" altLang="zh-CN" sz="1200" dirty="0">
              <a:latin typeface="+mj-lt"/>
              <a:cs typeface="Arial Bold" pitchFamily="34" charset="0"/>
              <a:sym typeface="Lucida Grande"/>
            </a:endParaRPr>
          </a:p>
        </p:txBody>
      </p:sp>
      <p:sp>
        <p:nvSpPr>
          <p:cNvPr id="48137" name="Rectangle 71"/>
          <p:cNvSpPr>
            <a:spLocks/>
          </p:cNvSpPr>
          <p:nvPr/>
        </p:nvSpPr>
        <p:spPr bwMode="auto">
          <a:xfrm>
            <a:off x="1879721" y="1828800"/>
            <a:ext cx="1021290" cy="349250"/>
          </a:xfrm>
          <a:prstGeom prst="rect">
            <a:avLst/>
          </a:prstGeom>
          <a:noFill/>
          <a:ln w="12700">
            <a:noFill/>
            <a:miter lim="800000"/>
            <a:headEnd/>
            <a:tailEnd/>
          </a:ln>
        </p:spPr>
        <p:txBody>
          <a:bodyPr lIns="0" tIns="0" rIns="40639" bIns="0"/>
          <a:lstStyle/>
          <a:p>
            <a:pPr marL="39688">
              <a:spcBef>
                <a:spcPts val="700"/>
              </a:spcBef>
              <a:defRPr/>
            </a:pPr>
            <a:r>
              <a:rPr lang="en-US" altLang="zh-CN" sz="1200" dirty="0">
                <a:latin typeface="+mj-lt"/>
                <a:cs typeface="Arial Bold" pitchFamily="34" charset="0"/>
                <a:sym typeface="Lucida Grande"/>
              </a:rPr>
              <a:t>5 Billion</a:t>
            </a:r>
          </a:p>
        </p:txBody>
      </p:sp>
      <p:sp>
        <p:nvSpPr>
          <p:cNvPr id="29" name="Rectangle 75"/>
          <p:cNvSpPr>
            <a:spLocks/>
          </p:cNvSpPr>
          <p:nvPr/>
        </p:nvSpPr>
        <p:spPr bwMode="auto">
          <a:xfrm>
            <a:off x="3303246" y="2988888"/>
            <a:ext cx="314062" cy="136363"/>
          </a:xfrm>
          <a:prstGeom prst="rect">
            <a:avLst/>
          </a:prstGeom>
          <a:gradFill flip="none" rotWithShape="1">
            <a:gsLst>
              <a:gs pos="0">
                <a:srgbClr val="C0C0C0">
                  <a:shade val="30000"/>
                  <a:satMod val="115000"/>
                </a:srgbClr>
              </a:gs>
              <a:gs pos="50000">
                <a:srgbClr val="C0C0C0">
                  <a:shade val="67500"/>
                  <a:satMod val="115000"/>
                </a:srgbClr>
              </a:gs>
              <a:gs pos="100000">
                <a:srgbClr val="C0C0C0">
                  <a:shade val="100000"/>
                  <a:satMod val="115000"/>
                </a:srgbClr>
              </a:gs>
            </a:gsLst>
            <a:lin ang="13500000" scaled="1"/>
            <a:tileRect/>
          </a:gradFill>
          <a:ln w="9525" algn="ctr">
            <a:noFill/>
            <a:miter lim="800000"/>
            <a:headEnd/>
            <a:tailEnd/>
          </a:ln>
          <a:effectLst>
            <a:outerShdw blurRad="63500" sx="101000" sy="101000" algn="ctr" rotWithShape="0">
              <a:srgbClr val="000000">
                <a:alpha val="20000"/>
              </a:srgbClr>
            </a:outerShdw>
            <a:softEdge rad="12700"/>
          </a:effectLst>
        </p:spPr>
        <p:txBody>
          <a:bodyPr anchor="ctr"/>
          <a:lstStyle/>
          <a:p>
            <a:pPr>
              <a:buClr>
                <a:srgbClr val="CC9900"/>
              </a:buClr>
              <a:buFont typeface="Wingdings" pitchFamily="2" charset="2"/>
              <a:buNone/>
              <a:defRPr/>
            </a:pPr>
            <a:endParaRPr lang="zh-CN" altLang="en-US" sz="500">
              <a:latin typeface="FrutigerNext LT Medium" pitchFamily="34" charset="0"/>
              <a:ea typeface="宋体" charset="-122"/>
              <a:sym typeface="Lucida Grande"/>
            </a:endParaRPr>
          </a:p>
        </p:txBody>
      </p:sp>
      <p:sp>
        <p:nvSpPr>
          <p:cNvPr id="48149" name="Line 76"/>
          <p:cNvSpPr>
            <a:spLocks noChangeShapeType="1"/>
          </p:cNvSpPr>
          <p:nvPr/>
        </p:nvSpPr>
        <p:spPr bwMode="auto">
          <a:xfrm rot="10800000" flipH="1">
            <a:off x="863448" y="3147435"/>
            <a:ext cx="1799756" cy="0"/>
          </a:xfrm>
          <a:prstGeom prst="line">
            <a:avLst/>
          </a:prstGeom>
          <a:noFill/>
          <a:ln w="28575">
            <a:solidFill>
              <a:srgbClr val="B2B2B2"/>
            </a:solidFill>
            <a:round/>
            <a:headEnd/>
            <a:tailEnd type="triangle" w="med" len="med"/>
          </a:ln>
        </p:spPr>
        <p:txBody>
          <a:bodyPr lIns="0" tIns="0" rIns="0" bIns="0"/>
          <a:lstStyle/>
          <a:p>
            <a:endParaRPr lang="en-US" sz="1400"/>
          </a:p>
        </p:txBody>
      </p:sp>
      <p:sp>
        <p:nvSpPr>
          <p:cNvPr id="31" name="Rectangle 77"/>
          <p:cNvSpPr>
            <a:spLocks/>
          </p:cNvSpPr>
          <p:nvPr/>
        </p:nvSpPr>
        <p:spPr bwMode="auto">
          <a:xfrm>
            <a:off x="4095868" y="2331670"/>
            <a:ext cx="317022" cy="793580"/>
          </a:xfrm>
          <a:prstGeom prst="rect">
            <a:avLst/>
          </a:prstGeom>
          <a:solidFill>
            <a:schemeClr val="accent2">
              <a:lumMod val="50000"/>
            </a:schemeClr>
          </a:solidFill>
          <a:ln w="9525" algn="ctr">
            <a:noFill/>
            <a:miter lim="800000"/>
            <a:headEnd/>
            <a:tailEnd/>
          </a:ln>
          <a:effectLst>
            <a:outerShdw blurRad="63500" sx="101000" sy="101000" algn="ctr" rotWithShape="0">
              <a:srgbClr val="000000">
                <a:alpha val="20000"/>
              </a:srgbClr>
            </a:outerShdw>
            <a:softEdge rad="12700"/>
          </a:effectLst>
        </p:spPr>
        <p:txBody>
          <a:bodyPr anchor="ctr"/>
          <a:lstStyle/>
          <a:p>
            <a:pPr>
              <a:buClr>
                <a:srgbClr val="CC9900"/>
              </a:buClr>
              <a:buFont typeface="Wingdings" pitchFamily="2" charset="2"/>
              <a:buNone/>
              <a:defRPr/>
            </a:pPr>
            <a:endParaRPr lang="zh-CN" altLang="en-US" sz="500">
              <a:latin typeface="FrutigerNext LT Medium" pitchFamily="34" charset="0"/>
              <a:ea typeface="宋体" charset="-122"/>
              <a:sym typeface="Lucida Grande"/>
            </a:endParaRPr>
          </a:p>
        </p:txBody>
      </p:sp>
      <p:sp>
        <p:nvSpPr>
          <p:cNvPr id="32" name="Rectangle 78"/>
          <p:cNvSpPr>
            <a:spLocks/>
          </p:cNvSpPr>
          <p:nvPr/>
        </p:nvSpPr>
        <p:spPr bwMode="auto">
          <a:xfrm>
            <a:off x="1239114" y="2975008"/>
            <a:ext cx="316497" cy="149793"/>
          </a:xfrm>
          <a:prstGeom prst="rect">
            <a:avLst/>
          </a:prstGeom>
          <a:gradFill flip="none" rotWithShape="1">
            <a:gsLst>
              <a:gs pos="0">
                <a:srgbClr val="C0C0C0">
                  <a:shade val="30000"/>
                  <a:satMod val="115000"/>
                </a:srgbClr>
              </a:gs>
              <a:gs pos="50000">
                <a:srgbClr val="C0C0C0">
                  <a:shade val="67500"/>
                  <a:satMod val="115000"/>
                </a:srgbClr>
              </a:gs>
              <a:gs pos="100000">
                <a:srgbClr val="C0C0C0">
                  <a:shade val="100000"/>
                  <a:satMod val="115000"/>
                </a:srgbClr>
              </a:gs>
            </a:gsLst>
            <a:lin ang="13500000" scaled="1"/>
            <a:tileRect/>
          </a:gradFill>
          <a:ln w="9525" algn="ctr">
            <a:noFill/>
            <a:miter lim="800000"/>
            <a:headEnd/>
            <a:tailEnd/>
          </a:ln>
          <a:effectLst>
            <a:outerShdw blurRad="63500" sx="101000" sy="101000" algn="ctr" rotWithShape="0">
              <a:srgbClr val="000000">
                <a:alpha val="20000"/>
              </a:srgbClr>
            </a:outerShdw>
            <a:softEdge rad="12700"/>
          </a:effectLst>
        </p:spPr>
        <p:txBody>
          <a:bodyPr anchor="ctr"/>
          <a:lstStyle/>
          <a:p>
            <a:pPr>
              <a:buClr>
                <a:srgbClr val="CC9900"/>
              </a:buClr>
              <a:buFont typeface="Wingdings" pitchFamily="2" charset="2"/>
              <a:buNone/>
              <a:defRPr/>
            </a:pPr>
            <a:endParaRPr lang="zh-CN" altLang="en-US" sz="500">
              <a:latin typeface="FrutigerNext LT Medium" pitchFamily="34" charset="0"/>
              <a:ea typeface="宋体" charset="-122"/>
              <a:sym typeface="Lucida Grande"/>
            </a:endParaRPr>
          </a:p>
        </p:txBody>
      </p:sp>
      <p:sp>
        <p:nvSpPr>
          <p:cNvPr id="33" name="Rectangle 79"/>
          <p:cNvSpPr>
            <a:spLocks/>
          </p:cNvSpPr>
          <p:nvPr/>
        </p:nvSpPr>
        <p:spPr bwMode="auto">
          <a:xfrm>
            <a:off x="2034155" y="2028253"/>
            <a:ext cx="314619" cy="1098544"/>
          </a:xfrm>
          <a:prstGeom prst="rect">
            <a:avLst/>
          </a:prstGeom>
          <a:solidFill>
            <a:schemeClr val="accent2">
              <a:lumMod val="50000"/>
            </a:schemeClr>
          </a:solidFill>
          <a:ln w="9525" algn="ctr">
            <a:noFill/>
            <a:miter lim="800000"/>
            <a:headEnd/>
            <a:tailEnd/>
          </a:ln>
          <a:effectLst>
            <a:outerShdw blurRad="63500" sx="101000" sy="101000" algn="ctr" rotWithShape="0">
              <a:srgbClr val="000000">
                <a:alpha val="20000"/>
              </a:srgbClr>
            </a:outerShdw>
            <a:softEdge rad="12700"/>
          </a:effectLst>
        </p:spPr>
        <p:txBody>
          <a:bodyPr anchor="ctr"/>
          <a:lstStyle/>
          <a:p>
            <a:pPr>
              <a:buClr>
                <a:srgbClr val="CC9900"/>
              </a:buClr>
              <a:buFont typeface="Wingdings" pitchFamily="2" charset="2"/>
              <a:buNone/>
              <a:defRPr/>
            </a:pPr>
            <a:endParaRPr lang="zh-CN" altLang="en-US" sz="500">
              <a:latin typeface="FrutigerNext LT Medium" pitchFamily="34" charset="0"/>
              <a:ea typeface="宋体" charset="-122"/>
              <a:sym typeface="Lucida Grande"/>
            </a:endParaRPr>
          </a:p>
        </p:txBody>
      </p:sp>
      <p:sp>
        <p:nvSpPr>
          <p:cNvPr id="48151" name="Rectangle 81"/>
          <p:cNvSpPr>
            <a:spLocks/>
          </p:cNvSpPr>
          <p:nvPr/>
        </p:nvSpPr>
        <p:spPr bwMode="auto">
          <a:xfrm>
            <a:off x="3020528" y="3223776"/>
            <a:ext cx="899878" cy="269875"/>
          </a:xfrm>
          <a:prstGeom prst="rect">
            <a:avLst/>
          </a:prstGeom>
          <a:noFill/>
          <a:ln w="12700">
            <a:noFill/>
            <a:miter lim="800000"/>
            <a:headEnd/>
            <a:tailEnd/>
          </a:ln>
        </p:spPr>
        <p:txBody>
          <a:bodyPr lIns="0" tIns="0" rIns="40639" bIns="0"/>
          <a:lstStyle/>
          <a:p>
            <a:pPr marL="39688" algn="ctr">
              <a:spcBef>
                <a:spcPts val="700"/>
              </a:spcBef>
              <a:defRPr/>
            </a:pPr>
            <a:r>
              <a:rPr lang="en-US" altLang="zh-CN" sz="1200" dirty="0">
                <a:latin typeface="+mj-lt"/>
                <a:cs typeface="Arial Bold" pitchFamily="34" charset="0"/>
                <a:sym typeface="Lucida Grande"/>
              </a:rPr>
              <a:t>2010</a:t>
            </a:r>
          </a:p>
        </p:txBody>
      </p:sp>
      <p:sp>
        <p:nvSpPr>
          <p:cNvPr id="48152" name="Rectangle 82"/>
          <p:cNvSpPr>
            <a:spLocks/>
          </p:cNvSpPr>
          <p:nvPr/>
        </p:nvSpPr>
        <p:spPr bwMode="auto">
          <a:xfrm>
            <a:off x="1653817" y="3239510"/>
            <a:ext cx="1076045" cy="292100"/>
          </a:xfrm>
          <a:prstGeom prst="rect">
            <a:avLst/>
          </a:prstGeom>
          <a:noFill/>
          <a:ln w="12700">
            <a:noFill/>
            <a:miter lim="800000"/>
            <a:headEnd/>
            <a:tailEnd/>
          </a:ln>
        </p:spPr>
        <p:txBody>
          <a:bodyPr lIns="0" tIns="0" rIns="40639" bIns="0"/>
          <a:lstStyle/>
          <a:p>
            <a:pPr marL="39688" algn="ctr">
              <a:spcBef>
                <a:spcPts val="700"/>
              </a:spcBef>
              <a:defRPr/>
            </a:pPr>
            <a:r>
              <a:rPr lang="en-US" altLang="zh-CN" sz="1200" dirty="0">
                <a:latin typeface="+mj-lt"/>
                <a:cs typeface="Arial Bold" pitchFamily="34" charset="0"/>
                <a:sym typeface="Lucida Grande"/>
              </a:rPr>
              <a:t>2020</a:t>
            </a:r>
          </a:p>
        </p:txBody>
      </p:sp>
      <p:sp>
        <p:nvSpPr>
          <p:cNvPr id="48156" name="Rectangle 81"/>
          <p:cNvSpPr>
            <a:spLocks/>
          </p:cNvSpPr>
          <p:nvPr/>
        </p:nvSpPr>
        <p:spPr bwMode="auto">
          <a:xfrm>
            <a:off x="947960" y="3233161"/>
            <a:ext cx="899878" cy="269875"/>
          </a:xfrm>
          <a:prstGeom prst="rect">
            <a:avLst/>
          </a:prstGeom>
          <a:noFill/>
          <a:ln w="12700">
            <a:noFill/>
            <a:miter lim="800000"/>
            <a:headEnd/>
            <a:tailEnd/>
          </a:ln>
        </p:spPr>
        <p:txBody>
          <a:bodyPr lIns="0" tIns="0" rIns="40639" bIns="0"/>
          <a:lstStyle/>
          <a:p>
            <a:pPr marL="39688" algn="ctr">
              <a:spcBef>
                <a:spcPts val="700"/>
              </a:spcBef>
              <a:defRPr/>
            </a:pPr>
            <a:r>
              <a:rPr lang="en-US" altLang="zh-CN" sz="1200" dirty="0">
                <a:latin typeface="+mj-lt"/>
                <a:cs typeface="Arial Bold" pitchFamily="34" charset="0"/>
                <a:sym typeface="Lucida Grande"/>
              </a:rPr>
              <a:t>2010</a:t>
            </a:r>
          </a:p>
        </p:txBody>
      </p:sp>
      <p:sp>
        <p:nvSpPr>
          <p:cNvPr id="48157" name="Rectangle 82"/>
          <p:cNvSpPr>
            <a:spLocks/>
          </p:cNvSpPr>
          <p:nvPr/>
        </p:nvSpPr>
        <p:spPr bwMode="auto">
          <a:xfrm>
            <a:off x="3726385" y="3230125"/>
            <a:ext cx="1076045" cy="292100"/>
          </a:xfrm>
          <a:prstGeom prst="rect">
            <a:avLst/>
          </a:prstGeom>
          <a:noFill/>
          <a:ln w="12700">
            <a:noFill/>
            <a:miter lim="800000"/>
            <a:headEnd/>
            <a:tailEnd/>
          </a:ln>
        </p:spPr>
        <p:txBody>
          <a:bodyPr lIns="0" tIns="0" rIns="40639" bIns="0"/>
          <a:lstStyle/>
          <a:p>
            <a:pPr marL="39688" algn="ctr">
              <a:spcBef>
                <a:spcPts val="700"/>
              </a:spcBef>
              <a:defRPr/>
            </a:pPr>
            <a:r>
              <a:rPr lang="en-US" altLang="zh-CN" sz="1200" dirty="0">
                <a:latin typeface="+mj-lt"/>
                <a:cs typeface="Arial Bold" pitchFamily="34" charset="0"/>
                <a:sym typeface="Lucida Grande"/>
              </a:rPr>
              <a:t>2020</a:t>
            </a:r>
          </a:p>
        </p:txBody>
      </p:sp>
      <p:sp>
        <p:nvSpPr>
          <p:cNvPr id="39" name="Right Arrow 38"/>
          <p:cNvSpPr/>
          <p:nvPr/>
        </p:nvSpPr>
        <p:spPr bwMode="auto">
          <a:xfrm rot="20594449">
            <a:off x="1256988" y="2308748"/>
            <a:ext cx="991800" cy="186234"/>
          </a:xfrm>
          <a:prstGeom prst="rightArrow">
            <a:avLst/>
          </a:prstGeom>
          <a:solidFill>
            <a:schemeClr val="accent2">
              <a:lumMod val="50000"/>
            </a:schemeClr>
          </a:solidFill>
          <a:ln>
            <a:solidFill>
              <a:schemeClr val="accent2">
                <a:lumMod val="50000"/>
              </a:schemeClr>
            </a:solidFill>
          </a:ln>
          <a:effectLst/>
          <a:scene3d>
            <a:camera prst="isometricTopUp"/>
            <a:lightRig rig="threePt" dir="t"/>
          </a:scene3d>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en-US" sz="1400">
              <a:latin typeface="Arial" charset="0"/>
            </a:endParaRPr>
          </a:p>
        </p:txBody>
      </p:sp>
      <p:sp>
        <p:nvSpPr>
          <p:cNvPr id="40" name="Right Arrow 39"/>
          <p:cNvSpPr/>
          <p:nvPr/>
        </p:nvSpPr>
        <p:spPr bwMode="auto">
          <a:xfrm rot="20594449">
            <a:off x="3500019" y="2440880"/>
            <a:ext cx="809123" cy="174031"/>
          </a:xfrm>
          <a:prstGeom prst="rightArrow">
            <a:avLst/>
          </a:prstGeom>
          <a:solidFill>
            <a:schemeClr val="accent2">
              <a:lumMod val="50000"/>
            </a:schemeClr>
          </a:solidFill>
          <a:ln>
            <a:solidFill>
              <a:schemeClr val="accent2">
                <a:lumMod val="50000"/>
              </a:schemeClr>
            </a:solidFill>
          </a:ln>
          <a:effectLst/>
          <a:scene3d>
            <a:camera prst="isometricTopUp"/>
            <a:lightRig rig="threePt" dir="t"/>
          </a:scene3d>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en-US" sz="1400">
              <a:latin typeface="Arial" charset="0"/>
            </a:endParaRPr>
          </a:p>
        </p:txBody>
      </p:sp>
      <p:sp>
        <p:nvSpPr>
          <p:cNvPr id="37" name="Rectangle 68"/>
          <p:cNvSpPr>
            <a:spLocks noChangeArrowheads="1"/>
          </p:cNvSpPr>
          <p:nvPr/>
        </p:nvSpPr>
        <p:spPr bwMode="auto">
          <a:xfrm>
            <a:off x="5148075" y="1953112"/>
            <a:ext cx="3581400" cy="1373483"/>
          </a:xfrm>
          <a:prstGeom prst="rect">
            <a:avLst/>
          </a:prstGeom>
          <a:noFill/>
          <a:ln w="38100" algn="ctr">
            <a:solidFill>
              <a:schemeClr val="tx1"/>
            </a:solidFill>
            <a:miter lim="800000"/>
            <a:headEnd/>
            <a:tailEnd/>
          </a:ln>
        </p:spPr>
        <p:txBody>
          <a:bodyPr lIns="80041" tIns="40020" rIns="80041" bIns="40020">
            <a:spAutoFit/>
          </a:bodyPr>
          <a:lstStyle/>
          <a:p>
            <a:pPr marL="114300" indent="-114300">
              <a:spcBef>
                <a:spcPct val="50000"/>
              </a:spcBef>
              <a:buClr>
                <a:schemeClr val="bg2"/>
              </a:buClr>
              <a:buSzPct val="60000"/>
              <a:buFont typeface="Wingdings" pitchFamily="2" charset="2"/>
              <a:buChar char="l"/>
            </a:pPr>
            <a:r>
              <a:rPr lang="en-US" altLang="zh-CN" sz="1200" b="1" dirty="0" smtClean="0">
                <a:latin typeface="Trebuchet MS" pitchFamily="34" charset="0"/>
                <a:ea typeface="华文细黑" pitchFamily="2" charset="-122"/>
              </a:rPr>
              <a:t>LTE broadband subscriptions will grow rapidly from 2012 onwards </a:t>
            </a:r>
          </a:p>
          <a:p>
            <a:pPr marL="114300" indent="-114300">
              <a:spcBef>
                <a:spcPct val="50000"/>
              </a:spcBef>
              <a:buClr>
                <a:schemeClr val="bg2"/>
              </a:buClr>
              <a:buSzPct val="60000"/>
              <a:buFont typeface="Wingdings" pitchFamily="2" charset="2"/>
              <a:buChar char="l"/>
            </a:pPr>
            <a:r>
              <a:rPr lang="en-US" altLang="zh-CN" sz="1200" b="1" dirty="0" smtClean="0">
                <a:solidFill>
                  <a:srgbClr val="000000"/>
                </a:solidFill>
                <a:latin typeface="Trebuchet MS" pitchFamily="34" charset="0"/>
                <a:ea typeface="华文细黑" pitchFamily="2" charset="-122"/>
              </a:rPr>
              <a:t>About </a:t>
            </a:r>
            <a:r>
              <a:rPr lang="en-US" altLang="zh-CN" sz="1200" b="1" dirty="0">
                <a:solidFill>
                  <a:srgbClr val="CC0000"/>
                </a:solidFill>
                <a:latin typeface="Trebuchet MS" pitchFamily="34" charset="0"/>
                <a:ea typeface="华文细黑" pitchFamily="2" charset="-122"/>
              </a:rPr>
              <a:t>40 million</a:t>
            </a:r>
            <a:r>
              <a:rPr lang="en-US" altLang="zh-CN" sz="1200" b="1" dirty="0">
                <a:solidFill>
                  <a:srgbClr val="000000"/>
                </a:solidFill>
                <a:latin typeface="Trebuchet MS" pitchFamily="34" charset="0"/>
                <a:ea typeface="华文细黑" pitchFamily="2" charset="-122"/>
              </a:rPr>
              <a:t> LTE subscriber by</a:t>
            </a:r>
            <a:r>
              <a:rPr lang="en-US" altLang="zh-CN" sz="1200" b="1" dirty="0">
                <a:solidFill>
                  <a:srgbClr val="CC0000"/>
                </a:solidFill>
                <a:latin typeface="Trebuchet MS" pitchFamily="34" charset="0"/>
                <a:ea typeface="华文细黑" pitchFamily="2" charset="-122"/>
              </a:rPr>
              <a:t> 2013 </a:t>
            </a:r>
          </a:p>
          <a:p>
            <a:pPr marL="114300" indent="-114300">
              <a:spcBef>
                <a:spcPct val="50000"/>
              </a:spcBef>
              <a:buClr>
                <a:schemeClr val="bg2"/>
              </a:buClr>
              <a:buSzPct val="60000"/>
              <a:buFont typeface="Wingdings" pitchFamily="2" charset="2"/>
              <a:buChar char="l"/>
            </a:pPr>
            <a:r>
              <a:rPr lang="en-US" altLang="zh-CN" sz="1200" b="1" dirty="0">
                <a:solidFill>
                  <a:srgbClr val="000000"/>
                </a:solidFill>
                <a:latin typeface="Trebuchet MS" pitchFamily="34" charset="0"/>
                <a:ea typeface="华文细黑" pitchFamily="2" charset="-122"/>
              </a:rPr>
              <a:t> LTE to reach </a:t>
            </a:r>
            <a:r>
              <a:rPr lang="en-US" altLang="zh-CN" sz="1200" b="1" dirty="0">
                <a:solidFill>
                  <a:srgbClr val="CC0000"/>
                </a:solidFill>
                <a:latin typeface="Trebuchet MS" pitchFamily="34" charset="0"/>
                <a:ea typeface="华文细黑" pitchFamily="2" charset="-122"/>
              </a:rPr>
              <a:t>100 Million Subscriptions Faster Than Any Previous Mobile Standard</a:t>
            </a:r>
            <a:r>
              <a:rPr lang="en-US" altLang="zh-CN" sz="1200" b="1" dirty="0">
                <a:solidFill>
                  <a:srgbClr val="000000"/>
                </a:solidFill>
                <a:latin typeface="Trebuchet MS" pitchFamily="34" charset="0"/>
                <a:ea typeface="华文细黑" pitchFamily="2" charset="-122"/>
              </a:rPr>
              <a:t> 		</a:t>
            </a:r>
            <a:r>
              <a:rPr lang="en-US" altLang="zh-CN" sz="1200" b="1" dirty="0" smtClean="0">
                <a:solidFill>
                  <a:srgbClr val="000000"/>
                </a:solidFill>
                <a:latin typeface="Trebuchet MS" pitchFamily="34" charset="0"/>
                <a:ea typeface="华文细黑" pitchFamily="2" charset="-122"/>
              </a:rPr>
              <a:t>	-</a:t>
            </a:r>
            <a:r>
              <a:rPr lang="en-US" altLang="zh-CN" sz="1100" b="1" i="1" dirty="0" smtClean="0">
                <a:solidFill>
                  <a:srgbClr val="000000"/>
                </a:solidFill>
                <a:latin typeface="Trebuchet MS" pitchFamily="34" charset="0"/>
                <a:ea typeface="华文细黑" pitchFamily="2" charset="-122"/>
              </a:rPr>
              <a:t> </a:t>
            </a:r>
            <a:r>
              <a:rPr lang="en-US" altLang="zh-CN" sz="1100" b="1" dirty="0">
                <a:solidFill>
                  <a:srgbClr val="000000"/>
                </a:solidFill>
                <a:latin typeface="Trebuchet MS" pitchFamily="34" charset="0"/>
                <a:ea typeface="华文细黑" pitchFamily="2" charset="-122"/>
              </a:rPr>
              <a:t>Pyramid </a:t>
            </a:r>
            <a:r>
              <a:rPr lang="en-US" altLang="zh-CN" sz="1100" b="1" dirty="0" smtClean="0">
                <a:solidFill>
                  <a:srgbClr val="000000"/>
                </a:solidFill>
                <a:latin typeface="Trebuchet MS" pitchFamily="34" charset="0"/>
                <a:ea typeface="华文细黑" pitchFamily="2" charset="-122"/>
              </a:rPr>
              <a:t>Research</a:t>
            </a:r>
            <a:endParaRPr lang="en-US" altLang="zh-CN" sz="1100" b="1" dirty="0">
              <a:solidFill>
                <a:srgbClr val="000000"/>
              </a:solidFill>
              <a:latin typeface="Trebuchet MS" pitchFamily="34" charset="0"/>
              <a:ea typeface="华文细黑" pitchFamily="2" charset="-122"/>
            </a:endParaRPr>
          </a:p>
        </p:txBody>
      </p:sp>
      <p:grpSp>
        <p:nvGrpSpPr>
          <p:cNvPr id="2" name="Group 69"/>
          <p:cNvGrpSpPr>
            <a:grpSpLocks/>
          </p:cNvGrpSpPr>
          <p:nvPr/>
        </p:nvGrpSpPr>
        <p:grpSpPr bwMode="auto">
          <a:xfrm>
            <a:off x="1538005" y="3630457"/>
            <a:ext cx="6069115" cy="2576513"/>
            <a:chOff x="898525" y="1620838"/>
            <a:chExt cx="7038975" cy="4487862"/>
          </a:xfrm>
        </p:grpSpPr>
        <p:grpSp>
          <p:nvGrpSpPr>
            <p:cNvPr id="5" name="Group 63"/>
            <p:cNvGrpSpPr>
              <a:grpSpLocks/>
            </p:cNvGrpSpPr>
            <p:nvPr/>
          </p:nvGrpSpPr>
          <p:grpSpPr bwMode="auto">
            <a:xfrm>
              <a:off x="957263" y="1620838"/>
              <a:ext cx="2432050" cy="536575"/>
              <a:chOff x="0" y="0"/>
              <a:chExt cx="1532" cy="338"/>
            </a:xfrm>
          </p:grpSpPr>
          <p:pic>
            <p:nvPicPr>
              <p:cNvPr id="104" name="Picture 64"/>
              <p:cNvPicPr>
                <a:picLocks noChangeArrowheads="1"/>
              </p:cNvPicPr>
              <p:nvPr/>
            </p:nvPicPr>
            <p:blipFill>
              <a:blip r:embed="rId3" cstate="print"/>
              <a:srcRect/>
              <a:stretch>
                <a:fillRect/>
              </a:stretch>
            </p:blipFill>
            <p:spPr bwMode="auto">
              <a:xfrm>
                <a:off x="0" y="0"/>
                <a:ext cx="1532" cy="338"/>
              </a:xfrm>
              <a:prstGeom prst="rect">
                <a:avLst/>
              </a:prstGeom>
              <a:noFill/>
              <a:ln w="9525">
                <a:noFill/>
                <a:miter lim="800000"/>
                <a:headEnd/>
                <a:tailEnd/>
              </a:ln>
            </p:spPr>
          </p:pic>
        </p:grpSp>
        <p:grpSp>
          <p:nvGrpSpPr>
            <p:cNvPr id="6" name="Group 65"/>
            <p:cNvGrpSpPr>
              <a:grpSpLocks/>
            </p:cNvGrpSpPr>
            <p:nvPr/>
          </p:nvGrpSpPr>
          <p:grpSpPr bwMode="auto">
            <a:xfrm>
              <a:off x="3224213" y="1620838"/>
              <a:ext cx="2433637" cy="536575"/>
              <a:chOff x="0" y="0"/>
              <a:chExt cx="1533" cy="338"/>
            </a:xfrm>
          </p:grpSpPr>
          <p:pic>
            <p:nvPicPr>
              <p:cNvPr id="103" name="Picture 66"/>
              <p:cNvPicPr>
                <a:picLocks noChangeArrowheads="1"/>
              </p:cNvPicPr>
              <p:nvPr/>
            </p:nvPicPr>
            <p:blipFill>
              <a:blip r:embed="rId4" cstate="print"/>
              <a:srcRect/>
              <a:stretch>
                <a:fillRect/>
              </a:stretch>
            </p:blipFill>
            <p:spPr bwMode="auto">
              <a:xfrm>
                <a:off x="0" y="0"/>
                <a:ext cx="1533" cy="338"/>
              </a:xfrm>
              <a:prstGeom prst="rect">
                <a:avLst/>
              </a:prstGeom>
              <a:noFill/>
              <a:ln w="9525">
                <a:noFill/>
                <a:miter lim="800000"/>
                <a:headEnd/>
                <a:tailEnd/>
              </a:ln>
            </p:spPr>
          </p:pic>
        </p:grpSp>
        <p:grpSp>
          <p:nvGrpSpPr>
            <p:cNvPr id="7" name="Group 67"/>
            <p:cNvGrpSpPr>
              <a:grpSpLocks/>
            </p:cNvGrpSpPr>
            <p:nvPr/>
          </p:nvGrpSpPr>
          <p:grpSpPr bwMode="auto">
            <a:xfrm>
              <a:off x="5499100" y="1620838"/>
              <a:ext cx="2432050" cy="536575"/>
              <a:chOff x="0" y="0"/>
              <a:chExt cx="1532" cy="338"/>
            </a:xfrm>
          </p:grpSpPr>
          <p:pic>
            <p:nvPicPr>
              <p:cNvPr id="102" name="Picture 68"/>
              <p:cNvPicPr>
                <a:picLocks noChangeArrowheads="1"/>
              </p:cNvPicPr>
              <p:nvPr/>
            </p:nvPicPr>
            <p:blipFill>
              <a:blip r:embed="rId5" cstate="print"/>
              <a:srcRect/>
              <a:stretch>
                <a:fillRect/>
              </a:stretch>
            </p:blipFill>
            <p:spPr bwMode="auto">
              <a:xfrm>
                <a:off x="0" y="0"/>
                <a:ext cx="1532" cy="338"/>
              </a:xfrm>
              <a:prstGeom prst="rect">
                <a:avLst/>
              </a:prstGeom>
              <a:noFill/>
              <a:ln w="9525">
                <a:noFill/>
                <a:miter lim="800000"/>
                <a:headEnd/>
                <a:tailEnd/>
              </a:ln>
            </p:spPr>
          </p:pic>
        </p:grpSp>
        <p:grpSp>
          <p:nvGrpSpPr>
            <p:cNvPr id="8" name="Group 69"/>
            <p:cNvGrpSpPr>
              <a:grpSpLocks/>
            </p:cNvGrpSpPr>
            <p:nvPr/>
          </p:nvGrpSpPr>
          <p:grpSpPr bwMode="auto">
            <a:xfrm>
              <a:off x="1006475" y="5668963"/>
              <a:ext cx="3406775" cy="439737"/>
              <a:chOff x="0" y="0"/>
              <a:chExt cx="2146" cy="277"/>
            </a:xfrm>
          </p:grpSpPr>
          <p:pic>
            <p:nvPicPr>
              <p:cNvPr id="101" name="Picture 70"/>
              <p:cNvPicPr>
                <a:picLocks noChangeArrowheads="1"/>
              </p:cNvPicPr>
              <p:nvPr/>
            </p:nvPicPr>
            <p:blipFill>
              <a:blip r:embed="rId6" cstate="print"/>
              <a:srcRect/>
              <a:stretch>
                <a:fillRect/>
              </a:stretch>
            </p:blipFill>
            <p:spPr bwMode="auto">
              <a:xfrm>
                <a:off x="0" y="0"/>
                <a:ext cx="2146" cy="277"/>
              </a:xfrm>
              <a:prstGeom prst="rect">
                <a:avLst/>
              </a:prstGeom>
              <a:noFill/>
              <a:ln w="9525">
                <a:noFill/>
                <a:miter lim="800000"/>
                <a:headEnd/>
                <a:tailEnd/>
              </a:ln>
            </p:spPr>
          </p:pic>
        </p:grpSp>
        <p:grpSp>
          <p:nvGrpSpPr>
            <p:cNvPr id="9" name="Group 71"/>
            <p:cNvGrpSpPr>
              <a:grpSpLocks/>
            </p:cNvGrpSpPr>
            <p:nvPr/>
          </p:nvGrpSpPr>
          <p:grpSpPr bwMode="auto">
            <a:xfrm>
              <a:off x="4310063" y="5668963"/>
              <a:ext cx="3627437" cy="439737"/>
              <a:chOff x="0" y="0"/>
              <a:chExt cx="2285" cy="277"/>
            </a:xfrm>
          </p:grpSpPr>
          <p:pic>
            <p:nvPicPr>
              <p:cNvPr id="100" name="Picture 72"/>
              <p:cNvPicPr>
                <a:picLocks noChangeArrowheads="1"/>
              </p:cNvPicPr>
              <p:nvPr/>
            </p:nvPicPr>
            <p:blipFill>
              <a:blip r:embed="rId7" cstate="print"/>
              <a:srcRect/>
              <a:stretch>
                <a:fillRect/>
              </a:stretch>
            </p:blipFill>
            <p:spPr bwMode="auto">
              <a:xfrm>
                <a:off x="0" y="0"/>
                <a:ext cx="2285" cy="277"/>
              </a:xfrm>
              <a:prstGeom prst="rect">
                <a:avLst/>
              </a:prstGeom>
              <a:noFill/>
              <a:ln w="9525">
                <a:noFill/>
                <a:miter lim="800000"/>
                <a:headEnd/>
                <a:tailEnd/>
              </a:ln>
            </p:spPr>
          </p:pic>
        </p:grpSp>
        <p:sp>
          <p:nvSpPr>
            <p:cNvPr id="47" name="Rectangle 73"/>
            <p:cNvSpPr>
              <a:spLocks/>
            </p:cNvSpPr>
            <p:nvPr/>
          </p:nvSpPr>
          <p:spPr bwMode="auto">
            <a:xfrm>
              <a:off x="1043374" y="2088152"/>
              <a:ext cx="2270295" cy="3622365"/>
            </a:xfrm>
            <a:prstGeom prst="rect">
              <a:avLst/>
            </a:prstGeom>
            <a:solidFill>
              <a:srgbClr val="FFFFFF"/>
            </a:solidFill>
            <a:ln w="9525">
              <a:noFill/>
              <a:miter lim="800000"/>
              <a:headEnd/>
              <a:tailEnd/>
            </a:ln>
            <a:effectLst>
              <a:outerShdw algn="ctr" rotWithShape="0">
                <a:schemeClr val="bg2">
                  <a:alpha val="19998"/>
                </a:schemeClr>
              </a:outerShdw>
            </a:effectLst>
          </p:spPr>
          <p:txBody>
            <a:bodyPr lIns="0" tIns="0" rIns="0" bIns="0"/>
            <a:lstStyle/>
            <a:p>
              <a:pPr>
                <a:defRPr/>
              </a:pPr>
              <a:endParaRPr lang="en-US" sz="900"/>
            </a:p>
          </p:txBody>
        </p:sp>
        <p:sp>
          <p:nvSpPr>
            <p:cNvPr id="48" name="Rectangle 74"/>
            <p:cNvSpPr>
              <a:spLocks/>
            </p:cNvSpPr>
            <p:nvPr/>
          </p:nvSpPr>
          <p:spPr bwMode="auto">
            <a:xfrm>
              <a:off x="3307756" y="2088152"/>
              <a:ext cx="2270295" cy="3622365"/>
            </a:xfrm>
            <a:prstGeom prst="rect">
              <a:avLst/>
            </a:prstGeom>
            <a:solidFill>
              <a:srgbClr val="F2F2F2"/>
            </a:solidFill>
            <a:ln w="9525">
              <a:noFill/>
              <a:miter lim="800000"/>
              <a:headEnd/>
              <a:tailEnd/>
            </a:ln>
            <a:effectLst>
              <a:outerShdw algn="ctr" rotWithShape="0">
                <a:schemeClr val="bg2">
                  <a:alpha val="19998"/>
                </a:schemeClr>
              </a:outerShdw>
            </a:effectLst>
          </p:spPr>
          <p:txBody>
            <a:bodyPr lIns="0" tIns="0" rIns="0" bIns="0"/>
            <a:lstStyle/>
            <a:p>
              <a:pPr>
                <a:defRPr/>
              </a:pPr>
              <a:endParaRPr lang="en-US" sz="900"/>
            </a:p>
          </p:txBody>
        </p:sp>
        <p:sp>
          <p:nvSpPr>
            <p:cNvPr id="49" name="Rectangle 75"/>
            <p:cNvSpPr>
              <a:spLocks/>
            </p:cNvSpPr>
            <p:nvPr/>
          </p:nvSpPr>
          <p:spPr bwMode="auto">
            <a:xfrm>
              <a:off x="5578051" y="2088152"/>
              <a:ext cx="2270295" cy="3622365"/>
            </a:xfrm>
            <a:prstGeom prst="rect">
              <a:avLst/>
            </a:prstGeom>
            <a:solidFill>
              <a:srgbClr val="D9D9D9"/>
            </a:solidFill>
            <a:ln w="9525">
              <a:noFill/>
              <a:miter lim="800000"/>
              <a:headEnd/>
              <a:tailEnd/>
            </a:ln>
            <a:effectLst>
              <a:outerShdw algn="ctr" rotWithShape="0">
                <a:schemeClr val="bg2">
                  <a:alpha val="19998"/>
                </a:schemeClr>
              </a:outerShdw>
            </a:effectLst>
          </p:spPr>
          <p:txBody>
            <a:bodyPr lIns="0" tIns="0" rIns="0" bIns="0"/>
            <a:lstStyle/>
            <a:p>
              <a:pPr>
                <a:defRPr/>
              </a:pPr>
              <a:endParaRPr lang="en-US" sz="900"/>
            </a:p>
          </p:txBody>
        </p:sp>
        <p:grpSp>
          <p:nvGrpSpPr>
            <p:cNvPr id="10" name="Group 77"/>
            <p:cNvGrpSpPr>
              <a:grpSpLocks/>
            </p:cNvGrpSpPr>
            <p:nvPr/>
          </p:nvGrpSpPr>
          <p:grpSpPr bwMode="auto">
            <a:xfrm>
              <a:off x="1098550" y="2103438"/>
              <a:ext cx="6742115" cy="2262184"/>
              <a:chOff x="0" y="0"/>
              <a:chExt cx="4247" cy="1425"/>
            </a:xfrm>
          </p:grpSpPr>
          <p:sp>
            <p:nvSpPr>
              <p:cNvPr id="89" name="Freeform 78"/>
              <p:cNvSpPr>
                <a:spLocks/>
              </p:cNvSpPr>
              <p:nvPr/>
            </p:nvSpPr>
            <p:spPr bwMode="auto">
              <a:xfrm>
                <a:off x="21" y="70"/>
                <a:ext cx="2973" cy="1347"/>
              </a:xfrm>
              <a:custGeom>
                <a:avLst/>
                <a:gdLst>
                  <a:gd name="T0" fmla="*/ 0 w 21600"/>
                  <a:gd name="T1" fmla="*/ 1347 h 21600"/>
                  <a:gd name="T2" fmla="*/ 937 w 21600"/>
                  <a:gd name="T3" fmla="*/ 1182 h 21600"/>
                  <a:gd name="T4" fmla="*/ 2036 w 21600"/>
                  <a:gd name="T5" fmla="*/ 639 h 21600"/>
                  <a:gd name="T6" fmla="*/ 2973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1135" y="21158"/>
                      <a:pt x="4341" y="20843"/>
                      <a:pt x="6811" y="18947"/>
                    </a:cubicBezTo>
                    <a:cubicBezTo>
                      <a:pt x="9276" y="17050"/>
                      <a:pt x="12324" y="13394"/>
                      <a:pt x="14789" y="10239"/>
                    </a:cubicBezTo>
                    <a:cubicBezTo>
                      <a:pt x="17253" y="7084"/>
                      <a:pt x="20179" y="2134"/>
                      <a:pt x="21600" y="0"/>
                    </a:cubicBezTo>
                  </a:path>
                </a:pathLst>
              </a:custGeom>
              <a:noFill/>
              <a:ln w="38100">
                <a:solidFill>
                  <a:srgbClr val="990000"/>
                </a:solidFill>
                <a:round/>
                <a:headEnd/>
                <a:tailEnd/>
              </a:ln>
            </p:spPr>
            <p:txBody>
              <a:bodyPr lIns="0" tIns="0" rIns="0" bIns="0"/>
              <a:lstStyle/>
              <a:p>
                <a:endParaRPr lang="en-US"/>
              </a:p>
            </p:txBody>
          </p:sp>
          <p:grpSp>
            <p:nvGrpSpPr>
              <p:cNvPr id="11" name="Group 79"/>
              <p:cNvGrpSpPr>
                <a:grpSpLocks/>
              </p:cNvGrpSpPr>
              <p:nvPr/>
            </p:nvGrpSpPr>
            <p:grpSpPr bwMode="auto">
              <a:xfrm>
                <a:off x="5" y="564"/>
                <a:ext cx="4198" cy="844"/>
                <a:chOff x="0" y="0"/>
                <a:chExt cx="4198" cy="844"/>
              </a:xfrm>
            </p:grpSpPr>
            <p:sp>
              <p:nvSpPr>
                <p:cNvPr id="98" name="Freeform 80"/>
                <p:cNvSpPr>
                  <a:spLocks/>
                </p:cNvSpPr>
                <p:nvPr/>
              </p:nvSpPr>
              <p:spPr bwMode="auto">
                <a:xfrm>
                  <a:off x="0" y="167"/>
                  <a:ext cx="2075" cy="677"/>
                </a:xfrm>
                <a:custGeom>
                  <a:avLst/>
                  <a:gdLst>
                    <a:gd name="T0" fmla="*/ 0 w 21600"/>
                    <a:gd name="T1" fmla="*/ 677 h 21600"/>
                    <a:gd name="T2" fmla="*/ 504 w 21600"/>
                    <a:gd name="T3" fmla="*/ 319 h 21600"/>
                    <a:gd name="T4" fmla="*/ 1263 w 21600"/>
                    <a:gd name="T5" fmla="*/ 123 h 21600"/>
                    <a:gd name="T6" fmla="*/ 2075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871" y="19702"/>
                        <a:pt x="3052" y="13128"/>
                        <a:pt x="5243" y="10174"/>
                      </a:cubicBezTo>
                      <a:cubicBezTo>
                        <a:pt x="7435" y="7220"/>
                        <a:pt x="10418" y="5615"/>
                        <a:pt x="13148" y="3913"/>
                      </a:cubicBezTo>
                      <a:cubicBezTo>
                        <a:pt x="15877" y="2211"/>
                        <a:pt x="19839" y="822"/>
                        <a:pt x="21600" y="0"/>
                      </a:cubicBezTo>
                    </a:path>
                  </a:pathLst>
                </a:custGeom>
                <a:noFill/>
                <a:ln w="38100">
                  <a:solidFill>
                    <a:schemeClr val="tx1"/>
                  </a:solidFill>
                  <a:round/>
                  <a:headEnd/>
                  <a:tailEnd/>
                </a:ln>
              </p:spPr>
              <p:txBody>
                <a:bodyPr lIns="0" tIns="0" rIns="0" bIns="0"/>
                <a:lstStyle/>
                <a:p>
                  <a:endParaRPr lang="en-US"/>
                </a:p>
              </p:txBody>
            </p:sp>
            <p:sp>
              <p:nvSpPr>
                <p:cNvPr id="99" name="Freeform 81"/>
                <p:cNvSpPr>
                  <a:spLocks/>
                </p:cNvSpPr>
                <p:nvPr/>
              </p:nvSpPr>
              <p:spPr bwMode="auto">
                <a:xfrm>
                  <a:off x="2050" y="0"/>
                  <a:ext cx="2148" cy="167"/>
                </a:xfrm>
                <a:custGeom>
                  <a:avLst/>
                  <a:gdLst>
                    <a:gd name="T0" fmla="*/ 0 w 21600"/>
                    <a:gd name="T1" fmla="*/ 167 h 21600"/>
                    <a:gd name="T2" fmla="*/ 778 w 21600"/>
                    <a:gd name="T3" fmla="*/ 108 h 21600"/>
                    <a:gd name="T4" fmla="*/ 1486 w 21600"/>
                    <a:gd name="T5" fmla="*/ 54 h 21600"/>
                    <a:gd name="T6" fmla="*/ 2148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1306" y="20334"/>
                        <a:pt x="5336" y="16378"/>
                        <a:pt x="7824" y="13925"/>
                      </a:cubicBezTo>
                      <a:cubicBezTo>
                        <a:pt x="10313" y="11473"/>
                        <a:pt x="12640" y="9257"/>
                        <a:pt x="14939" y="6963"/>
                      </a:cubicBezTo>
                      <a:cubicBezTo>
                        <a:pt x="17238" y="4668"/>
                        <a:pt x="20209" y="1424"/>
                        <a:pt x="21600" y="0"/>
                      </a:cubicBezTo>
                    </a:path>
                  </a:pathLst>
                </a:custGeom>
                <a:noFill/>
                <a:ln w="19050">
                  <a:solidFill>
                    <a:schemeClr val="tx1"/>
                  </a:solidFill>
                  <a:prstDash val="dash"/>
                  <a:round/>
                  <a:headEnd/>
                  <a:tailEnd/>
                </a:ln>
              </p:spPr>
              <p:txBody>
                <a:bodyPr lIns="0" tIns="0" rIns="0" bIns="0"/>
                <a:lstStyle/>
                <a:p>
                  <a:endParaRPr lang="en-US"/>
                </a:p>
              </p:txBody>
            </p:sp>
          </p:grpSp>
          <p:grpSp>
            <p:nvGrpSpPr>
              <p:cNvPr id="12" name="Group 82"/>
              <p:cNvGrpSpPr>
                <a:grpSpLocks/>
              </p:cNvGrpSpPr>
              <p:nvPr/>
            </p:nvGrpSpPr>
            <p:grpSpPr bwMode="auto">
              <a:xfrm>
                <a:off x="6" y="289"/>
                <a:ext cx="4174" cy="1133"/>
                <a:chOff x="0" y="0"/>
                <a:chExt cx="4172" cy="1133"/>
              </a:xfrm>
            </p:grpSpPr>
            <p:sp>
              <p:nvSpPr>
                <p:cNvPr id="96" name="Freeform 83"/>
                <p:cNvSpPr>
                  <a:spLocks/>
                </p:cNvSpPr>
                <p:nvPr/>
              </p:nvSpPr>
              <p:spPr bwMode="auto">
                <a:xfrm>
                  <a:off x="0" y="726"/>
                  <a:ext cx="2171" cy="407"/>
                </a:xfrm>
                <a:custGeom>
                  <a:avLst/>
                  <a:gdLst>
                    <a:gd name="T0" fmla="*/ 0 w 21600"/>
                    <a:gd name="T1" fmla="*/ 407 h 21600"/>
                    <a:gd name="T2" fmla="*/ 848 w 21600"/>
                    <a:gd name="T3" fmla="*/ 344 h 21600"/>
                    <a:gd name="T4" fmla="*/ 1359 w 21600"/>
                    <a:gd name="T5" fmla="*/ 254 h 21600"/>
                    <a:gd name="T6" fmla="*/ 1780 w 21600"/>
                    <a:gd name="T7" fmla="*/ 131 h 21600"/>
                    <a:gd name="T8" fmla="*/ 2171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21600"/>
                      </a:moveTo>
                      <a:cubicBezTo>
                        <a:pt x="1402" y="21060"/>
                        <a:pt x="6187" y="19648"/>
                        <a:pt x="8440" y="18277"/>
                      </a:cubicBezTo>
                      <a:cubicBezTo>
                        <a:pt x="10693" y="16906"/>
                        <a:pt x="11982" y="15328"/>
                        <a:pt x="13525" y="13458"/>
                      </a:cubicBezTo>
                      <a:cubicBezTo>
                        <a:pt x="15067" y="11589"/>
                        <a:pt x="16366" y="9222"/>
                        <a:pt x="17712" y="6978"/>
                      </a:cubicBezTo>
                      <a:cubicBezTo>
                        <a:pt x="19058" y="4735"/>
                        <a:pt x="20787" y="1454"/>
                        <a:pt x="21600" y="0"/>
                      </a:cubicBezTo>
                    </a:path>
                  </a:pathLst>
                </a:custGeom>
                <a:noFill/>
                <a:ln w="38100">
                  <a:solidFill>
                    <a:srgbClr val="A6A6A6"/>
                  </a:solidFill>
                  <a:round/>
                  <a:headEnd/>
                  <a:tailEnd/>
                </a:ln>
              </p:spPr>
              <p:txBody>
                <a:bodyPr lIns="0" tIns="0" rIns="0" bIns="0"/>
                <a:lstStyle/>
                <a:p>
                  <a:endParaRPr lang="en-US"/>
                </a:p>
              </p:txBody>
            </p:sp>
            <p:sp>
              <p:nvSpPr>
                <p:cNvPr id="97" name="Freeform 84"/>
                <p:cNvSpPr>
                  <a:spLocks/>
                </p:cNvSpPr>
                <p:nvPr/>
              </p:nvSpPr>
              <p:spPr bwMode="auto">
                <a:xfrm>
                  <a:off x="2195" y="0"/>
                  <a:ext cx="1977" cy="717"/>
                </a:xfrm>
                <a:custGeom>
                  <a:avLst/>
                  <a:gdLst>
                    <a:gd name="T0" fmla="*/ 0 w 21600"/>
                    <a:gd name="T1" fmla="*/ 717 h 21600"/>
                    <a:gd name="T2" fmla="*/ 1052 w 21600"/>
                    <a:gd name="T3" fmla="*/ 368 h 21600"/>
                    <a:gd name="T4" fmla="*/ 197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920" y="19839"/>
                        <a:pt x="7895" y="14674"/>
                        <a:pt x="11498" y="11082"/>
                      </a:cubicBezTo>
                      <a:cubicBezTo>
                        <a:pt x="15102" y="7490"/>
                        <a:pt x="19495" y="2301"/>
                        <a:pt x="21600" y="0"/>
                      </a:cubicBezTo>
                    </a:path>
                  </a:pathLst>
                </a:custGeom>
                <a:noFill/>
                <a:ln w="19050">
                  <a:solidFill>
                    <a:srgbClr val="A6A6A6"/>
                  </a:solidFill>
                  <a:prstDash val="dash"/>
                  <a:round/>
                  <a:headEnd/>
                  <a:tailEnd/>
                </a:ln>
              </p:spPr>
              <p:txBody>
                <a:bodyPr lIns="0" tIns="0" rIns="0" bIns="0"/>
                <a:lstStyle/>
                <a:p>
                  <a:endParaRPr lang="en-US"/>
                </a:p>
              </p:txBody>
            </p:sp>
          </p:grpSp>
          <p:sp>
            <p:nvSpPr>
              <p:cNvPr id="92" name="Line 85"/>
              <p:cNvSpPr>
                <a:spLocks noChangeShapeType="1"/>
              </p:cNvSpPr>
              <p:nvPr/>
            </p:nvSpPr>
            <p:spPr bwMode="auto">
              <a:xfrm>
                <a:off x="0" y="1425"/>
                <a:ext cx="4247" cy="0"/>
              </a:xfrm>
              <a:prstGeom prst="line">
                <a:avLst/>
              </a:prstGeom>
              <a:noFill/>
              <a:ln w="28575">
                <a:solidFill>
                  <a:srgbClr val="808080"/>
                </a:solidFill>
                <a:round/>
                <a:headEnd/>
                <a:tailEnd type="triangle" w="med" len="med"/>
              </a:ln>
            </p:spPr>
            <p:txBody>
              <a:bodyPr lIns="0" tIns="0" rIns="0" bIns="0"/>
              <a:lstStyle/>
              <a:p>
                <a:endParaRPr lang="en-US"/>
              </a:p>
            </p:txBody>
          </p:sp>
          <p:pic>
            <p:nvPicPr>
              <p:cNvPr id="93" name="Picture 86"/>
              <p:cNvPicPr>
                <a:picLocks noChangeArrowheads="1"/>
              </p:cNvPicPr>
              <p:nvPr/>
            </p:nvPicPr>
            <p:blipFill>
              <a:blip r:embed="rId8"/>
              <a:srcRect/>
              <a:stretch>
                <a:fillRect/>
              </a:stretch>
            </p:blipFill>
            <p:spPr bwMode="auto">
              <a:xfrm>
                <a:off x="109" y="1374"/>
                <a:ext cx="4" cy="3"/>
              </a:xfrm>
              <a:prstGeom prst="rect">
                <a:avLst/>
              </a:prstGeom>
              <a:noFill/>
              <a:ln w="9525">
                <a:noFill/>
                <a:miter lim="800000"/>
                <a:headEnd/>
                <a:tailEnd/>
              </a:ln>
            </p:spPr>
          </p:pic>
          <p:pic>
            <p:nvPicPr>
              <p:cNvPr id="94" name="Picture 87"/>
              <p:cNvPicPr>
                <a:picLocks noChangeArrowheads="1"/>
              </p:cNvPicPr>
              <p:nvPr/>
            </p:nvPicPr>
            <p:blipFill>
              <a:blip r:embed="rId8"/>
              <a:srcRect/>
              <a:stretch>
                <a:fillRect/>
              </a:stretch>
            </p:blipFill>
            <p:spPr bwMode="auto">
              <a:xfrm>
                <a:off x="3723" y="686"/>
                <a:ext cx="4" cy="4"/>
              </a:xfrm>
              <a:prstGeom prst="rect">
                <a:avLst/>
              </a:prstGeom>
              <a:noFill/>
              <a:ln w="9525">
                <a:noFill/>
                <a:miter lim="800000"/>
                <a:headEnd/>
                <a:tailEnd/>
              </a:ln>
            </p:spPr>
          </p:pic>
          <p:sp>
            <p:nvSpPr>
              <p:cNvPr id="95" name="Line 88"/>
              <p:cNvSpPr>
                <a:spLocks noChangeShapeType="1"/>
              </p:cNvSpPr>
              <p:nvPr/>
            </p:nvSpPr>
            <p:spPr bwMode="auto">
              <a:xfrm rot="10800000" flipH="1">
                <a:off x="1" y="0"/>
                <a:ext cx="1" cy="1420"/>
              </a:xfrm>
              <a:prstGeom prst="line">
                <a:avLst/>
              </a:prstGeom>
              <a:noFill/>
              <a:ln w="28575">
                <a:solidFill>
                  <a:srgbClr val="808080"/>
                </a:solidFill>
                <a:round/>
                <a:headEnd/>
                <a:tailEnd type="triangle" w="med" len="med"/>
              </a:ln>
            </p:spPr>
            <p:txBody>
              <a:bodyPr lIns="0" tIns="0" rIns="0" bIns="0"/>
              <a:lstStyle/>
              <a:p>
                <a:endParaRPr lang="en-US"/>
              </a:p>
            </p:txBody>
          </p:sp>
        </p:grpSp>
        <p:sp>
          <p:nvSpPr>
            <p:cNvPr id="51" name="Rectangle 89"/>
            <p:cNvSpPr>
              <a:spLocks/>
            </p:cNvSpPr>
            <p:nvPr/>
          </p:nvSpPr>
          <p:spPr bwMode="auto">
            <a:xfrm>
              <a:off x="1839913" y="3670300"/>
              <a:ext cx="1092200" cy="508000"/>
            </a:xfrm>
            <a:prstGeom prst="rect">
              <a:avLst/>
            </a:prstGeom>
            <a:noFill/>
            <a:ln w="9525">
              <a:noFill/>
              <a:miter lim="800000"/>
              <a:headEnd/>
              <a:tailEnd/>
            </a:ln>
          </p:spPr>
          <p:txBody>
            <a:bodyPr lIns="38100" tIns="38100" rIns="79190" bIns="38100"/>
            <a:lstStyle/>
            <a:p>
              <a:pPr marL="1588"/>
              <a:r>
                <a:rPr lang="en-US" sz="800" b="1"/>
                <a:t>Golden age </a:t>
              </a:r>
            </a:p>
          </p:txBody>
        </p:sp>
        <p:sp>
          <p:nvSpPr>
            <p:cNvPr id="52" name="Rectangle 90"/>
            <p:cNvSpPr>
              <a:spLocks/>
            </p:cNvSpPr>
            <p:nvPr/>
          </p:nvSpPr>
          <p:spPr bwMode="auto">
            <a:xfrm>
              <a:off x="3810296" y="3385013"/>
              <a:ext cx="810753" cy="562900"/>
            </a:xfrm>
            <a:prstGeom prst="rect">
              <a:avLst/>
            </a:prstGeom>
            <a:noFill/>
            <a:ln w="9525">
              <a:noFill/>
              <a:miter lim="800000"/>
              <a:headEnd/>
              <a:tailEnd/>
            </a:ln>
          </p:spPr>
          <p:txBody>
            <a:bodyPr wrap="none" lIns="38100" tIns="38100" rIns="79190" bIns="38100">
              <a:spAutoFit/>
            </a:bodyPr>
            <a:lstStyle/>
            <a:p>
              <a:pPr marL="1588"/>
              <a:r>
                <a:rPr lang="en-US" sz="800" b="1" dirty="0"/>
                <a:t>Moderate </a:t>
              </a:r>
            </a:p>
            <a:p>
              <a:pPr marL="1588"/>
              <a:r>
                <a:rPr lang="en-US" sz="800" b="1" dirty="0"/>
                <a:t>performance</a:t>
              </a:r>
            </a:p>
          </p:txBody>
        </p:sp>
        <p:sp>
          <p:nvSpPr>
            <p:cNvPr id="53" name="Rectangle 94"/>
            <p:cNvSpPr>
              <a:spLocks/>
            </p:cNvSpPr>
            <p:nvPr/>
          </p:nvSpPr>
          <p:spPr bwMode="auto">
            <a:xfrm>
              <a:off x="7141834" y="2732434"/>
              <a:ext cx="213959" cy="375268"/>
            </a:xfrm>
            <a:prstGeom prst="rect">
              <a:avLst/>
            </a:prstGeom>
            <a:noFill/>
            <a:ln w="9525">
              <a:noFill/>
              <a:miter lim="800000"/>
              <a:headEnd/>
              <a:tailEnd/>
            </a:ln>
          </p:spPr>
          <p:txBody>
            <a:bodyPr wrap="none" lIns="38100" tIns="38100" rIns="79190" bIns="38100">
              <a:spAutoFit/>
            </a:bodyPr>
            <a:lstStyle/>
            <a:p>
              <a:pPr marL="1588"/>
              <a:r>
                <a:rPr lang="en-US" sz="900" b="1"/>
                <a:t>?</a:t>
              </a:r>
            </a:p>
          </p:txBody>
        </p:sp>
        <p:sp>
          <p:nvSpPr>
            <p:cNvPr id="54" name="Freeform 95"/>
            <p:cNvSpPr>
              <a:spLocks/>
            </p:cNvSpPr>
            <p:nvPr/>
          </p:nvSpPr>
          <p:spPr bwMode="auto">
            <a:xfrm>
              <a:off x="1143000" y="4562475"/>
              <a:ext cx="6592888" cy="1058863"/>
            </a:xfrm>
            <a:custGeom>
              <a:avLst/>
              <a:gdLst>
                <a:gd name="T0" fmla="*/ 0 w 21600"/>
                <a:gd name="T1" fmla="*/ 0 h 21184"/>
                <a:gd name="T2" fmla="*/ 2106977 w 21600"/>
                <a:gd name="T3" fmla="*/ 190089 h 21184"/>
                <a:gd name="T4" fmla="*/ 4390680 w 21600"/>
                <a:gd name="T5" fmla="*/ 935602 h 21184"/>
                <a:gd name="T6" fmla="*/ 6592888 w 21600"/>
                <a:gd name="T7" fmla="*/ 1058863 h 21184"/>
                <a:gd name="T8" fmla="*/ 0 60000 65536"/>
                <a:gd name="T9" fmla="*/ 0 60000 65536"/>
                <a:gd name="T10" fmla="*/ 0 60000 65536"/>
                <a:gd name="T11" fmla="*/ 0 60000 65536"/>
                <a:gd name="T12" fmla="*/ 0 w 21600"/>
                <a:gd name="T13" fmla="*/ 0 h 21184"/>
                <a:gd name="T14" fmla="*/ 21600 w 21600"/>
                <a:gd name="T15" fmla="*/ 21184 h 21184"/>
              </a:gdLst>
              <a:ahLst/>
              <a:cxnLst>
                <a:cxn ang="T8">
                  <a:pos x="T0" y="T1"/>
                </a:cxn>
                <a:cxn ang="T9">
                  <a:pos x="T2" y="T3"/>
                </a:cxn>
                <a:cxn ang="T10">
                  <a:pos x="T4" y="T5"/>
                </a:cxn>
                <a:cxn ang="T11">
                  <a:pos x="T6" y="T7"/>
                </a:cxn>
              </a:cxnLst>
              <a:rect l="T12" t="T13" r="T14" b="T15"/>
              <a:pathLst>
                <a:path w="21600" h="21184">
                  <a:moveTo>
                    <a:pt x="0" y="0"/>
                  </a:moveTo>
                  <a:cubicBezTo>
                    <a:pt x="1159" y="624"/>
                    <a:pt x="4506" y="683"/>
                    <a:pt x="6903" y="3803"/>
                  </a:cubicBezTo>
                  <a:cubicBezTo>
                    <a:pt x="9300" y="6923"/>
                    <a:pt x="11935" y="15836"/>
                    <a:pt x="14385" y="18718"/>
                  </a:cubicBezTo>
                  <a:cubicBezTo>
                    <a:pt x="16836" y="21600"/>
                    <a:pt x="20100" y="20679"/>
                    <a:pt x="21600" y="21184"/>
                  </a:cubicBezTo>
                </a:path>
              </a:pathLst>
            </a:custGeom>
            <a:noFill/>
            <a:ln w="38100">
              <a:solidFill>
                <a:srgbClr val="990000"/>
              </a:solidFill>
              <a:round/>
              <a:headEnd/>
              <a:tailEnd/>
            </a:ln>
          </p:spPr>
          <p:txBody>
            <a:bodyPr lIns="0" tIns="0" rIns="0" bIns="0"/>
            <a:lstStyle/>
            <a:p>
              <a:endParaRPr lang="en-US"/>
            </a:p>
          </p:txBody>
        </p:sp>
        <p:pic>
          <p:nvPicPr>
            <p:cNvPr id="55" name="Picture 96"/>
            <p:cNvPicPr>
              <a:picLocks noChangeArrowheads="1"/>
            </p:cNvPicPr>
            <p:nvPr/>
          </p:nvPicPr>
          <p:blipFill>
            <a:blip r:embed="rId8"/>
            <a:srcRect/>
            <a:stretch>
              <a:fillRect/>
            </a:stretch>
          </p:blipFill>
          <p:spPr bwMode="auto">
            <a:xfrm>
              <a:off x="7007225" y="5557838"/>
              <a:ext cx="6350" cy="3175"/>
            </a:xfrm>
            <a:prstGeom prst="rect">
              <a:avLst/>
            </a:prstGeom>
            <a:noFill/>
            <a:ln w="9525">
              <a:noFill/>
              <a:miter lim="800000"/>
              <a:headEnd/>
              <a:tailEnd/>
            </a:ln>
          </p:spPr>
        </p:pic>
        <p:sp>
          <p:nvSpPr>
            <p:cNvPr id="56" name="Line 97"/>
            <p:cNvSpPr>
              <a:spLocks noChangeShapeType="1"/>
            </p:cNvSpPr>
            <p:nvPr/>
          </p:nvSpPr>
          <p:spPr bwMode="auto">
            <a:xfrm>
              <a:off x="1095375" y="5702300"/>
              <a:ext cx="6742113" cy="0"/>
            </a:xfrm>
            <a:prstGeom prst="line">
              <a:avLst/>
            </a:prstGeom>
            <a:noFill/>
            <a:ln w="28575">
              <a:solidFill>
                <a:srgbClr val="808080"/>
              </a:solidFill>
              <a:round/>
              <a:headEnd/>
              <a:tailEnd type="triangle" w="med" len="med"/>
            </a:ln>
          </p:spPr>
          <p:txBody>
            <a:bodyPr lIns="0" tIns="0" rIns="0" bIns="0"/>
            <a:lstStyle/>
            <a:p>
              <a:endParaRPr lang="en-US"/>
            </a:p>
          </p:txBody>
        </p:sp>
        <p:sp>
          <p:nvSpPr>
            <p:cNvPr id="57" name="Line 98"/>
            <p:cNvSpPr>
              <a:spLocks noChangeShapeType="1"/>
            </p:cNvSpPr>
            <p:nvPr/>
          </p:nvSpPr>
          <p:spPr bwMode="auto">
            <a:xfrm rot="10800000" flipH="1">
              <a:off x="1098550" y="4465638"/>
              <a:ext cx="1588" cy="1233487"/>
            </a:xfrm>
            <a:prstGeom prst="line">
              <a:avLst/>
            </a:prstGeom>
            <a:noFill/>
            <a:ln w="28575">
              <a:solidFill>
                <a:srgbClr val="808080"/>
              </a:solidFill>
              <a:round/>
              <a:headEnd/>
              <a:tailEnd type="triangle" w="med" len="med"/>
            </a:ln>
          </p:spPr>
          <p:txBody>
            <a:bodyPr lIns="0" tIns="0" rIns="0" bIns="0"/>
            <a:lstStyle/>
            <a:p>
              <a:endParaRPr lang="en-US"/>
            </a:p>
          </p:txBody>
        </p:sp>
        <p:grpSp>
          <p:nvGrpSpPr>
            <p:cNvPr id="13" name="Group 99"/>
            <p:cNvGrpSpPr>
              <a:grpSpLocks/>
            </p:cNvGrpSpPr>
            <p:nvPr/>
          </p:nvGrpSpPr>
          <p:grpSpPr bwMode="auto">
            <a:xfrm>
              <a:off x="3027363" y="3252788"/>
              <a:ext cx="338137" cy="339725"/>
              <a:chOff x="0" y="0"/>
              <a:chExt cx="213" cy="214"/>
            </a:xfrm>
          </p:grpSpPr>
          <p:sp>
            <p:nvSpPr>
              <p:cNvPr id="87" name="Oval 100"/>
              <p:cNvSpPr>
                <a:spLocks/>
              </p:cNvSpPr>
              <p:nvPr/>
            </p:nvSpPr>
            <p:spPr bwMode="auto">
              <a:xfrm>
                <a:off x="0" y="0"/>
                <a:ext cx="213" cy="214"/>
              </a:xfrm>
              <a:prstGeom prst="ellipse">
                <a:avLst/>
              </a:prstGeom>
              <a:solidFill>
                <a:srgbClr val="000000"/>
              </a:solidFill>
              <a:ln w="38100">
                <a:noFill/>
                <a:round/>
                <a:headEnd/>
                <a:tailEnd/>
              </a:ln>
            </p:spPr>
            <p:txBody>
              <a:bodyPr lIns="0" tIns="0" rIns="0" bIns="0"/>
              <a:lstStyle/>
              <a:p>
                <a:endParaRPr lang="en-US" sz="900"/>
              </a:p>
            </p:txBody>
          </p:sp>
          <p:sp>
            <p:nvSpPr>
              <p:cNvPr id="88" name="Rectangle 101"/>
              <p:cNvSpPr>
                <a:spLocks/>
              </p:cNvSpPr>
              <p:nvPr/>
            </p:nvSpPr>
            <p:spPr bwMode="auto">
              <a:xfrm>
                <a:off x="67" y="54"/>
                <a:ext cx="43" cy="130"/>
              </a:xfrm>
              <a:prstGeom prst="rect">
                <a:avLst/>
              </a:prstGeom>
              <a:noFill/>
              <a:ln w="12700">
                <a:noFill/>
                <a:miter lim="800000"/>
                <a:headEnd/>
                <a:tailEnd/>
              </a:ln>
            </p:spPr>
            <p:txBody>
              <a:bodyPr wrap="none" lIns="0" tIns="0" rIns="0" bIns="0" anchor="ctr">
                <a:spAutoFit/>
              </a:bodyPr>
              <a:lstStyle/>
              <a:p>
                <a:pPr marL="179388" indent="-179388">
                  <a:lnSpc>
                    <a:spcPct val="120000"/>
                  </a:lnSpc>
                  <a:spcBef>
                    <a:spcPts val="350"/>
                  </a:spcBef>
                </a:pPr>
                <a:r>
                  <a:rPr lang="en-US" sz="700" b="1" dirty="0">
                    <a:solidFill>
                      <a:schemeClr val="bg1"/>
                    </a:solidFill>
                  </a:rPr>
                  <a:t>A</a:t>
                </a:r>
              </a:p>
            </p:txBody>
          </p:sp>
        </p:grpSp>
        <p:grpSp>
          <p:nvGrpSpPr>
            <p:cNvPr id="14" name="Group 102"/>
            <p:cNvGrpSpPr>
              <a:grpSpLocks/>
            </p:cNvGrpSpPr>
            <p:nvPr/>
          </p:nvGrpSpPr>
          <p:grpSpPr bwMode="auto">
            <a:xfrm>
              <a:off x="5084763" y="3297238"/>
              <a:ext cx="338137" cy="339725"/>
              <a:chOff x="0" y="0"/>
              <a:chExt cx="213" cy="214"/>
            </a:xfrm>
          </p:grpSpPr>
          <p:sp>
            <p:nvSpPr>
              <p:cNvPr id="85" name="Oval 103"/>
              <p:cNvSpPr>
                <a:spLocks/>
              </p:cNvSpPr>
              <p:nvPr/>
            </p:nvSpPr>
            <p:spPr bwMode="auto">
              <a:xfrm>
                <a:off x="0" y="0"/>
                <a:ext cx="213" cy="214"/>
              </a:xfrm>
              <a:prstGeom prst="ellipse">
                <a:avLst/>
              </a:prstGeom>
              <a:solidFill>
                <a:schemeClr val="bg1">
                  <a:lumMod val="50000"/>
                </a:schemeClr>
              </a:solidFill>
              <a:ln w="38100">
                <a:noFill/>
                <a:round/>
                <a:headEnd/>
                <a:tailEnd/>
              </a:ln>
            </p:spPr>
            <p:txBody>
              <a:bodyPr lIns="0" tIns="0" rIns="0" bIns="0"/>
              <a:lstStyle/>
              <a:p>
                <a:endParaRPr lang="en-US" sz="900"/>
              </a:p>
            </p:txBody>
          </p:sp>
          <p:sp>
            <p:nvSpPr>
              <p:cNvPr id="86" name="Rectangle 104"/>
              <p:cNvSpPr>
                <a:spLocks/>
              </p:cNvSpPr>
              <p:nvPr/>
            </p:nvSpPr>
            <p:spPr bwMode="auto">
              <a:xfrm>
                <a:off x="69" y="54"/>
                <a:ext cx="47" cy="130"/>
              </a:xfrm>
              <a:prstGeom prst="rect">
                <a:avLst/>
              </a:prstGeom>
              <a:noFill/>
              <a:ln w="12700">
                <a:noFill/>
                <a:miter lim="800000"/>
                <a:headEnd/>
                <a:tailEnd/>
              </a:ln>
            </p:spPr>
            <p:txBody>
              <a:bodyPr wrap="none" lIns="0" tIns="0" rIns="0" bIns="0" anchor="ctr">
                <a:spAutoFit/>
              </a:bodyPr>
              <a:lstStyle/>
              <a:p>
                <a:pPr marL="179388" indent="-179388">
                  <a:lnSpc>
                    <a:spcPct val="120000"/>
                  </a:lnSpc>
                  <a:spcBef>
                    <a:spcPts val="350"/>
                  </a:spcBef>
                </a:pPr>
                <a:r>
                  <a:rPr lang="en-US" sz="700" b="1" dirty="0">
                    <a:solidFill>
                      <a:schemeClr val="bg1"/>
                    </a:solidFill>
                  </a:rPr>
                  <a:t>C</a:t>
                </a:r>
              </a:p>
            </p:txBody>
          </p:sp>
        </p:grpSp>
        <p:grpSp>
          <p:nvGrpSpPr>
            <p:cNvPr id="15" name="Group 105"/>
            <p:cNvGrpSpPr>
              <a:grpSpLocks/>
            </p:cNvGrpSpPr>
            <p:nvPr/>
          </p:nvGrpSpPr>
          <p:grpSpPr bwMode="auto">
            <a:xfrm>
              <a:off x="5329238" y="2289175"/>
              <a:ext cx="336550" cy="338138"/>
              <a:chOff x="0" y="0"/>
              <a:chExt cx="212" cy="213"/>
            </a:xfrm>
          </p:grpSpPr>
          <p:sp>
            <p:nvSpPr>
              <p:cNvPr id="83" name="Oval 106"/>
              <p:cNvSpPr>
                <a:spLocks/>
              </p:cNvSpPr>
              <p:nvPr/>
            </p:nvSpPr>
            <p:spPr bwMode="auto">
              <a:xfrm>
                <a:off x="0" y="0"/>
                <a:ext cx="212" cy="213"/>
              </a:xfrm>
              <a:prstGeom prst="ellipse">
                <a:avLst/>
              </a:prstGeom>
              <a:solidFill>
                <a:srgbClr val="990000"/>
              </a:solidFill>
              <a:ln w="38100">
                <a:noFill/>
                <a:round/>
                <a:headEnd/>
                <a:tailEnd/>
              </a:ln>
            </p:spPr>
            <p:txBody>
              <a:bodyPr lIns="0" tIns="0" rIns="0" bIns="0"/>
              <a:lstStyle/>
              <a:p>
                <a:endParaRPr lang="en-US" sz="900"/>
              </a:p>
            </p:txBody>
          </p:sp>
          <p:sp>
            <p:nvSpPr>
              <p:cNvPr id="84" name="Rectangle 107"/>
              <p:cNvSpPr>
                <a:spLocks/>
              </p:cNvSpPr>
              <p:nvPr/>
            </p:nvSpPr>
            <p:spPr bwMode="auto">
              <a:xfrm>
                <a:off x="71" y="45"/>
                <a:ext cx="43" cy="130"/>
              </a:xfrm>
              <a:prstGeom prst="rect">
                <a:avLst/>
              </a:prstGeom>
              <a:noFill/>
              <a:ln w="12700">
                <a:noFill/>
                <a:miter lim="800000"/>
                <a:headEnd/>
                <a:tailEnd/>
              </a:ln>
            </p:spPr>
            <p:txBody>
              <a:bodyPr wrap="none" lIns="0" tIns="0" rIns="0" bIns="0" anchor="ctr">
                <a:spAutoFit/>
              </a:bodyPr>
              <a:lstStyle/>
              <a:p>
                <a:pPr marL="179388" indent="-179388">
                  <a:lnSpc>
                    <a:spcPct val="120000"/>
                  </a:lnSpc>
                  <a:spcBef>
                    <a:spcPts val="350"/>
                  </a:spcBef>
                </a:pPr>
                <a:r>
                  <a:rPr lang="en-US" sz="700" b="1" dirty="0">
                    <a:solidFill>
                      <a:schemeClr val="bg1"/>
                    </a:solidFill>
                  </a:rPr>
                  <a:t>B</a:t>
                </a:r>
              </a:p>
            </p:txBody>
          </p:sp>
        </p:grpSp>
        <p:sp>
          <p:nvSpPr>
            <p:cNvPr id="61" name="Oval 108"/>
            <p:cNvSpPr>
              <a:spLocks/>
            </p:cNvSpPr>
            <p:nvPr/>
          </p:nvSpPr>
          <p:spPr bwMode="auto">
            <a:xfrm>
              <a:off x="2697163" y="4619625"/>
              <a:ext cx="134937" cy="134938"/>
            </a:xfrm>
            <a:prstGeom prst="ellipse">
              <a:avLst/>
            </a:prstGeom>
            <a:solidFill>
              <a:srgbClr val="000000"/>
            </a:solidFill>
            <a:ln w="9525">
              <a:solidFill>
                <a:srgbClr val="FFFFFF"/>
              </a:solidFill>
              <a:round/>
              <a:headEnd/>
              <a:tailEnd/>
            </a:ln>
          </p:spPr>
          <p:txBody>
            <a:bodyPr lIns="0" tIns="0" rIns="0" bIns="0"/>
            <a:lstStyle/>
            <a:p>
              <a:endParaRPr lang="en-US" sz="900"/>
            </a:p>
          </p:txBody>
        </p:sp>
        <p:sp>
          <p:nvSpPr>
            <p:cNvPr id="62" name="Oval 109"/>
            <p:cNvSpPr>
              <a:spLocks/>
            </p:cNvSpPr>
            <p:nvPr/>
          </p:nvSpPr>
          <p:spPr bwMode="auto">
            <a:xfrm>
              <a:off x="3605213" y="4816475"/>
              <a:ext cx="134937" cy="136525"/>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63" name="Oval 110"/>
            <p:cNvSpPr>
              <a:spLocks/>
            </p:cNvSpPr>
            <p:nvPr/>
          </p:nvSpPr>
          <p:spPr bwMode="auto">
            <a:xfrm>
              <a:off x="2033588" y="4545013"/>
              <a:ext cx="136525" cy="134937"/>
            </a:xfrm>
            <a:prstGeom prst="ellipse">
              <a:avLst/>
            </a:prstGeom>
            <a:solidFill>
              <a:srgbClr val="000000"/>
            </a:solidFill>
            <a:ln w="9525">
              <a:solidFill>
                <a:srgbClr val="FFFFFF"/>
              </a:solidFill>
              <a:round/>
              <a:headEnd/>
              <a:tailEnd/>
            </a:ln>
          </p:spPr>
          <p:txBody>
            <a:bodyPr lIns="0" tIns="0" rIns="0" bIns="0"/>
            <a:lstStyle/>
            <a:p>
              <a:endParaRPr lang="en-US" sz="900"/>
            </a:p>
          </p:txBody>
        </p:sp>
        <p:sp>
          <p:nvSpPr>
            <p:cNvPr id="64" name="Oval 111"/>
            <p:cNvSpPr>
              <a:spLocks/>
            </p:cNvSpPr>
            <p:nvPr/>
          </p:nvSpPr>
          <p:spPr bwMode="auto">
            <a:xfrm>
              <a:off x="1344613" y="4514850"/>
              <a:ext cx="134937" cy="134938"/>
            </a:xfrm>
            <a:prstGeom prst="ellipse">
              <a:avLst/>
            </a:prstGeom>
            <a:solidFill>
              <a:srgbClr val="000000"/>
            </a:solidFill>
            <a:ln w="9525">
              <a:solidFill>
                <a:srgbClr val="FFFFFF"/>
              </a:solidFill>
              <a:round/>
              <a:headEnd/>
              <a:tailEnd/>
            </a:ln>
          </p:spPr>
          <p:txBody>
            <a:bodyPr lIns="0" tIns="0" rIns="0" bIns="0"/>
            <a:lstStyle/>
            <a:p>
              <a:endParaRPr lang="en-US" sz="900"/>
            </a:p>
          </p:txBody>
        </p:sp>
        <p:sp>
          <p:nvSpPr>
            <p:cNvPr id="65" name="Oval 112"/>
            <p:cNvSpPr>
              <a:spLocks/>
            </p:cNvSpPr>
            <p:nvPr/>
          </p:nvSpPr>
          <p:spPr bwMode="auto">
            <a:xfrm>
              <a:off x="4225925" y="5043488"/>
              <a:ext cx="134938" cy="134937"/>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66" name="Oval 113"/>
            <p:cNvSpPr>
              <a:spLocks/>
            </p:cNvSpPr>
            <p:nvPr/>
          </p:nvSpPr>
          <p:spPr bwMode="auto">
            <a:xfrm>
              <a:off x="4865688" y="5276850"/>
              <a:ext cx="136525" cy="134938"/>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67" name="Rectangle 114"/>
            <p:cNvSpPr>
              <a:spLocks/>
            </p:cNvSpPr>
            <p:nvPr/>
          </p:nvSpPr>
          <p:spPr bwMode="auto">
            <a:xfrm rot="5400000">
              <a:off x="358775" y="4964113"/>
              <a:ext cx="1346200" cy="266700"/>
            </a:xfrm>
            <a:prstGeom prst="rect">
              <a:avLst/>
            </a:prstGeom>
            <a:noFill/>
            <a:ln w="38100">
              <a:noFill/>
              <a:miter lim="800000"/>
              <a:headEnd/>
              <a:tailEnd/>
            </a:ln>
          </p:spPr>
          <p:txBody>
            <a:bodyPr lIns="38100" tIns="38100" rIns="35986" bIns="38100"/>
            <a:lstStyle/>
            <a:p>
              <a:pPr>
                <a:lnSpc>
                  <a:spcPct val="120000"/>
                </a:lnSpc>
                <a:spcBef>
                  <a:spcPts val="600"/>
                </a:spcBef>
              </a:pPr>
              <a:r>
                <a:rPr lang="en-US" sz="700" b="1"/>
                <a:t>Value per bit</a:t>
              </a:r>
            </a:p>
          </p:txBody>
        </p:sp>
        <p:sp>
          <p:nvSpPr>
            <p:cNvPr id="68" name="Oval 115"/>
            <p:cNvSpPr>
              <a:spLocks/>
            </p:cNvSpPr>
            <p:nvPr/>
          </p:nvSpPr>
          <p:spPr bwMode="auto">
            <a:xfrm>
              <a:off x="5845175" y="5491163"/>
              <a:ext cx="134938" cy="136525"/>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69" name="Oval 116"/>
            <p:cNvSpPr>
              <a:spLocks/>
            </p:cNvSpPr>
            <p:nvPr/>
          </p:nvSpPr>
          <p:spPr bwMode="auto">
            <a:xfrm>
              <a:off x="6354763" y="5534025"/>
              <a:ext cx="134937" cy="134938"/>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70" name="Oval 117"/>
            <p:cNvSpPr>
              <a:spLocks/>
            </p:cNvSpPr>
            <p:nvPr/>
          </p:nvSpPr>
          <p:spPr bwMode="auto">
            <a:xfrm>
              <a:off x="6864350" y="5575300"/>
              <a:ext cx="134938" cy="134938"/>
            </a:xfrm>
            <a:prstGeom prst="ellipse">
              <a:avLst/>
            </a:prstGeom>
            <a:solidFill>
              <a:srgbClr val="990000"/>
            </a:solidFill>
            <a:ln w="9525">
              <a:solidFill>
                <a:srgbClr val="FFFFFF"/>
              </a:solidFill>
              <a:round/>
              <a:headEnd/>
              <a:tailEnd/>
            </a:ln>
          </p:spPr>
          <p:txBody>
            <a:bodyPr lIns="0" tIns="0" rIns="0" bIns="0"/>
            <a:lstStyle/>
            <a:p>
              <a:endParaRPr lang="en-US" sz="900"/>
            </a:p>
          </p:txBody>
        </p:sp>
        <p:sp>
          <p:nvSpPr>
            <p:cNvPr id="71" name="Rectangle 118"/>
            <p:cNvSpPr>
              <a:spLocks/>
            </p:cNvSpPr>
            <p:nvPr/>
          </p:nvSpPr>
          <p:spPr bwMode="auto">
            <a:xfrm>
              <a:off x="1146838" y="4745473"/>
              <a:ext cx="472384" cy="348463"/>
            </a:xfrm>
            <a:prstGeom prst="rect">
              <a:avLst/>
            </a:prstGeom>
            <a:noFill/>
            <a:ln w="9525">
              <a:noFill/>
              <a:miter lim="800000"/>
              <a:headEnd/>
              <a:tailEnd/>
            </a:ln>
          </p:spPr>
          <p:txBody>
            <a:bodyPr wrap="none" lIns="38100" tIns="38100" rIns="79190" bIns="38100">
              <a:spAutoFit/>
            </a:bodyPr>
            <a:lstStyle/>
            <a:p>
              <a:pPr marL="1588"/>
              <a:r>
                <a:rPr lang="en-US" sz="800" b="1"/>
                <a:t>Voice </a:t>
              </a:r>
            </a:p>
          </p:txBody>
        </p:sp>
        <p:sp>
          <p:nvSpPr>
            <p:cNvPr id="72" name="Rectangle 119"/>
            <p:cNvSpPr>
              <a:spLocks/>
            </p:cNvSpPr>
            <p:nvPr/>
          </p:nvSpPr>
          <p:spPr bwMode="auto">
            <a:xfrm>
              <a:off x="1882910" y="4814603"/>
              <a:ext cx="431482" cy="348463"/>
            </a:xfrm>
            <a:prstGeom prst="rect">
              <a:avLst/>
            </a:prstGeom>
            <a:noFill/>
            <a:ln w="9525">
              <a:noFill/>
              <a:miter lim="800000"/>
              <a:headEnd/>
              <a:tailEnd/>
            </a:ln>
          </p:spPr>
          <p:txBody>
            <a:bodyPr wrap="none" lIns="38100" tIns="38100" rIns="79190" bIns="38100">
              <a:spAutoFit/>
            </a:bodyPr>
            <a:lstStyle/>
            <a:p>
              <a:pPr marL="1588"/>
              <a:r>
                <a:rPr lang="en-US" sz="800" b="1"/>
                <a:t>SMS </a:t>
              </a:r>
            </a:p>
          </p:txBody>
        </p:sp>
        <p:sp>
          <p:nvSpPr>
            <p:cNvPr id="73" name="Rectangle 120"/>
            <p:cNvSpPr>
              <a:spLocks/>
            </p:cNvSpPr>
            <p:nvPr/>
          </p:nvSpPr>
          <p:spPr bwMode="auto">
            <a:xfrm>
              <a:off x="2515519" y="4922444"/>
              <a:ext cx="444495" cy="348463"/>
            </a:xfrm>
            <a:prstGeom prst="rect">
              <a:avLst/>
            </a:prstGeom>
            <a:noFill/>
            <a:ln w="9525">
              <a:noFill/>
              <a:miter lim="800000"/>
              <a:headEnd/>
              <a:tailEnd/>
            </a:ln>
          </p:spPr>
          <p:txBody>
            <a:bodyPr wrap="none" lIns="38100" tIns="38100" rIns="79190" bIns="38100">
              <a:spAutoFit/>
            </a:bodyPr>
            <a:lstStyle/>
            <a:p>
              <a:pPr marL="1588"/>
              <a:r>
                <a:rPr lang="en-US" sz="800" b="1"/>
                <a:t>WAP </a:t>
              </a:r>
            </a:p>
          </p:txBody>
        </p:sp>
        <p:sp>
          <p:nvSpPr>
            <p:cNvPr id="74" name="Rectangle 121"/>
            <p:cNvSpPr>
              <a:spLocks/>
            </p:cNvSpPr>
            <p:nvPr/>
          </p:nvSpPr>
          <p:spPr bwMode="auto">
            <a:xfrm>
              <a:off x="2873208" y="5110477"/>
              <a:ext cx="957626" cy="348463"/>
            </a:xfrm>
            <a:prstGeom prst="rect">
              <a:avLst/>
            </a:prstGeom>
            <a:noFill/>
            <a:ln w="9525">
              <a:noFill/>
              <a:miter lim="800000"/>
              <a:headEnd/>
              <a:tailEnd/>
            </a:ln>
          </p:spPr>
          <p:txBody>
            <a:bodyPr wrap="none" lIns="38100" tIns="38100" rIns="79190" bIns="38100">
              <a:spAutoFit/>
            </a:bodyPr>
            <a:lstStyle/>
            <a:p>
              <a:pPr marL="1588"/>
              <a:r>
                <a:rPr lang="en-US" sz="800" b="1"/>
                <a:t>Mobile internet </a:t>
              </a:r>
            </a:p>
          </p:txBody>
        </p:sp>
        <p:sp>
          <p:nvSpPr>
            <p:cNvPr id="75" name="Rectangle 122"/>
            <p:cNvSpPr>
              <a:spLocks/>
            </p:cNvSpPr>
            <p:nvPr/>
          </p:nvSpPr>
          <p:spPr bwMode="auto">
            <a:xfrm>
              <a:off x="3925584" y="4811837"/>
              <a:ext cx="810753" cy="348463"/>
            </a:xfrm>
            <a:prstGeom prst="rect">
              <a:avLst/>
            </a:prstGeom>
            <a:noFill/>
            <a:ln w="9525">
              <a:noFill/>
              <a:miter lim="800000"/>
              <a:headEnd/>
              <a:tailEnd/>
            </a:ln>
          </p:spPr>
          <p:txBody>
            <a:bodyPr wrap="none" lIns="38100" tIns="38100" rIns="79190" bIns="38100">
              <a:spAutoFit/>
            </a:bodyPr>
            <a:lstStyle/>
            <a:p>
              <a:pPr marL="1588"/>
              <a:r>
                <a:rPr lang="en-US" sz="800" b="1"/>
                <a:t>Mobile video</a:t>
              </a:r>
            </a:p>
          </p:txBody>
        </p:sp>
        <p:sp>
          <p:nvSpPr>
            <p:cNvPr id="76" name="Rectangle 123"/>
            <p:cNvSpPr>
              <a:spLocks/>
            </p:cNvSpPr>
            <p:nvPr/>
          </p:nvSpPr>
          <p:spPr bwMode="auto">
            <a:xfrm>
              <a:off x="4611402" y="5052407"/>
              <a:ext cx="803316" cy="348463"/>
            </a:xfrm>
            <a:prstGeom prst="rect">
              <a:avLst/>
            </a:prstGeom>
            <a:noFill/>
            <a:ln w="9525">
              <a:noFill/>
              <a:miter lim="800000"/>
              <a:headEnd/>
              <a:tailEnd/>
            </a:ln>
          </p:spPr>
          <p:txBody>
            <a:bodyPr wrap="none" lIns="38100" tIns="38100" rIns="79190" bIns="38100">
              <a:spAutoFit/>
            </a:bodyPr>
            <a:lstStyle/>
            <a:p>
              <a:pPr marL="1588"/>
              <a:r>
                <a:rPr lang="en-US" sz="800" b="1"/>
                <a:t>MBB access</a:t>
              </a:r>
            </a:p>
          </p:txBody>
        </p:sp>
        <p:sp>
          <p:nvSpPr>
            <p:cNvPr id="77" name="Rectangle 124"/>
            <p:cNvSpPr>
              <a:spLocks/>
            </p:cNvSpPr>
            <p:nvPr/>
          </p:nvSpPr>
          <p:spPr bwMode="auto">
            <a:xfrm>
              <a:off x="5782023" y="5021990"/>
              <a:ext cx="1335037" cy="348463"/>
            </a:xfrm>
            <a:prstGeom prst="rect">
              <a:avLst/>
            </a:prstGeom>
            <a:noFill/>
            <a:ln w="9525">
              <a:noFill/>
              <a:miter lim="800000"/>
              <a:headEnd/>
              <a:tailEnd/>
            </a:ln>
          </p:spPr>
          <p:txBody>
            <a:bodyPr wrap="none" lIns="38100" tIns="38100" rIns="79190" bIns="38100">
              <a:spAutoFit/>
            </a:bodyPr>
            <a:lstStyle/>
            <a:p>
              <a:pPr marL="1588"/>
              <a:r>
                <a:rPr lang="en-US" sz="800" b="1"/>
                <a:t>Millions of applications</a:t>
              </a:r>
            </a:p>
          </p:txBody>
        </p:sp>
        <p:sp>
          <p:nvSpPr>
            <p:cNvPr id="78" name="Rectangle 129"/>
            <p:cNvSpPr>
              <a:spLocks/>
            </p:cNvSpPr>
            <p:nvPr/>
          </p:nvSpPr>
          <p:spPr bwMode="auto">
            <a:xfrm>
              <a:off x="1655290" y="5768586"/>
              <a:ext cx="1298071" cy="214439"/>
            </a:xfrm>
            <a:prstGeom prst="rect">
              <a:avLst/>
            </a:prstGeom>
            <a:noFill/>
            <a:ln w="9525">
              <a:noFill/>
              <a:miter lim="800000"/>
              <a:headEnd/>
              <a:tailEnd/>
            </a:ln>
          </p:spPr>
          <p:txBody>
            <a:bodyPr wrap="none" lIns="0" tIns="0" rIns="0" bIns="0">
              <a:spAutoFit/>
            </a:bodyPr>
            <a:lstStyle/>
            <a:p>
              <a:pPr marL="1588"/>
              <a:r>
                <a:rPr lang="en-US" sz="800" b="1"/>
                <a:t>Killer application domain</a:t>
              </a:r>
            </a:p>
          </p:txBody>
        </p:sp>
        <p:sp>
          <p:nvSpPr>
            <p:cNvPr id="79" name="Rectangle 130"/>
            <p:cNvSpPr>
              <a:spLocks/>
            </p:cNvSpPr>
            <p:nvPr/>
          </p:nvSpPr>
          <p:spPr bwMode="auto">
            <a:xfrm>
              <a:off x="5181932" y="5768586"/>
              <a:ext cx="989450" cy="214439"/>
            </a:xfrm>
            <a:prstGeom prst="rect">
              <a:avLst/>
            </a:prstGeom>
            <a:noFill/>
            <a:ln w="9525">
              <a:noFill/>
              <a:miter lim="800000"/>
              <a:headEnd/>
              <a:tailEnd/>
            </a:ln>
          </p:spPr>
          <p:txBody>
            <a:bodyPr wrap="none" lIns="0" tIns="0" rIns="0" bIns="0">
              <a:spAutoFit/>
            </a:bodyPr>
            <a:lstStyle/>
            <a:p>
              <a:pPr marL="1588"/>
              <a:r>
                <a:rPr lang="en-US" sz="800" b="1"/>
                <a:t>Long tail operation</a:t>
              </a:r>
            </a:p>
          </p:txBody>
        </p:sp>
        <p:sp>
          <p:nvSpPr>
            <p:cNvPr id="80" name="Rectangle 131"/>
            <p:cNvSpPr>
              <a:spLocks/>
            </p:cNvSpPr>
            <p:nvPr/>
          </p:nvSpPr>
          <p:spPr bwMode="auto">
            <a:xfrm>
              <a:off x="1643465" y="1797808"/>
              <a:ext cx="706856" cy="214439"/>
            </a:xfrm>
            <a:prstGeom prst="rect">
              <a:avLst/>
            </a:prstGeom>
            <a:noFill/>
            <a:ln w="9525">
              <a:noFill/>
              <a:miter lim="800000"/>
              <a:headEnd/>
              <a:tailEnd/>
            </a:ln>
          </p:spPr>
          <p:txBody>
            <a:bodyPr wrap="none" lIns="0" tIns="0" rIns="0" bIns="0">
              <a:spAutoFit/>
            </a:bodyPr>
            <a:lstStyle/>
            <a:p>
              <a:pPr marL="1588"/>
              <a:r>
                <a:rPr lang="en-US" sz="800" b="1"/>
                <a:t>Voice &amp; SMS</a:t>
              </a:r>
            </a:p>
          </p:txBody>
        </p:sp>
        <p:sp>
          <p:nvSpPr>
            <p:cNvPr id="81" name="Rectangle 132"/>
            <p:cNvSpPr>
              <a:spLocks/>
            </p:cNvSpPr>
            <p:nvPr/>
          </p:nvSpPr>
          <p:spPr bwMode="auto">
            <a:xfrm>
              <a:off x="3618149" y="1797808"/>
              <a:ext cx="961561" cy="214439"/>
            </a:xfrm>
            <a:prstGeom prst="rect">
              <a:avLst/>
            </a:prstGeom>
            <a:noFill/>
            <a:ln w="9525">
              <a:noFill/>
              <a:miter lim="800000"/>
              <a:headEnd/>
              <a:tailEnd/>
            </a:ln>
          </p:spPr>
          <p:txBody>
            <a:bodyPr wrap="none" lIns="0" tIns="0" rIns="0" bIns="0">
              <a:spAutoFit/>
            </a:bodyPr>
            <a:lstStyle/>
            <a:p>
              <a:pPr marL="1588"/>
              <a:r>
                <a:rPr lang="en-US" sz="800" b="1"/>
                <a:t>Mobile broadband</a:t>
              </a:r>
            </a:p>
          </p:txBody>
        </p:sp>
        <p:sp>
          <p:nvSpPr>
            <p:cNvPr id="82" name="Rectangle 133"/>
            <p:cNvSpPr>
              <a:spLocks/>
            </p:cNvSpPr>
            <p:nvPr/>
          </p:nvSpPr>
          <p:spPr bwMode="auto">
            <a:xfrm>
              <a:off x="6003731" y="1797808"/>
              <a:ext cx="907646" cy="214439"/>
            </a:xfrm>
            <a:prstGeom prst="rect">
              <a:avLst/>
            </a:prstGeom>
            <a:noFill/>
            <a:ln w="9525">
              <a:noFill/>
              <a:miter lim="800000"/>
              <a:headEnd/>
              <a:tailEnd/>
            </a:ln>
          </p:spPr>
          <p:txBody>
            <a:bodyPr wrap="none" lIns="0" tIns="0" rIns="0" bIns="0">
              <a:spAutoFit/>
            </a:bodyPr>
            <a:lstStyle/>
            <a:p>
              <a:pPr marL="1588"/>
              <a:r>
                <a:rPr lang="en-US" sz="800" b="1"/>
                <a:t>Ultra Broadband </a:t>
              </a:r>
            </a:p>
          </p:txBody>
        </p:sp>
      </p:grpSp>
      <p:sp>
        <p:nvSpPr>
          <p:cNvPr id="90" name="Date Placeholder 3"/>
          <p:cNvSpPr>
            <a:spLocks noGrp="1"/>
          </p:cNvSpPr>
          <p:nvPr>
            <p:ph type="dt" sz="quarter" idx="10"/>
          </p:nvPr>
        </p:nvSpPr>
        <p:spPr>
          <a:xfrm>
            <a:off x="3581400" y="6305550"/>
            <a:ext cx="2133600" cy="476250"/>
          </a:xfrm>
          <a:noFill/>
        </p:spPr>
        <p:txBody>
          <a:bodyPr/>
          <a:lstStyle/>
          <a:p>
            <a:pPr defTabSz="784225"/>
            <a:r>
              <a:rPr lang="de-DE" dirty="0"/>
              <a:t>Page </a:t>
            </a:r>
            <a:fld id="{430319FD-7CCF-4998-8537-D24F92A4EAC3}" type="slidenum">
              <a:rPr lang="de-DE"/>
              <a:pPr defTabSz="784225"/>
              <a:t>9</a:t>
            </a:fld>
            <a:endParaRPr lang="en-GB"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f57693\LOCALS~1\Temp\articulate\presenter\imgtemp\bzIMxpPZ.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f57693\LOCALS~1\Temp\articulate\presenter\imgtemp\HqWqSqFk.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f57693\LOCALS~1\Temp\articulate\presenter\imgtemp\m63pKHH5.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f57693\LOCALS~1\Temp\articulate\presenter\imgtemp\HqWqSqFk.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07D1E-A757-4FA5-A73C-0C1FF1AF0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TrainingPresentation</Template>
  <TotalTime>0</TotalTime>
  <Words>4113</Words>
  <Application>Microsoft Office PowerPoint</Application>
  <PresentationFormat>On-screen Show (4:3)</PresentationFormat>
  <Paragraphs>1353</Paragraphs>
  <Slides>59</Slides>
  <Notes>53</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59</vt:i4>
      </vt:variant>
    </vt:vector>
  </HeadingPairs>
  <TitlesOfParts>
    <vt:vector size="66" baseType="lpstr">
      <vt:lpstr>TrainingPresentation</vt:lpstr>
      <vt:lpstr>Microsoft Office Excel 97-2003 Worksheet</vt:lpstr>
      <vt:lpstr>Picture</vt:lpstr>
      <vt:lpstr>图片</vt:lpstr>
      <vt:lpstr>VISIO</vt:lpstr>
      <vt:lpstr>Visio</vt:lpstr>
      <vt:lpstr>Equation</vt:lpstr>
      <vt:lpstr>LTE/EPC Solutions Overview  For SCTE in Oklahoma City and Tulsa, OK July 27th &amp; 28th,  2011  By Si Nguyen Director, Wireless Marketing and Product Management snguyen@huawei.com</vt:lpstr>
      <vt:lpstr>Contents</vt:lpstr>
      <vt:lpstr>While the Voice Market has matured…</vt:lpstr>
      <vt:lpstr>Data revenues are driving profitability</vt:lpstr>
      <vt:lpstr>Data Consumption continues to surge but so will Price Erosion</vt:lpstr>
      <vt:lpstr>Terminals Continue to Shape Behaviors</vt:lpstr>
      <vt:lpstr>Mobile Data is the Key Revenue Engine…</vt:lpstr>
      <vt:lpstr>Profitability remains a challenge for most operators…</vt:lpstr>
      <vt:lpstr>Tremendous Increase in Mobile Traffic …But declining profitability of MBB becomes the major obstacle</vt:lpstr>
      <vt:lpstr>3GPP LTE Vision and Design Targets</vt:lpstr>
      <vt:lpstr>Contents</vt:lpstr>
      <vt:lpstr>Slide 12</vt:lpstr>
      <vt:lpstr>Slide 13</vt:lpstr>
      <vt:lpstr>Slide 14</vt:lpstr>
      <vt:lpstr>OFDM Theory</vt:lpstr>
      <vt:lpstr>Wireless Technology PHY Comparison</vt:lpstr>
      <vt:lpstr>Slide 17</vt:lpstr>
      <vt:lpstr>OFDM Tx/Rx Structure</vt:lpstr>
      <vt:lpstr>OFDM Advantages</vt:lpstr>
      <vt:lpstr>OFDM Limitations</vt:lpstr>
      <vt:lpstr>Downlink based on OFDMA</vt:lpstr>
      <vt:lpstr>SC-FDMA</vt:lpstr>
      <vt:lpstr>Uplink based on SC-FDMA</vt:lpstr>
      <vt:lpstr>Slide 24</vt:lpstr>
      <vt:lpstr>MIMO</vt:lpstr>
      <vt:lpstr>MIMO Modes (1) </vt:lpstr>
      <vt:lpstr>MIMO Modes (2) </vt:lpstr>
      <vt:lpstr>MIMO Modes (3) </vt:lpstr>
      <vt:lpstr>DL MIMO in LTE</vt:lpstr>
      <vt:lpstr>UL MIMO in LTE</vt:lpstr>
      <vt:lpstr>Adaptive MIMO in LTE</vt:lpstr>
      <vt:lpstr>LTE OFDM Parameters</vt:lpstr>
      <vt:lpstr>Frame Structure</vt:lpstr>
      <vt:lpstr>Resource Grid and Resource Block</vt:lpstr>
      <vt:lpstr>LTE Numerology</vt:lpstr>
      <vt:lpstr>Key LTE Upper Layer Technologies</vt:lpstr>
      <vt:lpstr>Inter-Cell Interference Coordination (ICIC)</vt:lpstr>
      <vt:lpstr>Slide 38</vt:lpstr>
      <vt:lpstr>LTE Handover Scenarios</vt:lpstr>
      <vt:lpstr>Scope of SON: Self-x Functionality</vt:lpstr>
      <vt:lpstr>Key Network Technologies</vt:lpstr>
      <vt:lpstr>Slide 42</vt:lpstr>
      <vt:lpstr>LTE to eHRPD PS HO with eHRPD support - Optimized Handover</vt:lpstr>
      <vt:lpstr>RAN Sharing - Multiple Core Network Sharing Common RAN with Dedicated Carriers</vt:lpstr>
      <vt:lpstr>RAN Sharing with Shared Spectrum</vt:lpstr>
      <vt:lpstr>Contents</vt:lpstr>
      <vt:lpstr>3GPP LTE-Advanced Features &amp; Schedule</vt:lpstr>
      <vt:lpstr>LTE-A: Quantitative Requirements</vt:lpstr>
      <vt:lpstr>LTE-A features for ITU-submission</vt:lpstr>
      <vt:lpstr>Carrier Aggregation </vt:lpstr>
      <vt:lpstr>High-order MIMO </vt:lpstr>
      <vt:lpstr>CoMP – Now a Release 11 Item </vt:lpstr>
      <vt:lpstr>Relay</vt:lpstr>
      <vt:lpstr>Enhanced ICIC </vt:lpstr>
      <vt:lpstr>Contents</vt:lpstr>
      <vt:lpstr>LTE Adoption Worldwide</vt:lpstr>
      <vt:lpstr>LTE Global Landscape</vt:lpstr>
      <vt:lpstr>LTE Ecosystem is Building</vt:lpstr>
      <vt:lpstr>Thank You!</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2011-07-20T04:23:50Z</dcterms:created>
  <dcterms:modified xsi:type="dcterms:W3CDTF">2011-07-22T18:56:16Z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y fmtid="{D5CDD505-2E9C-101B-9397-08002B2CF9AE}" pid="3" name="sflag">
    <vt:lpwstr>1311360654</vt:lpwstr>
  </property>
</Properties>
</file>